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70" r:id="rId3"/>
    <p:sldId id="287" r:id="rId4"/>
    <p:sldId id="288" r:id="rId5"/>
    <p:sldId id="327" r:id="rId6"/>
    <p:sldId id="289" r:id="rId7"/>
    <p:sldId id="291" r:id="rId8"/>
    <p:sldId id="322" r:id="rId9"/>
    <p:sldId id="328" r:id="rId10"/>
    <p:sldId id="340" r:id="rId11"/>
    <p:sldId id="341" r:id="rId12"/>
    <p:sldId id="290" r:id="rId13"/>
    <p:sldId id="342" r:id="rId14"/>
    <p:sldId id="292" r:id="rId15"/>
    <p:sldId id="313" r:id="rId16"/>
    <p:sldId id="329" r:id="rId17"/>
    <p:sldId id="349" r:id="rId18"/>
    <p:sldId id="348" r:id="rId19"/>
    <p:sldId id="335" r:id="rId20"/>
    <p:sldId id="330" r:id="rId21"/>
    <p:sldId id="331" r:id="rId22"/>
    <p:sldId id="333" r:id="rId23"/>
    <p:sldId id="332" r:id="rId24"/>
    <p:sldId id="336" r:id="rId25"/>
    <p:sldId id="337" r:id="rId26"/>
    <p:sldId id="297" r:id="rId27"/>
    <p:sldId id="338" r:id="rId28"/>
    <p:sldId id="339" r:id="rId29"/>
    <p:sldId id="343" r:id="rId30"/>
    <p:sldId id="334" r:id="rId31"/>
    <p:sldId id="344" r:id="rId32"/>
    <p:sldId id="345" r:id="rId33"/>
    <p:sldId id="346" r:id="rId34"/>
    <p:sldId id="298" r:id="rId35"/>
    <p:sldId id="299" r:id="rId36"/>
    <p:sldId id="347" r:id="rId37"/>
    <p:sldId id="309" r:id="rId38"/>
    <p:sldId id="310" r:id="rId39"/>
    <p:sldId id="311" r:id="rId40"/>
  </p:sldIdLst>
  <p:sldSz cx="12192000" cy="6858000"/>
  <p:notesSz cx="6797675" cy="987266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ECAE13E-1342-4835-B82B-E9941F8EBB0A}">
          <p14:sldIdLst>
            <p14:sldId id="256"/>
            <p14:sldId id="270"/>
            <p14:sldId id="287"/>
            <p14:sldId id="288"/>
            <p14:sldId id="327"/>
            <p14:sldId id="289"/>
            <p14:sldId id="291"/>
            <p14:sldId id="322"/>
            <p14:sldId id="328"/>
            <p14:sldId id="340"/>
            <p14:sldId id="341"/>
            <p14:sldId id="290"/>
            <p14:sldId id="342"/>
            <p14:sldId id="292"/>
            <p14:sldId id="313"/>
            <p14:sldId id="329"/>
            <p14:sldId id="349"/>
            <p14:sldId id="348"/>
            <p14:sldId id="335"/>
            <p14:sldId id="330"/>
            <p14:sldId id="331"/>
            <p14:sldId id="333"/>
            <p14:sldId id="332"/>
            <p14:sldId id="336"/>
            <p14:sldId id="337"/>
            <p14:sldId id="297"/>
            <p14:sldId id="338"/>
            <p14:sldId id="339"/>
            <p14:sldId id="343"/>
            <p14:sldId id="334"/>
            <p14:sldId id="344"/>
            <p14:sldId id="345"/>
            <p14:sldId id="346"/>
            <p14:sldId id="298"/>
            <p14:sldId id="299"/>
            <p14:sldId id="347"/>
            <p14:sldId id="309"/>
            <p14:sldId id="310"/>
            <p14:sldId id="3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imicová Zuzana" initials="ŠZ"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251" autoAdjust="0"/>
  </p:normalViewPr>
  <p:slideViewPr>
    <p:cSldViewPr snapToGrid="0">
      <p:cViewPr varScale="1">
        <p:scale>
          <a:sx n="58" d="100"/>
          <a:sy n="58" d="100"/>
        </p:scale>
        <p:origin x="95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EBCD52ED-CA5D-480C-BDC1-1B6015068F67}"/>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9809CC23-3437-4848-A231-6E4682FE19C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8A70575A-822A-4661-B09C-BF0F397D8B24}" type="datetimeFigureOut">
              <a:rPr lang="cs-CZ" smtClean="0"/>
              <a:t>05.07.2021</a:t>
            </a:fld>
            <a:endParaRPr lang="cs-CZ"/>
          </a:p>
        </p:txBody>
      </p:sp>
      <p:sp>
        <p:nvSpPr>
          <p:cNvPr id="4" name="Zástupný symbol pro zápatí 3">
            <a:extLst>
              <a:ext uri="{FF2B5EF4-FFF2-40B4-BE49-F238E27FC236}">
                <a16:creationId xmlns:a16="http://schemas.microsoft.com/office/drawing/2014/main" id="{82FACC2B-4692-403B-8B34-A077722ECB28}"/>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F5D6CCF0-8175-4F46-83E0-F825520C9EAF}"/>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B347821-6577-492A-9BCB-9F8436E788F6}" type="slidenum">
              <a:rPr lang="cs-CZ" smtClean="0"/>
              <a:t>‹#›</a:t>
            </a:fld>
            <a:endParaRPr lang="cs-CZ"/>
          </a:p>
        </p:txBody>
      </p:sp>
    </p:spTree>
    <p:extLst>
      <p:ext uri="{BB962C8B-B14F-4D97-AF65-F5344CB8AC3E}">
        <p14:creationId xmlns:p14="http://schemas.microsoft.com/office/powerpoint/2010/main" val="27953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E21824E-138E-4EC9-B721-80DA1E027DB4}" type="datetimeFigureOut">
              <a:rPr lang="cs-CZ" smtClean="0"/>
              <a:t>05.07.2021</a:t>
            </a:fld>
            <a:endParaRPr lang="cs-CZ"/>
          </a:p>
        </p:txBody>
      </p:sp>
      <p:sp>
        <p:nvSpPr>
          <p:cNvPr id="4" name="Zástupný symbol pro obrázek snímku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91DAD48B-DD3F-4B38-B4BC-7892E712F214}" type="slidenum">
              <a:rPr lang="cs-CZ" smtClean="0"/>
              <a:t>‹#›</a:t>
            </a:fld>
            <a:endParaRPr lang="cs-CZ"/>
          </a:p>
        </p:txBody>
      </p:sp>
    </p:spTree>
    <p:extLst>
      <p:ext uri="{BB962C8B-B14F-4D97-AF65-F5344CB8AC3E}">
        <p14:creationId xmlns:p14="http://schemas.microsoft.com/office/powerpoint/2010/main" val="65649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91DAD48B-DD3F-4B38-B4BC-7892E712F214}" type="slidenum">
              <a:rPr lang="cs-CZ" smtClean="0"/>
              <a:t>1</a:t>
            </a:fld>
            <a:endParaRPr lang="cs-CZ"/>
          </a:p>
        </p:txBody>
      </p:sp>
    </p:spTree>
    <p:extLst>
      <p:ext uri="{BB962C8B-B14F-4D97-AF65-F5344CB8AC3E}">
        <p14:creationId xmlns:p14="http://schemas.microsoft.com/office/powerpoint/2010/main" val="292360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DAD48B-DD3F-4B38-B4BC-7892E712F214}" type="slidenum">
              <a:rPr lang="cs-CZ" smtClean="0"/>
              <a:t>7</a:t>
            </a:fld>
            <a:endParaRPr lang="cs-CZ"/>
          </a:p>
        </p:txBody>
      </p:sp>
    </p:spTree>
    <p:extLst>
      <p:ext uri="{BB962C8B-B14F-4D97-AF65-F5344CB8AC3E}">
        <p14:creationId xmlns:p14="http://schemas.microsoft.com/office/powerpoint/2010/main" val="301397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DAD48B-DD3F-4B38-B4BC-7892E712F214}" type="slidenum">
              <a:rPr lang="cs-CZ" smtClean="0"/>
              <a:t>8</a:t>
            </a:fld>
            <a:endParaRPr lang="cs-CZ"/>
          </a:p>
        </p:txBody>
      </p:sp>
    </p:spTree>
    <p:extLst>
      <p:ext uri="{BB962C8B-B14F-4D97-AF65-F5344CB8AC3E}">
        <p14:creationId xmlns:p14="http://schemas.microsoft.com/office/powerpoint/2010/main" val="126139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DAD48B-DD3F-4B38-B4BC-7892E712F214}" type="slidenum">
              <a:rPr lang="cs-CZ" smtClean="0"/>
              <a:t>9</a:t>
            </a:fld>
            <a:endParaRPr lang="cs-CZ"/>
          </a:p>
        </p:txBody>
      </p:sp>
    </p:spTree>
    <p:extLst>
      <p:ext uri="{BB962C8B-B14F-4D97-AF65-F5344CB8AC3E}">
        <p14:creationId xmlns:p14="http://schemas.microsoft.com/office/powerpoint/2010/main" val="126139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DAD48B-DD3F-4B38-B4BC-7892E712F214}" type="slidenum">
              <a:rPr lang="cs-CZ" smtClean="0"/>
              <a:t>10</a:t>
            </a:fld>
            <a:endParaRPr lang="cs-CZ"/>
          </a:p>
        </p:txBody>
      </p:sp>
    </p:spTree>
    <p:extLst>
      <p:ext uri="{BB962C8B-B14F-4D97-AF65-F5344CB8AC3E}">
        <p14:creationId xmlns:p14="http://schemas.microsoft.com/office/powerpoint/2010/main" val="126139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DAD48B-DD3F-4B38-B4BC-7892E712F214}" type="slidenum">
              <a:rPr lang="cs-CZ" smtClean="0"/>
              <a:t>13</a:t>
            </a:fld>
            <a:endParaRPr lang="cs-CZ"/>
          </a:p>
        </p:txBody>
      </p:sp>
    </p:spTree>
    <p:extLst>
      <p:ext uri="{BB962C8B-B14F-4D97-AF65-F5344CB8AC3E}">
        <p14:creationId xmlns:p14="http://schemas.microsoft.com/office/powerpoint/2010/main" val="126139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22000"/>
              </a:lnSpc>
              <a:spcAft>
                <a:spcPts val="800"/>
              </a:spcAft>
            </a:pPr>
            <a:endPar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Foliennummernplatzhalter 3"/>
          <p:cNvSpPr>
            <a:spLocks noGrp="1"/>
          </p:cNvSpPr>
          <p:nvPr>
            <p:ph type="sldNum" sz="quarter" idx="5"/>
          </p:nvPr>
        </p:nvSpPr>
        <p:spPr/>
        <p:txBody>
          <a:bodyPr/>
          <a:lstStyle/>
          <a:p>
            <a:fld id="{91DAD48B-DD3F-4B38-B4BC-7892E712F214}" type="slidenum">
              <a:rPr lang="cs-CZ" smtClean="0"/>
              <a:t>16</a:t>
            </a:fld>
            <a:endParaRPr lang="cs-CZ"/>
          </a:p>
        </p:txBody>
      </p:sp>
    </p:spTree>
    <p:extLst>
      <p:ext uri="{BB962C8B-B14F-4D97-AF65-F5344CB8AC3E}">
        <p14:creationId xmlns:p14="http://schemas.microsoft.com/office/powerpoint/2010/main" val="409561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DAD48B-DD3F-4B38-B4BC-7892E712F214}" type="slidenum">
              <a:rPr lang="cs-CZ" smtClean="0"/>
              <a:t>37</a:t>
            </a:fld>
            <a:endParaRPr lang="cs-CZ"/>
          </a:p>
        </p:txBody>
      </p:sp>
    </p:spTree>
    <p:extLst>
      <p:ext uri="{BB962C8B-B14F-4D97-AF65-F5344CB8AC3E}">
        <p14:creationId xmlns:p14="http://schemas.microsoft.com/office/powerpoint/2010/main" val="37784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66E7D-3379-407C-936E-C791744B9D5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67498BC-E328-4B5F-9890-3370DA787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1F25A7F-2FDE-43D8-96CA-558AEA2B4AA0}"/>
              </a:ext>
            </a:extLst>
          </p:cNvPr>
          <p:cNvSpPr>
            <a:spLocks noGrp="1"/>
          </p:cNvSpPr>
          <p:nvPr>
            <p:ph type="dt" sz="half" idx="10"/>
          </p:nvPr>
        </p:nvSpPr>
        <p:spPr/>
        <p:txBody>
          <a:bodyPr/>
          <a:lstStyle/>
          <a:p>
            <a:fld id="{4F48627F-E0DF-4A4C-9F36-FF7C514AB4D3}" type="datetime1">
              <a:rPr lang="cs-CZ" smtClean="0"/>
              <a:t>05.07.2021</a:t>
            </a:fld>
            <a:endParaRPr lang="cs-CZ"/>
          </a:p>
        </p:txBody>
      </p:sp>
      <p:sp>
        <p:nvSpPr>
          <p:cNvPr id="5" name="Zástupný symbol pro zápatí 4">
            <a:extLst>
              <a:ext uri="{FF2B5EF4-FFF2-40B4-BE49-F238E27FC236}">
                <a16:creationId xmlns:a16="http://schemas.microsoft.com/office/drawing/2014/main" id="{FA63FC5B-1B10-43D0-9CBB-1642E9C0C31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76DD497-78B7-4E45-80BA-F7ACD831C177}"/>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301584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825F15-F329-463E-904F-DD6C0DED88B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2B40783-44FF-41F2-BB5C-7180DAF367B7}"/>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036C584-1D04-4C6C-9FD2-778895399266}"/>
              </a:ext>
            </a:extLst>
          </p:cNvPr>
          <p:cNvSpPr>
            <a:spLocks noGrp="1"/>
          </p:cNvSpPr>
          <p:nvPr>
            <p:ph type="dt" sz="half" idx="10"/>
          </p:nvPr>
        </p:nvSpPr>
        <p:spPr/>
        <p:txBody>
          <a:bodyPr/>
          <a:lstStyle/>
          <a:p>
            <a:fld id="{8A5B7D6E-6232-4182-BCA9-12294D0EA45E}" type="datetime1">
              <a:rPr lang="cs-CZ" smtClean="0"/>
              <a:t>05.07.2021</a:t>
            </a:fld>
            <a:endParaRPr lang="cs-CZ"/>
          </a:p>
        </p:txBody>
      </p:sp>
      <p:sp>
        <p:nvSpPr>
          <p:cNvPr id="5" name="Zástupný symbol pro zápatí 4">
            <a:extLst>
              <a:ext uri="{FF2B5EF4-FFF2-40B4-BE49-F238E27FC236}">
                <a16:creationId xmlns:a16="http://schemas.microsoft.com/office/drawing/2014/main" id="{ECA767B2-6AE3-4732-9EB1-F4258316B6F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7E2C5AE-117A-43BA-8FB4-74CF76A86B15}"/>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38717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E7337C9-367B-4178-AF8C-9477BB52686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3FC8BD3-FF4F-409F-A931-1868F98315C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1BB068-92BF-4BE0-84A5-B6F9EEB08B54}"/>
              </a:ext>
            </a:extLst>
          </p:cNvPr>
          <p:cNvSpPr>
            <a:spLocks noGrp="1"/>
          </p:cNvSpPr>
          <p:nvPr>
            <p:ph type="dt" sz="half" idx="10"/>
          </p:nvPr>
        </p:nvSpPr>
        <p:spPr/>
        <p:txBody>
          <a:bodyPr/>
          <a:lstStyle/>
          <a:p>
            <a:fld id="{0A202BAD-5BDD-4316-B688-9DB3AFCDA6E8}" type="datetime1">
              <a:rPr lang="cs-CZ" smtClean="0"/>
              <a:t>05.07.2021</a:t>
            </a:fld>
            <a:endParaRPr lang="cs-CZ"/>
          </a:p>
        </p:txBody>
      </p:sp>
      <p:sp>
        <p:nvSpPr>
          <p:cNvPr id="5" name="Zástupný symbol pro zápatí 4">
            <a:extLst>
              <a:ext uri="{FF2B5EF4-FFF2-40B4-BE49-F238E27FC236}">
                <a16:creationId xmlns:a16="http://schemas.microsoft.com/office/drawing/2014/main" id="{E5B99684-50CA-4218-9242-1D7742556C0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CFE0A24-BE05-46D4-80C2-2F74DCA0EBCA}"/>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63779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11B637-E90C-47D6-9CF7-F7D5DE800D27}"/>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6EE714F9-E16D-4117-BF5D-4C50A6B1AD08}"/>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40B5E7C-D241-48F8-9ECA-11CC8A6D3863}"/>
              </a:ext>
            </a:extLst>
          </p:cNvPr>
          <p:cNvSpPr>
            <a:spLocks noGrp="1"/>
          </p:cNvSpPr>
          <p:nvPr>
            <p:ph type="dt" sz="half" idx="10"/>
          </p:nvPr>
        </p:nvSpPr>
        <p:spPr/>
        <p:txBody>
          <a:bodyPr/>
          <a:lstStyle/>
          <a:p>
            <a:fld id="{A0D08C83-B73A-423F-AAF5-4A767005644F}" type="datetime1">
              <a:rPr lang="cs-CZ" smtClean="0"/>
              <a:t>05.07.2021</a:t>
            </a:fld>
            <a:endParaRPr lang="cs-CZ"/>
          </a:p>
        </p:txBody>
      </p:sp>
      <p:sp>
        <p:nvSpPr>
          <p:cNvPr id="5" name="Zástupný symbol pro zápatí 4">
            <a:extLst>
              <a:ext uri="{FF2B5EF4-FFF2-40B4-BE49-F238E27FC236}">
                <a16:creationId xmlns:a16="http://schemas.microsoft.com/office/drawing/2014/main" id="{695133B7-EC90-4A95-A1BF-8864C3D9D39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9D7294F-03B2-42B8-85FC-06FB0059B756}"/>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265506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177634-5848-433B-A419-D0CB0C48D55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56C206DD-FE9F-4C02-86B0-58EEAA0CD7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98683B5-B5B6-409D-822B-A59E7AC72698}"/>
              </a:ext>
            </a:extLst>
          </p:cNvPr>
          <p:cNvSpPr>
            <a:spLocks noGrp="1"/>
          </p:cNvSpPr>
          <p:nvPr>
            <p:ph type="dt" sz="half" idx="10"/>
          </p:nvPr>
        </p:nvSpPr>
        <p:spPr/>
        <p:txBody>
          <a:bodyPr/>
          <a:lstStyle/>
          <a:p>
            <a:fld id="{28A97DAE-D099-480A-8CB8-1BDF41A9AEF9}" type="datetime1">
              <a:rPr lang="cs-CZ" smtClean="0"/>
              <a:t>05.07.2021</a:t>
            </a:fld>
            <a:endParaRPr lang="cs-CZ"/>
          </a:p>
        </p:txBody>
      </p:sp>
      <p:sp>
        <p:nvSpPr>
          <p:cNvPr id="5" name="Zástupný symbol pro zápatí 4">
            <a:extLst>
              <a:ext uri="{FF2B5EF4-FFF2-40B4-BE49-F238E27FC236}">
                <a16:creationId xmlns:a16="http://schemas.microsoft.com/office/drawing/2014/main" id="{7CD735C4-B368-461F-A5C8-650FAAC2CB2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4F95C51-6566-4EC7-BB0E-19EE87AED220}"/>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41065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DA479D-CEFC-4DAF-BCBC-F9F8D7FBFC1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689AD58-BF51-4A6B-A379-2EFC2A756C6F}"/>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4B14D1B3-1BF4-4183-838C-DBD9AD7F7590}"/>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4EAED24-DF5E-43BC-8263-FB4A8C21F44F}"/>
              </a:ext>
            </a:extLst>
          </p:cNvPr>
          <p:cNvSpPr>
            <a:spLocks noGrp="1"/>
          </p:cNvSpPr>
          <p:nvPr>
            <p:ph type="dt" sz="half" idx="10"/>
          </p:nvPr>
        </p:nvSpPr>
        <p:spPr/>
        <p:txBody>
          <a:bodyPr/>
          <a:lstStyle/>
          <a:p>
            <a:fld id="{972FB00C-E98C-4965-8302-E8E7A3B6CC4C}" type="datetime1">
              <a:rPr lang="cs-CZ" smtClean="0"/>
              <a:t>05.07.2021</a:t>
            </a:fld>
            <a:endParaRPr lang="cs-CZ"/>
          </a:p>
        </p:txBody>
      </p:sp>
      <p:sp>
        <p:nvSpPr>
          <p:cNvPr id="6" name="Zástupný symbol pro zápatí 5">
            <a:extLst>
              <a:ext uri="{FF2B5EF4-FFF2-40B4-BE49-F238E27FC236}">
                <a16:creationId xmlns:a16="http://schemas.microsoft.com/office/drawing/2014/main" id="{20F558DB-956A-4C9F-8E04-AA3892B1DB1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FCB49F6-21F2-47E3-8565-F5CA72BD4AE7}"/>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14166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554025-4941-445A-9BB2-4A37F0B01F2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610B109D-B654-4F55-81E2-64782F449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B2E653BD-43A2-4B01-8974-746E753271AF}"/>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2ECF5CBF-79E2-4AFB-8C86-9BA823E46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88827188-B162-4D44-A1BD-67FD56466EBB}"/>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37476ED-32BB-45D7-B1E7-53EA407C828D}"/>
              </a:ext>
            </a:extLst>
          </p:cNvPr>
          <p:cNvSpPr>
            <a:spLocks noGrp="1"/>
          </p:cNvSpPr>
          <p:nvPr>
            <p:ph type="dt" sz="half" idx="10"/>
          </p:nvPr>
        </p:nvSpPr>
        <p:spPr/>
        <p:txBody>
          <a:bodyPr/>
          <a:lstStyle/>
          <a:p>
            <a:fld id="{295E3F95-F23A-493E-B870-05A06C0C207C}" type="datetime1">
              <a:rPr lang="cs-CZ" smtClean="0"/>
              <a:t>05.07.2021</a:t>
            </a:fld>
            <a:endParaRPr lang="cs-CZ"/>
          </a:p>
        </p:txBody>
      </p:sp>
      <p:sp>
        <p:nvSpPr>
          <p:cNvPr id="8" name="Zástupný symbol pro zápatí 7">
            <a:extLst>
              <a:ext uri="{FF2B5EF4-FFF2-40B4-BE49-F238E27FC236}">
                <a16:creationId xmlns:a16="http://schemas.microsoft.com/office/drawing/2014/main" id="{16AF0DAA-A093-4FB4-99A3-696B9B633E6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85352B5-4940-404D-9FDA-9D942B1B8884}"/>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296904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6F948E-9298-417C-95A4-4EC4A28537C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3A555A1-C41D-4295-BABD-D28C1AC3CBF7}"/>
              </a:ext>
            </a:extLst>
          </p:cNvPr>
          <p:cNvSpPr>
            <a:spLocks noGrp="1"/>
          </p:cNvSpPr>
          <p:nvPr>
            <p:ph type="dt" sz="half" idx="10"/>
          </p:nvPr>
        </p:nvSpPr>
        <p:spPr/>
        <p:txBody>
          <a:bodyPr/>
          <a:lstStyle/>
          <a:p>
            <a:fld id="{4D4868B5-B5F9-4462-8668-4BA6011E9C70}" type="datetime1">
              <a:rPr lang="cs-CZ" smtClean="0"/>
              <a:t>05.07.2021</a:t>
            </a:fld>
            <a:endParaRPr lang="cs-CZ"/>
          </a:p>
        </p:txBody>
      </p:sp>
      <p:sp>
        <p:nvSpPr>
          <p:cNvPr id="4" name="Zástupný symbol pro zápatí 3">
            <a:extLst>
              <a:ext uri="{FF2B5EF4-FFF2-40B4-BE49-F238E27FC236}">
                <a16:creationId xmlns:a16="http://schemas.microsoft.com/office/drawing/2014/main" id="{4E51CFC3-DB3B-4F78-B7DC-3670321B9A2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D5046D7-5D09-4F0B-A7E2-6190A0F33836}"/>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178463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B33B638-FF7D-4D73-86A2-596E0FA72007}"/>
              </a:ext>
            </a:extLst>
          </p:cNvPr>
          <p:cNvSpPr>
            <a:spLocks noGrp="1"/>
          </p:cNvSpPr>
          <p:nvPr>
            <p:ph type="dt" sz="half" idx="10"/>
          </p:nvPr>
        </p:nvSpPr>
        <p:spPr/>
        <p:txBody>
          <a:bodyPr/>
          <a:lstStyle/>
          <a:p>
            <a:fld id="{BFEF2039-07A4-47AB-AC64-68027440316C}" type="datetime1">
              <a:rPr lang="cs-CZ" smtClean="0"/>
              <a:t>05.07.2021</a:t>
            </a:fld>
            <a:endParaRPr lang="cs-CZ"/>
          </a:p>
        </p:txBody>
      </p:sp>
      <p:sp>
        <p:nvSpPr>
          <p:cNvPr id="3" name="Zástupný symbol pro zápatí 2">
            <a:extLst>
              <a:ext uri="{FF2B5EF4-FFF2-40B4-BE49-F238E27FC236}">
                <a16:creationId xmlns:a16="http://schemas.microsoft.com/office/drawing/2014/main" id="{A6425EF6-F3B8-4888-B7CE-B751187F142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2AB9687-1944-4DD3-A90F-ACE2F245700C}"/>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416638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E1AD2A-5A86-464D-9738-90AD5E7AF21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F330B478-5BCF-46E4-9117-DC99B2F0F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49486D70-1F48-411E-9F98-5BFEE6511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B0830B8-FCD6-42AD-BC11-F198BA661BB6}"/>
              </a:ext>
            </a:extLst>
          </p:cNvPr>
          <p:cNvSpPr>
            <a:spLocks noGrp="1"/>
          </p:cNvSpPr>
          <p:nvPr>
            <p:ph type="dt" sz="half" idx="10"/>
          </p:nvPr>
        </p:nvSpPr>
        <p:spPr/>
        <p:txBody>
          <a:bodyPr/>
          <a:lstStyle/>
          <a:p>
            <a:fld id="{965B6381-40FE-4BBE-AE16-ECCF673D3F0A}" type="datetime1">
              <a:rPr lang="cs-CZ" smtClean="0"/>
              <a:t>05.07.2021</a:t>
            </a:fld>
            <a:endParaRPr lang="cs-CZ"/>
          </a:p>
        </p:txBody>
      </p:sp>
      <p:sp>
        <p:nvSpPr>
          <p:cNvPr id="6" name="Zástupný symbol pro zápatí 5">
            <a:extLst>
              <a:ext uri="{FF2B5EF4-FFF2-40B4-BE49-F238E27FC236}">
                <a16:creationId xmlns:a16="http://schemas.microsoft.com/office/drawing/2014/main" id="{7E94BD78-7F4A-468A-B951-E4903C62849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7E2DB3F-1E54-4A16-8D7B-A9B254BF0701}"/>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134988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34A91-8B84-4114-9797-51FEF64B527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F1276BF-7179-4B18-913C-D83E4E107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70396239-CBED-4E34-9BF9-923A0960A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FCB82A6-9613-4A23-952C-E8D3F3D0CB5B}"/>
              </a:ext>
            </a:extLst>
          </p:cNvPr>
          <p:cNvSpPr>
            <a:spLocks noGrp="1"/>
          </p:cNvSpPr>
          <p:nvPr>
            <p:ph type="dt" sz="half" idx="10"/>
          </p:nvPr>
        </p:nvSpPr>
        <p:spPr/>
        <p:txBody>
          <a:bodyPr/>
          <a:lstStyle/>
          <a:p>
            <a:fld id="{30C5AE3D-3D70-4D56-87B1-6A957647EABD}" type="datetime1">
              <a:rPr lang="cs-CZ" smtClean="0"/>
              <a:t>05.07.2021</a:t>
            </a:fld>
            <a:endParaRPr lang="cs-CZ"/>
          </a:p>
        </p:txBody>
      </p:sp>
      <p:sp>
        <p:nvSpPr>
          <p:cNvPr id="6" name="Zástupný symbol pro zápatí 5">
            <a:extLst>
              <a:ext uri="{FF2B5EF4-FFF2-40B4-BE49-F238E27FC236}">
                <a16:creationId xmlns:a16="http://schemas.microsoft.com/office/drawing/2014/main" id="{FD03B9EE-D1BB-4669-A7F6-E03ABE4788F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EDEB1FC-5F3A-4363-8D30-3CB92592DCA5}"/>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311770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7512B93-C69F-43D5-87AA-3893EACEB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25BD721C-B3A7-45F2-ADAF-3E66181DFF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E16A97E-B563-4FCB-AB8D-67E8CDB1F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1E700-C9EA-48A0-88F7-25044DC0B7CA}" type="datetime1">
              <a:rPr lang="cs-CZ" smtClean="0"/>
              <a:t>05.07.2021</a:t>
            </a:fld>
            <a:endParaRPr lang="cs-CZ"/>
          </a:p>
        </p:txBody>
      </p:sp>
      <p:sp>
        <p:nvSpPr>
          <p:cNvPr id="5" name="Zástupný symbol pro zápatí 4">
            <a:extLst>
              <a:ext uri="{FF2B5EF4-FFF2-40B4-BE49-F238E27FC236}">
                <a16:creationId xmlns:a16="http://schemas.microsoft.com/office/drawing/2014/main" id="{700FE449-AE6E-4261-84F0-3F5E618B6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00AF3AA-143C-4375-B819-E1A271222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9ABB2-D78B-4AEC-9BFF-9AB4B88DD410}" type="slidenum">
              <a:rPr lang="cs-CZ" smtClean="0"/>
              <a:t>‹#›</a:t>
            </a:fld>
            <a:endParaRPr lang="cs-CZ"/>
          </a:p>
        </p:txBody>
      </p:sp>
    </p:spTree>
    <p:extLst>
      <p:ext uri="{BB962C8B-B14F-4D97-AF65-F5344CB8AC3E}">
        <p14:creationId xmlns:p14="http://schemas.microsoft.com/office/powerpoint/2010/main" val="1902087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4.png"/><Relationship Id="rId7"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8.emf"/></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9.jpeg"/></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energy.danube-region.eu/category/news/2020/"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4EB1F2-FFDE-4B28-A9C1-5E4088C7974F}"/>
              </a:ext>
            </a:extLst>
          </p:cNvPr>
          <p:cNvSpPr>
            <a:spLocks noGrp="1"/>
          </p:cNvSpPr>
          <p:nvPr>
            <p:ph type="ctrTitle"/>
          </p:nvPr>
        </p:nvSpPr>
        <p:spPr>
          <a:xfrm>
            <a:off x="1434515" y="1620438"/>
            <a:ext cx="9233483" cy="1322354"/>
          </a:xfrm>
        </p:spPr>
        <p:txBody>
          <a:bodyPr>
            <a:noAutofit/>
          </a:bodyPr>
          <a:lstStyle/>
          <a:p>
            <a:br>
              <a:rPr lang="cs-CZ" sz="4400" dirty="0"/>
            </a:br>
            <a:r>
              <a:rPr lang="en-GB" sz="4400" b="1" dirty="0">
                <a:solidFill>
                  <a:schemeClr val="accent1">
                    <a:lumMod val="50000"/>
                  </a:schemeClr>
                </a:solidFill>
              </a:rPr>
              <a:t>The 2</a:t>
            </a:r>
            <a:r>
              <a:rPr lang="hu-HU" sz="4400" b="1" dirty="0">
                <a:solidFill>
                  <a:schemeClr val="accent1">
                    <a:lumMod val="50000"/>
                  </a:schemeClr>
                </a:solidFill>
              </a:rPr>
              <a:t>2</a:t>
            </a:r>
            <a:r>
              <a:rPr lang="en-GB" sz="4400" b="1" dirty="0" err="1">
                <a:solidFill>
                  <a:schemeClr val="accent1">
                    <a:lumMod val="50000"/>
                  </a:schemeClr>
                </a:solidFill>
              </a:rPr>
              <a:t>th</a:t>
            </a:r>
            <a:r>
              <a:rPr lang="en-GB" sz="4400" b="1" dirty="0">
                <a:solidFill>
                  <a:schemeClr val="accent1">
                    <a:lumMod val="50000"/>
                  </a:schemeClr>
                </a:solidFill>
              </a:rPr>
              <a:t> Steering Group Meeting of the Priority Area 2</a:t>
            </a:r>
          </a:p>
        </p:txBody>
      </p:sp>
      <p:sp>
        <p:nvSpPr>
          <p:cNvPr id="3" name="Podnadpis 2">
            <a:extLst>
              <a:ext uri="{FF2B5EF4-FFF2-40B4-BE49-F238E27FC236}">
                <a16:creationId xmlns:a16="http://schemas.microsoft.com/office/drawing/2014/main" id="{5F741FC6-66E0-4581-935F-B4BF9D48E3B4}"/>
              </a:ext>
            </a:extLst>
          </p:cNvPr>
          <p:cNvSpPr>
            <a:spLocks noGrp="1"/>
          </p:cNvSpPr>
          <p:nvPr>
            <p:ph type="subTitle" idx="1"/>
          </p:nvPr>
        </p:nvSpPr>
        <p:spPr>
          <a:xfrm>
            <a:off x="1479256" y="3166793"/>
            <a:ext cx="9144000" cy="922716"/>
          </a:xfrm>
        </p:spPr>
        <p:txBody>
          <a:bodyPr>
            <a:normAutofit/>
          </a:bodyPr>
          <a:lstStyle/>
          <a:p>
            <a:endParaRPr lang="en-GB" dirty="0"/>
          </a:p>
          <a:p>
            <a:r>
              <a:rPr lang="hu-HU" dirty="0" err="1">
                <a:solidFill>
                  <a:schemeClr val="accent1">
                    <a:lumMod val="75000"/>
                  </a:schemeClr>
                </a:solidFill>
              </a:rPr>
              <a:t>June</a:t>
            </a:r>
            <a:r>
              <a:rPr lang="hu-HU" dirty="0">
                <a:solidFill>
                  <a:schemeClr val="accent1">
                    <a:lumMod val="75000"/>
                  </a:schemeClr>
                </a:solidFill>
              </a:rPr>
              <a:t> 29, </a:t>
            </a:r>
            <a:r>
              <a:rPr lang="en-GB" dirty="0">
                <a:solidFill>
                  <a:schemeClr val="accent1">
                    <a:lumMod val="75000"/>
                  </a:schemeClr>
                </a:solidFill>
              </a:rPr>
              <a:t>202</a:t>
            </a:r>
            <a:r>
              <a:rPr lang="hu-HU" dirty="0">
                <a:solidFill>
                  <a:schemeClr val="accent1">
                    <a:lumMod val="75000"/>
                  </a:schemeClr>
                </a:solidFill>
              </a:rPr>
              <a:t>1, </a:t>
            </a:r>
            <a:r>
              <a:rPr lang="en-GB" dirty="0">
                <a:solidFill>
                  <a:schemeClr val="accent1">
                    <a:lumMod val="75000"/>
                  </a:schemeClr>
                </a:solidFill>
              </a:rPr>
              <a:t>Online</a:t>
            </a:r>
          </a:p>
        </p:txBody>
      </p:sp>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pic>
        <p:nvPicPr>
          <p:cNvPr id="9" name="Obrázek 8">
            <a:extLst>
              <a:ext uri="{FF2B5EF4-FFF2-40B4-BE49-F238E27FC236}">
                <a16:creationId xmlns:a16="http://schemas.microsoft.com/office/drawing/2014/main" id="{BC4FABC5-9CF7-49F6-85AF-1636A2391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72" y="5035677"/>
            <a:ext cx="2270709" cy="1322354"/>
          </a:xfrm>
          <a:prstGeom prst="rect">
            <a:avLst/>
          </a:prstGeom>
        </p:spPr>
      </p:pic>
      <p:pic>
        <p:nvPicPr>
          <p:cNvPr id="12" name="Obrázek 11">
            <a:extLst>
              <a:ext uri="{FF2B5EF4-FFF2-40B4-BE49-F238E27FC236}">
                <a16:creationId xmlns:a16="http://schemas.microsoft.com/office/drawing/2014/main" id="{C43595A7-27B9-4D38-ADD4-6466D848E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9952" y="4965950"/>
            <a:ext cx="1922939" cy="1839098"/>
          </a:xfrm>
          <a:prstGeom prst="rect">
            <a:avLst/>
          </a:prstGeom>
        </p:spPr>
      </p:pic>
      <p:cxnSp>
        <p:nvCxnSpPr>
          <p:cNvPr id="14" name="Přímá spojnice 13">
            <a:extLst>
              <a:ext uri="{FF2B5EF4-FFF2-40B4-BE49-F238E27FC236}">
                <a16:creationId xmlns:a16="http://schemas.microsoft.com/office/drawing/2014/main" id="{7C0C0F20-73A6-4D79-BD9F-D51EE9DFE1C8}"/>
              </a:ext>
            </a:extLst>
          </p:cNvPr>
          <p:cNvCxnSpPr/>
          <p:nvPr/>
        </p:nvCxnSpPr>
        <p:spPr>
          <a:xfrm>
            <a:off x="1505821" y="3140242"/>
            <a:ext cx="9245600" cy="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pic>
        <p:nvPicPr>
          <p:cNvPr id="18" name="Obrázek 17">
            <a:extLst>
              <a:ext uri="{FF2B5EF4-FFF2-40B4-BE49-F238E27FC236}">
                <a16:creationId xmlns:a16="http://schemas.microsoft.com/office/drawing/2014/main" id="{E33ACEF1-6839-412B-A341-CED7E4F5A0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3982" y="4351716"/>
            <a:ext cx="4344180" cy="2024830"/>
          </a:xfrm>
          <a:prstGeom prst="rect">
            <a:avLst/>
          </a:prstGeom>
        </p:spPr>
      </p:pic>
      <p:pic>
        <p:nvPicPr>
          <p:cNvPr id="8" name="Kép 7">
            <a:extLst>
              <a:ext uri="{FF2B5EF4-FFF2-40B4-BE49-F238E27FC236}">
                <a16:creationId xmlns:a16="http://schemas.microsoft.com/office/drawing/2014/main" id="{B351A04E-9923-4E67-B001-0C5F2679AB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26" y="274371"/>
            <a:ext cx="3482448" cy="1466294"/>
          </a:xfrm>
          <a:prstGeom prst="rect">
            <a:avLst/>
          </a:prstGeom>
        </p:spPr>
      </p:pic>
      <p:pic>
        <p:nvPicPr>
          <p:cNvPr id="11" name="Kép 10">
            <a:extLst>
              <a:ext uri="{FF2B5EF4-FFF2-40B4-BE49-F238E27FC236}">
                <a16:creationId xmlns:a16="http://schemas.microsoft.com/office/drawing/2014/main" id="{CDBE7146-60EE-4C0C-83D3-30E821E554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3465" y="516424"/>
            <a:ext cx="894622" cy="758573"/>
          </a:xfrm>
          <a:prstGeom prst="rect">
            <a:avLst/>
          </a:prstGeom>
        </p:spPr>
      </p:pic>
    </p:spTree>
    <p:extLst>
      <p:ext uri="{BB962C8B-B14F-4D97-AF65-F5344CB8AC3E}">
        <p14:creationId xmlns:p14="http://schemas.microsoft.com/office/powerpoint/2010/main" val="362393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p:txBody>
          <a:bodyPr>
            <a:normAutofit fontScale="90000"/>
          </a:bodyPr>
          <a:lstStyle/>
          <a:p>
            <a:br>
              <a:rPr lang="cs-CZ" dirty="0"/>
            </a:br>
            <a:r>
              <a:rPr lang="cs-CZ" dirty="0"/>
              <a:t>				   </a:t>
            </a:r>
            <a:br>
              <a:rPr lang="cs-CZ" dirty="0"/>
            </a:br>
            <a:endParaRPr lang="cs-CZ" b="1" dirty="0">
              <a:solidFill>
                <a:schemeClr val="accent1">
                  <a:lumMod val="50000"/>
                </a:schemeClr>
              </a:solidFill>
              <a:highlight>
                <a:srgbClr val="FFFF00"/>
              </a:highlight>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1502611" y="1586633"/>
            <a:ext cx="10515600" cy="4351338"/>
          </a:xfrm>
        </p:spPr>
        <p:txBody>
          <a:bodyPr>
            <a:normAutofit/>
          </a:bodyPr>
          <a:lstStyle/>
          <a:p>
            <a:pPr marL="0" indent="0">
              <a:buNone/>
            </a:pPr>
            <a:r>
              <a:rPr lang="cs-CZ" sz="4000" b="1" dirty="0">
                <a:solidFill>
                  <a:schemeClr val="accent1">
                    <a:lumMod val="50000"/>
                  </a:schemeClr>
                </a:solidFill>
                <a:latin typeface="+mj-lt"/>
              </a:rPr>
              <a:t>  Plans for 2021 Q3-Q4 HU side</a:t>
            </a:r>
            <a:br>
              <a:rPr lang="en-GB" dirty="0">
                <a:solidFill>
                  <a:schemeClr val="accent1">
                    <a:lumMod val="75000"/>
                  </a:schemeClr>
                </a:solidFill>
              </a:rPr>
            </a:br>
            <a:endParaRPr lang="en-GB" dirty="0">
              <a:solidFill>
                <a:schemeClr val="accent1">
                  <a:lumMod val="75000"/>
                </a:schemeClr>
              </a:solidFill>
            </a:endParaRPr>
          </a:p>
          <a:p>
            <a:r>
              <a:rPr lang="hu-HU" dirty="0" err="1">
                <a:solidFill>
                  <a:schemeClr val="accent1">
                    <a:lumMod val="75000"/>
                  </a:schemeClr>
                </a:solidFill>
              </a:rPr>
              <a:t>Finalization</a:t>
            </a:r>
            <a:r>
              <a:rPr lang="hu-HU" dirty="0">
                <a:solidFill>
                  <a:schemeClr val="accent1">
                    <a:lumMod val="75000"/>
                  </a:schemeClr>
                </a:solidFill>
              </a:rPr>
              <a:t> of NECP </a:t>
            </a:r>
            <a:r>
              <a:rPr lang="hu-HU" dirty="0" err="1">
                <a:solidFill>
                  <a:schemeClr val="accent1">
                    <a:lumMod val="75000"/>
                  </a:schemeClr>
                </a:solidFill>
              </a:rPr>
              <a:t>recommendations</a:t>
            </a:r>
            <a:endParaRPr lang="hu-HU" dirty="0">
              <a:solidFill>
                <a:schemeClr val="accent1">
                  <a:lumMod val="75000"/>
                </a:schemeClr>
              </a:solidFill>
            </a:endParaRPr>
          </a:p>
          <a:p>
            <a:r>
              <a:rPr lang="hu-HU" dirty="0" err="1">
                <a:solidFill>
                  <a:schemeClr val="accent1">
                    <a:lumMod val="75000"/>
                  </a:schemeClr>
                </a:solidFill>
              </a:rPr>
              <a:t>Progress</a:t>
            </a:r>
            <a:r>
              <a:rPr lang="hu-HU" dirty="0">
                <a:solidFill>
                  <a:schemeClr val="accent1">
                    <a:lumMod val="75000"/>
                  </a:schemeClr>
                </a:solidFill>
              </a:rPr>
              <a:t> </a:t>
            </a:r>
            <a:r>
              <a:rPr lang="hu-HU" dirty="0" err="1">
                <a:solidFill>
                  <a:schemeClr val="accent1">
                    <a:lumMod val="75000"/>
                  </a:schemeClr>
                </a:solidFill>
              </a:rPr>
              <a:t>with</a:t>
            </a:r>
            <a:r>
              <a:rPr lang="hu-HU" dirty="0">
                <a:solidFill>
                  <a:schemeClr val="accent1">
                    <a:lumMod val="75000"/>
                  </a:schemeClr>
                </a:solidFill>
              </a:rPr>
              <a:t> DESTINE </a:t>
            </a:r>
            <a:r>
              <a:rPr lang="hu-HU" dirty="0" err="1">
                <a:solidFill>
                  <a:schemeClr val="accent1">
                    <a:lumMod val="75000"/>
                  </a:schemeClr>
                </a:solidFill>
              </a:rPr>
              <a:t>interactive</a:t>
            </a:r>
            <a:r>
              <a:rPr lang="hu-HU" dirty="0">
                <a:solidFill>
                  <a:schemeClr val="accent1">
                    <a:lumMod val="75000"/>
                  </a:schemeClr>
                </a:solidFill>
              </a:rPr>
              <a:t> website – </a:t>
            </a:r>
            <a:r>
              <a:rPr lang="hu-HU" dirty="0" err="1">
                <a:solidFill>
                  <a:schemeClr val="accent1">
                    <a:lumMod val="75000"/>
                  </a:schemeClr>
                </a:solidFill>
              </a:rPr>
              <a:t>fill</a:t>
            </a:r>
            <a:r>
              <a:rPr lang="hu-HU" dirty="0">
                <a:solidFill>
                  <a:schemeClr val="accent1">
                    <a:lumMod val="75000"/>
                  </a:schemeClr>
                </a:solidFill>
              </a:rPr>
              <a:t> </a:t>
            </a:r>
            <a:r>
              <a:rPr lang="hu-HU" dirty="0" err="1">
                <a:solidFill>
                  <a:schemeClr val="accent1">
                    <a:lumMod val="75000"/>
                  </a:schemeClr>
                </a:solidFill>
              </a:rPr>
              <a:t>up</a:t>
            </a:r>
            <a:r>
              <a:rPr lang="hu-HU" dirty="0">
                <a:solidFill>
                  <a:schemeClr val="accent1">
                    <a:lumMod val="75000"/>
                  </a:schemeClr>
                </a:solidFill>
              </a:rPr>
              <a:t> </a:t>
            </a:r>
            <a:r>
              <a:rPr lang="hu-HU" dirty="0" err="1">
                <a:solidFill>
                  <a:schemeClr val="accent1">
                    <a:lumMod val="75000"/>
                  </a:schemeClr>
                </a:solidFill>
              </a:rPr>
              <a:t>missing</a:t>
            </a:r>
            <a:r>
              <a:rPr lang="hu-HU" dirty="0">
                <a:solidFill>
                  <a:schemeClr val="accent1">
                    <a:lumMod val="75000"/>
                  </a:schemeClr>
                </a:solidFill>
              </a:rPr>
              <a:t> </a:t>
            </a:r>
            <a:r>
              <a:rPr lang="hu-HU" dirty="0" err="1">
                <a:solidFill>
                  <a:schemeClr val="accent1">
                    <a:lumMod val="75000"/>
                  </a:schemeClr>
                </a:solidFill>
              </a:rPr>
              <a:t>menus</a:t>
            </a:r>
            <a:r>
              <a:rPr lang="hu-HU" dirty="0">
                <a:solidFill>
                  <a:schemeClr val="accent1">
                    <a:lumMod val="75000"/>
                  </a:schemeClr>
                </a:solidFill>
              </a:rPr>
              <a:t> + </a:t>
            </a:r>
            <a:r>
              <a:rPr lang="hu-HU" dirty="0" err="1">
                <a:solidFill>
                  <a:schemeClr val="accent1">
                    <a:lumMod val="75000"/>
                  </a:schemeClr>
                </a:solidFill>
              </a:rPr>
              <a:t>interactive</a:t>
            </a:r>
            <a:r>
              <a:rPr lang="hu-HU" dirty="0">
                <a:solidFill>
                  <a:schemeClr val="accent1">
                    <a:lumMod val="75000"/>
                  </a:schemeClr>
                </a:solidFill>
              </a:rPr>
              <a:t> map </a:t>
            </a:r>
          </a:p>
          <a:p>
            <a:r>
              <a:rPr lang="hu-HU" dirty="0" err="1">
                <a:solidFill>
                  <a:schemeClr val="accent1">
                    <a:lumMod val="75000"/>
                  </a:schemeClr>
                </a:solidFill>
              </a:rPr>
              <a:t>Green</a:t>
            </a:r>
            <a:r>
              <a:rPr lang="hu-HU" dirty="0">
                <a:solidFill>
                  <a:schemeClr val="accent1">
                    <a:lumMod val="75000"/>
                  </a:schemeClr>
                </a:solidFill>
              </a:rPr>
              <a:t> </a:t>
            </a:r>
            <a:r>
              <a:rPr lang="hu-HU" dirty="0" err="1">
                <a:solidFill>
                  <a:schemeClr val="accent1">
                    <a:lumMod val="75000"/>
                  </a:schemeClr>
                </a:solidFill>
              </a:rPr>
              <a:t>district</a:t>
            </a:r>
            <a:r>
              <a:rPr lang="hu-HU" dirty="0">
                <a:solidFill>
                  <a:schemeClr val="accent1">
                    <a:lumMod val="75000"/>
                  </a:schemeClr>
                </a:solidFill>
              </a:rPr>
              <a:t> </a:t>
            </a:r>
            <a:r>
              <a:rPr lang="hu-HU" dirty="0" err="1">
                <a:solidFill>
                  <a:schemeClr val="accent1">
                    <a:lumMod val="75000"/>
                  </a:schemeClr>
                </a:solidFill>
              </a:rPr>
              <a:t>heating</a:t>
            </a:r>
            <a:endParaRPr lang="hu-HU" dirty="0">
              <a:solidFill>
                <a:schemeClr val="accent1">
                  <a:lumMod val="75000"/>
                </a:schemeClr>
              </a:solidFill>
            </a:endParaRPr>
          </a:p>
          <a:p>
            <a:r>
              <a:rPr lang="hu-HU" dirty="0" err="1">
                <a:solidFill>
                  <a:schemeClr val="accent1">
                    <a:lumMod val="75000"/>
                  </a:schemeClr>
                </a:solidFill>
              </a:rPr>
              <a:t>Roadmap</a:t>
            </a:r>
            <a:r>
              <a:rPr lang="hu-HU" dirty="0">
                <a:solidFill>
                  <a:schemeClr val="accent1">
                    <a:lumMod val="75000"/>
                  </a:schemeClr>
                </a:solidFill>
              </a:rPr>
              <a:t>? </a:t>
            </a:r>
            <a:r>
              <a:rPr lang="hu-HU" i="1" dirty="0">
                <a:solidFill>
                  <a:schemeClr val="accent1">
                    <a:lumMod val="75000"/>
                  </a:schemeClr>
                </a:solidFill>
              </a:rPr>
              <a:t>(</a:t>
            </a:r>
            <a:r>
              <a:rPr lang="hu-HU" i="1" dirty="0" err="1">
                <a:solidFill>
                  <a:schemeClr val="accent1">
                    <a:lumMod val="75000"/>
                  </a:schemeClr>
                </a:solidFill>
              </a:rPr>
              <a:t>see</a:t>
            </a:r>
            <a:r>
              <a:rPr lang="hu-HU" i="1" dirty="0">
                <a:solidFill>
                  <a:schemeClr val="accent1">
                    <a:lumMod val="75000"/>
                  </a:schemeClr>
                </a:solidFill>
              </a:rPr>
              <a:t> </a:t>
            </a:r>
            <a:r>
              <a:rPr lang="hu-HU" i="1" dirty="0" err="1">
                <a:solidFill>
                  <a:schemeClr val="accent1">
                    <a:lumMod val="75000"/>
                  </a:schemeClr>
                </a:solidFill>
              </a:rPr>
              <a:t>discussion</a:t>
            </a:r>
            <a:r>
              <a:rPr lang="hu-HU" i="1" dirty="0">
                <a:solidFill>
                  <a:schemeClr val="accent1">
                    <a:lumMod val="75000"/>
                  </a:schemeClr>
                </a:solidFill>
              </a:rPr>
              <a:t> </a:t>
            </a:r>
            <a:r>
              <a:rPr lang="hu-HU" i="1" dirty="0" err="1">
                <a:solidFill>
                  <a:schemeClr val="accent1">
                    <a:lumMod val="75000"/>
                  </a:schemeClr>
                </a:solidFill>
              </a:rPr>
              <a:t>later</a:t>
            </a:r>
            <a:r>
              <a:rPr lang="hu-HU" i="1" dirty="0">
                <a:solidFill>
                  <a:schemeClr val="accent1">
                    <a:lumMod val="75000"/>
                  </a:schemeClr>
                </a:solidFill>
              </a:rPr>
              <a:t>)</a:t>
            </a:r>
          </a:p>
        </p:txBody>
      </p:sp>
      <p:sp>
        <p:nvSpPr>
          <p:cNvPr id="15" name="Zástupný symbol pro číslo snímku 14">
            <a:extLst>
              <a:ext uri="{FF2B5EF4-FFF2-40B4-BE49-F238E27FC236}">
                <a16:creationId xmlns:a16="http://schemas.microsoft.com/office/drawing/2014/main" id="{ED1C57AD-180D-4AC4-BCF2-E05318855620}"/>
              </a:ext>
            </a:extLst>
          </p:cNvPr>
          <p:cNvSpPr>
            <a:spLocks noGrp="1"/>
          </p:cNvSpPr>
          <p:nvPr>
            <p:ph type="sldNum" sz="quarter" idx="12"/>
          </p:nvPr>
        </p:nvSpPr>
        <p:spPr/>
        <p:txBody>
          <a:bodyPr/>
          <a:lstStyle/>
          <a:p>
            <a:r>
              <a:rPr lang="cs-CZ" b="1" dirty="0" err="1">
                <a:solidFill>
                  <a:srgbClr val="00B0F0"/>
                </a:solidFill>
              </a:rPr>
              <a:t>Slide</a:t>
            </a:r>
            <a:r>
              <a:rPr lang="cs-CZ" b="1" dirty="0">
                <a:solidFill>
                  <a:srgbClr val="00B0F0"/>
                </a:solidFill>
              </a:rPr>
              <a:t> </a:t>
            </a:r>
            <a:r>
              <a:rPr lang="cs-CZ" b="1" dirty="0" err="1">
                <a:solidFill>
                  <a:srgbClr val="00B0F0"/>
                </a:solidFill>
              </a:rPr>
              <a:t>Nr</a:t>
            </a:r>
            <a:r>
              <a:rPr lang="cs-CZ" b="1" dirty="0">
                <a:solidFill>
                  <a:srgbClr val="00B0F0"/>
                </a:solidFill>
              </a:rPr>
              <a:t>. </a:t>
            </a:r>
            <a:fld id="{50E9ABB2-D78B-4AEC-9BFF-9AB4B88DD410}" type="slidenum">
              <a:rPr lang="cs-CZ" b="1" smtClean="0">
                <a:solidFill>
                  <a:srgbClr val="00B0F0"/>
                </a:solidFill>
              </a:rPr>
              <a:t>10</a:t>
            </a:fld>
            <a:endParaRPr lang="cs-CZ" b="1" dirty="0">
              <a:solidFill>
                <a:srgbClr val="00B0F0"/>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94" b="16568"/>
          <a:stretch/>
        </p:blipFill>
        <p:spPr>
          <a:xfrm>
            <a:off x="10001705" y="5073951"/>
            <a:ext cx="2016506" cy="1590556"/>
          </a:xfrm>
          <a:prstGeom prst="rect">
            <a:avLst/>
          </a:prstGeom>
        </p:spPr>
      </p:pic>
      <p:cxnSp>
        <p:nvCxnSpPr>
          <p:cNvPr id="7" name="Přímá spojnice 6">
            <a:extLst>
              <a:ext uri="{FF2B5EF4-FFF2-40B4-BE49-F238E27FC236}">
                <a16:creationId xmlns:a16="http://schemas.microsoft.com/office/drawing/2014/main" id="{F9509769-A161-489F-AA45-88806D84946E}"/>
              </a:ext>
            </a:extLst>
          </p:cNvPr>
          <p:cNvCxnSpPr>
            <a:cxnSpLocks/>
          </p:cNvCxnSpPr>
          <p:nvPr/>
        </p:nvCxnSpPr>
        <p:spPr>
          <a:xfrm>
            <a:off x="1592531" y="2257425"/>
            <a:ext cx="8724900" cy="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grpSp>
        <p:nvGrpSpPr>
          <p:cNvPr id="11" name="Csoportba foglalás 10">
            <a:extLst>
              <a:ext uri="{FF2B5EF4-FFF2-40B4-BE49-F238E27FC236}">
                <a16:creationId xmlns:a16="http://schemas.microsoft.com/office/drawing/2014/main" id="{B1A097BC-F7D5-48C9-9B8C-E53E59B81092}"/>
              </a:ext>
            </a:extLst>
          </p:cNvPr>
          <p:cNvGrpSpPr/>
          <p:nvPr/>
        </p:nvGrpSpPr>
        <p:grpSpPr>
          <a:xfrm>
            <a:off x="497626" y="240059"/>
            <a:ext cx="11409807" cy="1094044"/>
            <a:chOff x="497626" y="240059"/>
            <a:chExt cx="11409807" cy="1094044"/>
          </a:xfrm>
        </p:grpSpPr>
        <p:pic>
          <p:nvPicPr>
            <p:cNvPr id="12" name="Obrázek 7">
              <a:extLst>
                <a:ext uri="{FF2B5EF4-FFF2-40B4-BE49-F238E27FC236}">
                  <a16:creationId xmlns:a16="http://schemas.microsoft.com/office/drawing/2014/main" id="{EE32CBCD-726E-4A58-B4E9-C25A82F12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3" name="Kép 12">
              <a:extLst>
                <a:ext uri="{FF2B5EF4-FFF2-40B4-BE49-F238E27FC236}">
                  <a16:creationId xmlns:a16="http://schemas.microsoft.com/office/drawing/2014/main" id="{26AA45D9-3B0F-4ED5-9909-0A91EBB20E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4" name="Kép 13">
              <a:extLst>
                <a:ext uri="{FF2B5EF4-FFF2-40B4-BE49-F238E27FC236}">
                  <a16:creationId xmlns:a16="http://schemas.microsoft.com/office/drawing/2014/main" id="{BD07E2C5-369D-4393-ACF9-E4C1A9B4CA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269031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2682940" y="1015693"/>
            <a:ext cx="6345733" cy="1714297"/>
          </a:xfrm>
        </p:spPr>
        <p:txBody>
          <a:bodyPr>
            <a:normAutofit fontScale="90000"/>
          </a:bodyPr>
          <a:lstStyle/>
          <a:p>
            <a:pPr algn="ctr"/>
            <a:r>
              <a:rPr lang="hu-HU" b="1" dirty="0">
                <a:solidFill>
                  <a:schemeClr val="accent1">
                    <a:lumMod val="50000"/>
                  </a:schemeClr>
                </a:solidFill>
              </a:rPr>
              <a:t>Danube Region Sustainable Energy - DESTINE</a:t>
            </a:r>
            <a:br>
              <a:rPr lang="hu-HU" b="1" dirty="0">
                <a:solidFill>
                  <a:schemeClr val="accent1">
                    <a:lumMod val="75000"/>
                  </a:schemeClr>
                </a:solidFill>
                <a:latin typeface="Cambria" panose="02040503050406030204" pitchFamily="18" charset="0"/>
                <a:ea typeface="Cambria" panose="02040503050406030204" pitchFamily="18" charset="0"/>
              </a:rPr>
            </a:br>
            <a:endParaRPr lang="cs-CZ" b="1" dirty="0">
              <a:solidFill>
                <a:schemeClr val="accent1">
                  <a:lumMod val="50000"/>
                </a:schemeClr>
              </a:solidFill>
            </a:endParaRPr>
          </a:p>
        </p:txBody>
      </p:sp>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1390072" y="2277981"/>
            <a:ext cx="9384145" cy="6208"/>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962" r="34236" b="9264"/>
          <a:stretch/>
        </p:blipFill>
        <p:spPr bwMode="auto">
          <a:xfrm>
            <a:off x="3495492" y="3289943"/>
            <a:ext cx="4720630" cy="3382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zövegdoboz 3"/>
          <p:cNvSpPr txBox="1"/>
          <p:nvPr/>
        </p:nvSpPr>
        <p:spPr>
          <a:xfrm>
            <a:off x="9028672" y="1487463"/>
            <a:ext cx="3023421" cy="4401205"/>
          </a:xfrm>
          <a:prstGeom prst="rect">
            <a:avLst/>
          </a:prstGeom>
          <a:solidFill>
            <a:schemeClr val="bg1"/>
          </a:solidFill>
        </p:spPr>
        <p:txBody>
          <a:bodyPr wrap="square" rtlCol="0">
            <a:spAutoFit/>
          </a:bodyPr>
          <a:lstStyle/>
          <a:p>
            <a:r>
              <a:rPr lang="hu-HU" sz="2000" b="1" dirty="0" err="1">
                <a:solidFill>
                  <a:schemeClr val="accent1">
                    <a:lumMod val="75000"/>
                  </a:schemeClr>
                </a:solidFill>
              </a:rPr>
              <a:t>Energy</a:t>
            </a:r>
            <a:r>
              <a:rPr lang="hu-HU" sz="2000" b="1" dirty="0">
                <a:solidFill>
                  <a:schemeClr val="accent1">
                    <a:lumMod val="75000"/>
                  </a:schemeClr>
                </a:solidFill>
              </a:rPr>
              <a:t> </a:t>
            </a:r>
            <a:r>
              <a:rPr lang="hu-HU" sz="2000" b="1" dirty="0" err="1">
                <a:solidFill>
                  <a:schemeClr val="accent1">
                    <a:lumMod val="75000"/>
                  </a:schemeClr>
                </a:solidFill>
              </a:rPr>
              <a:t>sources</a:t>
            </a:r>
            <a:endParaRPr lang="hu-HU" sz="2000" b="1" dirty="0">
              <a:solidFill>
                <a:schemeClr val="accent1">
                  <a:lumMod val="75000"/>
                </a:schemeClr>
              </a:solidFill>
            </a:endParaRPr>
          </a:p>
          <a:p>
            <a:pPr marL="285750" indent="-285750">
              <a:buFont typeface="Arial" panose="020B0604020202020204" pitchFamily="34" charset="0"/>
              <a:buChar char="•"/>
            </a:pPr>
            <a:r>
              <a:rPr lang="hu-HU" sz="2000" dirty="0" err="1">
                <a:solidFill>
                  <a:schemeClr val="accent1">
                    <a:lumMod val="75000"/>
                  </a:schemeClr>
                </a:solidFill>
              </a:rPr>
              <a:t>renewables</a:t>
            </a:r>
            <a:endParaRPr lang="hu-HU" sz="2000" dirty="0">
              <a:solidFill>
                <a:schemeClr val="accent1">
                  <a:lumMod val="75000"/>
                </a:schemeClr>
              </a:solidFill>
            </a:endParaRPr>
          </a:p>
          <a:p>
            <a:pPr marL="742950" lvl="1" indent="-285750">
              <a:buFont typeface="Courier New" panose="02070309020205020404" pitchFamily="49" charset="0"/>
              <a:buChar char="o"/>
            </a:pPr>
            <a:r>
              <a:rPr lang="hu-HU" sz="2000" dirty="0" err="1">
                <a:solidFill>
                  <a:srgbClr val="00B050"/>
                </a:solidFill>
              </a:rPr>
              <a:t>geothermal</a:t>
            </a:r>
            <a:endParaRPr lang="hu-HU" sz="2000" dirty="0">
              <a:solidFill>
                <a:srgbClr val="00B050"/>
              </a:solidFill>
            </a:endParaRPr>
          </a:p>
          <a:p>
            <a:pPr marL="742950" lvl="1" indent="-285750">
              <a:buFont typeface="Courier New" panose="02070309020205020404" pitchFamily="49" charset="0"/>
              <a:buChar char="o"/>
            </a:pPr>
            <a:r>
              <a:rPr lang="hu-HU" sz="2000" dirty="0" err="1">
                <a:solidFill>
                  <a:srgbClr val="00B050"/>
                </a:solidFill>
              </a:rPr>
              <a:t>solar</a:t>
            </a:r>
            <a:endParaRPr lang="hu-HU" sz="2000" dirty="0">
              <a:solidFill>
                <a:srgbClr val="00B050"/>
              </a:solidFill>
            </a:endParaRPr>
          </a:p>
          <a:p>
            <a:pPr marL="742950" lvl="1" indent="-285750">
              <a:buFont typeface="Courier New" panose="02070309020205020404" pitchFamily="49" charset="0"/>
              <a:buChar char="o"/>
            </a:pPr>
            <a:r>
              <a:rPr lang="hu-HU" sz="2000" dirty="0" err="1">
                <a:solidFill>
                  <a:schemeClr val="accent1">
                    <a:lumMod val="75000"/>
                  </a:schemeClr>
                </a:solidFill>
              </a:rPr>
              <a:t>biomass</a:t>
            </a:r>
            <a:endParaRPr lang="hu-HU" sz="2000" dirty="0">
              <a:solidFill>
                <a:schemeClr val="accent1">
                  <a:lumMod val="75000"/>
                </a:schemeClr>
              </a:solidFill>
            </a:endParaRPr>
          </a:p>
          <a:p>
            <a:pPr marL="285750" indent="-285750">
              <a:buFont typeface="Arial" panose="020B0604020202020204" pitchFamily="34" charset="0"/>
              <a:buChar char="•"/>
            </a:pPr>
            <a:r>
              <a:rPr lang="hu-HU" sz="2000" dirty="0" err="1">
                <a:solidFill>
                  <a:schemeClr val="accent1">
                    <a:lumMod val="75000"/>
                  </a:schemeClr>
                </a:solidFill>
              </a:rPr>
              <a:t>non-renewable</a:t>
            </a:r>
            <a:endParaRPr lang="hu-HU" sz="2000" dirty="0">
              <a:solidFill>
                <a:schemeClr val="accent1">
                  <a:lumMod val="75000"/>
                </a:schemeClr>
              </a:solidFill>
            </a:endParaRPr>
          </a:p>
          <a:p>
            <a:pPr marL="742950" lvl="1" indent="-285750">
              <a:buFont typeface="Courier New" panose="02070309020205020404" pitchFamily="49" charset="0"/>
              <a:buChar char="o"/>
            </a:pPr>
            <a:r>
              <a:rPr lang="hu-HU" sz="2000" dirty="0" err="1">
                <a:solidFill>
                  <a:schemeClr val="accent4"/>
                </a:solidFill>
              </a:rPr>
              <a:t>gas</a:t>
            </a:r>
            <a:endParaRPr lang="hu-HU" sz="2000" dirty="0">
              <a:solidFill>
                <a:schemeClr val="accent4"/>
              </a:solidFill>
            </a:endParaRPr>
          </a:p>
          <a:p>
            <a:pPr marL="285750" indent="-285750">
              <a:buFont typeface="Arial" panose="020B0604020202020204" pitchFamily="34" charset="0"/>
              <a:buChar char="•"/>
            </a:pPr>
            <a:r>
              <a:rPr lang="hu-HU" sz="2000" dirty="0" err="1">
                <a:solidFill>
                  <a:schemeClr val="accent1">
                    <a:lumMod val="75000"/>
                  </a:schemeClr>
                </a:solidFill>
              </a:rPr>
              <a:t>alternative</a:t>
            </a:r>
            <a:endParaRPr lang="hu-HU" sz="2000" dirty="0">
              <a:solidFill>
                <a:schemeClr val="accent1">
                  <a:lumMod val="75000"/>
                </a:schemeClr>
              </a:solidFill>
            </a:endParaRPr>
          </a:p>
          <a:p>
            <a:pPr marL="800100" lvl="1" indent="-342900">
              <a:buFont typeface="Courier New" panose="02070309020205020404" pitchFamily="49" charset="0"/>
              <a:buChar char="o"/>
            </a:pPr>
            <a:r>
              <a:rPr lang="hu-HU" sz="2000" dirty="0" err="1">
                <a:solidFill>
                  <a:schemeClr val="accent1">
                    <a:lumMod val="75000"/>
                  </a:schemeClr>
                </a:solidFill>
              </a:rPr>
              <a:t>waste</a:t>
            </a:r>
            <a:endParaRPr lang="hu-HU" sz="2000" dirty="0">
              <a:solidFill>
                <a:schemeClr val="accent1">
                  <a:lumMod val="75000"/>
                </a:schemeClr>
              </a:solidFill>
            </a:endParaRPr>
          </a:p>
          <a:p>
            <a:pPr marL="800100" lvl="1" indent="-342900">
              <a:buFont typeface="Courier New" panose="02070309020205020404" pitchFamily="49" charset="0"/>
              <a:buChar char="o"/>
            </a:pPr>
            <a:r>
              <a:rPr lang="hu-HU" sz="2000" dirty="0" err="1">
                <a:solidFill>
                  <a:schemeClr val="accent4"/>
                </a:solidFill>
              </a:rPr>
              <a:t>hydrogen</a:t>
            </a:r>
            <a:endParaRPr lang="hu-HU" sz="2000" dirty="0">
              <a:solidFill>
                <a:schemeClr val="accent4"/>
              </a:solidFill>
            </a:endParaRPr>
          </a:p>
          <a:p>
            <a:r>
              <a:rPr lang="hu-HU" sz="2000" b="1" dirty="0" err="1">
                <a:solidFill>
                  <a:schemeClr val="accent1">
                    <a:lumMod val="75000"/>
                  </a:schemeClr>
                </a:solidFill>
              </a:rPr>
              <a:t>Sectors</a:t>
            </a:r>
            <a:endParaRPr lang="hu-HU" sz="2000" b="1" dirty="0">
              <a:solidFill>
                <a:schemeClr val="accent1">
                  <a:lumMod val="75000"/>
                </a:schemeClr>
              </a:solidFill>
            </a:endParaRPr>
          </a:p>
          <a:p>
            <a:pPr marL="285750" indent="-285750">
              <a:buFont typeface="Arial" panose="020B0604020202020204" pitchFamily="34" charset="0"/>
              <a:buChar char="•"/>
            </a:pPr>
            <a:r>
              <a:rPr lang="hu-HU" sz="2000" dirty="0" err="1">
                <a:solidFill>
                  <a:schemeClr val="accent4"/>
                </a:solidFill>
              </a:rPr>
              <a:t>electricity</a:t>
            </a:r>
            <a:endParaRPr lang="hu-HU" sz="2000" dirty="0">
              <a:solidFill>
                <a:schemeClr val="accent4"/>
              </a:solidFill>
            </a:endParaRPr>
          </a:p>
          <a:p>
            <a:pPr marL="285750" indent="-285750">
              <a:buFont typeface="Arial" panose="020B0604020202020204" pitchFamily="34" charset="0"/>
              <a:buChar char="•"/>
            </a:pPr>
            <a:r>
              <a:rPr lang="hu-HU" sz="2000" dirty="0" err="1">
                <a:solidFill>
                  <a:schemeClr val="accent4"/>
                </a:solidFill>
              </a:rPr>
              <a:t>heating</a:t>
            </a:r>
            <a:r>
              <a:rPr lang="hu-HU" sz="2000" dirty="0">
                <a:solidFill>
                  <a:schemeClr val="accent4"/>
                </a:solidFill>
              </a:rPr>
              <a:t> and </a:t>
            </a:r>
            <a:r>
              <a:rPr lang="hu-HU" sz="2000" dirty="0" err="1">
                <a:solidFill>
                  <a:schemeClr val="accent4"/>
                </a:solidFill>
              </a:rPr>
              <a:t>cooling</a:t>
            </a:r>
            <a:endParaRPr lang="hu-HU" sz="2000" dirty="0">
              <a:solidFill>
                <a:schemeClr val="accent4"/>
              </a:solidFill>
            </a:endParaRPr>
          </a:p>
          <a:p>
            <a:pPr marL="285750" indent="-285750">
              <a:buFont typeface="Arial" panose="020B0604020202020204" pitchFamily="34" charset="0"/>
              <a:buChar char="•"/>
            </a:pPr>
            <a:r>
              <a:rPr lang="hu-HU" sz="2000" dirty="0" err="1">
                <a:solidFill>
                  <a:schemeClr val="accent4"/>
                </a:solidFill>
              </a:rPr>
              <a:t>transport</a:t>
            </a:r>
            <a:endParaRPr lang="hu-HU" sz="2000" dirty="0">
              <a:solidFill>
                <a:schemeClr val="accent4"/>
              </a:solidFill>
            </a:endParaRPr>
          </a:p>
        </p:txBody>
      </p:sp>
      <p:cxnSp>
        <p:nvCxnSpPr>
          <p:cNvPr id="18" name="Egyenes összekötő nyíllal 17"/>
          <p:cNvCxnSpPr/>
          <p:nvPr/>
        </p:nvCxnSpPr>
        <p:spPr>
          <a:xfrm flipH="1">
            <a:off x="7215609" y="3326156"/>
            <a:ext cx="697117" cy="87465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flipH="1" flipV="1">
            <a:off x="7721860" y="4428320"/>
            <a:ext cx="1303698" cy="1291262"/>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a:endCxn id="2" idx="3"/>
          </p:cNvCxnSpPr>
          <p:nvPr/>
        </p:nvCxnSpPr>
        <p:spPr>
          <a:xfrm flipV="1">
            <a:off x="7912726" y="1872842"/>
            <a:ext cx="1115947" cy="145331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Szövegdoboz 32"/>
          <p:cNvSpPr txBox="1"/>
          <p:nvPr/>
        </p:nvSpPr>
        <p:spPr>
          <a:xfrm>
            <a:off x="407724" y="2579046"/>
            <a:ext cx="3001143" cy="4093428"/>
          </a:xfrm>
          <a:prstGeom prst="rect">
            <a:avLst/>
          </a:prstGeom>
          <a:solidFill>
            <a:schemeClr val="bg1"/>
          </a:solidFill>
        </p:spPr>
        <p:txBody>
          <a:bodyPr wrap="none" rtlCol="0">
            <a:spAutoFit/>
          </a:bodyPr>
          <a:lstStyle/>
          <a:p>
            <a:r>
              <a:rPr lang="hu-HU" sz="2000" b="1" dirty="0" err="1">
                <a:solidFill>
                  <a:schemeClr val="accent1">
                    <a:lumMod val="75000"/>
                  </a:schemeClr>
                </a:solidFill>
              </a:rPr>
              <a:t>Governance</a:t>
            </a:r>
            <a:endParaRPr lang="hu-HU" sz="2000" b="1" dirty="0">
              <a:solidFill>
                <a:schemeClr val="accent1">
                  <a:lumMod val="75000"/>
                </a:schemeClr>
              </a:solidFill>
            </a:endParaRPr>
          </a:p>
          <a:p>
            <a:pPr marL="342900" indent="-342900">
              <a:buFont typeface="Arial" panose="020B0604020202020204" pitchFamily="34" charset="0"/>
              <a:buChar char="•"/>
            </a:pPr>
            <a:r>
              <a:rPr lang="hu-HU" sz="2000" dirty="0">
                <a:solidFill>
                  <a:schemeClr val="accent4"/>
                </a:solidFill>
              </a:rPr>
              <a:t>EU</a:t>
            </a:r>
          </a:p>
          <a:p>
            <a:pPr marL="342900" indent="-342900">
              <a:buFont typeface="Arial" panose="020B0604020202020204" pitchFamily="34" charset="0"/>
              <a:buChar char="•"/>
            </a:pPr>
            <a:r>
              <a:rPr lang="hu-HU" sz="2000" dirty="0" err="1">
                <a:solidFill>
                  <a:schemeClr val="accent4"/>
                </a:solidFill>
              </a:rPr>
              <a:t>Danube</a:t>
            </a:r>
            <a:r>
              <a:rPr lang="hu-HU" sz="2000" dirty="0">
                <a:solidFill>
                  <a:schemeClr val="accent4"/>
                </a:solidFill>
              </a:rPr>
              <a:t> </a:t>
            </a:r>
            <a:r>
              <a:rPr lang="hu-HU" sz="2000" dirty="0" err="1">
                <a:solidFill>
                  <a:schemeClr val="accent4"/>
                </a:solidFill>
              </a:rPr>
              <a:t>Region</a:t>
            </a:r>
            <a:endParaRPr lang="hu-HU" sz="2000" dirty="0">
              <a:solidFill>
                <a:schemeClr val="accent4"/>
              </a:solidFill>
            </a:endParaRPr>
          </a:p>
          <a:p>
            <a:pPr marL="342900" indent="-342900">
              <a:buFont typeface="Arial" panose="020B0604020202020204" pitchFamily="34" charset="0"/>
              <a:buChar char="•"/>
            </a:pPr>
            <a:r>
              <a:rPr lang="hu-HU" sz="2000" dirty="0">
                <a:solidFill>
                  <a:schemeClr val="accent1">
                    <a:lumMod val="75000"/>
                  </a:schemeClr>
                </a:solidFill>
              </a:rPr>
              <a:t>Country</a:t>
            </a:r>
          </a:p>
          <a:p>
            <a:r>
              <a:rPr lang="hu-HU" sz="2000" b="1" dirty="0" err="1">
                <a:solidFill>
                  <a:schemeClr val="accent1">
                    <a:lumMod val="75000"/>
                  </a:schemeClr>
                </a:solidFill>
              </a:rPr>
              <a:t>Cross-cutting</a:t>
            </a:r>
            <a:r>
              <a:rPr lang="hu-HU" sz="2000" b="1" dirty="0">
                <a:solidFill>
                  <a:schemeClr val="accent1">
                    <a:lumMod val="75000"/>
                  </a:schemeClr>
                </a:solidFill>
              </a:rPr>
              <a:t> </a:t>
            </a:r>
            <a:r>
              <a:rPr lang="hu-HU" sz="2000" b="1" dirty="0" err="1">
                <a:solidFill>
                  <a:schemeClr val="accent1">
                    <a:lumMod val="75000"/>
                  </a:schemeClr>
                </a:solidFill>
              </a:rPr>
              <a:t>issues</a:t>
            </a:r>
            <a:endParaRPr lang="hu-HU" sz="2000" b="1" dirty="0">
              <a:solidFill>
                <a:schemeClr val="accent1">
                  <a:lumMod val="75000"/>
                </a:schemeClr>
              </a:solidFill>
            </a:endParaRPr>
          </a:p>
          <a:p>
            <a:pPr marL="342900" indent="-342900">
              <a:buFont typeface="Arial" panose="020B0604020202020204" pitchFamily="34" charset="0"/>
              <a:buChar char="•"/>
            </a:pPr>
            <a:r>
              <a:rPr lang="hu-HU" sz="2000" dirty="0" err="1">
                <a:solidFill>
                  <a:schemeClr val="accent4"/>
                </a:solidFill>
              </a:rPr>
              <a:t>Financing</a:t>
            </a:r>
            <a:r>
              <a:rPr lang="hu-HU" sz="2000" dirty="0">
                <a:solidFill>
                  <a:schemeClr val="accent4"/>
                </a:solidFill>
              </a:rPr>
              <a:t> </a:t>
            </a:r>
            <a:r>
              <a:rPr lang="hu-HU" sz="2000" dirty="0" err="1">
                <a:solidFill>
                  <a:schemeClr val="accent4"/>
                </a:solidFill>
              </a:rPr>
              <a:t>opportunities</a:t>
            </a:r>
            <a:endParaRPr lang="hu-HU" sz="2000" dirty="0">
              <a:solidFill>
                <a:schemeClr val="accent4"/>
              </a:solidFill>
            </a:endParaRPr>
          </a:p>
          <a:p>
            <a:pPr marL="342900" indent="-342900">
              <a:buFont typeface="Arial" panose="020B0604020202020204" pitchFamily="34" charset="0"/>
              <a:buChar char="•"/>
            </a:pPr>
            <a:r>
              <a:rPr lang="hu-HU" sz="2000" dirty="0">
                <a:solidFill>
                  <a:schemeClr val="accent1">
                    <a:lumMod val="75000"/>
                  </a:schemeClr>
                </a:solidFill>
              </a:rPr>
              <a:t>Project </a:t>
            </a:r>
            <a:r>
              <a:rPr lang="hu-HU" sz="2000" dirty="0" err="1">
                <a:solidFill>
                  <a:schemeClr val="accent1">
                    <a:lumMod val="75000"/>
                  </a:schemeClr>
                </a:solidFill>
              </a:rPr>
              <a:t>databases</a:t>
            </a:r>
            <a:endParaRPr lang="hu-HU" sz="2000" dirty="0">
              <a:solidFill>
                <a:schemeClr val="accent1">
                  <a:lumMod val="75000"/>
                </a:schemeClr>
              </a:solidFill>
            </a:endParaRPr>
          </a:p>
          <a:p>
            <a:r>
              <a:rPr lang="hu-HU" sz="2000" b="1" dirty="0" err="1">
                <a:solidFill>
                  <a:schemeClr val="accent1">
                    <a:lumMod val="75000"/>
                  </a:schemeClr>
                </a:solidFill>
              </a:rPr>
              <a:t>Topic</a:t>
            </a:r>
            <a:r>
              <a:rPr lang="hu-HU" sz="2000" b="1" dirty="0">
                <a:solidFill>
                  <a:schemeClr val="accent1">
                    <a:lumMod val="75000"/>
                  </a:schemeClr>
                </a:solidFill>
              </a:rPr>
              <a:t> </a:t>
            </a:r>
            <a:r>
              <a:rPr lang="hu-HU" sz="2000" b="1" dirty="0" err="1">
                <a:solidFill>
                  <a:schemeClr val="accent1">
                    <a:lumMod val="75000"/>
                  </a:schemeClr>
                </a:solidFill>
              </a:rPr>
              <a:t>highlights</a:t>
            </a:r>
            <a:endParaRPr lang="hu-HU" sz="2000" b="1" dirty="0">
              <a:solidFill>
                <a:schemeClr val="accent1">
                  <a:lumMod val="75000"/>
                </a:schemeClr>
              </a:solidFill>
            </a:endParaRPr>
          </a:p>
          <a:p>
            <a:pPr marL="342900" indent="-342900">
              <a:buFont typeface="Arial" panose="020B0604020202020204" pitchFamily="34" charset="0"/>
              <a:buChar char="•"/>
            </a:pPr>
            <a:r>
              <a:rPr lang="hu-HU" sz="2000" dirty="0">
                <a:solidFill>
                  <a:schemeClr val="accent1">
                    <a:lumMod val="75000"/>
                  </a:schemeClr>
                </a:solidFill>
              </a:rPr>
              <a:t>market </a:t>
            </a:r>
            <a:r>
              <a:rPr lang="hu-HU" sz="2000" dirty="0" err="1">
                <a:solidFill>
                  <a:schemeClr val="accent1">
                    <a:lumMod val="75000"/>
                  </a:schemeClr>
                </a:solidFill>
              </a:rPr>
              <a:t>connectivity</a:t>
            </a:r>
            <a:endParaRPr lang="hu-HU" sz="2000" dirty="0">
              <a:solidFill>
                <a:schemeClr val="accent1">
                  <a:lumMod val="75000"/>
                </a:schemeClr>
              </a:solidFill>
            </a:endParaRPr>
          </a:p>
          <a:p>
            <a:pPr marL="342900" indent="-342900">
              <a:buFont typeface="Arial" panose="020B0604020202020204" pitchFamily="34" charset="0"/>
              <a:buChar char="•"/>
            </a:pPr>
            <a:r>
              <a:rPr lang="hu-HU" sz="2000" dirty="0" err="1">
                <a:solidFill>
                  <a:srgbClr val="00B050"/>
                </a:solidFill>
              </a:rPr>
              <a:t>energy</a:t>
            </a:r>
            <a:r>
              <a:rPr lang="hu-HU" sz="2000" dirty="0">
                <a:solidFill>
                  <a:srgbClr val="00B050"/>
                </a:solidFill>
              </a:rPr>
              <a:t> </a:t>
            </a:r>
            <a:r>
              <a:rPr lang="hu-HU" sz="2000" dirty="0" err="1">
                <a:solidFill>
                  <a:srgbClr val="00B050"/>
                </a:solidFill>
              </a:rPr>
              <a:t>storage</a:t>
            </a:r>
            <a:endParaRPr lang="hu-HU" sz="2000" dirty="0">
              <a:solidFill>
                <a:srgbClr val="00B050"/>
              </a:solidFill>
            </a:endParaRPr>
          </a:p>
          <a:p>
            <a:pPr marL="342900" indent="-342900">
              <a:buFont typeface="Arial" panose="020B0604020202020204" pitchFamily="34" charset="0"/>
              <a:buChar char="•"/>
            </a:pPr>
            <a:r>
              <a:rPr lang="hu-HU" sz="2000" dirty="0" err="1">
                <a:solidFill>
                  <a:schemeClr val="accent1">
                    <a:lumMod val="75000"/>
                  </a:schemeClr>
                </a:solidFill>
              </a:rPr>
              <a:t>energy</a:t>
            </a:r>
            <a:r>
              <a:rPr lang="hu-HU" sz="2000" dirty="0">
                <a:solidFill>
                  <a:schemeClr val="accent1">
                    <a:lumMod val="75000"/>
                  </a:schemeClr>
                </a:solidFill>
              </a:rPr>
              <a:t> </a:t>
            </a:r>
            <a:r>
              <a:rPr lang="hu-HU" sz="2000" dirty="0" err="1">
                <a:solidFill>
                  <a:schemeClr val="accent1">
                    <a:lumMod val="75000"/>
                  </a:schemeClr>
                </a:solidFill>
              </a:rPr>
              <a:t>efficiency</a:t>
            </a:r>
            <a:endParaRPr lang="hu-HU" sz="2000" dirty="0">
              <a:solidFill>
                <a:schemeClr val="accent1">
                  <a:lumMod val="75000"/>
                </a:schemeClr>
              </a:solidFill>
            </a:endParaRPr>
          </a:p>
          <a:p>
            <a:pPr marL="342900" indent="-342900">
              <a:buFont typeface="Arial" panose="020B0604020202020204" pitchFamily="34" charset="0"/>
              <a:buChar char="•"/>
            </a:pPr>
            <a:r>
              <a:rPr lang="hu-HU" sz="2000" dirty="0" err="1">
                <a:solidFill>
                  <a:schemeClr val="accent1">
                    <a:lumMod val="75000"/>
                  </a:schemeClr>
                </a:solidFill>
              </a:rPr>
              <a:t>energy</a:t>
            </a:r>
            <a:r>
              <a:rPr lang="hu-HU" sz="2000" dirty="0">
                <a:solidFill>
                  <a:schemeClr val="accent1">
                    <a:lumMod val="75000"/>
                  </a:schemeClr>
                </a:solidFill>
              </a:rPr>
              <a:t> </a:t>
            </a:r>
            <a:r>
              <a:rPr lang="hu-HU" sz="2000" dirty="0" err="1">
                <a:solidFill>
                  <a:schemeClr val="accent1">
                    <a:lumMod val="75000"/>
                  </a:schemeClr>
                </a:solidFill>
              </a:rPr>
              <a:t>poverty</a:t>
            </a:r>
            <a:endParaRPr lang="hu-HU" sz="2000" dirty="0">
              <a:solidFill>
                <a:schemeClr val="accent1">
                  <a:lumMod val="75000"/>
                </a:schemeClr>
              </a:solidFill>
            </a:endParaRPr>
          </a:p>
          <a:p>
            <a:endParaRPr lang="hu-HU" sz="2000" b="1" dirty="0">
              <a:solidFill>
                <a:schemeClr val="accent1">
                  <a:lumMod val="75000"/>
                </a:schemeClr>
              </a:solidFill>
            </a:endParaRPr>
          </a:p>
        </p:txBody>
      </p:sp>
      <p:cxnSp>
        <p:nvCxnSpPr>
          <p:cNvPr id="35" name="Egyenes összekötő nyíllal 34"/>
          <p:cNvCxnSpPr/>
          <p:nvPr/>
        </p:nvCxnSpPr>
        <p:spPr>
          <a:xfrm>
            <a:off x="1991762" y="2824680"/>
            <a:ext cx="1594264" cy="1801079"/>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Egyenes összekötő nyíllal 39"/>
          <p:cNvCxnSpPr/>
          <p:nvPr/>
        </p:nvCxnSpPr>
        <p:spPr>
          <a:xfrm>
            <a:off x="2616451" y="4074059"/>
            <a:ext cx="879041" cy="706171"/>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p:nvPr/>
        </p:nvCxnSpPr>
        <p:spPr>
          <a:xfrm>
            <a:off x="2227152" y="4916032"/>
            <a:ext cx="1268340" cy="65176"/>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9" name="Csoportba foglalás 18">
            <a:extLst>
              <a:ext uri="{FF2B5EF4-FFF2-40B4-BE49-F238E27FC236}">
                <a16:creationId xmlns:a16="http://schemas.microsoft.com/office/drawing/2014/main" id="{275F2451-668B-4E7F-B201-DD2561C01899}"/>
              </a:ext>
            </a:extLst>
          </p:cNvPr>
          <p:cNvGrpSpPr/>
          <p:nvPr/>
        </p:nvGrpSpPr>
        <p:grpSpPr>
          <a:xfrm>
            <a:off x="497626" y="240059"/>
            <a:ext cx="11409807" cy="1094044"/>
            <a:chOff x="497626" y="240059"/>
            <a:chExt cx="11409807" cy="1094044"/>
          </a:xfrm>
        </p:grpSpPr>
        <p:pic>
          <p:nvPicPr>
            <p:cNvPr id="20" name="Obrázek 7">
              <a:extLst>
                <a:ext uri="{FF2B5EF4-FFF2-40B4-BE49-F238E27FC236}">
                  <a16:creationId xmlns:a16="http://schemas.microsoft.com/office/drawing/2014/main" id="{8BE302D9-7F8A-4F66-9BEA-FE109F721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21" name="Kép 20">
              <a:extLst>
                <a:ext uri="{FF2B5EF4-FFF2-40B4-BE49-F238E27FC236}">
                  <a16:creationId xmlns:a16="http://schemas.microsoft.com/office/drawing/2014/main" id="{9C107D2F-3D90-49AB-868F-22025E02D9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22" name="Kép 21">
              <a:extLst>
                <a:ext uri="{FF2B5EF4-FFF2-40B4-BE49-F238E27FC236}">
                  <a16:creationId xmlns:a16="http://schemas.microsoft.com/office/drawing/2014/main" id="{12BC6A33-66E4-4836-BC32-1755F25748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72967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p:txBody>
          <a:bodyPr>
            <a:normAutofit fontScale="90000"/>
          </a:bodyPr>
          <a:lstStyle/>
          <a:p>
            <a:br>
              <a:rPr lang="cs-CZ" dirty="0"/>
            </a:br>
            <a:r>
              <a:rPr lang="cs-CZ" dirty="0"/>
              <a:t>				   </a:t>
            </a:r>
            <a:br>
              <a:rPr lang="cs-CZ" dirty="0"/>
            </a:br>
            <a:endParaRPr lang="cs-CZ" b="1" dirty="0">
              <a:solidFill>
                <a:schemeClr val="accent1">
                  <a:lumMod val="50000"/>
                </a:schemeClr>
              </a:solidFill>
              <a:highlight>
                <a:srgbClr val="FFFF00"/>
              </a:highlight>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823776" y="1070057"/>
            <a:ext cx="10856174" cy="4624526"/>
          </a:xfrm>
        </p:spPr>
        <p:txBody>
          <a:bodyPr>
            <a:normAutofit/>
          </a:bodyPr>
          <a:lstStyle/>
          <a:p>
            <a:pPr marL="0" indent="0">
              <a:buNone/>
            </a:pPr>
            <a:r>
              <a:rPr lang="cs-CZ" sz="4000" b="1" dirty="0">
                <a:solidFill>
                  <a:schemeClr val="accent1">
                    <a:lumMod val="50000"/>
                  </a:schemeClr>
                </a:solidFill>
                <a:latin typeface="+mj-lt"/>
              </a:rPr>
              <a:t>                           </a:t>
            </a:r>
            <a:r>
              <a:rPr lang="en-GB" sz="4000" b="1" dirty="0">
                <a:solidFill>
                  <a:schemeClr val="accent1">
                    <a:lumMod val="50000"/>
                  </a:schemeClr>
                </a:solidFill>
                <a:latin typeface="+mj-lt"/>
              </a:rPr>
              <a:t>Progress on CZ side</a:t>
            </a:r>
            <a:endParaRPr lang="cs-CZ" dirty="0">
              <a:solidFill>
                <a:schemeClr val="accent1">
                  <a:lumMod val="75000"/>
                </a:schemeClr>
              </a:solidFill>
            </a:endParaRPr>
          </a:p>
          <a:p>
            <a:r>
              <a:rPr lang="cs-CZ" dirty="0">
                <a:solidFill>
                  <a:schemeClr val="accent1">
                    <a:lumMod val="75000"/>
                  </a:schemeClr>
                </a:solidFill>
              </a:rPr>
              <a:t>Support of the event</a:t>
            </a:r>
            <a:r>
              <a:rPr lang="de-DE" dirty="0">
                <a:solidFill>
                  <a:schemeClr val="accent1">
                    <a:lumMod val="75000"/>
                  </a:schemeClr>
                </a:solidFill>
              </a:rPr>
              <a:t>s</a:t>
            </a:r>
            <a:r>
              <a:rPr lang="cs-CZ" dirty="0">
                <a:solidFill>
                  <a:schemeClr val="accent1">
                    <a:lumMod val="75000"/>
                  </a:schemeClr>
                </a:solidFill>
              </a:rPr>
              <a:t>: </a:t>
            </a:r>
            <a:r>
              <a:rPr lang="cs-CZ" b="0" i="0" dirty="0">
                <a:solidFill>
                  <a:schemeClr val="accent1">
                    <a:lumMod val="75000"/>
                  </a:schemeClr>
                </a:solidFill>
                <a:effectLst/>
                <a:latin typeface="wf_segoe-ui_normal"/>
              </a:rPr>
              <a:t>Municipal Climate Conference Baden-Württemberg 2021„</a:t>
            </a:r>
            <a:r>
              <a:rPr lang="de-DE" b="0" i="0" dirty="0">
                <a:solidFill>
                  <a:schemeClr val="accent1">
                    <a:lumMod val="75000"/>
                  </a:schemeClr>
                </a:solidFill>
                <a:effectLst/>
                <a:latin typeface="wf_segoe-ui_normal"/>
              </a:rPr>
              <a:t>  &amp; Young </a:t>
            </a:r>
            <a:r>
              <a:rPr lang="de-DE" b="0" i="0" dirty="0" err="1">
                <a:solidFill>
                  <a:schemeClr val="accent1">
                    <a:lumMod val="75000"/>
                  </a:schemeClr>
                </a:solidFill>
                <a:effectLst/>
                <a:latin typeface="wf_segoe-ui_normal"/>
              </a:rPr>
              <a:t>Dialogue</a:t>
            </a:r>
            <a:r>
              <a:rPr lang="de-DE" b="0" i="0" dirty="0">
                <a:solidFill>
                  <a:schemeClr val="accent1">
                    <a:lumMod val="75000"/>
                  </a:schemeClr>
                </a:solidFill>
                <a:effectLst/>
                <a:latin typeface="wf_segoe-ui_normal"/>
              </a:rPr>
              <a:t> </a:t>
            </a:r>
            <a:endParaRPr lang="cs-CZ" dirty="0">
              <a:solidFill>
                <a:schemeClr val="accent1">
                  <a:lumMod val="75000"/>
                </a:schemeClr>
              </a:solidFill>
            </a:endParaRPr>
          </a:p>
          <a:p>
            <a:r>
              <a:rPr lang="cs-CZ" dirty="0">
                <a:solidFill>
                  <a:schemeClr val="accent1">
                    <a:lumMod val="75000"/>
                  </a:schemeClr>
                </a:solidFill>
              </a:rPr>
              <a:t>Initiative Manifesto for young people by young people to shape the European cooperation policy </a:t>
            </a:r>
          </a:p>
          <a:p>
            <a:r>
              <a:rPr lang="cs-CZ" dirty="0">
                <a:solidFill>
                  <a:schemeClr val="accent1">
                    <a:lumMod val="75000"/>
                  </a:schemeClr>
                </a:solidFill>
              </a:rPr>
              <a:t>ESPON Territorial Scenarios 2050 for EUSDR </a:t>
            </a:r>
            <a:r>
              <a:rPr lang="en-US" dirty="0">
                <a:solidFill>
                  <a:schemeClr val="accent1">
                    <a:lumMod val="75000"/>
                  </a:schemeClr>
                </a:solidFill>
              </a:rPr>
              <a:t>&amp;</a:t>
            </a:r>
            <a:r>
              <a:rPr lang="cs-CZ" dirty="0">
                <a:solidFill>
                  <a:schemeClr val="accent1">
                    <a:lumMod val="75000"/>
                  </a:schemeClr>
                </a:solidFill>
              </a:rPr>
              <a:t> </a:t>
            </a:r>
            <a:r>
              <a:rPr lang="en-US" dirty="0">
                <a:solidFill>
                  <a:schemeClr val="accent1">
                    <a:lumMod val="75000"/>
                  </a:schemeClr>
                </a:solidFill>
              </a:rPr>
              <a:t>EUSAIR – TEVI 2050</a:t>
            </a:r>
            <a:endParaRPr lang="cs-CZ" dirty="0">
              <a:solidFill>
                <a:schemeClr val="accent1">
                  <a:lumMod val="75000"/>
                </a:schemeClr>
              </a:solidFill>
            </a:endParaRPr>
          </a:p>
          <a:p>
            <a:r>
              <a:rPr lang="cs-CZ" dirty="0">
                <a:solidFill>
                  <a:schemeClr val="accent1">
                    <a:lumMod val="75000"/>
                  </a:schemeClr>
                </a:solidFill>
              </a:rPr>
              <a:t>Active Involvement of SG Members </a:t>
            </a:r>
            <a:r>
              <a:rPr lang="de-DE" dirty="0">
                <a:solidFill>
                  <a:schemeClr val="accent1">
                    <a:lumMod val="75000"/>
                  </a:schemeClr>
                </a:solidFill>
              </a:rPr>
              <a:t>&amp; Stakeholders </a:t>
            </a:r>
            <a:r>
              <a:rPr lang="de-DE" dirty="0" err="1">
                <a:solidFill>
                  <a:schemeClr val="accent1">
                    <a:lumMod val="75000"/>
                  </a:schemeClr>
                </a:solidFill>
              </a:rPr>
              <a:t>within</a:t>
            </a:r>
            <a:r>
              <a:rPr lang="de-DE" dirty="0">
                <a:solidFill>
                  <a:schemeClr val="accent1">
                    <a:lumMod val="75000"/>
                  </a:schemeClr>
                </a:solidFill>
              </a:rPr>
              <a:t> PA2- </a:t>
            </a:r>
            <a:r>
              <a:rPr lang="de-DE" dirty="0" err="1">
                <a:solidFill>
                  <a:schemeClr val="accent1">
                    <a:lumMod val="75000"/>
                  </a:schemeClr>
                </a:solidFill>
              </a:rPr>
              <a:t>see</a:t>
            </a:r>
            <a:r>
              <a:rPr lang="de-DE" dirty="0">
                <a:solidFill>
                  <a:schemeClr val="accent1">
                    <a:lumMod val="75000"/>
                  </a:schemeClr>
                </a:solidFill>
              </a:rPr>
              <a:t> </a:t>
            </a:r>
            <a:r>
              <a:rPr lang="de-DE" dirty="0" err="1">
                <a:solidFill>
                  <a:schemeClr val="accent1">
                    <a:lumMod val="75000"/>
                  </a:schemeClr>
                </a:solidFill>
              </a:rPr>
              <a:t>agenda</a:t>
            </a:r>
            <a:r>
              <a:rPr lang="de-DE" dirty="0">
                <a:solidFill>
                  <a:schemeClr val="accent1">
                    <a:lumMod val="75000"/>
                  </a:schemeClr>
                </a:solidFill>
              </a:rPr>
              <a:t> </a:t>
            </a:r>
            <a:r>
              <a:rPr lang="de-DE" dirty="0" err="1">
                <a:solidFill>
                  <a:schemeClr val="accent1">
                    <a:lumMod val="75000"/>
                  </a:schemeClr>
                </a:solidFill>
              </a:rPr>
              <a:t>point</a:t>
            </a:r>
            <a:r>
              <a:rPr lang="de-DE" dirty="0">
                <a:solidFill>
                  <a:schemeClr val="accent1">
                    <a:lumMod val="75000"/>
                  </a:schemeClr>
                </a:solidFill>
              </a:rPr>
              <a:t> </a:t>
            </a:r>
            <a:endParaRPr lang="cs-CZ" dirty="0">
              <a:solidFill>
                <a:schemeClr val="accent1">
                  <a:lumMod val="75000"/>
                </a:schemeClr>
              </a:solidFill>
            </a:endParaRPr>
          </a:p>
          <a:p>
            <a:endParaRPr lang="en-GB" dirty="0">
              <a:solidFill>
                <a:schemeClr val="accent1">
                  <a:lumMod val="75000"/>
                </a:schemeClr>
              </a:solidFill>
            </a:endParaRPr>
          </a:p>
        </p:txBody>
      </p:sp>
      <p:sp>
        <p:nvSpPr>
          <p:cNvPr id="15" name="Zástupný symbol pro číslo snímku 14">
            <a:extLst>
              <a:ext uri="{FF2B5EF4-FFF2-40B4-BE49-F238E27FC236}">
                <a16:creationId xmlns:a16="http://schemas.microsoft.com/office/drawing/2014/main" id="{ED1C57AD-180D-4AC4-BCF2-E05318855620}"/>
              </a:ext>
            </a:extLst>
          </p:cNvPr>
          <p:cNvSpPr>
            <a:spLocks noGrp="1"/>
          </p:cNvSpPr>
          <p:nvPr>
            <p:ph type="sldNum" sz="quarter" idx="12"/>
          </p:nvPr>
        </p:nvSpPr>
        <p:spPr/>
        <p:txBody>
          <a:bodyPr/>
          <a:lstStyle/>
          <a:p>
            <a:r>
              <a:rPr lang="cs-CZ" b="1" dirty="0" err="1">
                <a:solidFill>
                  <a:srgbClr val="00B0F0"/>
                </a:solidFill>
              </a:rPr>
              <a:t>Slide</a:t>
            </a:r>
            <a:r>
              <a:rPr lang="cs-CZ" b="1" dirty="0">
                <a:solidFill>
                  <a:srgbClr val="00B0F0"/>
                </a:solidFill>
              </a:rPr>
              <a:t> </a:t>
            </a:r>
            <a:r>
              <a:rPr lang="cs-CZ" b="1" dirty="0" err="1">
                <a:solidFill>
                  <a:srgbClr val="00B0F0"/>
                </a:solidFill>
              </a:rPr>
              <a:t>Nr</a:t>
            </a:r>
            <a:r>
              <a:rPr lang="cs-CZ" b="1" dirty="0">
                <a:solidFill>
                  <a:srgbClr val="00B0F0"/>
                </a:solidFill>
              </a:rPr>
              <a:t>. </a:t>
            </a:r>
            <a:fld id="{50E9ABB2-D78B-4AEC-9BFF-9AB4B88DD410}" type="slidenum">
              <a:rPr lang="cs-CZ" b="1" smtClean="0">
                <a:solidFill>
                  <a:srgbClr val="00B0F0"/>
                </a:solidFill>
              </a:rPr>
              <a:t>12</a:t>
            </a:fld>
            <a:endParaRPr lang="cs-CZ" b="1" dirty="0">
              <a:solidFill>
                <a:srgbClr val="00B0F0"/>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10001705" y="5073951"/>
            <a:ext cx="2016506" cy="1590556"/>
          </a:xfrm>
          <a:prstGeom prst="rect">
            <a:avLst/>
          </a:prstGeom>
        </p:spPr>
      </p:pic>
      <p:cxnSp>
        <p:nvCxnSpPr>
          <p:cNvPr id="7" name="Přímá spojnice 6">
            <a:extLst>
              <a:ext uri="{FF2B5EF4-FFF2-40B4-BE49-F238E27FC236}">
                <a16:creationId xmlns:a16="http://schemas.microsoft.com/office/drawing/2014/main" id="{F9509769-A161-489F-AA45-88806D84946E}"/>
              </a:ext>
            </a:extLst>
          </p:cNvPr>
          <p:cNvCxnSpPr>
            <a:cxnSpLocks/>
          </p:cNvCxnSpPr>
          <p:nvPr/>
        </p:nvCxnSpPr>
        <p:spPr>
          <a:xfrm>
            <a:off x="1152525" y="1690688"/>
            <a:ext cx="9286875" cy="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grpSp>
        <p:nvGrpSpPr>
          <p:cNvPr id="12" name="Csoportba foglalás 11">
            <a:extLst>
              <a:ext uri="{FF2B5EF4-FFF2-40B4-BE49-F238E27FC236}">
                <a16:creationId xmlns:a16="http://schemas.microsoft.com/office/drawing/2014/main" id="{13E7DE7F-D3F4-4283-9A02-D9E887D757C3}"/>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7097171D-D6E1-4B1D-A3D8-B7A92EDF0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7B589E78-0564-44C6-9852-881A3105A0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6" name="Kép 15">
              <a:extLst>
                <a:ext uri="{FF2B5EF4-FFF2-40B4-BE49-F238E27FC236}">
                  <a16:creationId xmlns:a16="http://schemas.microsoft.com/office/drawing/2014/main" id="{2C65635D-ECA3-4CA7-94D1-03B7BF7F07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pic>
        <p:nvPicPr>
          <p:cNvPr id="18" name="Obrázek 5">
            <a:extLst>
              <a:ext uri="{FF2B5EF4-FFF2-40B4-BE49-F238E27FC236}">
                <a16:creationId xmlns:a16="http://schemas.microsoft.com/office/drawing/2014/main" id="{643B196D-8F62-4D4C-83A1-FF16E52827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9222" y="4401863"/>
            <a:ext cx="3108435" cy="2165735"/>
          </a:xfrm>
          <a:prstGeom prst="rect">
            <a:avLst/>
          </a:prstGeom>
        </p:spPr>
      </p:pic>
      <p:pic>
        <p:nvPicPr>
          <p:cNvPr id="19" name="Picture 11">
            <a:extLst>
              <a:ext uri="{FF2B5EF4-FFF2-40B4-BE49-F238E27FC236}">
                <a16:creationId xmlns:a16="http://schemas.microsoft.com/office/drawing/2014/main" id="{1D9786E2-5349-437F-9248-34858E92FC9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3200" y="4970780"/>
            <a:ext cx="2941819" cy="132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15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p:txBody>
          <a:bodyPr>
            <a:normAutofit fontScale="90000"/>
          </a:bodyPr>
          <a:lstStyle/>
          <a:p>
            <a:br>
              <a:rPr lang="cs-CZ" dirty="0"/>
            </a:br>
            <a:r>
              <a:rPr lang="cs-CZ" dirty="0"/>
              <a:t>				   </a:t>
            </a:r>
            <a:br>
              <a:rPr lang="cs-CZ" dirty="0"/>
            </a:br>
            <a:endParaRPr lang="cs-CZ" b="1" dirty="0">
              <a:solidFill>
                <a:schemeClr val="accent1">
                  <a:lumMod val="50000"/>
                </a:schemeClr>
              </a:solidFill>
              <a:highlight>
                <a:srgbClr val="FFFF00"/>
              </a:highlight>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1502611" y="1242874"/>
            <a:ext cx="10515600" cy="4793776"/>
          </a:xfrm>
        </p:spPr>
        <p:txBody>
          <a:bodyPr>
            <a:normAutofit/>
          </a:bodyPr>
          <a:lstStyle/>
          <a:p>
            <a:pPr marL="0" indent="0">
              <a:buNone/>
            </a:pPr>
            <a:r>
              <a:rPr lang="cs-CZ" sz="4000" b="1" dirty="0">
                <a:solidFill>
                  <a:schemeClr val="accent1">
                    <a:lumMod val="50000"/>
                  </a:schemeClr>
                </a:solidFill>
                <a:latin typeface="+mj-lt"/>
              </a:rPr>
              <a:t>  Plans for 2021 Q3-Q4 CZ side</a:t>
            </a:r>
            <a:endParaRPr lang="cs-CZ" dirty="0">
              <a:solidFill>
                <a:schemeClr val="accent1">
                  <a:lumMod val="75000"/>
                </a:schemeClr>
              </a:solidFill>
            </a:endParaRPr>
          </a:p>
          <a:p>
            <a:r>
              <a:rPr lang="cs-CZ" dirty="0">
                <a:solidFill>
                  <a:schemeClr val="accent1">
                    <a:lumMod val="75000"/>
                  </a:schemeClr>
                </a:solidFill>
              </a:rPr>
              <a:t>Call for subcontractor of a study „Energy efficiency in buildings“- first introductory presentation at the next SG Meeting tbc </a:t>
            </a:r>
          </a:p>
          <a:p>
            <a:r>
              <a:rPr lang="de-DE" dirty="0">
                <a:solidFill>
                  <a:schemeClr val="accent1">
                    <a:lumMod val="75000"/>
                  </a:schemeClr>
                </a:solidFill>
              </a:rPr>
              <a:t>Update </a:t>
            </a:r>
            <a:r>
              <a:rPr lang="de-DE" dirty="0" err="1">
                <a:solidFill>
                  <a:schemeClr val="accent1">
                    <a:lumMod val="75000"/>
                  </a:schemeClr>
                </a:solidFill>
              </a:rPr>
              <a:t>of</a:t>
            </a:r>
            <a:r>
              <a:rPr lang="de-DE" dirty="0">
                <a:solidFill>
                  <a:schemeClr val="accent1">
                    <a:lumMod val="75000"/>
                  </a:schemeClr>
                </a:solidFill>
              </a:rPr>
              <a:t> </a:t>
            </a:r>
            <a:r>
              <a:rPr lang="de-DE" dirty="0" err="1">
                <a:solidFill>
                  <a:schemeClr val="accent1">
                    <a:lumMod val="75000"/>
                  </a:schemeClr>
                </a:solidFill>
              </a:rPr>
              <a:t>RoP</a:t>
            </a:r>
            <a:endParaRPr lang="cs-CZ" dirty="0">
              <a:solidFill>
                <a:schemeClr val="accent1">
                  <a:lumMod val="75000"/>
                </a:schemeClr>
              </a:solidFill>
            </a:endParaRPr>
          </a:p>
          <a:p>
            <a:r>
              <a:rPr lang="cs-CZ" dirty="0">
                <a:solidFill>
                  <a:schemeClr val="accent1">
                    <a:lumMod val="75000"/>
                  </a:schemeClr>
                </a:solidFill>
              </a:rPr>
              <a:t>Ongoging progress on actively involvement of SG Members</a:t>
            </a:r>
            <a:r>
              <a:rPr lang="de-DE" dirty="0">
                <a:solidFill>
                  <a:schemeClr val="accent1">
                    <a:lumMod val="75000"/>
                  </a:schemeClr>
                </a:solidFill>
              </a:rPr>
              <a:t> &amp; Stakeholders</a:t>
            </a:r>
          </a:p>
          <a:p>
            <a:r>
              <a:rPr lang="de-DE" dirty="0" err="1">
                <a:solidFill>
                  <a:schemeClr val="accent1">
                    <a:lumMod val="75000"/>
                  </a:schemeClr>
                </a:solidFill>
              </a:rPr>
              <a:t>Contribution</a:t>
            </a:r>
            <a:r>
              <a:rPr lang="de-DE" dirty="0">
                <a:solidFill>
                  <a:schemeClr val="accent1">
                    <a:lumMod val="75000"/>
                  </a:schemeClr>
                </a:solidFill>
              </a:rPr>
              <a:t> </a:t>
            </a:r>
            <a:r>
              <a:rPr lang="de-DE" dirty="0" err="1">
                <a:solidFill>
                  <a:schemeClr val="accent1">
                    <a:lumMod val="75000"/>
                  </a:schemeClr>
                </a:solidFill>
              </a:rPr>
              <a:t>to</a:t>
            </a:r>
            <a:r>
              <a:rPr lang="de-DE" dirty="0">
                <a:solidFill>
                  <a:schemeClr val="accent1">
                    <a:lumMod val="75000"/>
                  </a:schemeClr>
                </a:solidFill>
              </a:rPr>
              <a:t> </a:t>
            </a:r>
            <a:r>
              <a:rPr lang="de-DE" dirty="0" err="1">
                <a:solidFill>
                  <a:schemeClr val="accent1">
                    <a:lumMod val="75000"/>
                  </a:schemeClr>
                </a:solidFill>
              </a:rPr>
              <a:t>the</a:t>
            </a:r>
            <a:r>
              <a:rPr lang="de-DE" dirty="0">
                <a:solidFill>
                  <a:schemeClr val="accent1">
                    <a:lumMod val="75000"/>
                  </a:schemeClr>
                </a:solidFill>
              </a:rPr>
              <a:t> </a:t>
            </a:r>
            <a:r>
              <a:rPr lang="cs-CZ" dirty="0">
                <a:solidFill>
                  <a:schemeClr val="accent1">
                    <a:lumMod val="75000"/>
                  </a:schemeClr>
                </a:solidFill>
              </a:rPr>
              <a:t>ESPON Territorial Scenarios </a:t>
            </a:r>
            <a:r>
              <a:rPr lang="de-DE" dirty="0" err="1">
                <a:solidFill>
                  <a:schemeClr val="accent1">
                    <a:lumMod val="75000"/>
                  </a:schemeClr>
                </a:solidFill>
              </a:rPr>
              <a:t>study</a:t>
            </a:r>
            <a:endParaRPr lang="de-DE" dirty="0">
              <a:solidFill>
                <a:schemeClr val="accent1">
                  <a:lumMod val="75000"/>
                </a:schemeClr>
              </a:solidFill>
            </a:endParaRPr>
          </a:p>
          <a:p>
            <a:pPr marL="0" indent="0">
              <a:buNone/>
            </a:pPr>
            <a:r>
              <a:rPr lang="de-DE" dirty="0">
                <a:solidFill>
                  <a:schemeClr val="accent1">
                    <a:lumMod val="75000"/>
                  </a:schemeClr>
                </a:solidFill>
              </a:rPr>
              <a:t>   &amp; </a:t>
            </a:r>
            <a:r>
              <a:rPr lang="de-DE" dirty="0" err="1">
                <a:solidFill>
                  <a:schemeClr val="accent1">
                    <a:lumMod val="75000"/>
                  </a:schemeClr>
                </a:solidFill>
              </a:rPr>
              <a:t>Manifesto</a:t>
            </a:r>
            <a:r>
              <a:rPr lang="de-DE" dirty="0">
                <a:solidFill>
                  <a:schemeClr val="accent1">
                    <a:lumMod val="75000"/>
                  </a:schemeClr>
                </a:solidFill>
              </a:rPr>
              <a:t> </a:t>
            </a:r>
            <a:r>
              <a:rPr lang="de-DE" dirty="0" err="1">
                <a:solidFill>
                  <a:schemeClr val="accent1">
                    <a:lumMod val="75000"/>
                  </a:schemeClr>
                </a:solidFill>
              </a:rPr>
              <a:t>for</a:t>
            </a:r>
            <a:r>
              <a:rPr lang="de-DE" dirty="0">
                <a:solidFill>
                  <a:schemeClr val="accent1">
                    <a:lumMod val="75000"/>
                  </a:schemeClr>
                </a:solidFill>
              </a:rPr>
              <a:t> </a:t>
            </a:r>
            <a:r>
              <a:rPr lang="de-DE" dirty="0" err="1">
                <a:solidFill>
                  <a:schemeClr val="accent1">
                    <a:lumMod val="75000"/>
                  </a:schemeClr>
                </a:solidFill>
              </a:rPr>
              <a:t>young</a:t>
            </a:r>
            <a:r>
              <a:rPr lang="de-DE" dirty="0">
                <a:solidFill>
                  <a:schemeClr val="accent1">
                    <a:lumMod val="75000"/>
                  </a:schemeClr>
                </a:solidFill>
              </a:rPr>
              <a:t> </a:t>
            </a:r>
            <a:r>
              <a:rPr lang="de-DE" dirty="0" err="1">
                <a:solidFill>
                  <a:schemeClr val="accent1">
                    <a:lumMod val="75000"/>
                  </a:schemeClr>
                </a:solidFill>
              </a:rPr>
              <a:t>people</a:t>
            </a:r>
            <a:endParaRPr lang="cs-CZ" dirty="0">
              <a:solidFill>
                <a:schemeClr val="accent1">
                  <a:lumMod val="75000"/>
                </a:schemeClr>
              </a:solidFill>
            </a:endParaRPr>
          </a:p>
          <a:p>
            <a:r>
              <a:rPr lang="de-DE" b="1" dirty="0">
                <a:solidFill>
                  <a:schemeClr val="accent1">
                    <a:lumMod val="75000"/>
                  </a:schemeClr>
                </a:solidFill>
              </a:rPr>
              <a:t>Organisation </a:t>
            </a:r>
            <a:r>
              <a:rPr lang="de-DE" b="1" dirty="0" err="1">
                <a:solidFill>
                  <a:schemeClr val="accent1">
                    <a:lumMod val="75000"/>
                  </a:schemeClr>
                </a:solidFill>
              </a:rPr>
              <a:t>of</a:t>
            </a:r>
            <a:r>
              <a:rPr lang="de-DE" b="1" dirty="0">
                <a:solidFill>
                  <a:schemeClr val="accent1">
                    <a:lumMod val="75000"/>
                  </a:schemeClr>
                </a:solidFill>
              </a:rPr>
              <a:t> </a:t>
            </a:r>
            <a:r>
              <a:rPr lang="de-DE" b="1" dirty="0" err="1">
                <a:solidFill>
                  <a:schemeClr val="accent1">
                    <a:lumMod val="75000"/>
                  </a:schemeClr>
                </a:solidFill>
              </a:rPr>
              <a:t>next</a:t>
            </a:r>
            <a:r>
              <a:rPr lang="de-DE" b="1" dirty="0">
                <a:solidFill>
                  <a:schemeClr val="accent1">
                    <a:lumMod val="75000"/>
                  </a:schemeClr>
                </a:solidFill>
              </a:rPr>
              <a:t> SG Meeting- in </a:t>
            </a:r>
            <a:r>
              <a:rPr lang="de-DE" b="1" dirty="0" err="1">
                <a:solidFill>
                  <a:schemeClr val="accent1">
                    <a:lumMod val="75000"/>
                  </a:schemeClr>
                </a:solidFill>
              </a:rPr>
              <a:t>which</a:t>
            </a:r>
            <a:r>
              <a:rPr lang="de-DE" b="1" dirty="0">
                <a:solidFill>
                  <a:schemeClr val="accent1">
                    <a:lumMod val="75000"/>
                  </a:schemeClr>
                </a:solidFill>
              </a:rPr>
              <a:t> form?</a:t>
            </a:r>
            <a:endParaRPr lang="cs-CZ" b="1" dirty="0">
              <a:solidFill>
                <a:schemeClr val="accent1">
                  <a:lumMod val="75000"/>
                </a:schemeClr>
              </a:solidFill>
            </a:endParaRPr>
          </a:p>
          <a:p>
            <a:endParaRPr lang="cs-CZ" dirty="0">
              <a:solidFill>
                <a:schemeClr val="accent1">
                  <a:lumMod val="75000"/>
                </a:schemeClr>
              </a:solidFill>
            </a:endParaRPr>
          </a:p>
        </p:txBody>
      </p:sp>
      <p:sp>
        <p:nvSpPr>
          <p:cNvPr id="15" name="Zástupný symbol pro číslo snímku 14">
            <a:extLst>
              <a:ext uri="{FF2B5EF4-FFF2-40B4-BE49-F238E27FC236}">
                <a16:creationId xmlns:a16="http://schemas.microsoft.com/office/drawing/2014/main" id="{ED1C57AD-180D-4AC4-BCF2-E05318855620}"/>
              </a:ext>
            </a:extLst>
          </p:cNvPr>
          <p:cNvSpPr>
            <a:spLocks noGrp="1"/>
          </p:cNvSpPr>
          <p:nvPr>
            <p:ph type="sldNum" sz="quarter" idx="12"/>
          </p:nvPr>
        </p:nvSpPr>
        <p:spPr/>
        <p:txBody>
          <a:bodyPr/>
          <a:lstStyle/>
          <a:p>
            <a:r>
              <a:rPr lang="cs-CZ" b="1" dirty="0" err="1">
                <a:solidFill>
                  <a:srgbClr val="00B0F0"/>
                </a:solidFill>
              </a:rPr>
              <a:t>Slide</a:t>
            </a:r>
            <a:r>
              <a:rPr lang="cs-CZ" b="1" dirty="0">
                <a:solidFill>
                  <a:srgbClr val="00B0F0"/>
                </a:solidFill>
              </a:rPr>
              <a:t> </a:t>
            </a:r>
            <a:r>
              <a:rPr lang="cs-CZ" b="1" dirty="0" err="1">
                <a:solidFill>
                  <a:srgbClr val="00B0F0"/>
                </a:solidFill>
              </a:rPr>
              <a:t>Nr</a:t>
            </a:r>
            <a:r>
              <a:rPr lang="cs-CZ" b="1" dirty="0">
                <a:solidFill>
                  <a:srgbClr val="00B0F0"/>
                </a:solidFill>
              </a:rPr>
              <a:t>. </a:t>
            </a:r>
            <a:fld id="{50E9ABB2-D78B-4AEC-9BFF-9AB4B88DD410}" type="slidenum">
              <a:rPr lang="cs-CZ" b="1" smtClean="0">
                <a:solidFill>
                  <a:srgbClr val="00B0F0"/>
                </a:solidFill>
              </a:rPr>
              <a:t>13</a:t>
            </a:fld>
            <a:endParaRPr lang="cs-CZ" b="1" dirty="0">
              <a:solidFill>
                <a:srgbClr val="00B0F0"/>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94" b="16568"/>
          <a:stretch/>
        </p:blipFill>
        <p:spPr>
          <a:xfrm>
            <a:off x="10001705" y="5073951"/>
            <a:ext cx="2016506" cy="1590556"/>
          </a:xfrm>
          <a:prstGeom prst="rect">
            <a:avLst/>
          </a:prstGeom>
        </p:spPr>
      </p:pic>
      <p:cxnSp>
        <p:nvCxnSpPr>
          <p:cNvPr id="7" name="Přímá spojnice 6">
            <a:extLst>
              <a:ext uri="{FF2B5EF4-FFF2-40B4-BE49-F238E27FC236}">
                <a16:creationId xmlns:a16="http://schemas.microsoft.com/office/drawing/2014/main" id="{F9509769-A161-489F-AA45-88806D84946E}"/>
              </a:ext>
            </a:extLst>
          </p:cNvPr>
          <p:cNvCxnSpPr>
            <a:cxnSpLocks/>
          </p:cNvCxnSpPr>
          <p:nvPr/>
        </p:nvCxnSpPr>
        <p:spPr>
          <a:xfrm>
            <a:off x="1502611" y="1861185"/>
            <a:ext cx="8724900" cy="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grpSp>
        <p:nvGrpSpPr>
          <p:cNvPr id="11" name="Csoportba foglalás 10">
            <a:extLst>
              <a:ext uri="{FF2B5EF4-FFF2-40B4-BE49-F238E27FC236}">
                <a16:creationId xmlns:a16="http://schemas.microsoft.com/office/drawing/2014/main" id="{08302143-6B65-460F-A526-74A577A64215}"/>
              </a:ext>
            </a:extLst>
          </p:cNvPr>
          <p:cNvGrpSpPr/>
          <p:nvPr/>
        </p:nvGrpSpPr>
        <p:grpSpPr>
          <a:xfrm>
            <a:off x="497626" y="240059"/>
            <a:ext cx="11409807" cy="1094044"/>
            <a:chOff x="497626" y="240059"/>
            <a:chExt cx="11409807" cy="1094044"/>
          </a:xfrm>
        </p:grpSpPr>
        <p:pic>
          <p:nvPicPr>
            <p:cNvPr id="12" name="Obrázek 7">
              <a:extLst>
                <a:ext uri="{FF2B5EF4-FFF2-40B4-BE49-F238E27FC236}">
                  <a16:creationId xmlns:a16="http://schemas.microsoft.com/office/drawing/2014/main" id="{DB4D2C80-30CB-4D17-94A5-925FD6AD09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3" name="Kép 12">
              <a:extLst>
                <a:ext uri="{FF2B5EF4-FFF2-40B4-BE49-F238E27FC236}">
                  <a16:creationId xmlns:a16="http://schemas.microsoft.com/office/drawing/2014/main" id="{5E71F247-9775-400D-B32B-DD70D8B366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4" name="Kép 13">
              <a:extLst>
                <a:ext uri="{FF2B5EF4-FFF2-40B4-BE49-F238E27FC236}">
                  <a16:creationId xmlns:a16="http://schemas.microsoft.com/office/drawing/2014/main" id="{C9815DF4-3E62-4B84-8BE4-89CF1F62BF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247423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2441784" y="1490930"/>
            <a:ext cx="7575056" cy="1305507"/>
          </a:xfrm>
        </p:spPr>
        <p:txBody>
          <a:bodyPr>
            <a:normAutofit/>
          </a:bodyPr>
          <a:lstStyle/>
          <a:p>
            <a:r>
              <a:rPr lang="cs-CZ" dirty="0"/>
              <a:t>				   </a:t>
            </a:r>
            <a:br>
              <a:rPr lang="cs-CZ" dirty="0"/>
            </a:br>
            <a:r>
              <a:rPr lang="en-GB" b="1" dirty="0">
                <a:solidFill>
                  <a:schemeClr val="accent1">
                    <a:lumMod val="50000"/>
                  </a:schemeClr>
                </a:solidFill>
              </a:rPr>
              <a:t>Recent Developments</a:t>
            </a:r>
            <a:r>
              <a:rPr lang="hu-HU" b="1" dirty="0">
                <a:solidFill>
                  <a:schemeClr val="accent1">
                    <a:lumMod val="50000"/>
                  </a:schemeClr>
                </a:solidFill>
              </a:rPr>
              <a:t> </a:t>
            </a:r>
            <a:r>
              <a:rPr lang="hu-HU" b="1" dirty="0" err="1">
                <a:solidFill>
                  <a:schemeClr val="accent1">
                    <a:lumMod val="50000"/>
                  </a:schemeClr>
                </a:solidFill>
              </a:rPr>
              <a:t>in</a:t>
            </a:r>
            <a:r>
              <a:rPr lang="hu-HU" b="1" dirty="0">
                <a:solidFill>
                  <a:schemeClr val="accent1">
                    <a:lumMod val="50000"/>
                  </a:schemeClr>
                </a:solidFill>
              </a:rPr>
              <a:t> EUSDR</a:t>
            </a:r>
            <a:endParaRPr lang="en-GB" b="1" dirty="0">
              <a:solidFill>
                <a:schemeClr val="accent1">
                  <a:lumMod val="50000"/>
                </a:schemeClr>
              </a:solidFill>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582919" y="2978702"/>
            <a:ext cx="7292787" cy="2221816"/>
          </a:xfrm>
        </p:spPr>
        <p:txBody>
          <a:bodyPr>
            <a:normAutofit/>
          </a:bodyPr>
          <a:lstStyle/>
          <a:p>
            <a:endParaRPr lang="cs-CZ" dirty="0">
              <a:solidFill>
                <a:schemeClr val="accent1">
                  <a:lumMod val="75000"/>
                </a:schemeClr>
              </a:solidFill>
            </a:endParaRPr>
          </a:p>
          <a:p>
            <a:r>
              <a:rPr lang="en-GB" dirty="0">
                <a:solidFill>
                  <a:schemeClr val="accent1">
                    <a:lumMod val="75000"/>
                  </a:schemeClr>
                </a:solidFill>
              </a:rPr>
              <a:t>Mr. Johan MAGNUSSON, Team Leader – Danube and Baltic Sea Regions, European Commission</a:t>
            </a: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2429558" y="2978702"/>
            <a:ext cx="7446148"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nvGrpSpPr>
          <p:cNvPr id="12" name="Csoportba foglalás 11">
            <a:extLst>
              <a:ext uri="{FF2B5EF4-FFF2-40B4-BE49-F238E27FC236}">
                <a16:creationId xmlns:a16="http://schemas.microsoft.com/office/drawing/2014/main" id="{C2CDECC9-54BA-4B6C-BF26-1D9255563AED}"/>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04D90F1B-DC58-408F-90E7-0D1222655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861B4131-FB26-44E8-81CF-7893B35F36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4CEBDE66-3664-46D3-92AD-015739D51D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164889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920497" y="1719920"/>
            <a:ext cx="10366628" cy="1305507"/>
          </a:xfrm>
        </p:spPr>
        <p:txBody>
          <a:bodyPr>
            <a:normAutofit fontScale="90000"/>
          </a:bodyPr>
          <a:lstStyle/>
          <a:p>
            <a:r>
              <a:rPr lang="cs-CZ" dirty="0"/>
              <a:t>				   </a:t>
            </a:r>
            <a:br>
              <a:rPr lang="cs-CZ" dirty="0"/>
            </a:br>
            <a:r>
              <a:rPr lang="cs-CZ" b="1" dirty="0">
                <a:solidFill>
                  <a:schemeClr val="accent1">
                    <a:lumMod val="50000"/>
                  </a:schemeClr>
                </a:solidFill>
              </a:rPr>
              <a:t>Follow up: „Comparative Assessment of the National Energy and Climate Plans (NECPs) of the EUSDR countries “ – Policy Briefs and Webinars</a:t>
            </a: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1773963" y="3770537"/>
            <a:ext cx="7292787" cy="2221816"/>
          </a:xfrm>
        </p:spPr>
        <p:txBody>
          <a:bodyPr>
            <a:normAutofit/>
          </a:bodyPr>
          <a:lstStyle/>
          <a:p>
            <a:endParaRPr lang="cs-CZ" dirty="0">
              <a:solidFill>
                <a:schemeClr val="accent1">
                  <a:lumMod val="75000"/>
                </a:schemeClr>
              </a:solidFill>
            </a:endParaRPr>
          </a:p>
          <a:p>
            <a:r>
              <a:rPr lang="cs-CZ" dirty="0">
                <a:solidFill>
                  <a:schemeClr val="accent1">
                    <a:lumMod val="75000"/>
                  </a:schemeClr>
                </a:solidFill>
              </a:rPr>
              <a:t>Ms Katalin VARGA, Regional Centre for Energy Policy Research (REKK), Hungary </a:t>
            </a:r>
          </a:p>
          <a:p>
            <a:pPr marL="0" lvl="0" indent="0">
              <a:buNone/>
            </a:pPr>
            <a:r>
              <a:rPr lang="cs-CZ" dirty="0">
                <a:solidFill>
                  <a:schemeClr val="accent1">
                    <a:lumMod val="75000"/>
                  </a:schemeClr>
                </a:solidFill>
              </a:rPr>
              <a:t>  </a:t>
            </a: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1857375" y="4285151"/>
            <a:ext cx="8560662"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nvGrpSpPr>
          <p:cNvPr id="12" name="Csoportba foglalás 11">
            <a:extLst>
              <a:ext uri="{FF2B5EF4-FFF2-40B4-BE49-F238E27FC236}">
                <a16:creationId xmlns:a16="http://schemas.microsoft.com/office/drawing/2014/main" id="{16CD4C0B-E7AE-451A-BF46-0CA36CFD5A6C}"/>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3827ABC1-F28C-450D-AA27-B9A87E46E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E11F9468-DDCA-4D62-877A-77A2586048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D9ED437D-DB57-4844-9687-B73582F476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3297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1456612" y="962938"/>
            <a:ext cx="9590501" cy="553619"/>
          </a:xfrm>
        </p:spPr>
        <p:txBody>
          <a:bodyPr>
            <a:normAutofit fontScale="90000"/>
          </a:bodyPr>
          <a:lstStyle/>
          <a:p>
            <a:pPr algn="ctr"/>
            <a:r>
              <a:rPr lang="cs-CZ" dirty="0"/>
              <a:t>				   </a:t>
            </a:r>
            <a:br>
              <a:rPr lang="cs-CZ" dirty="0"/>
            </a:br>
            <a:r>
              <a:rPr lang="de-DE" b="1" dirty="0" err="1">
                <a:solidFill>
                  <a:schemeClr val="accent1">
                    <a:lumMod val="50000"/>
                  </a:schemeClr>
                </a:solidFill>
              </a:rPr>
              <a:t>Presentation</a:t>
            </a:r>
            <a:r>
              <a:rPr lang="de-DE" b="1" dirty="0">
                <a:solidFill>
                  <a:schemeClr val="accent1">
                    <a:lumMod val="50000"/>
                  </a:schemeClr>
                </a:solidFill>
              </a:rPr>
              <a:t> </a:t>
            </a:r>
            <a:r>
              <a:rPr lang="de-DE" b="1" dirty="0" err="1">
                <a:solidFill>
                  <a:schemeClr val="accent1">
                    <a:lumMod val="50000"/>
                  </a:schemeClr>
                </a:solidFill>
              </a:rPr>
              <a:t>of</a:t>
            </a:r>
            <a:r>
              <a:rPr lang="de-DE" b="1" dirty="0">
                <a:solidFill>
                  <a:schemeClr val="accent1">
                    <a:lumMod val="50000"/>
                  </a:schemeClr>
                </a:solidFill>
              </a:rPr>
              <a:t> </a:t>
            </a:r>
            <a:r>
              <a:rPr lang="de-DE" b="1" dirty="0" err="1">
                <a:solidFill>
                  <a:schemeClr val="accent1">
                    <a:lumMod val="50000"/>
                  </a:schemeClr>
                </a:solidFill>
              </a:rPr>
              <a:t>the</a:t>
            </a:r>
            <a:r>
              <a:rPr lang="de-DE" b="1" dirty="0">
                <a:solidFill>
                  <a:schemeClr val="accent1">
                    <a:lumMod val="50000"/>
                  </a:schemeClr>
                </a:solidFill>
              </a:rPr>
              <a:t> Outcomes </a:t>
            </a:r>
            <a:r>
              <a:rPr lang="de-DE" b="1" dirty="0" err="1">
                <a:solidFill>
                  <a:schemeClr val="accent1">
                    <a:lumMod val="50000"/>
                  </a:schemeClr>
                </a:solidFill>
              </a:rPr>
              <a:t>of</a:t>
            </a:r>
            <a:r>
              <a:rPr lang="de-DE" b="1" dirty="0">
                <a:solidFill>
                  <a:schemeClr val="accent1">
                    <a:lumMod val="50000"/>
                  </a:schemeClr>
                </a:solidFill>
              </a:rPr>
              <a:t> SG Survey</a:t>
            </a:r>
            <a:endParaRPr lang="en-GB" b="1" dirty="0">
              <a:solidFill>
                <a:schemeClr val="accent1">
                  <a:lumMod val="50000"/>
                </a:schemeClr>
              </a:solidFill>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2015142" y="1891328"/>
            <a:ext cx="8473440"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nvGrpSpPr>
          <p:cNvPr id="12" name="Csoportba foglalás 11">
            <a:extLst>
              <a:ext uri="{FF2B5EF4-FFF2-40B4-BE49-F238E27FC236}">
                <a16:creationId xmlns:a16="http://schemas.microsoft.com/office/drawing/2014/main" id="{BDAD9A00-DF66-4692-954C-203103C94814}"/>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13CF8534-5F3A-4E3E-B76D-DDE4BA208F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3DBA744D-0BEA-4342-9111-B9895E3654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58E8935D-A67D-43F6-BB11-A66778B138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
        <p:nvSpPr>
          <p:cNvPr id="4" name="Textfeld 3">
            <a:extLst>
              <a:ext uri="{FF2B5EF4-FFF2-40B4-BE49-F238E27FC236}">
                <a16:creationId xmlns:a16="http://schemas.microsoft.com/office/drawing/2014/main" id="{F3275F2E-7032-44A1-B97A-2D0A3A4C2D37}"/>
              </a:ext>
            </a:extLst>
          </p:cNvPr>
          <p:cNvSpPr txBox="1"/>
          <p:nvPr/>
        </p:nvSpPr>
        <p:spPr>
          <a:xfrm>
            <a:off x="1456612" y="2213227"/>
            <a:ext cx="9590501" cy="3816429"/>
          </a:xfrm>
          <a:prstGeom prst="rect">
            <a:avLst/>
          </a:prstGeom>
          <a:noFill/>
        </p:spPr>
        <p:txBody>
          <a:bodyPr wrap="square" rtlCol="0">
            <a:spAutoFit/>
          </a:bodyPr>
          <a:lstStyle/>
          <a:p>
            <a:r>
              <a:rPr lang="de-DE" sz="2200" b="1" dirty="0">
                <a:solidFill>
                  <a:schemeClr val="accent1">
                    <a:lumMod val="75000"/>
                  </a:schemeClr>
                </a:solidFill>
              </a:rPr>
              <a:t>1. </a:t>
            </a:r>
            <a:r>
              <a:rPr lang="cs-CZ" sz="2200" b="1" dirty="0">
                <a:solidFill>
                  <a:schemeClr val="accent1">
                    <a:lumMod val="75000"/>
                  </a:schemeClr>
                </a:solidFill>
              </a:rPr>
              <a:t>Participation and contribution of SG Members</a:t>
            </a:r>
            <a:r>
              <a:rPr lang="de-DE" sz="2200" b="1" dirty="0">
                <a:solidFill>
                  <a:schemeClr val="accent1">
                    <a:lumMod val="75000"/>
                  </a:schemeClr>
                </a:solidFill>
              </a:rPr>
              <a:t> - on </a:t>
            </a:r>
            <a:r>
              <a:rPr lang="de-DE" sz="2200" b="1" dirty="0" err="1">
                <a:solidFill>
                  <a:schemeClr val="accent1">
                    <a:lumMod val="75000"/>
                  </a:schemeClr>
                </a:solidFill>
              </a:rPr>
              <a:t>average</a:t>
            </a:r>
            <a:r>
              <a:rPr lang="de-DE" sz="2200" b="1" dirty="0">
                <a:solidFill>
                  <a:schemeClr val="accent1">
                    <a:lumMod val="75000"/>
                  </a:schemeClr>
                </a:solidFill>
              </a:rPr>
              <a:t> on </a:t>
            </a:r>
            <a:r>
              <a:rPr lang="de-DE" sz="2200" b="1" dirty="0" err="1">
                <a:solidFill>
                  <a:schemeClr val="accent1">
                    <a:lumMod val="75000"/>
                  </a:schemeClr>
                </a:solidFill>
              </a:rPr>
              <a:t>scale</a:t>
            </a:r>
            <a:r>
              <a:rPr lang="de-DE" sz="2200" b="1" dirty="0">
                <a:solidFill>
                  <a:schemeClr val="accent1">
                    <a:lumMod val="75000"/>
                  </a:schemeClr>
                </a:solidFill>
              </a:rPr>
              <a:t> Nr. 3  </a:t>
            </a:r>
          </a:p>
          <a:p>
            <a:endParaRPr lang="cs-CZ" sz="2200" b="1" dirty="0">
              <a:solidFill>
                <a:schemeClr val="accent1">
                  <a:lumMod val="75000"/>
                </a:schemeClr>
              </a:solidFill>
            </a:endParaRPr>
          </a:p>
          <a:p>
            <a:r>
              <a:rPr lang="cs-CZ" sz="2200" b="1" dirty="0">
                <a:solidFill>
                  <a:schemeClr val="accent1">
                    <a:lumMod val="75000"/>
                  </a:schemeClr>
                </a:solidFill>
              </a:rPr>
              <a:t>2. Involvement of SG Members</a:t>
            </a:r>
            <a:r>
              <a:rPr lang="de-DE" sz="2200" b="1" dirty="0">
                <a:solidFill>
                  <a:schemeClr val="accent1">
                    <a:lumMod val="75000"/>
                  </a:schemeClr>
                </a:solidFill>
              </a:rPr>
              <a:t>- </a:t>
            </a:r>
            <a:r>
              <a:rPr lang="de-DE" sz="2200" b="1" dirty="0" err="1">
                <a:solidFill>
                  <a:schemeClr val="accent1">
                    <a:lumMod val="75000"/>
                  </a:schemeClr>
                </a:solidFill>
              </a:rPr>
              <a:t>proposals</a:t>
            </a:r>
            <a:r>
              <a:rPr lang="de-DE" sz="2200" b="1" dirty="0">
                <a:solidFill>
                  <a:schemeClr val="accent1">
                    <a:lumMod val="75000"/>
                  </a:schemeClr>
                </a:solidFill>
              </a:rPr>
              <a:t> </a:t>
            </a:r>
            <a:r>
              <a:rPr lang="de-DE" sz="2200" b="1" dirty="0" err="1">
                <a:solidFill>
                  <a:schemeClr val="accent1">
                    <a:lumMod val="75000"/>
                  </a:schemeClr>
                </a:solidFill>
              </a:rPr>
              <a:t>based</a:t>
            </a:r>
            <a:r>
              <a:rPr lang="de-DE" sz="2200" b="1" dirty="0">
                <a:solidFill>
                  <a:schemeClr val="accent1">
                    <a:lumMod val="75000"/>
                  </a:schemeClr>
                </a:solidFill>
              </a:rPr>
              <a:t> on </a:t>
            </a:r>
            <a:r>
              <a:rPr lang="de-DE" sz="2200" b="1" dirty="0" err="1">
                <a:solidFill>
                  <a:schemeClr val="accent1">
                    <a:lumMod val="75000"/>
                  </a:schemeClr>
                </a:solidFill>
              </a:rPr>
              <a:t>the</a:t>
            </a:r>
            <a:r>
              <a:rPr lang="de-DE" sz="2200" b="1" dirty="0">
                <a:solidFill>
                  <a:schemeClr val="accent1">
                    <a:lumMod val="75000"/>
                  </a:schemeClr>
                </a:solidFill>
              </a:rPr>
              <a:t> </a:t>
            </a:r>
            <a:r>
              <a:rPr lang="de-DE" sz="2200" b="1" dirty="0" err="1">
                <a:solidFill>
                  <a:schemeClr val="accent1">
                    <a:lumMod val="75000"/>
                  </a:schemeClr>
                </a:solidFill>
              </a:rPr>
              <a:t>answers</a:t>
            </a:r>
            <a:r>
              <a:rPr lang="de-DE" sz="2200" b="1" dirty="0">
                <a:solidFill>
                  <a:schemeClr val="accent1">
                    <a:lumMod val="75000"/>
                  </a:schemeClr>
                </a:solidFill>
              </a:rPr>
              <a:t> </a:t>
            </a:r>
            <a:r>
              <a:rPr lang="de-DE" sz="2200" b="1" dirty="0" err="1">
                <a:solidFill>
                  <a:schemeClr val="accent1">
                    <a:lumMod val="75000"/>
                  </a:schemeClr>
                </a:solidFill>
              </a:rPr>
              <a:t>given</a:t>
            </a:r>
            <a:r>
              <a:rPr lang="de-DE" sz="2200" b="1" dirty="0">
                <a:solidFill>
                  <a:schemeClr val="accent1">
                    <a:lumMod val="75000"/>
                  </a:schemeClr>
                </a:solidFill>
              </a:rPr>
              <a:t> in </a:t>
            </a:r>
            <a:r>
              <a:rPr lang="de-DE" sz="2200" b="1" dirty="0" err="1">
                <a:solidFill>
                  <a:schemeClr val="accent1">
                    <a:lumMod val="75000"/>
                  </a:schemeClr>
                </a:solidFill>
              </a:rPr>
              <a:t>the</a:t>
            </a:r>
            <a:r>
              <a:rPr lang="de-DE" sz="2200" b="1" dirty="0">
                <a:solidFill>
                  <a:schemeClr val="accent1">
                    <a:lumMod val="75000"/>
                  </a:schemeClr>
                </a:solidFill>
              </a:rPr>
              <a:t> </a:t>
            </a:r>
            <a:r>
              <a:rPr lang="de-DE" sz="2200" b="1" dirty="0" err="1">
                <a:solidFill>
                  <a:schemeClr val="accent1">
                    <a:lumMod val="75000"/>
                  </a:schemeClr>
                </a:solidFill>
              </a:rPr>
              <a:t>questionnaire</a:t>
            </a:r>
            <a:endParaRPr lang="de-DE" sz="2200" b="1" dirty="0">
              <a:solidFill>
                <a:schemeClr val="accent1">
                  <a:lumMod val="75000"/>
                </a:schemeClr>
              </a:solidFill>
            </a:endParaRPr>
          </a:p>
          <a:p>
            <a:endParaRPr lang="cs-CZ" sz="2200" b="1" dirty="0">
              <a:solidFill>
                <a:schemeClr val="accent1">
                  <a:lumMod val="75000"/>
                </a:schemeClr>
              </a:solidFill>
            </a:endParaRPr>
          </a:p>
          <a:p>
            <a:r>
              <a:rPr lang="cs-CZ" sz="2200" b="1" dirty="0">
                <a:solidFill>
                  <a:schemeClr val="accent1">
                    <a:lumMod val="75000"/>
                  </a:schemeClr>
                </a:solidFill>
              </a:rPr>
              <a:t>3. Thematic focus of PA2</a:t>
            </a:r>
            <a:r>
              <a:rPr lang="de-DE" sz="2200" b="1" dirty="0">
                <a:solidFill>
                  <a:schemeClr val="accent1">
                    <a:lumMod val="75000"/>
                  </a:schemeClr>
                </a:solidFill>
              </a:rPr>
              <a:t> - on </a:t>
            </a:r>
            <a:r>
              <a:rPr lang="de-DE" sz="2200" b="1" dirty="0" err="1">
                <a:solidFill>
                  <a:schemeClr val="accent1">
                    <a:lumMod val="75000"/>
                  </a:schemeClr>
                </a:solidFill>
              </a:rPr>
              <a:t>average</a:t>
            </a:r>
            <a:r>
              <a:rPr lang="de-DE" sz="2200" b="1" dirty="0">
                <a:solidFill>
                  <a:schemeClr val="accent1">
                    <a:lumMod val="75000"/>
                  </a:schemeClr>
                </a:solidFill>
              </a:rPr>
              <a:t> on </a:t>
            </a:r>
            <a:r>
              <a:rPr lang="de-DE" sz="2200" b="1" dirty="0" err="1">
                <a:solidFill>
                  <a:schemeClr val="accent1">
                    <a:lumMod val="75000"/>
                  </a:schemeClr>
                </a:solidFill>
              </a:rPr>
              <a:t>scale</a:t>
            </a:r>
            <a:r>
              <a:rPr lang="de-DE" sz="2200" b="1" dirty="0">
                <a:solidFill>
                  <a:schemeClr val="accent1">
                    <a:lumMod val="75000"/>
                  </a:schemeClr>
                </a:solidFill>
              </a:rPr>
              <a:t> Nr. 4 </a:t>
            </a:r>
          </a:p>
          <a:p>
            <a:endParaRPr lang="cs-CZ" sz="2200" b="1" dirty="0">
              <a:solidFill>
                <a:schemeClr val="accent1">
                  <a:lumMod val="75000"/>
                </a:schemeClr>
              </a:solidFill>
            </a:endParaRPr>
          </a:p>
          <a:p>
            <a:r>
              <a:rPr lang="cs-CZ" sz="2200" b="1" dirty="0">
                <a:solidFill>
                  <a:schemeClr val="accent1">
                    <a:lumMod val="75000"/>
                  </a:schemeClr>
                </a:solidFill>
              </a:rPr>
              <a:t>4. General communication between PAC´s and SG Members</a:t>
            </a:r>
            <a:r>
              <a:rPr lang="de-DE" sz="2200" b="1" dirty="0">
                <a:solidFill>
                  <a:schemeClr val="accent1">
                    <a:lumMod val="75000"/>
                  </a:schemeClr>
                </a:solidFill>
              </a:rPr>
              <a:t>- </a:t>
            </a:r>
            <a:r>
              <a:rPr lang="de-DE" sz="2200" b="1" dirty="0" err="1">
                <a:solidFill>
                  <a:schemeClr val="accent1">
                    <a:lumMod val="75000"/>
                  </a:schemeClr>
                </a:solidFill>
              </a:rPr>
              <a:t>well</a:t>
            </a:r>
            <a:r>
              <a:rPr lang="de-DE" sz="2200" b="1" dirty="0">
                <a:solidFill>
                  <a:schemeClr val="accent1">
                    <a:lumMod val="75000"/>
                  </a:schemeClr>
                </a:solidFill>
              </a:rPr>
              <a:t> </a:t>
            </a:r>
            <a:r>
              <a:rPr lang="de-DE" sz="2200" b="1" dirty="0" err="1">
                <a:solidFill>
                  <a:schemeClr val="accent1">
                    <a:lumMod val="75000"/>
                  </a:schemeClr>
                </a:solidFill>
              </a:rPr>
              <a:t>reviewed</a:t>
            </a:r>
            <a:r>
              <a:rPr lang="de-DE" sz="2200" b="1" dirty="0">
                <a:solidFill>
                  <a:schemeClr val="accent1">
                    <a:lumMod val="75000"/>
                  </a:schemeClr>
                </a:solidFill>
              </a:rPr>
              <a:t> </a:t>
            </a:r>
          </a:p>
          <a:p>
            <a:endParaRPr lang="cs-CZ" sz="2200" b="1" dirty="0">
              <a:solidFill>
                <a:schemeClr val="accent1">
                  <a:lumMod val="75000"/>
                </a:schemeClr>
              </a:solidFill>
            </a:endParaRPr>
          </a:p>
          <a:p>
            <a:r>
              <a:rPr lang="cs-CZ" sz="2200" b="1" dirty="0">
                <a:solidFill>
                  <a:schemeClr val="accent1">
                    <a:lumMod val="75000"/>
                  </a:schemeClr>
                </a:solidFill>
              </a:rPr>
              <a:t>5. Involvement of SG Members at the SG Meetings</a:t>
            </a:r>
            <a:r>
              <a:rPr lang="de-DE" sz="2200" b="1" dirty="0">
                <a:solidFill>
                  <a:schemeClr val="accent1">
                    <a:lumMod val="75000"/>
                  </a:schemeClr>
                </a:solidFill>
              </a:rPr>
              <a:t> on </a:t>
            </a:r>
            <a:r>
              <a:rPr lang="de-DE" sz="2200" b="1" dirty="0" err="1">
                <a:solidFill>
                  <a:schemeClr val="accent1">
                    <a:lumMod val="75000"/>
                  </a:schemeClr>
                </a:solidFill>
              </a:rPr>
              <a:t>average</a:t>
            </a:r>
            <a:r>
              <a:rPr lang="de-DE" sz="2200" b="1" dirty="0">
                <a:solidFill>
                  <a:schemeClr val="accent1">
                    <a:lumMod val="75000"/>
                  </a:schemeClr>
                </a:solidFill>
              </a:rPr>
              <a:t> </a:t>
            </a:r>
            <a:r>
              <a:rPr lang="de-DE" sz="2200" b="1" dirty="0" err="1">
                <a:solidFill>
                  <a:schemeClr val="accent1">
                    <a:lumMod val="75000"/>
                  </a:schemeClr>
                </a:solidFill>
              </a:rPr>
              <a:t>scale</a:t>
            </a:r>
            <a:r>
              <a:rPr lang="de-DE" sz="2200" b="1" dirty="0">
                <a:solidFill>
                  <a:schemeClr val="accent1">
                    <a:lumMod val="75000"/>
                  </a:schemeClr>
                </a:solidFill>
              </a:rPr>
              <a:t> 3-4</a:t>
            </a:r>
            <a:endParaRPr lang="cs-CZ" sz="2200" b="1" dirty="0">
              <a:solidFill>
                <a:schemeClr val="accent1">
                  <a:lumMod val="75000"/>
                </a:schemeClr>
              </a:solidFill>
            </a:endParaRPr>
          </a:p>
          <a:p>
            <a:endParaRPr lang="cs-CZ" sz="2200" dirty="0"/>
          </a:p>
        </p:txBody>
      </p:sp>
    </p:spTree>
    <p:extLst>
      <p:ext uri="{BB962C8B-B14F-4D97-AF65-F5344CB8AC3E}">
        <p14:creationId xmlns:p14="http://schemas.microsoft.com/office/powerpoint/2010/main" val="4149153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1481699" y="1005139"/>
            <a:ext cx="9590501" cy="553619"/>
          </a:xfrm>
        </p:spPr>
        <p:txBody>
          <a:bodyPr>
            <a:normAutofit fontScale="90000"/>
          </a:bodyPr>
          <a:lstStyle/>
          <a:p>
            <a:pPr algn="ctr"/>
            <a:r>
              <a:rPr lang="cs-CZ" dirty="0"/>
              <a:t>				   </a:t>
            </a:r>
            <a:br>
              <a:rPr lang="cs-CZ" dirty="0"/>
            </a:br>
            <a:r>
              <a:rPr lang="de-DE" b="1" dirty="0" err="1">
                <a:solidFill>
                  <a:schemeClr val="accent1">
                    <a:lumMod val="50000"/>
                  </a:schemeClr>
                </a:solidFill>
              </a:rPr>
              <a:t>Our</a:t>
            </a:r>
            <a:r>
              <a:rPr lang="de-DE" b="1" dirty="0">
                <a:solidFill>
                  <a:schemeClr val="accent1">
                    <a:lumMod val="50000"/>
                  </a:schemeClr>
                </a:solidFill>
              </a:rPr>
              <a:t> </a:t>
            </a:r>
            <a:r>
              <a:rPr lang="de-DE" b="1" dirty="0" err="1">
                <a:solidFill>
                  <a:schemeClr val="accent1">
                    <a:lumMod val="50000"/>
                  </a:schemeClr>
                </a:solidFill>
              </a:rPr>
              <a:t>proposals</a:t>
            </a:r>
            <a:r>
              <a:rPr lang="de-DE" b="1" dirty="0">
                <a:solidFill>
                  <a:schemeClr val="accent1">
                    <a:lumMod val="50000"/>
                  </a:schemeClr>
                </a:solidFill>
              </a:rPr>
              <a:t> </a:t>
            </a:r>
            <a:r>
              <a:rPr lang="de-DE" b="1" dirty="0" err="1">
                <a:solidFill>
                  <a:schemeClr val="accent1">
                    <a:lumMod val="50000"/>
                  </a:schemeClr>
                </a:solidFill>
              </a:rPr>
              <a:t>as</a:t>
            </a:r>
            <a:r>
              <a:rPr lang="de-DE" b="1" dirty="0">
                <a:solidFill>
                  <a:schemeClr val="accent1">
                    <a:lumMod val="50000"/>
                  </a:schemeClr>
                </a:solidFill>
              </a:rPr>
              <a:t> </a:t>
            </a:r>
            <a:r>
              <a:rPr lang="de-DE" b="1" dirty="0" err="1">
                <a:solidFill>
                  <a:schemeClr val="accent1">
                    <a:lumMod val="50000"/>
                  </a:schemeClr>
                </a:solidFill>
              </a:rPr>
              <a:t>basis</a:t>
            </a:r>
            <a:r>
              <a:rPr lang="de-DE" b="1" dirty="0">
                <a:solidFill>
                  <a:schemeClr val="accent1">
                    <a:lumMod val="50000"/>
                  </a:schemeClr>
                </a:solidFill>
              </a:rPr>
              <a:t> </a:t>
            </a:r>
            <a:r>
              <a:rPr lang="de-DE" b="1" dirty="0" err="1">
                <a:solidFill>
                  <a:schemeClr val="accent1">
                    <a:lumMod val="50000"/>
                  </a:schemeClr>
                </a:solidFill>
              </a:rPr>
              <a:t>for</a:t>
            </a:r>
            <a:r>
              <a:rPr lang="de-DE" b="1" dirty="0">
                <a:solidFill>
                  <a:schemeClr val="accent1">
                    <a:lumMod val="50000"/>
                  </a:schemeClr>
                </a:solidFill>
              </a:rPr>
              <a:t> </a:t>
            </a:r>
            <a:r>
              <a:rPr lang="de-DE" b="1" dirty="0" err="1">
                <a:solidFill>
                  <a:schemeClr val="accent1">
                    <a:lumMod val="50000"/>
                  </a:schemeClr>
                </a:solidFill>
              </a:rPr>
              <a:t>the</a:t>
            </a:r>
            <a:r>
              <a:rPr lang="de-DE" b="1" dirty="0">
                <a:solidFill>
                  <a:schemeClr val="accent1">
                    <a:lumMod val="50000"/>
                  </a:schemeClr>
                </a:solidFill>
              </a:rPr>
              <a:t> </a:t>
            </a:r>
            <a:r>
              <a:rPr lang="de-DE" b="1" dirty="0" err="1">
                <a:solidFill>
                  <a:schemeClr val="accent1">
                    <a:lumMod val="50000"/>
                  </a:schemeClr>
                </a:solidFill>
              </a:rPr>
              <a:t>discussion</a:t>
            </a:r>
            <a:endParaRPr lang="en-GB" b="1" dirty="0">
              <a:solidFill>
                <a:schemeClr val="accent1">
                  <a:lumMod val="50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2297381" y="1906568"/>
            <a:ext cx="7959139"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nvGrpSpPr>
          <p:cNvPr id="12" name="Csoportba foglalás 11">
            <a:extLst>
              <a:ext uri="{FF2B5EF4-FFF2-40B4-BE49-F238E27FC236}">
                <a16:creationId xmlns:a16="http://schemas.microsoft.com/office/drawing/2014/main" id="{BDAD9A00-DF66-4692-954C-203103C94814}"/>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13CF8534-5F3A-4E3E-B76D-DDE4BA208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3DBA744D-0BEA-4342-9111-B9895E3654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58E8935D-A67D-43F6-BB11-A66778B138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
        <p:nvSpPr>
          <p:cNvPr id="18" name="Rechteck 17">
            <a:extLst>
              <a:ext uri="{FF2B5EF4-FFF2-40B4-BE49-F238E27FC236}">
                <a16:creationId xmlns:a16="http://schemas.microsoft.com/office/drawing/2014/main" id="{46313764-2B98-4840-8F2F-4FB66DD235D5}"/>
              </a:ext>
            </a:extLst>
          </p:cNvPr>
          <p:cNvSpPr/>
          <p:nvPr/>
        </p:nvSpPr>
        <p:spPr>
          <a:xfrm>
            <a:off x="3402549" y="3092183"/>
            <a:ext cx="2667000" cy="77723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t>Discussion</a:t>
            </a:r>
            <a:r>
              <a:rPr lang="de-DE" b="1" dirty="0"/>
              <a:t> Tour de Table at SG Meetings</a:t>
            </a:r>
            <a:endParaRPr lang="cs-CZ" b="1" dirty="0"/>
          </a:p>
        </p:txBody>
      </p:sp>
      <p:sp>
        <p:nvSpPr>
          <p:cNvPr id="19" name="Rechteck 18">
            <a:extLst>
              <a:ext uri="{FF2B5EF4-FFF2-40B4-BE49-F238E27FC236}">
                <a16:creationId xmlns:a16="http://schemas.microsoft.com/office/drawing/2014/main" id="{97148C32-9A12-4238-B70D-C05C0B35314F}"/>
              </a:ext>
            </a:extLst>
          </p:cNvPr>
          <p:cNvSpPr/>
          <p:nvPr/>
        </p:nvSpPr>
        <p:spPr>
          <a:xfrm>
            <a:off x="497626" y="3717951"/>
            <a:ext cx="2773680" cy="791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t>Periodic</a:t>
            </a:r>
            <a:r>
              <a:rPr lang="de-DE" b="1" dirty="0"/>
              <a:t> Survey </a:t>
            </a:r>
            <a:r>
              <a:rPr lang="de-DE" b="1" dirty="0" err="1"/>
              <a:t>before</a:t>
            </a:r>
            <a:r>
              <a:rPr lang="de-DE" b="1" dirty="0"/>
              <a:t> SG Meeting </a:t>
            </a:r>
            <a:endParaRPr lang="cs-CZ" b="1" dirty="0"/>
          </a:p>
        </p:txBody>
      </p:sp>
      <p:sp>
        <p:nvSpPr>
          <p:cNvPr id="20" name="Rechteck 19">
            <a:extLst>
              <a:ext uri="{FF2B5EF4-FFF2-40B4-BE49-F238E27FC236}">
                <a16:creationId xmlns:a16="http://schemas.microsoft.com/office/drawing/2014/main" id="{00F99AC5-CBD1-4938-98C5-4B4E953267B3}"/>
              </a:ext>
            </a:extLst>
          </p:cNvPr>
          <p:cNvSpPr/>
          <p:nvPr/>
        </p:nvSpPr>
        <p:spPr>
          <a:xfrm>
            <a:off x="1817737" y="5233727"/>
            <a:ext cx="2644480" cy="800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t>Workplan</a:t>
            </a:r>
            <a:r>
              <a:rPr lang="de-DE" b="1" dirty="0"/>
              <a:t> </a:t>
            </a:r>
            <a:r>
              <a:rPr lang="de-DE" b="1" dirty="0" err="1"/>
              <a:t>for</a:t>
            </a:r>
            <a:r>
              <a:rPr lang="de-DE" b="1" dirty="0"/>
              <a:t> a </a:t>
            </a:r>
            <a:r>
              <a:rPr lang="de-DE" b="1" dirty="0" err="1"/>
              <a:t>certain</a:t>
            </a:r>
            <a:r>
              <a:rPr lang="de-DE" b="1" dirty="0"/>
              <a:t> </a:t>
            </a:r>
            <a:r>
              <a:rPr lang="de-DE" b="1" dirty="0" err="1"/>
              <a:t>period</a:t>
            </a:r>
            <a:r>
              <a:rPr lang="de-DE" b="1" dirty="0"/>
              <a:t>/ Roadmap</a:t>
            </a:r>
            <a:endParaRPr lang="cs-CZ" b="1" dirty="0"/>
          </a:p>
        </p:txBody>
      </p:sp>
      <p:sp>
        <p:nvSpPr>
          <p:cNvPr id="21" name="Rechteck 20">
            <a:extLst>
              <a:ext uri="{FF2B5EF4-FFF2-40B4-BE49-F238E27FC236}">
                <a16:creationId xmlns:a16="http://schemas.microsoft.com/office/drawing/2014/main" id="{C920BC90-795F-4786-87E0-0F6E025D0C6B}"/>
              </a:ext>
            </a:extLst>
          </p:cNvPr>
          <p:cNvSpPr/>
          <p:nvPr/>
        </p:nvSpPr>
        <p:spPr>
          <a:xfrm>
            <a:off x="3462407" y="4268263"/>
            <a:ext cx="2667000" cy="833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t>To</a:t>
            </a:r>
            <a:r>
              <a:rPr lang="de-DE" b="1" dirty="0"/>
              <a:t> </a:t>
            </a:r>
            <a:r>
              <a:rPr lang="de-DE" b="1" dirty="0" err="1"/>
              <a:t>share</a:t>
            </a:r>
            <a:r>
              <a:rPr lang="de-DE" b="1" dirty="0"/>
              <a:t> </a:t>
            </a:r>
            <a:r>
              <a:rPr lang="de-DE" b="1" dirty="0" err="1"/>
              <a:t>project</a:t>
            </a:r>
            <a:r>
              <a:rPr lang="de-DE" b="1" dirty="0"/>
              <a:t> </a:t>
            </a:r>
            <a:r>
              <a:rPr lang="de-DE" b="1" dirty="0" err="1"/>
              <a:t>ideas</a:t>
            </a:r>
            <a:r>
              <a:rPr lang="de-DE" b="1" dirty="0"/>
              <a:t>/ </a:t>
            </a:r>
            <a:r>
              <a:rPr lang="de-DE" b="1" dirty="0" err="1"/>
              <a:t>conference</a:t>
            </a:r>
            <a:r>
              <a:rPr lang="de-DE" b="1" dirty="0"/>
              <a:t> </a:t>
            </a:r>
            <a:r>
              <a:rPr lang="de-DE" b="1" dirty="0" err="1"/>
              <a:t>invitiations</a:t>
            </a:r>
            <a:endParaRPr lang="cs-CZ" b="1" dirty="0"/>
          </a:p>
        </p:txBody>
      </p:sp>
      <p:sp>
        <p:nvSpPr>
          <p:cNvPr id="26" name="Rechteck 25">
            <a:extLst>
              <a:ext uri="{FF2B5EF4-FFF2-40B4-BE49-F238E27FC236}">
                <a16:creationId xmlns:a16="http://schemas.microsoft.com/office/drawing/2014/main" id="{076639E4-92AF-48AD-94F9-29487D15EA07}"/>
              </a:ext>
            </a:extLst>
          </p:cNvPr>
          <p:cNvSpPr/>
          <p:nvPr/>
        </p:nvSpPr>
        <p:spPr>
          <a:xfrm>
            <a:off x="7474882" y="2024534"/>
            <a:ext cx="2438400" cy="94487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TO DO LIST FOR PA2 COORDINATION</a:t>
            </a:r>
            <a:endParaRPr lang="cs-CZ" b="1" dirty="0">
              <a:solidFill>
                <a:schemeClr val="tx1"/>
              </a:solidFill>
            </a:endParaRPr>
          </a:p>
        </p:txBody>
      </p:sp>
      <p:sp>
        <p:nvSpPr>
          <p:cNvPr id="29" name="Rechteck 28">
            <a:extLst>
              <a:ext uri="{FF2B5EF4-FFF2-40B4-BE49-F238E27FC236}">
                <a16:creationId xmlns:a16="http://schemas.microsoft.com/office/drawing/2014/main" id="{2E91FD8A-2CE3-4767-9857-486E399393A0}"/>
              </a:ext>
            </a:extLst>
          </p:cNvPr>
          <p:cNvSpPr/>
          <p:nvPr/>
        </p:nvSpPr>
        <p:spPr>
          <a:xfrm>
            <a:off x="9204960" y="3213273"/>
            <a:ext cx="2644480" cy="94487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a:t>
            </a:r>
            <a:r>
              <a:rPr lang="cs-C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ore interactive </a:t>
            </a:r>
            <a:r>
              <a:rPr lang="de-DE"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r>
              <a:rPr lang="cs-C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eetings in a lively and fruitable way</a:t>
            </a:r>
            <a:endParaRPr lang="cs-CZ" dirty="0"/>
          </a:p>
        </p:txBody>
      </p:sp>
      <p:sp>
        <p:nvSpPr>
          <p:cNvPr id="30" name="Rechteck 29">
            <a:extLst>
              <a:ext uri="{FF2B5EF4-FFF2-40B4-BE49-F238E27FC236}">
                <a16:creationId xmlns:a16="http://schemas.microsoft.com/office/drawing/2014/main" id="{7470963B-D6B2-4F47-B80E-CF516412AB21}"/>
              </a:ext>
            </a:extLst>
          </p:cNvPr>
          <p:cNvSpPr/>
          <p:nvPr/>
        </p:nvSpPr>
        <p:spPr>
          <a:xfrm>
            <a:off x="7523032" y="4424429"/>
            <a:ext cx="2438400" cy="94487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More </a:t>
            </a:r>
            <a:r>
              <a:rPr lang="de-DE" b="1" dirty="0" err="1">
                <a:solidFill>
                  <a:schemeClr val="tx1"/>
                </a:solidFill>
              </a:rPr>
              <a:t>Experts</a:t>
            </a:r>
            <a:r>
              <a:rPr lang="de-DE" b="1" dirty="0">
                <a:solidFill>
                  <a:schemeClr val="tx1"/>
                </a:solidFill>
              </a:rPr>
              <a:t> </a:t>
            </a:r>
            <a:r>
              <a:rPr lang="de-DE" b="1" dirty="0" err="1">
                <a:solidFill>
                  <a:schemeClr val="tx1"/>
                </a:solidFill>
              </a:rPr>
              <a:t>to</a:t>
            </a:r>
            <a:r>
              <a:rPr lang="de-DE" b="1" dirty="0">
                <a:solidFill>
                  <a:schemeClr val="tx1"/>
                </a:solidFill>
              </a:rPr>
              <a:t> </a:t>
            </a:r>
            <a:r>
              <a:rPr lang="de-DE" b="1" dirty="0" err="1">
                <a:solidFill>
                  <a:schemeClr val="tx1"/>
                </a:solidFill>
              </a:rPr>
              <a:t>the</a:t>
            </a:r>
            <a:r>
              <a:rPr lang="de-DE" b="1" dirty="0">
                <a:solidFill>
                  <a:schemeClr val="tx1"/>
                </a:solidFill>
              </a:rPr>
              <a:t> SG Meetings</a:t>
            </a:r>
            <a:endParaRPr lang="cs-CZ" b="1" dirty="0">
              <a:solidFill>
                <a:schemeClr val="tx1"/>
              </a:solidFill>
            </a:endParaRPr>
          </a:p>
        </p:txBody>
      </p:sp>
      <p:sp>
        <p:nvSpPr>
          <p:cNvPr id="31" name="Rechteck 30">
            <a:extLst>
              <a:ext uri="{FF2B5EF4-FFF2-40B4-BE49-F238E27FC236}">
                <a16:creationId xmlns:a16="http://schemas.microsoft.com/office/drawing/2014/main" id="{C15D871D-2DF1-4F44-882A-CAA79A4A4DE6}"/>
              </a:ext>
            </a:extLst>
          </p:cNvPr>
          <p:cNvSpPr/>
          <p:nvPr/>
        </p:nvSpPr>
        <p:spPr>
          <a:xfrm>
            <a:off x="6294246" y="3230613"/>
            <a:ext cx="2644480" cy="94487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Promotion </a:t>
            </a:r>
            <a:r>
              <a:rPr lang="de-DE" b="1" dirty="0" err="1">
                <a:solidFill>
                  <a:schemeClr val="tx1"/>
                </a:solidFill>
              </a:rPr>
              <a:t>of</a:t>
            </a:r>
            <a:r>
              <a:rPr lang="de-DE" b="1" dirty="0">
                <a:solidFill>
                  <a:schemeClr val="tx1"/>
                </a:solidFill>
              </a:rPr>
              <a:t> EUSDR 10 </a:t>
            </a:r>
            <a:r>
              <a:rPr lang="de-DE" b="1" dirty="0" err="1">
                <a:solidFill>
                  <a:schemeClr val="tx1"/>
                </a:solidFill>
              </a:rPr>
              <a:t>years</a:t>
            </a:r>
            <a:r>
              <a:rPr lang="de-DE" b="1" dirty="0">
                <a:solidFill>
                  <a:schemeClr val="tx1"/>
                </a:solidFill>
              </a:rPr>
              <a:t> </a:t>
            </a:r>
            <a:r>
              <a:rPr lang="de-DE" b="1" dirty="0" err="1">
                <a:solidFill>
                  <a:schemeClr val="tx1"/>
                </a:solidFill>
              </a:rPr>
              <a:t>brochure</a:t>
            </a:r>
            <a:r>
              <a:rPr lang="de-DE" b="1" dirty="0">
                <a:solidFill>
                  <a:schemeClr val="tx1"/>
                </a:solidFill>
              </a:rPr>
              <a:t> </a:t>
            </a:r>
            <a:r>
              <a:rPr lang="de-DE" b="1" dirty="0" err="1">
                <a:solidFill>
                  <a:schemeClr val="tx1"/>
                </a:solidFill>
              </a:rPr>
              <a:t>among</a:t>
            </a:r>
            <a:r>
              <a:rPr lang="de-DE" b="1" dirty="0">
                <a:solidFill>
                  <a:schemeClr val="tx1"/>
                </a:solidFill>
              </a:rPr>
              <a:t> </a:t>
            </a:r>
            <a:r>
              <a:rPr lang="de-DE" b="1" dirty="0" err="1">
                <a:solidFill>
                  <a:schemeClr val="tx1"/>
                </a:solidFill>
              </a:rPr>
              <a:t>the</a:t>
            </a:r>
            <a:r>
              <a:rPr lang="de-DE" b="1" dirty="0">
                <a:solidFill>
                  <a:schemeClr val="tx1"/>
                </a:solidFill>
              </a:rPr>
              <a:t> </a:t>
            </a:r>
            <a:r>
              <a:rPr lang="de-DE" b="1" dirty="0" err="1">
                <a:solidFill>
                  <a:schemeClr val="tx1"/>
                </a:solidFill>
              </a:rPr>
              <a:t>institutions</a:t>
            </a:r>
            <a:r>
              <a:rPr lang="de-DE" b="1" dirty="0">
                <a:solidFill>
                  <a:schemeClr val="tx1"/>
                </a:solidFill>
              </a:rPr>
              <a:t>/countries</a:t>
            </a:r>
            <a:endParaRPr lang="cs-CZ" b="1" dirty="0">
              <a:solidFill>
                <a:schemeClr val="tx1"/>
              </a:solidFill>
            </a:endParaRPr>
          </a:p>
        </p:txBody>
      </p:sp>
      <p:sp>
        <p:nvSpPr>
          <p:cNvPr id="32" name="Rechteck 31">
            <a:extLst>
              <a:ext uri="{FF2B5EF4-FFF2-40B4-BE49-F238E27FC236}">
                <a16:creationId xmlns:a16="http://schemas.microsoft.com/office/drawing/2014/main" id="{94234359-1364-4F9A-AF0B-782A168F5FA5}"/>
              </a:ext>
            </a:extLst>
          </p:cNvPr>
          <p:cNvSpPr/>
          <p:nvPr/>
        </p:nvSpPr>
        <p:spPr>
          <a:xfrm>
            <a:off x="6507720" y="5588367"/>
            <a:ext cx="2977872" cy="79150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tx1"/>
                </a:solidFill>
              </a:rPr>
              <a:t>Subscription</a:t>
            </a:r>
            <a:r>
              <a:rPr lang="de-DE" b="1" dirty="0">
                <a:solidFill>
                  <a:schemeClr val="tx1"/>
                </a:solidFill>
              </a:rPr>
              <a:t> </a:t>
            </a:r>
            <a:r>
              <a:rPr lang="de-DE" b="1" dirty="0" err="1">
                <a:solidFill>
                  <a:schemeClr val="tx1"/>
                </a:solidFill>
              </a:rPr>
              <a:t>of</a:t>
            </a:r>
            <a:r>
              <a:rPr lang="de-DE" b="1" dirty="0">
                <a:solidFill>
                  <a:schemeClr val="tx1"/>
                </a:solidFill>
              </a:rPr>
              <a:t> </a:t>
            </a:r>
            <a:r>
              <a:rPr lang="de-DE" b="1" dirty="0" err="1">
                <a:solidFill>
                  <a:schemeClr val="tx1"/>
                </a:solidFill>
              </a:rPr>
              <a:t>news</a:t>
            </a:r>
            <a:r>
              <a:rPr lang="de-DE" b="1" dirty="0">
                <a:solidFill>
                  <a:schemeClr val="tx1"/>
                </a:solidFill>
              </a:rPr>
              <a:t> at </a:t>
            </a:r>
            <a:r>
              <a:rPr lang="de-DE" b="1" dirty="0" err="1">
                <a:solidFill>
                  <a:schemeClr val="tx1"/>
                </a:solidFill>
              </a:rPr>
              <a:t>the</a:t>
            </a:r>
            <a:r>
              <a:rPr lang="de-DE" b="1" dirty="0">
                <a:solidFill>
                  <a:schemeClr val="tx1"/>
                </a:solidFill>
              </a:rPr>
              <a:t> PA2 Website</a:t>
            </a:r>
            <a:endParaRPr lang="cs-CZ" b="1" dirty="0">
              <a:solidFill>
                <a:schemeClr val="tx1"/>
              </a:solidFill>
            </a:endParaRPr>
          </a:p>
        </p:txBody>
      </p:sp>
      <p:sp>
        <p:nvSpPr>
          <p:cNvPr id="33" name="Rechteck 32">
            <a:extLst>
              <a:ext uri="{FF2B5EF4-FFF2-40B4-BE49-F238E27FC236}">
                <a16:creationId xmlns:a16="http://schemas.microsoft.com/office/drawing/2014/main" id="{6B52AB4A-3DC4-442C-BEBE-3B6FA6D42431}"/>
              </a:ext>
            </a:extLst>
          </p:cNvPr>
          <p:cNvSpPr/>
          <p:nvPr/>
        </p:nvSpPr>
        <p:spPr>
          <a:xfrm>
            <a:off x="929640" y="2085767"/>
            <a:ext cx="2667000" cy="764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TO MAINTAIN OUR NETWORKING</a:t>
            </a:r>
            <a:endParaRPr lang="cs-CZ" b="1" dirty="0"/>
          </a:p>
        </p:txBody>
      </p:sp>
    </p:spTree>
    <p:extLst>
      <p:ext uri="{BB962C8B-B14F-4D97-AF65-F5344CB8AC3E}">
        <p14:creationId xmlns:p14="http://schemas.microsoft.com/office/powerpoint/2010/main" val="267176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1519786" y="1673723"/>
            <a:ext cx="9590501" cy="980307"/>
          </a:xfrm>
        </p:spPr>
        <p:txBody>
          <a:bodyPr>
            <a:normAutofit fontScale="90000"/>
          </a:bodyPr>
          <a:lstStyle/>
          <a:p>
            <a:pPr algn="ctr"/>
            <a:r>
              <a:rPr lang="cs-CZ" dirty="0"/>
              <a:t>				   </a:t>
            </a:r>
            <a:br>
              <a:rPr lang="cs-CZ" dirty="0"/>
            </a:br>
            <a:r>
              <a:rPr lang="en-GB" b="1" dirty="0">
                <a:solidFill>
                  <a:schemeClr val="accent1">
                    <a:lumMod val="50000"/>
                  </a:schemeClr>
                </a:solidFill>
              </a:rPr>
              <a:t>Roundtable Discussion</a:t>
            </a:r>
            <a:r>
              <a:rPr lang="hu-HU" b="1" dirty="0">
                <a:solidFill>
                  <a:schemeClr val="accent1">
                    <a:lumMod val="50000"/>
                  </a:schemeClr>
                </a:solidFill>
              </a:rPr>
              <a:t>: SG </a:t>
            </a:r>
            <a:r>
              <a:rPr lang="hu-HU" b="1" dirty="0" err="1">
                <a:solidFill>
                  <a:schemeClr val="accent1">
                    <a:lumMod val="50000"/>
                  </a:schemeClr>
                </a:solidFill>
              </a:rPr>
              <a:t>mobilization</a:t>
            </a:r>
            <a:r>
              <a:rPr lang="hu-HU" b="1" dirty="0">
                <a:solidFill>
                  <a:schemeClr val="accent1">
                    <a:lumMod val="50000"/>
                  </a:schemeClr>
                </a:solidFill>
              </a:rPr>
              <a:t> and </a:t>
            </a:r>
            <a:r>
              <a:rPr lang="hu-HU" b="1" dirty="0" err="1">
                <a:solidFill>
                  <a:schemeClr val="accent1">
                    <a:lumMod val="50000"/>
                  </a:schemeClr>
                </a:solidFill>
              </a:rPr>
              <a:t>stakeholder</a:t>
            </a:r>
            <a:r>
              <a:rPr lang="hu-HU" b="1" dirty="0">
                <a:solidFill>
                  <a:schemeClr val="accent1">
                    <a:lumMod val="50000"/>
                  </a:schemeClr>
                </a:solidFill>
              </a:rPr>
              <a:t> </a:t>
            </a:r>
            <a:r>
              <a:rPr lang="hu-HU" b="1" dirty="0" err="1">
                <a:solidFill>
                  <a:schemeClr val="accent1">
                    <a:lumMod val="50000"/>
                  </a:schemeClr>
                </a:solidFill>
              </a:rPr>
              <a:t>involvement</a:t>
            </a:r>
            <a:r>
              <a:rPr lang="hu-HU" b="1" dirty="0">
                <a:solidFill>
                  <a:schemeClr val="accent1">
                    <a:lumMod val="50000"/>
                  </a:schemeClr>
                </a:solidFill>
              </a:rPr>
              <a:t> </a:t>
            </a:r>
            <a:endParaRPr lang="en-GB" b="1" dirty="0">
              <a:solidFill>
                <a:schemeClr val="accent1">
                  <a:lumMod val="50000"/>
                </a:schemeClr>
              </a:solidFill>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2699291" y="3019088"/>
            <a:ext cx="7446148"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nvGrpSpPr>
          <p:cNvPr id="12" name="Csoportba foglalás 11">
            <a:extLst>
              <a:ext uri="{FF2B5EF4-FFF2-40B4-BE49-F238E27FC236}">
                <a16:creationId xmlns:a16="http://schemas.microsoft.com/office/drawing/2014/main" id="{BDAD9A00-DF66-4692-954C-203103C94814}"/>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13CF8534-5F3A-4E3E-B76D-DDE4BA208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3DBA744D-0BEA-4342-9111-B9895E3654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58E8935D-A67D-43F6-BB11-A66778B138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3428454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sp>
        <p:nvSpPr>
          <p:cNvPr id="4" name="Szövegdoboz 3"/>
          <p:cNvSpPr txBox="1"/>
          <p:nvPr/>
        </p:nvSpPr>
        <p:spPr>
          <a:xfrm>
            <a:off x="4297509" y="2078106"/>
            <a:ext cx="3413883" cy="369332"/>
          </a:xfrm>
          <a:prstGeom prst="rect">
            <a:avLst/>
          </a:prstGeom>
          <a:noFill/>
        </p:spPr>
        <p:txBody>
          <a:bodyPr wrap="none" rtlCol="0">
            <a:spAutoFit/>
          </a:bodyPr>
          <a:lstStyle/>
          <a:p>
            <a:r>
              <a:rPr lang="hu-HU" dirty="0" err="1"/>
              <a:t>Based</a:t>
            </a:r>
            <a:r>
              <a:rPr lang="hu-HU" dirty="0"/>
              <a:t> </a:t>
            </a:r>
            <a:r>
              <a:rPr lang="hu-HU" dirty="0" err="1"/>
              <a:t>on</a:t>
            </a:r>
            <a:r>
              <a:rPr lang="hu-HU" dirty="0"/>
              <a:t> DSP </a:t>
            </a:r>
            <a:r>
              <a:rPr lang="hu-HU" dirty="0" err="1"/>
              <a:t>workshop</a:t>
            </a:r>
            <a:r>
              <a:rPr lang="hu-HU" dirty="0"/>
              <a:t> </a:t>
            </a:r>
            <a:r>
              <a:rPr lang="hu-HU" dirty="0" err="1"/>
              <a:t>materials</a:t>
            </a:r>
            <a:r>
              <a:rPr lang="hu-HU" dirty="0"/>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37" y="2047460"/>
            <a:ext cx="11734994" cy="461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églalap 11"/>
          <p:cNvSpPr/>
          <p:nvPr/>
        </p:nvSpPr>
        <p:spPr>
          <a:xfrm>
            <a:off x="1404601" y="1328189"/>
            <a:ext cx="9199698" cy="523220"/>
          </a:xfrm>
          <a:prstGeom prst="rect">
            <a:avLst/>
          </a:prstGeom>
        </p:spPr>
        <p:txBody>
          <a:bodyPr wrap="none">
            <a:spAutoFit/>
          </a:bodyPr>
          <a:lstStyle/>
          <a:p>
            <a:r>
              <a:rPr lang="hu-HU" sz="2800" dirty="0">
                <a:solidFill>
                  <a:schemeClr val="accent1">
                    <a:lumMod val="75000"/>
                  </a:schemeClr>
                </a:solidFill>
              </a:rPr>
              <a:t>DSP </a:t>
            </a:r>
            <a:r>
              <a:rPr lang="hu-HU" sz="2800" dirty="0" err="1">
                <a:solidFill>
                  <a:schemeClr val="accent1">
                    <a:lumMod val="75000"/>
                  </a:schemeClr>
                </a:solidFill>
              </a:rPr>
              <a:t>workshop</a:t>
            </a:r>
            <a:r>
              <a:rPr lang="hu-HU" sz="2800" dirty="0">
                <a:solidFill>
                  <a:schemeClr val="accent1">
                    <a:lumMod val="75000"/>
                  </a:schemeClr>
                </a:solidFill>
              </a:rPr>
              <a:t> </a:t>
            </a:r>
            <a:r>
              <a:rPr lang="hu-HU" sz="2800" dirty="0" err="1">
                <a:solidFill>
                  <a:schemeClr val="accent1">
                    <a:lumMod val="75000"/>
                  </a:schemeClr>
                </a:solidFill>
              </a:rPr>
              <a:t>on</a:t>
            </a:r>
            <a:r>
              <a:rPr lang="hu-HU" sz="2800" dirty="0">
                <a:solidFill>
                  <a:schemeClr val="accent1">
                    <a:lumMod val="75000"/>
                  </a:schemeClr>
                </a:solidFill>
              </a:rPr>
              <a:t> </a:t>
            </a:r>
            <a:r>
              <a:rPr lang="hu-HU" sz="2800" dirty="0" err="1">
                <a:solidFill>
                  <a:schemeClr val="accent1">
                    <a:lumMod val="75000"/>
                  </a:schemeClr>
                </a:solidFill>
              </a:rPr>
              <a:t>Stakeholder</a:t>
            </a:r>
            <a:r>
              <a:rPr lang="hu-HU" sz="2800" dirty="0">
                <a:solidFill>
                  <a:schemeClr val="accent1">
                    <a:lumMod val="75000"/>
                  </a:schemeClr>
                </a:solidFill>
              </a:rPr>
              <a:t> management (May 26 – online)</a:t>
            </a:r>
          </a:p>
        </p:txBody>
      </p:sp>
      <p:grpSp>
        <p:nvGrpSpPr>
          <p:cNvPr id="11" name="Csoportba foglalás 10">
            <a:extLst>
              <a:ext uri="{FF2B5EF4-FFF2-40B4-BE49-F238E27FC236}">
                <a16:creationId xmlns:a16="http://schemas.microsoft.com/office/drawing/2014/main" id="{FBF786FF-3B94-4960-9966-1F83FE79106A}"/>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D768988A-9C1F-4E39-A191-21BE9D32C4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737FFA2F-FE46-480A-AEDD-DAE3FC9BE9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7AEA37BE-64BF-4FD2-B5C7-0CC0CCDE56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418220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353378" y="1220580"/>
            <a:ext cx="7743039" cy="5380857"/>
          </a:xfrm>
        </p:spPr>
        <p:txBody>
          <a:bodyPr>
            <a:normAutofit fontScale="92500"/>
          </a:bodyPr>
          <a:lstStyle/>
          <a:p>
            <a:pPr marL="0" indent="0" algn="ctr">
              <a:buNone/>
            </a:pPr>
            <a:r>
              <a:rPr lang="cs-CZ" sz="5800" b="1" dirty="0">
                <a:solidFill>
                  <a:schemeClr val="accent1">
                    <a:lumMod val="75000"/>
                  </a:schemeClr>
                </a:solidFill>
              </a:rPr>
              <a:t>AGENDA</a:t>
            </a:r>
          </a:p>
          <a:p>
            <a:pPr marL="0" indent="0">
              <a:buNone/>
            </a:pPr>
            <a:r>
              <a:rPr lang="cs-CZ" dirty="0">
                <a:solidFill>
                  <a:schemeClr val="accent1">
                    <a:lumMod val="75000"/>
                  </a:schemeClr>
                </a:solidFill>
              </a:rPr>
              <a:t>10:00 </a:t>
            </a:r>
            <a:r>
              <a:rPr lang="en-GB" dirty="0">
                <a:solidFill>
                  <a:schemeClr val="accent1">
                    <a:lumMod val="75000"/>
                  </a:schemeClr>
                </a:solidFill>
              </a:rPr>
              <a:t>Opening remarks</a:t>
            </a:r>
            <a:r>
              <a:rPr lang="hu-HU" dirty="0">
                <a:solidFill>
                  <a:schemeClr val="accent1">
                    <a:lumMod val="75000"/>
                  </a:schemeClr>
                </a:solidFill>
              </a:rPr>
              <a:t>, </a:t>
            </a:r>
            <a:r>
              <a:rPr lang="cs-CZ" dirty="0">
                <a:solidFill>
                  <a:schemeClr val="accent1">
                    <a:lumMod val="75000"/>
                  </a:schemeClr>
                </a:solidFill>
              </a:rPr>
              <a:t>adoption of the agenda </a:t>
            </a:r>
          </a:p>
          <a:p>
            <a:pPr marL="0" indent="0">
              <a:buNone/>
            </a:pPr>
            <a:r>
              <a:rPr lang="en-GB" dirty="0">
                <a:solidFill>
                  <a:schemeClr val="accent1">
                    <a:lumMod val="75000"/>
                  </a:schemeClr>
                </a:solidFill>
              </a:rPr>
              <a:t>1</a:t>
            </a:r>
            <a:r>
              <a:rPr lang="hu-HU" dirty="0">
                <a:solidFill>
                  <a:schemeClr val="accent1">
                    <a:lumMod val="75000"/>
                  </a:schemeClr>
                </a:solidFill>
              </a:rPr>
              <a:t>0</a:t>
            </a:r>
            <a:r>
              <a:rPr lang="en-GB" dirty="0">
                <a:solidFill>
                  <a:schemeClr val="accent1">
                    <a:lumMod val="75000"/>
                  </a:schemeClr>
                </a:solidFill>
              </a:rPr>
              <a:t>:</a:t>
            </a:r>
            <a:r>
              <a:rPr lang="hu-HU" dirty="0">
                <a:solidFill>
                  <a:schemeClr val="accent1">
                    <a:lumMod val="75000"/>
                  </a:schemeClr>
                </a:solidFill>
              </a:rPr>
              <a:t>10  </a:t>
            </a:r>
            <a:r>
              <a:rPr lang="hu-HU" dirty="0" err="1">
                <a:solidFill>
                  <a:schemeClr val="accent1">
                    <a:lumMod val="75000"/>
                  </a:schemeClr>
                </a:solidFill>
              </a:rPr>
              <a:t>Introduction</a:t>
            </a:r>
            <a:r>
              <a:rPr lang="hu-HU" dirty="0">
                <a:solidFill>
                  <a:schemeClr val="accent1">
                    <a:lumMod val="75000"/>
                  </a:schemeClr>
                </a:solidFill>
              </a:rPr>
              <a:t> of </a:t>
            </a:r>
            <a:r>
              <a:rPr lang="hu-HU" dirty="0" err="1">
                <a:solidFill>
                  <a:schemeClr val="accent1">
                    <a:lumMod val="75000"/>
                  </a:schemeClr>
                </a:solidFill>
              </a:rPr>
              <a:t>the</a:t>
            </a:r>
            <a:r>
              <a:rPr lang="hu-HU" dirty="0">
                <a:solidFill>
                  <a:schemeClr val="accent1">
                    <a:lumMod val="75000"/>
                  </a:schemeClr>
                </a:solidFill>
              </a:rPr>
              <a:t> </a:t>
            </a:r>
            <a:r>
              <a:rPr lang="hu-HU" dirty="0" err="1">
                <a:solidFill>
                  <a:schemeClr val="accent1">
                    <a:lumMod val="75000"/>
                  </a:schemeClr>
                </a:solidFill>
              </a:rPr>
              <a:t>participants</a:t>
            </a:r>
            <a:r>
              <a:rPr lang="hu-HU" dirty="0">
                <a:solidFill>
                  <a:schemeClr val="accent1">
                    <a:lumMod val="75000"/>
                  </a:schemeClr>
                </a:solidFill>
              </a:rPr>
              <a:t> (Tour de </a:t>
            </a:r>
            <a:r>
              <a:rPr lang="hu-HU" dirty="0" err="1">
                <a:solidFill>
                  <a:schemeClr val="accent1">
                    <a:lumMod val="75000"/>
                  </a:schemeClr>
                </a:solidFill>
              </a:rPr>
              <a:t>Table</a:t>
            </a:r>
            <a:r>
              <a:rPr lang="hu-HU" dirty="0">
                <a:solidFill>
                  <a:schemeClr val="accent1">
                    <a:lumMod val="75000"/>
                  </a:schemeClr>
                </a:solidFill>
              </a:rPr>
              <a:t>)</a:t>
            </a:r>
            <a:r>
              <a:rPr lang="cs-CZ" dirty="0">
                <a:solidFill>
                  <a:schemeClr val="accent1">
                    <a:lumMod val="75000"/>
                  </a:schemeClr>
                </a:solidFill>
              </a:rPr>
              <a:t>	</a:t>
            </a:r>
            <a:endParaRPr lang="en-GB" dirty="0">
              <a:solidFill>
                <a:schemeClr val="accent1">
                  <a:lumMod val="75000"/>
                </a:schemeClr>
              </a:solidFill>
            </a:endParaRPr>
          </a:p>
          <a:p>
            <a:pPr marL="0" indent="0">
              <a:buNone/>
            </a:pPr>
            <a:r>
              <a:rPr lang="en-GB" dirty="0">
                <a:solidFill>
                  <a:schemeClr val="accent1">
                    <a:lumMod val="75000"/>
                  </a:schemeClr>
                </a:solidFill>
              </a:rPr>
              <a:t>1</a:t>
            </a:r>
            <a:r>
              <a:rPr lang="hu-HU" dirty="0">
                <a:solidFill>
                  <a:schemeClr val="accent1">
                    <a:lumMod val="75000"/>
                  </a:schemeClr>
                </a:solidFill>
              </a:rPr>
              <a:t>0</a:t>
            </a:r>
            <a:r>
              <a:rPr lang="en-GB" dirty="0">
                <a:solidFill>
                  <a:schemeClr val="accent1">
                    <a:lumMod val="75000"/>
                  </a:schemeClr>
                </a:solidFill>
              </a:rPr>
              <a:t>:</a:t>
            </a:r>
            <a:r>
              <a:rPr lang="hu-HU" dirty="0">
                <a:solidFill>
                  <a:schemeClr val="accent1">
                    <a:lumMod val="75000"/>
                  </a:schemeClr>
                </a:solidFill>
              </a:rPr>
              <a:t>20</a:t>
            </a:r>
            <a:r>
              <a:rPr lang="cs-CZ" dirty="0">
                <a:solidFill>
                  <a:schemeClr val="accent1">
                    <a:lumMod val="75000"/>
                  </a:schemeClr>
                </a:solidFill>
              </a:rPr>
              <a:t>	</a:t>
            </a:r>
            <a:r>
              <a:rPr lang="en-GB" dirty="0">
                <a:solidFill>
                  <a:schemeClr val="accent1">
                    <a:lumMod val="75000"/>
                  </a:schemeClr>
                </a:solidFill>
              </a:rPr>
              <a:t>Report of the PAC</a:t>
            </a:r>
            <a:r>
              <a:rPr lang="hu-HU" dirty="0">
                <a:solidFill>
                  <a:schemeClr val="accent1">
                    <a:lumMod val="75000"/>
                  </a:schemeClr>
                </a:solidFill>
              </a:rPr>
              <a:t>s</a:t>
            </a:r>
            <a:r>
              <a:rPr lang="en-GB" dirty="0">
                <a:solidFill>
                  <a:schemeClr val="accent1">
                    <a:lumMod val="75000"/>
                  </a:schemeClr>
                </a:solidFill>
              </a:rPr>
              <a:t>: Progress since the 2</a:t>
            </a:r>
            <a:r>
              <a:rPr lang="hu-HU" dirty="0">
                <a:solidFill>
                  <a:schemeClr val="accent1">
                    <a:lumMod val="75000"/>
                  </a:schemeClr>
                </a:solidFill>
              </a:rPr>
              <a:t>1</a:t>
            </a:r>
            <a:r>
              <a:rPr lang="en-GB" dirty="0" err="1">
                <a:solidFill>
                  <a:schemeClr val="accent1">
                    <a:lumMod val="75000"/>
                  </a:schemeClr>
                </a:solidFill>
              </a:rPr>
              <a:t>th</a:t>
            </a:r>
            <a:r>
              <a:rPr lang="en-GB" dirty="0">
                <a:solidFill>
                  <a:schemeClr val="accent1">
                    <a:lumMod val="75000"/>
                  </a:schemeClr>
                </a:solidFill>
              </a:rPr>
              <a:t> SG </a:t>
            </a:r>
            <a:r>
              <a:rPr lang="cs-CZ" dirty="0">
                <a:solidFill>
                  <a:schemeClr val="accent1">
                    <a:lumMod val="75000"/>
                  </a:schemeClr>
                </a:solidFill>
              </a:rPr>
              <a:t>	</a:t>
            </a:r>
            <a:r>
              <a:rPr lang="en-GB" dirty="0">
                <a:solidFill>
                  <a:schemeClr val="accent1">
                    <a:lumMod val="75000"/>
                  </a:schemeClr>
                </a:solidFill>
              </a:rPr>
              <a:t>Meeting</a:t>
            </a:r>
            <a:r>
              <a:rPr lang="hu-HU" dirty="0">
                <a:solidFill>
                  <a:schemeClr val="accent1">
                    <a:lumMod val="75000"/>
                  </a:schemeClr>
                </a:solidFill>
              </a:rPr>
              <a:t>, </a:t>
            </a:r>
            <a:r>
              <a:rPr lang="hu-HU" dirty="0" err="1">
                <a:solidFill>
                  <a:schemeClr val="accent1">
                    <a:lumMod val="75000"/>
                  </a:schemeClr>
                </a:solidFill>
              </a:rPr>
              <a:t>plans</a:t>
            </a:r>
            <a:r>
              <a:rPr lang="hu-HU" dirty="0">
                <a:solidFill>
                  <a:schemeClr val="accent1">
                    <a:lumMod val="75000"/>
                  </a:schemeClr>
                </a:solidFill>
              </a:rPr>
              <a:t> </a:t>
            </a:r>
            <a:r>
              <a:rPr lang="hu-HU" dirty="0" err="1">
                <a:solidFill>
                  <a:schemeClr val="accent1">
                    <a:lumMod val="75000"/>
                  </a:schemeClr>
                </a:solidFill>
              </a:rPr>
              <a:t>for</a:t>
            </a:r>
            <a:r>
              <a:rPr lang="hu-HU" dirty="0">
                <a:solidFill>
                  <a:schemeClr val="accent1">
                    <a:lumMod val="75000"/>
                  </a:schemeClr>
                </a:solidFill>
              </a:rPr>
              <a:t> </a:t>
            </a:r>
            <a:r>
              <a:rPr lang="hu-HU" dirty="0" err="1">
                <a:solidFill>
                  <a:schemeClr val="accent1">
                    <a:lumMod val="75000"/>
                  </a:schemeClr>
                </a:solidFill>
              </a:rPr>
              <a:t>the</a:t>
            </a:r>
            <a:r>
              <a:rPr lang="hu-HU" dirty="0">
                <a:solidFill>
                  <a:schemeClr val="accent1">
                    <a:lumMod val="75000"/>
                  </a:schemeClr>
                </a:solidFill>
              </a:rPr>
              <a:t> </a:t>
            </a:r>
            <a:r>
              <a:rPr lang="hu-HU" dirty="0" err="1">
                <a:solidFill>
                  <a:schemeClr val="accent1">
                    <a:lumMod val="75000"/>
                  </a:schemeClr>
                </a:solidFill>
              </a:rPr>
              <a:t>next</a:t>
            </a:r>
            <a:r>
              <a:rPr lang="hu-HU" dirty="0">
                <a:solidFill>
                  <a:schemeClr val="accent1">
                    <a:lumMod val="75000"/>
                  </a:schemeClr>
                </a:solidFill>
              </a:rPr>
              <a:t> </a:t>
            </a:r>
            <a:r>
              <a:rPr lang="hu-HU" dirty="0" err="1">
                <a:solidFill>
                  <a:schemeClr val="accent1">
                    <a:lumMod val="75000"/>
                  </a:schemeClr>
                </a:solidFill>
              </a:rPr>
              <a:t>period</a:t>
            </a:r>
            <a:endParaRPr lang="en-GB" dirty="0">
              <a:solidFill>
                <a:schemeClr val="accent1">
                  <a:lumMod val="75000"/>
                </a:schemeClr>
              </a:solidFill>
            </a:endParaRPr>
          </a:p>
          <a:p>
            <a:pPr marL="0" indent="0">
              <a:buNone/>
            </a:pPr>
            <a:r>
              <a:rPr lang="en-GB" dirty="0">
                <a:solidFill>
                  <a:schemeClr val="accent1">
                    <a:lumMod val="75000"/>
                  </a:schemeClr>
                </a:solidFill>
              </a:rPr>
              <a:t>1</a:t>
            </a:r>
            <a:r>
              <a:rPr lang="hu-HU" dirty="0">
                <a:solidFill>
                  <a:schemeClr val="accent1">
                    <a:lumMod val="75000"/>
                  </a:schemeClr>
                </a:solidFill>
              </a:rPr>
              <a:t>0</a:t>
            </a:r>
            <a:r>
              <a:rPr lang="en-GB" dirty="0">
                <a:solidFill>
                  <a:schemeClr val="accent1">
                    <a:lumMod val="75000"/>
                  </a:schemeClr>
                </a:solidFill>
              </a:rPr>
              <a:t>:</a:t>
            </a:r>
            <a:r>
              <a:rPr lang="hu-HU" dirty="0">
                <a:solidFill>
                  <a:schemeClr val="accent1">
                    <a:lumMod val="75000"/>
                  </a:schemeClr>
                </a:solidFill>
              </a:rPr>
              <a:t>4</a:t>
            </a:r>
            <a:r>
              <a:rPr lang="en-GB" dirty="0">
                <a:solidFill>
                  <a:schemeClr val="accent1">
                    <a:lumMod val="75000"/>
                  </a:schemeClr>
                </a:solidFill>
              </a:rPr>
              <a:t>0</a:t>
            </a:r>
            <a:r>
              <a:rPr lang="cs-CZ" dirty="0">
                <a:solidFill>
                  <a:schemeClr val="accent1">
                    <a:lumMod val="75000"/>
                  </a:schemeClr>
                </a:solidFill>
              </a:rPr>
              <a:t>	</a:t>
            </a:r>
            <a:r>
              <a:rPr lang="en-GB" dirty="0">
                <a:solidFill>
                  <a:schemeClr val="accent1">
                    <a:lumMod val="75000"/>
                  </a:schemeClr>
                </a:solidFill>
              </a:rPr>
              <a:t>Recent </a:t>
            </a:r>
            <a:r>
              <a:rPr lang="hu-HU" dirty="0">
                <a:solidFill>
                  <a:schemeClr val="accent1">
                    <a:lumMod val="75000"/>
                  </a:schemeClr>
                </a:solidFill>
              </a:rPr>
              <a:t>d</a:t>
            </a:r>
            <a:r>
              <a:rPr lang="en-GB" dirty="0" err="1">
                <a:solidFill>
                  <a:schemeClr val="accent1">
                    <a:lumMod val="75000"/>
                  </a:schemeClr>
                </a:solidFill>
              </a:rPr>
              <a:t>evelopments</a:t>
            </a:r>
            <a:r>
              <a:rPr lang="en-GB" dirty="0">
                <a:solidFill>
                  <a:schemeClr val="accent1">
                    <a:lumMod val="75000"/>
                  </a:schemeClr>
                </a:solidFill>
              </a:rPr>
              <a:t> and </a:t>
            </a:r>
            <a:r>
              <a:rPr lang="hu-HU" dirty="0">
                <a:solidFill>
                  <a:schemeClr val="accent1">
                    <a:lumMod val="75000"/>
                  </a:schemeClr>
                </a:solidFill>
              </a:rPr>
              <a:t>a</a:t>
            </a:r>
            <a:r>
              <a:rPr lang="en-GB" dirty="0" err="1">
                <a:solidFill>
                  <a:schemeClr val="accent1">
                    <a:lumMod val="75000"/>
                  </a:schemeClr>
                </a:solidFill>
              </a:rPr>
              <a:t>ctivities</a:t>
            </a:r>
            <a:r>
              <a:rPr lang="en-GB" dirty="0">
                <a:solidFill>
                  <a:schemeClr val="accent1">
                    <a:lumMod val="75000"/>
                  </a:schemeClr>
                </a:solidFill>
              </a:rPr>
              <a:t> </a:t>
            </a:r>
            <a:r>
              <a:rPr lang="hu-HU" dirty="0">
                <a:solidFill>
                  <a:schemeClr val="accent1">
                    <a:lumMod val="75000"/>
                  </a:schemeClr>
                </a:solidFill>
              </a:rPr>
              <a:t>in EUSDR</a:t>
            </a:r>
          </a:p>
          <a:p>
            <a:pPr marL="0" indent="0">
              <a:buNone/>
            </a:pPr>
            <a:r>
              <a:rPr lang="en-GB" dirty="0">
                <a:solidFill>
                  <a:schemeClr val="accent1">
                    <a:lumMod val="75000"/>
                  </a:schemeClr>
                </a:solidFill>
              </a:rPr>
              <a:t>1</a:t>
            </a:r>
            <a:r>
              <a:rPr lang="hu-HU" dirty="0">
                <a:solidFill>
                  <a:schemeClr val="accent1">
                    <a:lumMod val="75000"/>
                  </a:schemeClr>
                </a:solidFill>
              </a:rPr>
              <a:t>0</a:t>
            </a:r>
            <a:r>
              <a:rPr lang="en-GB" dirty="0">
                <a:solidFill>
                  <a:schemeClr val="accent1">
                    <a:lumMod val="75000"/>
                  </a:schemeClr>
                </a:solidFill>
              </a:rPr>
              <a:t>:5</a:t>
            </a:r>
            <a:r>
              <a:rPr lang="hu-HU" dirty="0">
                <a:solidFill>
                  <a:schemeClr val="accent1">
                    <a:lumMod val="75000"/>
                  </a:schemeClr>
                </a:solidFill>
              </a:rPr>
              <a:t>5</a:t>
            </a:r>
            <a:r>
              <a:rPr lang="cs-CZ" dirty="0">
                <a:solidFill>
                  <a:schemeClr val="accent1">
                    <a:lumMod val="75000"/>
                  </a:schemeClr>
                </a:solidFill>
              </a:rPr>
              <a:t>	Comparative assessment of NECPs (outcomes of 	the study, policy briefs, webinars)</a:t>
            </a:r>
            <a:endParaRPr lang="en-GB" dirty="0">
              <a:solidFill>
                <a:schemeClr val="accent1">
                  <a:lumMod val="75000"/>
                </a:schemeClr>
              </a:solidFill>
            </a:endParaRPr>
          </a:p>
          <a:p>
            <a:pPr marL="0" indent="0">
              <a:buNone/>
            </a:pPr>
            <a:r>
              <a:rPr lang="en-GB" dirty="0">
                <a:solidFill>
                  <a:schemeClr val="accent1">
                    <a:lumMod val="75000"/>
                  </a:schemeClr>
                </a:solidFill>
              </a:rPr>
              <a:t>1</a:t>
            </a:r>
            <a:r>
              <a:rPr lang="hu-HU" dirty="0">
                <a:solidFill>
                  <a:schemeClr val="accent1">
                    <a:lumMod val="75000"/>
                  </a:schemeClr>
                </a:solidFill>
              </a:rPr>
              <a:t>1</a:t>
            </a:r>
            <a:r>
              <a:rPr lang="en-GB" dirty="0">
                <a:solidFill>
                  <a:schemeClr val="accent1">
                    <a:lumMod val="75000"/>
                  </a:schemeClr>
                </a:solidFill>
              </a:rPr>
              <a:t>:1</a:t>
            </a:r>
            <a:r>
              <a:rPr lang="hu-HU" dirty="0">
                <a:solidFill>
                  <a:schemeClr val="accent1">
                    <a:lumMod val="75000"/>
                  </a:schemeClr>
                </a:solidFill>
              </a:rPr>
              <a:t>5</a:t>
            </a:r>
            <a:r>
              <a:rPr lang="cs-CZ" dirty="0">
                <a:solidFill>
                  <a:schemeClr val="accent1">
                    <a:lumMod val="75000"/>
                  </a:schemeClr>
                </a:solidFill>
              </a:rPr>
              <a:t>	Results of SG survey, discussion on SG 	mobilization and stakeholder involvement </a:t>
            </a:r>
            <a:endParaRPr lang="en-GB" dirty="0">
              <a:solidFill>
                <a:schemeClr val="accent1">
                  <a:lumMod val="75000"/>
                </a:schemeClr>
              </a:solidFill>
            </a:endParaRPr>
          </a:p>
          <a:p>
            <a:pPr marL="0" indent="0">
              <a:buNone/>
            </a:pPr>
            <a:r>
              <a:rPr lang="en-GB" dirty="0">
                <a:solidFill>
                  <a:schemeClr val="accent1">
                    <a:lumMod val="75000"/>
                  </a:schemeClr>
                </a:solidFill>
              </a:rPr>
              <a:t>1</a:t>
            </a:r>
            <a:r>
              <a:rPr lang="hu-HU" dirty="0">
                <a:solidFill>
                  <a:schemeClr val="accent1">
                    <a:lumMod val="75000"/>
                  </a:schemeClr>
                </a:solidFill>
              </a:rPr>
              <a:t>1</a:t>
            </a:r>
            <a:r>
              <a:rPr lang="en-GB" dirty="0">
                <a:solidFill>
                  <a:schemeClr val="accent1">
                    <a:lumMod val="75000"/>
                  </a:schemeClr>
                </a:solidFill>
              </a:rPr>
              <a:t>:</a:t>
            </a:r>
            <a:r>
              <a:rPr lang="hu-HU" dirty="0">
                <a:solidFill>
                  <a:schemeClr val="accent1">
                    <a:lumMod val="75000"/>
                  </a:schemeClr>
                </a:solidFill>
              </a:rPr>
              <a:t>4</a:t>
            </a:r>
            <a:r>
              <a:rPr lang="en-GB" dirty="0">
                <a:solidFill>
                  <a:schemeClr val="accent1">
                    <a:lumMod val="75000"/>
                  </a:schemeClr>
                </a:solidFill>
              </a:rPr>
              <a:t>0</a:t>
            </a:r>
            <a:r>
              <a:rPr lang="cs-CZ" dirty="0">
                <a:solidFill>
                  <a:schemeClr val="accent1">
                    <a:lumMod val="75000"/>
                  </a:schemeClr>
                </a:solidFill>
              </a:rPr>
              <a:t>	COFFEE BREAK</a:t>
            </a:r>
            <a:endParaRPr lang="en-GB" dirty="0">
              <a:solidFill>
                <a:schemeClr val="accent1">
                  <a:lumMod val="75000"/>
                </a:schemeClr>
              </a:solidFill>
            </a:endParaRPr>
          </a:p>
        </p:txBody>
      </p:sp>
      <p:pic>
        <p:nvPicPr>
          <p:cNvPr id="8" name="Obrázek 7">
            <a:extLst>
              <a:ext uri="{FF2B5EF4-FFF2-40B4-BE49-F238E27FC236}">
                <a16:creationId xmlns:a16="http://schemas.microsoft.com/office/drawing/2014/main" id="{B5C41F81-ACCB-42D9-8C76-1909E961B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9139" y="276073"/>
            <a:ext cx="2165381" cy="888361"/>
          </a:xfrm>
          <a:prstGeom prst="rect">
            <a:avLst/>
          </a:prstGeom>
        </p:spPr>
      </p:pic>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pic>
        <p:nvPicPr>
          <p:cNvPr id="12" name="Kép 11">
            <a:extLst>
              <a:ext uri="{FF2B5EF4-FFF2-40B4-BE49-F238E27FC236}">
                <a16:creationId xmlns:a16="http://schemas.microsoft.com/office/drawing/2014/main" id="{87380883-1545-4987-8641-A904263C91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DF03C336-3E18-4A79-A9A9-3EAEB23DEB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522198"/>
            <a:ext cx="652251" cy="553060"/>
          </a:xfrm>
          <a:prstGeom prst="rect">
            <a:avLst/>
          </a:prstGeom>
        </p:spPr>
      </p:pic>
    </p:spTree>
    <p:extLst>
      <p:ext uri="{BB962C8B-B14F-4D97-AF65-F5344CB8AC3E}">
        <p14:creationId xmlns:p14="http://schemas.microsoft.com/office/powerpoint/2010/main" val="192374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1150121" y="980629"/>
            <a:ext cx="9590501" cy="980307"/>
          </a:xfrm>
        </p:spPr>
        <p:txBody>
          <a:bodyPr>
            <a:normAutofit/>
          </a:bodyPr>
          <a:lstStyle/>
          <a:p>
            <a:pPr algn="ctr"/>
            <a:r>
              <a:rPr lang="cs-CZ" b="1" dirty="0"/>
              <a:t>  S</a:t>
            </a:r>
            <a:r>
              <a:rPr lang="hu-HU" b="1" dirty="0" err="1">
                <a:solidFill>
                  <a:schemeClr val="accent1">
                    <a:lumMod val="50000"/>
                  </a:schemeClr>
                </a:solidFill>
              </a:rPr>
              <a:t>takeholder</a:t>
            </a:r>
            <a:r>
              <a:rPr lang="hu-HU" b="1" dirty="0">
                <a:solidFill>
                  <a:schemeClr val="accent1">
                    <a:lumMod val="50000"/>
                  </a:schemeClr>
                </a:solidFill>
              </a:rPr>
              <a:t> </a:t>
            </a:r>
            <a:r>
              <a:rPr lang="hu-HU" b="1" dirty="0" err="1">
                <a:solidFill>
                  <a:schemeClr val="accent1">
                    <a:lumMod val="50000"/>
                  </a:schemeClr>
                </a:solidFill>
              </a:rPr>
              <a:t>involvement</a:t>
            </a:r>
            <a:r>
              <a:rPr lang="hu-HU" b="1" dirty="0">
                <a:solidFill>
                  <a:schemeClr val="accent1">
                    <a:lumMod val="50000"/>
                  </a:schemeClr>
                </a:solidFill>
              </a:rPr>
              <a:t> </a:t>
            </a:r>
            <a:endParaRPr lang="en-GB" b="1" dirty="0">
              <a:solidFill>
                <a:schemeClr val="accent1">
                  <a:lumMod val="50000"/>
                </a:schemeClr>
              </a:solidFill>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sp>
        <p:nvSpPr>
          <p:cNvPr id="4" name="Szövegdoboz 3"/>
          <p:cNvSpPr txBox="1"/>
          <p:nvPr/>
        </p:nvSpPr>
        <p:spPr>
          <a:xfrm>
            <a:off x="865434" y="1758961"/>
            <a:ext cx="10561802" cy="523220"/>
          </a:xfrm>
          <a:prstGeom prst="rect">
            <a:avLst/>
          </a:prstGeom>
          <a:noFill/>
        </p:spPr>
        <p:txBody>
          <a:bodyPr wrap="none" rtlCol="0">
            <a:spAutoFit/>
          </a:bodyPr>
          <a:lstStyle/>
          <a:p>
            <a:r>
              <a:rPr lang="hu-HU" sz="2800" dirty="0">
                <a:solidFill>
                  <a:schemeClr val="accent1">
                    <a:lumMod val="75000"/>
                  </a:schemeClr>
                </a:solidFill>
              </a:rPr>
              <a:t>Update of </a:t>
            </a:r>
            <a:r>
              <a:rPr lang="hu-HU" sz="2800" dirty="0" err="1">
                <a:solidFill>
                  <a:schemeClr val="accent1">
                    <a:lumMod val="75000"/>
                  </a:schemeClr>
                </a:solidFill>
              </a:rPr>
              <a:t>stakeholder</a:t>
            </a:r>
            <a:r>
              <a:rPr lang="hu-HU" sz="2800" dirty="0">
                <a:solidFill>
                  <a:schemeClr val="accent1">
                    <a:lumMod val="75000"/>
                  </a:schemeClr>
                </a:solidFill>
              </a:rPr>
              <a:t> </a:t>
            </a:r>
            <a:r>
              <a:rPr lang="hu-HU" sz="2800" dirty="0" err="1">
                <a:solidFill>
                  <a:schemeClr val="accent1">
                    <a:lumMod val="75000"/>
                  </a:schemeClr>
                </a:solidFill>
              </a:rPr>
              <a:t>list</a:t>
            </a:r>
            <a:r>
              <a:rPr lang="hu-HU" sz="2800" dirty="0">
                <a:solidFill>
                  <a:schemeClr val="accent1">
                    <a:lumMod val="75000"/>
                  </a:schemeClr>
                </a:solidFill>
              </a:rPr>
              <a:t> (</a:t>
            </a:r>
            <a:r>
              <a:rPr lang="hu-HU" sz="2800" dirty="0" err="1">
                <a:solidFill>
                  <a:schemeClr val="accent1">
                    <a:lumMod val="75000"/>
                  </a:schemeClr>
                </a:solidFill>
              </a:rPr>
              <a:t>based</a:t>
            </a:r>
            <a:r>
              <a:rPr lang="hu-HU" sz="2800" dirty="0">
                <a:solidFill>
                  <a:schemeClr val="accent1">
                    <a:lumMod val="75000"/>
                  </a:schemeClr>
                </a:solidFill>
              </a:rPr>
              <a:t> </a:t>
            </a:r>
            <a:r>
              <a:rPr lang="hu-HU" sz="2800" dirty="0" err="1">
                <a:solidFill>
                  <a:schemeClr val="accent1">
                    <a:lumMod val="75000"/>
                  </a:schemeClr>
                </a:solidFill>
              </a:rPr>
              <a:t>on</a:t>
            </a:r>
            <a:r>
              <a:rPr lang="hu-HU" sz="2800" dirty="0">
                <a:solidFill>
                  <a:schemeClr val="accent1">
                    <a:lumMod val="75000"/>
                  </a:schemeClr>
                </a:solidFill>
              </a:rPr>
              <a:t> PA2 </a:t>
            </a:r>
            <a:r>
              <a:rPr lang="hu-HU" sz="2800" dirty="0" err="1">
                <a:solidFill>
                  <a:schemeClr val="accent1">
                    <a:lumMod val="75000"/>
                  </a:schemeClr>
                </a:solidFill>
              </a:rPr>
              <a:t>request</a:t>
            </a:r>
            <a:r>
              <a:rPr lang="hu-HU" sz="2800" dirty="0">
                <a:solidFill>
                  <a:schemeClr val="accent1">
                    <a:lumMod val="75000"/>
                  </a:schemeClr>
                </a:solidFill>
              </a:rPr>
              <a:t>)  - 2020 Q4, 2021 Q1: </a:t>
            </a:r>
          </a:p>
        </p:txBody>
      </p:sp>
      <p:graphicFrame>
        <p:nvGraphicFramePr>
          <p:cNvPr id="7" name="Táblázat 6"/>
          <p:cNvGraphicFramePr>
            <a:graphicFrameLocks noGrp="1"/>
          </p:cNvGraphicFramePr>
          <p:nvPr>
            <p:extLst>
              <p:ext uri="{D42A27DB-BD31-4B8C-83A1-F6EECF244321}">
                <p14:modId xmlns:p14="http://schemas.microsoft.com/office/powerpoint/2010/main" val="1218407283"/>
              </p:ext>
            </p:extLst>
          </p:nvPr>
        </p:nvGraphicFramePr>
        <p:xfrm>
          <a:off x="865434" y="2282181"/>
          <a:ext cx="4714250" cy="3337560"/>
        </p:xfrm>
        <a:graphic>
          <a:graphicData uri="http://schemas.openxmlformats.org/drawingml/2006/table">
            <a:tbl>
              <a:tblPr firstRow="1" bandRow="1">
                <a:tableStyleId>{5C22544A-7EE6-4342-B048-85BDC9FD1C3A}</a:tableStyleId>
              </a:tblPr>
              <a:tblGrid>
                <a:gridCol w="1131713">
                  <a:extLst>
                    <a:ext uri="{9D8B030D-6E8A-4147-A177-3AD203B41FA5}">
                      <a16:colId xmlns:a16="http://schemas.microsoft.com/office/drawing/2014/main" val="20000"/>
                    </a:ext>
                  </a:extLst>
                </a:gridCol>
                <a:gridCol w="2013044">
                  <a:extLst>
                    <a:ext uri="{9D8B030D-6E8A-4147-A177-3AD203B41FA5}">
                      <a16:colId xmlns:a16="http://schemas.microsoft.com/office/drawing/2014/main" val="20001"/>
                    </a:ext>
                  </a:extLst>
                </a:gridCol>
                <a:gridCol w="1569493">
                  <a:extLst>
                    <a:ext uri="{9D8B030D-6E8A-4147-A177-3AD203B41FA5}">
                      <a16:colId xmlns:a16="http://schemas.microsoft.com/office/drawing/2014/main" val="20002"/>
                    </a:ext>
                  </a:extLst>
                </a:gridCol>
              </a:tblGrid>
              <a:tr h="370840">
                <a:tc>
                  <a:txBody>
                    <a:bodyPr/>
                    <a:lstStyle/>
                    <a:p>
                      <a:r>
                        <a:rPr lang="hu-HU" dirty="0"/>
                        <a:t>Country</a:t>
                      </a:r>
                    </a:p>
                  </a:txBody>
                  <a:tcPr/>
                </a:tc>
                <a:tc>
                  <a:txBody>
                    <a:bodyPr/>
                    <a:lstStyle/>
                    <a:p>
                      <a:r>
                        <a:rPr lang="hu-HU" dirty="0"/>
                        <a:t>No of </a:t>
                      </a:r>
                      <a:r>
                        <a:rPr lang="hu-HU" dirty="0" err="1"/>
                        <a:t>stakeholders</a:t>
                      </a:r>
                      <a:endParaRPr lang="hu-HU" dirty="0"/>
                    </a:p>
                  </a:txBody>
                  <a:tcPr/>
                </a:tc>
                <a:tc>
                  <a:txBody>
                    <a:bodyPr/>
                    <a:lstStyle/>
                    <a:p>
                      <a:r>
                        <a:rPr lang="hu-HU" dirty="0"/>
                        <a:t>Update (Y/N)</a:t>
                      </a:r>
                    </a:p>
                  </a:txBody>
                  <a:tcPr/>
                </a:tc>
                <a:extLst>
                  <a:ext uri="{0D108BD9-81ED-4DB2-BD59-A6C34878D82A}">
                    <a16:rowId xmlns:a16="http://schemas.microsoft.com/office/drawing/2014/main" val="10000"/>
                  </a:ext>
                </a:extLst>
              </a:tr>
              <a:tr h="370840">
                <a:tc>
                  <a:txBody>
                    <a:bodyPr/>
                    <a:lstStyle/>
                    <a:p>
                      <a:r>
                        <a:rPr lang="hu-HU" dirty="0"/>
                        <a:t>AT</a:t>
                      </a:r>
                    </a:p>
                  </a:txBody>
                  <a:tcPr/>
                </a:tc>
                <a:tc>
                  <a:txBody>
                    <a:bodyPr/>
                    <a:lstStyle/>
                    <a:p>
                      <a:r>
                        <a:rPr lang="hu-HU" dirty="0"/>
                        <a:t>6</a:t>
                      </a:r>
                    </a:p>
                  </a:txBody>
                  <a:tcPr/>
                </a:tc>
                <a:tc>
                  <a:txBody>
                    <a:bodyPr/>
                    <a:lstStyle/>
                    <a:p>
                      <a:r>
                        <a:rPr lang="hu-HU" dirty="0"/>
                        <a:t>Y</a:t>
                      </a:r>
                    </a:p>
                  </a:txBody>
                  <a:tcPr/>
                </a:tc>
                <a:extLst>
                  <a:ext uri="{0D108BD9-81ED-4DB2-BD59-A6C34878D82A}">
                    <a16:rowId xmlns:a16="http://schemas.microsoft.com/office/drawing/2014/main" val="10001"/>
                  </a:ext>
                </a:extLst>
              </a:tr>
              <a:tr h="370840">
                <a:tc>
                  <a:txBody>
                    <a:bodyPr/>
                    <a:lstStyle/>
                    <a:p>
                      <a:r>
                        <a:rPr lang="hu-HU" dirty="0"/>
                        <a:t>BH</a:t>
                      </a:r>
                    </a:p>
                  </a:txBody>
                  <a:tcPr/>
                </a:tc>
                <a:tc>
                  <a:txBody>
                    <a:bodyPr/>
                    <a:lstStyle/>
                    <a:p>
                      <a:r>
                        <a:rPr lang="hu-HU" dirty="0"/>
                        <a:t>41</a:t>
                      </a:r>
                    </a:p>
                  </a:txBody>
                  <a:tcPr/>
                </a:tc>
                <a:tc>
                  <a:txBody>
                    <a:bodyPr/>
                    <a:lstStyle/>
                    <a:p>
                      <a:r>
                        <a:rPr lang="hu-HU" dirty="0"/>
                        <a:t>Y</a:t>
                      </a:r>
                    </a:p>
                  </a:txBody>
                  <a:tcPr/>
                </a:tc>
                <a:extLst>
                  <a:ext uri="{0D108BD9-81ED-4DB2-BD59-A6C34878D82A}">
                    <a16:rowId xmlns:a16="http://schemas.microsoft.com/office/drawing/2014/main" val="10002"/>
                  </a:ext>
                </a:extLst>
              </a:tr>
              <a:tr h="370840">
                <a:tc>
                  <a:txBody>
                    <a:bodyPr/>
                    <a:lstStyle/>
                    <a:p>
                      <a:r>
                        <a:rPr lang="hu-HU" dirty="0"/>
                        <a:t>BG</a:t>
                      </a:r>
                    </a:p>
                  </a:txBody>
                  <a:tcPr/>
                </a:tc>
                <a:tc>
                  <a:txBody>
                    <a:bodyPr/>
                    <a:lstStyle/>
                    <a:p>
                      <a:r>
                        <a:rPr lang="hu-HU" dirty="0"/>
                        <a:t>2</a:t>
                      </a:r>
                    </a:p>
                  </a:txBody>
                  <a:tcPr/>
                </a:tc>
                <a:tc>
                  <a:txBody>
                    <a:bodyPr/>
                    <a:lstStyle/>
                    <a:p>
                      <a:r>
                        <a:rPr lang="hu-HU" dirty="0"/>
                        <a:t>N</a:t>
                      </a:r>
                    </a:p>
                  </a:txBody>
                  <a:tcPr/>
                </a:tc>
                <a:extLst>
                  <a:ext uri="{0D108BD9-81ED-4DB2-BD59-A6C34878D82A}">
                    <a16:rowId xmlns:a16="http://schemas.microsoft.com/office/drawing/2014/main" val="10003"/>
                  </a:ext>
                </a:extLst>
              </a:tr>
              <a:tr h="370840">
                <a:tc>
                  <a:txBody>
                    <a:bodyPr/>
                    <a:lstStyle/>
                    <a:p>
                      <a:r>
                        <a:rPr lang="hu-HU" dirty="0"/>
                        <a:t>HR</a:t>
                      </a:r>
                    </a:p>
                  </a:txBody>
                  <a:tcPr/>
                </a:tc>
                <a:tc>
                  <a:txBody>
                    <a:bodyPr/>
                    <a:lstStyle/>
                    <a:p>
                      <a:r>
                        <a:rPr lang="hu-HU" dirty="0"/>
                        <a:t>12</a:t>
                      </a:r>
                    </a:p>
                  </a:txBody>
                  <a:tcPr/>
                </a:tc>
                <a:tc>
                  <a:txBody>
                    <a:bodyPr/>
                    <a:lstStyle/>
                    <a:p>
                      <a:r>
                        <a:rPr lang="hu-HU" dirty="0"/>
                        <a:t>N</a:t>
                      </a:r>
                    </a:p>
                  </a:txBody>
                  <a:tcPr/>
                </a:tc>
                <a:extLst>
                  <a:ext uri="{0D108BD9-81ED-4DB2-BD59-A6C34878D82A}">
                    <a16:rowId xmlns:a16="http://schemas.microsoft.com/office/drawing/2014/main" val="10004"/>
                  </a:ext>
                </a:extLst>
              </a:tr>
              <a:tr h="370840">
                <a:tc>
                  <a:txBody>
                    <a:bodyPr/>
                    <a:lstStyle/>
                    <a:p>
                      <a:r>
                        <a:rPr lang="hu-HU" dirty="0"/>
                        <a:t>CZ</a:t>
                      </a:r>
                    </a:p>
                  </a:txBody>
                  <a:tcPr/>
                </a:tc>
                <a:tc>
                  <a:txBody>
                    <a:bodyPr/>
                    <a:lstStyle/>
                    <a:p>
                      <a:r>
                        <a:rPr lang="hu-HU" dirty="0"/>
                        <a:t>8</a:t>
                      </a:r>
                    </a:p>
                  </a:txBody>
                  <a:tcPr/>
                </a:tc>
                <a:tc>
                  <a:txBody>
                    <a:bodyPr/>
                    <a:lstStyle/>
                    <a:p>
                      <a:r>
                        <a:rPr lang="hu-HU" dirty="0"/>
                        <a:t>Y</a:t>
                      </a:r>
                    </a:p>
                  </a:txBody>
                  <a:tcPr/>
                </a:tc>
                <a:extLst>
                  <a:ext uri="{0D108BD9-81ED-4DB2-BD59-A6C34878D82A}">
                    <a16:rowId xmlns:a16="http://schemas.microsoft.com/office/drawing/2014/main" val="10005"/>
                  </a:ext>
                </a:extLst>
              </a:tr>
              <a:tr h="370840">
                <a:tc>
                  <a:txBody>
                    <a:bodyPr/>
                    <a:lstStyle/>
                    <a:p>
                      <a:r>
                        <a:rPr lang="hu-HU" dirty="0"/>
                        <a:t>D</a:t>
                      </a:r>
                    </a:p>
                  </a:txBody>
                  <a:tcPr/>
                </a:tc>
                <a:tc>
                  <a:txBody>
                    <a:bodyPr/>
                    <a:lstStyle/>
                    <a:p>
                      <a:r>
                        <a:rPr lang="hu-HU" dirty="0"/>
                        <a:t>27</a:t>
                      </a:r>
                    </a:p>
                  </a:txBody>
                  <a:tcPr/>
                </a:tc>
                <a:tc>
                  <a:txBody>
                    <a:bodyPr/>
                    <a:lstStyle/>
                    <a:p>
                      <a:r>
                        <a:rPr lang="hu-HU" dirty="0"/>
                        <a:t>Y</a:t>
                      </a:r>
                    </a:p>
                  </a:txBody>
                  <a:tcPr/>
                </a:tc>
                <a:extLst>
                  <a:ext uri="{0D108BD9-81ED-4DB2-BD59-A6C34878D82A}">
                    <a16:rowId xmlns:a16="http://schemas.microsoft.com/office/drawing/2014/main" val="10006"/>
                  </a:ext>
                </a:extLst>
              </a:tr>
              <a:tr h="370840">
                <a:tc>
                  <a:txBody>
                    <a:bodyPr/>
                    <a:lstStyle/>
                    <a:p>
                      <a:r>
                        <a:rPr lang="hu-HU" dirty="0">
                          <a:solidFill>
                            <a:schemeClr val="tx1"/>
                          </a:solidFill>
                        </a:rPr>
                        <a:t>HU</a:t>
                      </a:r>
                    </a:p>
                  </a:txBody>
                  <a:tcPr/>
                </a:tc>
                <a:tc>
                  <a:txBody>
                    <a:bodyPr/>
                    <a:lstStyle/>
                    <a:p>
                      <a:r>
                        <a:rPr lang="hu-HU" dirty="0"/>
                        <a:t>343</a:t>
                      </a:r>
                    </a:p>
                  </a:txBody>
                  <a:tcPr/>
                </a:tc>
                <a:tc>
                  <a:txBody>
                    <a:bodyPr/>
                    <a:lstStyle/>
                    <a:p>
                      <a:r>
                        <a:rPr lang="hu-HU" dirty="0"/>
                        <a:t>Y</a:t>
                      </a:r>
                    </a:p>
                  </a:txBody>
                  <a:tcPr/>
                </a:tc>
                <a:extLst>
                  <a:ext uri="{0D108BD9-81ED-4DB2-BD59-A6C34878D82A}">
                    <a16:rowId xmlns:a16="http://schemas.microsoft.com/office/drawing/2014/main" val="10007"/>
                  </a:ext>
                </a:extLst>
              </a:tr>
              <a:tr h="370840">
                <a:tc>
                  <a:txBody>
                    <a:bodyPr/>
                    <a:lstStyle/>
                    <a:p>
                      <a:r>
                        <a:rPr lang="hu-HU" dirty="0"/>
                        <a:t>MD</a:t>
                      </a:r>
                    </a:p>
                  </a:txBody>
                  <a:tcPr/>
                </a:tc>
                <a:tc>
                  <a:txBody>
                    <a:bodyPr/>
                    <a:lstStyle/>
                    <a:p>
                      <a:r>
                        <a:rPr lang="hu-HU" dirty="0"/>
                        <a:t>1</a:t>
                      </a:r>
                    </a:p>
                  </a:txBody>
                  <a:tcPr/>
                </a:tc>
                <a:tc>
                  <a:txBody>
                    <a:bodyPr/>
                    <a:lstStyle/>
                    <a:p>
                      <a:r>
                        <a:rPr lang="hu-HU" dirty="0"/>
                        <a:t>N</a:t>
                      </a:r>
                    </a:p>
                  </a:txBody>
                  <a:tcPr/>
                </a:tc>
                <a:extLst>
                  <a:ext uri="{0D108BD9-81ED-4DB2-BD59-A6C34878D82A}">
                    <a16:rowId xmlns:a16="http://schemas.microsoft.com/office/drawing/2014/main" val="10008"/>
                  </a:ext>
                </a:extLst>
              </a:tr>
            </a:tbl>
          </a:graphicData>
        </a:graphic>
      </p:graphicFrame>
      <p:graphicFrame>
        <p:nvGraphicFramePr>
          <p:cNvPr id="12" name="Táblázat 11"/>
          <p:cNvGraphicFramePr>
            <a:graphicFrameLocks noGrp="1"/>
          </p:cNvGraphicFramePr>
          <p:nvPr>
            <p:extLst>
              <p:ext uri="{D42A27DB-BD31-4B8C-83A1-F6EECF244321}">
                <p14:modId xmlns:p14="http://schemas.microsoft.com/office/powerpoint/2010/main" val="3832123472"/>
              </p:ext>
            </p:extLst>
          </p:nvPr>
        </p:nvGraphicFramePr>
        <p:xfrm>
          <a:off x="6019840" y="2282181"/>
          <a:ext cx="4714250" cy="3337560"/>
        </p:xfrm>
        <a:graphic>
          <a:graphicData uri="http://schemas.openxmlformats.org/drawingml/2006/table">
            <a:tbl>
              <a:tblPr firstRow="1" bandRow="1">
                <a:tableStyleId>{5C22544A-7EE6-4342-B048-85BDC9FD1C3A}</a:tableStyleId>
              </a:tblPr>
              <a:tblGrid>
                <a:gridCol w="1131713">
                  <a:extLst>
                    <a:ext uri="{9D8B030D-6E8A-4147-A177-3AD203B41FA5}">
                      <a16:colId xmlns:a16="http://schemas.microsoft.com/office/drawing/2014/main" val="20000"/>
                    </a:ext>
                  </a:extLst>
                </a:gridCol>
                <a:gridCol w="2013044">
                  <a:extLst>
                    <a:ext uri="{9D8B030D-6E8A-4147-A177-3AD203B41FA5}">
                      <a16:colId xmlns:a16="http://schemas.microsoft.com/office/drawing/2014/main" val="20001"/>
                    </a:ext>
                  </a:extLst>
                </a:gridCol>
                <a:gridCol w="1569493">
                  <a:extLst>
                    <a:ext uri="{9D8B030D-6E8A-4147-A177-3AD203B41FA5}">
                      <a16:colId xmlns:a16="http://schemas.microsoft.com/office/drawing/2014/main" val="20002"/>
                    </a:ext>
                  </a:extLst>
                </a:gridCol>
              </a:tblGrid>
              <a:tr h="370840">
                <a:tc>
                  <a:txBody>
                    <a:bodyPr/>
                    <a:lstStyle/>
                    <a:p>
                      <a:r>
                        <a:rPr lang="hu-HU" dirty="0"/>
                        <a:t>Country</a:t>
                      </a:r>
                    </a:p>
                  </a:txBody>
                  <a:tcPr/>
                </a:tc>
                <a:tc>
                  <a:txBody>
                    <a:bodyPr/>
                    <a:lstStyle/>
                    <a:p>
                      <a:r>
                        <a:rPr lang="hu-HU" dirty="0"/>
                        <a:t>No of </a:t>
                      </a:r>
                      <a:r>
                        <a:rPr lang="hu-HU" dirty="0" err="1"/>
                        <a:t>stakeholders</a:t>
                      </a:r>
                      <a:endParaRPr lang="hu-HU" dirty="0"/>
                    </a:p>
                  </a:txBody>
                  <a:tcPr/>
                </a:tc>
                <a:tc>
                  <a:txBody>
                    <a:bodyPr/>
                    <a:lstStyle/>
                    <a:p>
                      <a:r>
                        <a:rPr lang="hu-HU" dirty="0"/>
                        <a:t>Update (Y/N)</a:t>
                      </a:r>
                    </a:p>
                  </a:txBody>
                  <a:tcPr/>
                </a:tc>
                <a:extLst>
                  <a:ext uri="{0D108BD9-81ED-4DB2-BD59-A6C34878D82A}">
                    <a16:rowId xmlns:a16="http://schemas.microsoft.com/office/drawing/2014/main" val="10000"/>
                  </a:ext>
                </a:extLst>
              </a:tr>
              <a:tr h="370840">
                <a:tc>
                  <a:txBody>
                    <a:bodyPr/>
                    <a:lstStyle/>
                    <a:p>
                      <a:r>
                        <a:rPr lang="hu-HU" dirty="0"/>
                        <a:t>MNG</a:t>
                      </a:r>
                    </a:p>
                  </a:txBody>
                  <a:tcPr/>
                </a:tc>
                <a:tc>
                  <a:txBody>
                    <a:bodyPr/>
                    <a:lstStyle/>
                    <a:p>
                      <a:r>
                        <a:rPr lang="hu-HU" dirty="0"/>
                        <a:t>0</a:t>
                      </a:r>
                    </a:p>
                  </a:txBody>
                  <a:tcPr/>
                </a:tc>
                <a:tc>
                  <a:txBody>
                    <a:bodyPr/>
                    <a:lstStyle/>
                    <a:p>
                      <a:r>
                        <a:rPr lang="hu-HU" dirty="0"/>
                        <a:t>N</a:t>
                      </a:r>
                    </a:p>
                  </a:txBody>
                  <a:tcPr/>
                </a:tc>
                <a:extLst>
                  <a:ext uri="{0D108BD9-81ED-4DB2-BD59-A6C34878D82A}">
                    <a16:rowId xmlns:a16="http://schemas.microsoft.com/office/drawing/2014/main" val="10001"/>
                  </a:ext>
                </a:extLst>
              </a:tr>
              <a:tr h="370840">
                <a:tc>
                  <a:txBody>
                    <a:bodyPr/>
                    <a:lstStyle/>
                    <a:p>
                      <a:r>
                        <a:rPr lang="hu-HU" dirty="0"/>
                        <a:t>RO</a:t>
                      </a:r>
                    </a:p>
                  </a:txBody>
                  <a:tcPr/>
                </a:tc>
                <a:tc>
                  <a:txBody>
                    <a:bodyPr/>
                    <a:lstStyle/>
                    <a:p>
                      <a:r>
                        <a:rPr lang="hu-HU" dirty="0"/>
                        <a:t>9</a:t>
                      </a:r>
                    </a:p>
                  </a:txBody>
                  <a:tcPr/>
                </a:tc>
                <a:tc>
                  <a:txBody>
                    <a:bodyPr/>
                    <a:lstStyle/>
                    <a:p>
                      <a:r>
                        <a:rPr lang="hu-HU" dirty="0"/>
                        <a:t>N</a:t>
                      </a:r>
                    </a:p>
                  </a:txBody>
                  <a:tcPr/>
                </a:tc>
                <a:extLst>
                  <a:ext uri="{0D108BD9-81ED-4DB2-BD59-A6C34878D82A}">
                    <a16:rowId xmlns:a16="http://schemas.microsoft.com/office/drawing/2014/main" val="10002"/>
                  </a:ext>
                </a:extLst>
              </a:tr>
              <a:tr h="370840">
                <a:tc>
                  <a:txBody>
                    <a:bodyPr/>
                    <a:lstStyle/>
                    <a:p>
                      <a:r>
                        <a:rPr lang="hu-HU" dirty="0"/>
                        <a:t>SRB</a:t>
                      </a:r>
                    </a:p>
                  </a:txBody>
                  <a:tcPr/>
                </a:tc>
                <a:tc>
                  <a:txBody>
                    <a:bodyPr/>
                    <a:lstStyle/>
                    <a:p>
                      <a:r>
                        <a:rPr lang="hu-HU" dirty="0"/>
                        <a:t>5</a:t>
                      </a:r>
                    </a:p>
                  </a:txBody>
                  <a:tcPr/>
                </a:tc>
                <a:tc>
                  <a:txBody>
                    <a:bodyPr/>
                    <a:lstStyle/>
                    <a:p>
                      <a:r>
                        <a:rPr lang="hu-HU" dirty="0"/>
                        <a:t>Y</a:t>
                      </a:r>
                    </a:p>
                  </a:txBody>
                  <a:tcPr/>
                </a:tc>
                <a:extLst>
                  <a:ext uri="{0D108BD9-81ED-4DB2-BD59-A6C34878D82A}">
                    <a16:rowId xmlns:a16="http://schemas.microsoft.com/office/drawing/2014/main" val="10003"/>
                  </a:ext>
                </a:extLst>
              </a:tr>
              <a:tr h="370840">
                <a:tc>
                  <a:txBody>
                    <a:bodyPr/>
                    <a:lstStyle/>
                    <a:p>
                      <a:r>
                        <a:rPr lang="hu-HU" dirty="0"/>
                        <a:t>SK</a:t>
                      </a:r>
                    </a:p>
                  </a:txBody>
                  <a:tcPr/>
                </a:tc>
                <a:tc>
                  <a:txBody>
                    <a:bodyPr/>
                    <a:lstStyle/>
                    <a:p>
                      <a:r>
                        <a:rPr lang="hu-HU" dirty="0"/>
                        <a:t>5</a:t>
                      </a:r>
                    </a:p>
                  </a:txBody>
                  <a:tcPr/>
                </a:tc>
                <a:tc>
                  <a:txBody>
                    <a:bodyPr/>
                    <a:lstStyle/>
                    <a:p>
                      <a:r>
                        <a:rPr lang="hu-HU" dirty="0"/>
                        <a:t>N</a:t>
                      </a:r>
                    </a:p>
                  </a:txBody>
                  <a:tcPr/>
                </a:tc>
                <a:extLst>
                  <a:ext uri="{0D108BD9-81ED-4DB2-BD59-A6C34878D82A}">
                    <a16:rowId xmlns:a16="http://schemas.microsoft.com/office/drawing/2014/main" val="10004"/>
                  </a:ext>
                </a:extLst>
              </a:tr>
              <a:tr h="370840">
                <a:tc>
                  <a:txBody>
                    <a:bodyPr/>
                    <a:lstStyle/>
                    <a:p>
                      <a:r>
                        <a:rPr lang="hu-HU" dirty="0"/>
                        <a:t>SI</a:t>
                      </a:r>
                    </a:p>
                  </a:txBody>
                  <a:tcPr/>
                </a:tc>
                <a:tc>
                  <a:txBody>
                    <a:bodyPr/>
                    <a:lstStyle/>
                    <a:p>
                      <a:r>
                        <a:rPr lang="hu-HU" dirty="0"/>
                        <a:t>4</a:t>
                      </a:r>
                    </a:p>
                  </a:txBody>
                  <a:tcPr/>
                </a:tc>
                <a:tc>
                  <a:txBody>
                    <a:bodyPr/>
                    <a:lstStyle/>
                    <a:p>
                      <a:r>
                        <a:rPr lang="hu-HU" dirty="0"/>
                        <a:t>N</a:t>
                      </a:r>
                    </a:p>
                  </a:txBody>
                  <a:tcPr/>
                </a:tc>
                <a:extLst>
                  <a:ext uri="{0D108BD9-81ED-4DB2-BD59-A6C34878D82A}">
                    <a16:rowId xmlns:a16="http://schemas.microsoft.com/office/drawing/2014/main" val="10005"/>
                  </a:ext>
                </a:extLst>
              </a:tr>
              <a:tr h="370840">
                <a:tc>
                  <a:txBody>
                    <a:bodyPr/>
                    <a:lstStyle/>
                    <a:p>
                      <a:r>
                        <a:rPr lang="hu-HU" dirty="0"/>
                        <a:t>UA</a:t>
                      </a:r>
                    </a:p>
                  </a:txBody>
                  <a:tcPr/>
                </a:tc>
                <a:tc>
                  <a:txBody>
                    <a:bodyPr/>
                    <a:lstStyle/>
                    <a:p>
                      <a:r>
                        <a:rPr lang="hu-HU" dirty="0"/>
                        <a:t>2</a:t>
                      </a:r>
                    </a:p>
                  </a:txBody>
                  <a:tcPr/>
                </a:tc>
                <a:tc>
                  <a:txBody>
                    <a:bodyPr/>
                    <a:lstStyle/>
                    <a:p>
                      <a:r>
                        <a:rPr lang="hu-HU" dirty="0"/>
                        <a:t>N</a:t>
                      </a:r>
                    </a:p>
                  </a:txBody>
                  <a:tcPr/>
                </a:tc>
                <a:extLst>
                  <a:ext uri="{0D108BD9-81ED-4DB2-BD59-A6C34878D82A}">
                    <a16:rowId xmlns:a16="http://schemas.microsoft.com/office/drawing/2014/main" val="10006"/>
                  </a:ext>
                </a:extLst>
              </a:tr>
              <a:tr h="370840">
                <a:tc>
                  <a:txBody>
                    <a:bodyPr/>
                    <a:lstStyle/>
                    <a:p>
                      <a:r>
                        <a:rPr lang="hu-HU"/>
                        <a:t>INT</a:t>
                      </a:r>
                      <a:endParaRPr lang="hu-HU" dirty="0"/>
                    </a:p>
                  </a:txBody>
                  <a:tcPr/>
                </a:tc>
                <a:tc>
                  <a:txBody>
                    <a:bodyPr/>
                    <a:lstStyle/>
                    <a:p>
                      <a:r>
                        <a:rPr lang="hu-HU" dirty="0"/>
                        <a:t>29</a:t>
                      </a:r>
                    </a:p>
                  </a:txBody>
                  <a:tcPr/>
                </a:tc>
                <a:tc>
                  <a:txBody>
                    <a:bodyPr/>
                    <a:lstStyle/>
                    <a:p>
                      <a:r>
                        <a:rPr lang="hu-HU" dirty="0"/>
                        <a:t>Y</a:t>
                      </a:r>
                    </a:p>
                  </a:txBody>
                  <a:tcPr/>
                </a:tc>
                <a:extLst>
                  <a:ext uri="{0D108BD9-81ED-4DB2-BD59-A6C34878D82A}">
                    <a16:rowId xmlns:a16="http://schemas.microsoft.com/office/drawing/2014/main" val="10007"/>
                  </a:ext>
                </a:extLst>
              </a:tr>
              <a:tr h="370840">
                <a:tc>
                  <a:txBody>
                    <a:bodyPr/>
                    <a:lstStyle/>
                    <a:p>
                      <a:r>
                        <a:rPr lang="hu-HU" dirty="0">
                          <a:solidFill>
                            <a:srgbClr val="FF0000"/>
                          </a:solidFill>
                        </a:rPr>
                        <a:t>SUM</a:t>
                      </a:r>
                    </a:p>
                  </a:txBody>
                  <a:tcPr/>
                </a:tc>
                <a:tc>
                  <a:txBody>
                    <a:bodyPr/>
                    <a:lstStyle/>
                    <a:p>
                      <a:r>
                        <a:rPr lang="hu-HU" dirty="0">
                          <a:solidFill>
                            <a:srgbClr val="FF0000"/>
                          </a:solidFill>
                        </a:rPr>
                        <a:t>494 / 151</a:t>
                      </a:r>
                    </a:p>
                  </a:txBody>
                  <a:tcPr/>
                </a:tc>
                <a:tc>
                  <a:txBody>
                    <a:bodyPr/>
                    <a:lstStyle/>
                    <a:p>
                      <a:endParaRPr lang="hu-HU" dirty="0"/>
                    </a:p>
                  </a:txBody>
                  <a:tcPr/>
                </a:tc>
                <a:extLst>
                  <a:ext uri="{0D108BD9-81ED-4DB2-BD59-A6C34878D82A}">
                    <a16:rowId xmlns:a16="http://schemas.microsoft.com/office/drawing/2014/main" val="10008"/>
                  </a:ext>
                </a:extLst>
              </a:tr>
            </a:tbl>
          </a:graphicData>
        </a:graphic>
      </p:graphicFrame>
      <p:sp>
        <p:nvSpPr>
          <p:cNvPr id="13" name="Szövegdoboz 12"/>
          <p:cNvSpPr txBox="1"/>
          <p:nvPr/>
        </p:nvSpPr>
        <p:spPr>
          <a:xfrm>
            <a:off x="3759958" y="5732059"/>
            <a:ext cx="3522183" cy="523220"/>
          </a:xfrm>
          <a:prstGeom prst="rect">
            <a:avLst/>
          </a:prstGeom>
          <a:noFill/>
        </p:spPr>
        <p:txBody>
          <a:bodyPr wrap="none" rtlCol="0">
            <a:spAutoFit/>
          </a:bodyPr>
          <a:lstStyle/>
          <a:p>
            <a:r>
              <a:rPr lang="hu-HU" sz="2800" dirty="0" err="1">
                <a:solidFill>
                  <a:schemeClr val="accent1">
                    <a:lumMod val="75000"/>
                  </a:schemeClr>
                </a:solidFill>
              </a:rPr>
              <a:t>Also</a:t>
            </a:r>
            <a:r>
              <a:rPr lang="hu-HU" sz="2800" dirty="0">
                <a:solidFill>
                  <a:schemeClr val="accent1">
                    <a:lumMod val="75000"/>
                  </a:schemeClr>
                </a:solidFill>
              </a:rPr>
              <a:t> </a:t>
            </a:r>
            <a:r>
              <a:rPr lang="hu-HU" sz="2800" dirty="0" err="1">
                <a:solidFill>
                  <a:schemeClr val="accent1">
                    <a:lumMod val="75000"/>
                  </a:schemeClr>
                </a:solidFill>
              </a:rPr>
              <a:t>asked</a:t>
            </a:r>
            <a:r>
              <a:rPr lang="hu-HU" sz="2800" dirty="0">
                <a:solidFill>
                  <a:schemeClr val="accent1">
                    <a:lumMod val="75000"/>
                  </a:schemeClr>
                </a:solidFill>
              </a:rPr>
              <a:t>: </a:t>
            </a:r>
            <a:r>
              <a:rPr lang="hu-HU" sz="2800" dirty="0" err="1">
                <a:solidFill>
                  <a:schemeClr val="accent1">
                    <a:lumMod val="75000"/>
                  </a:schemeClr>
                </a:solidFill>
              </a:rPr>
              <a:t>Type</a:t>
            </a:r>
            <a:r>
              <a:rPr lang="hu-HU" sz="2800" dirty="0">
                <a:solidFill>
                  <a:schemeClr val="accent1">
                    <a:lumMod val="75000"/>
                  </a:schemeClr>
                </a:solidFill>
              </a:rPr>
              <a:t>, Profil</a:t>
            </a:r>
          </a:p>
        </p:txBody>
      </p:sp>
      <p:grpSp>
        <p:nvGrpSpPr>
          <p:cNvPr id="14" name="Csoportba foglalás 13">
            <a:extLst>
              <a:ext uri="{FF2B5EF4-FFF2-40B4-BE49-F238E27FC236}">
                <a16:creationId xmlns:a16="http://schemas.microsoft.com/office/drawing/2014/main" id="{389BDEFA-531D-4848-84C1-3F89350DA35B}"/>
              </a:ext>
            </a:extLst>
          </p:cNvPr>
          <p:cNvGrpSpPr/>
          <p:nvPr/>
        </p:nvGrpSpPr>
        <p:grpSpPr>
          <a:xfrm>
            <a:off x="497626" y="240059"/>
            <a:ext cx="11409807" cy="1094044"/>
            <a:chOff x="497626" y="240059"/>
            <a:chExt cx="11409807" cy="1094044"/>
          </a:xfrm>
        </p:grpSpPr>
        <p:pic>
          <p:nvPicPr>
            <p:cNvPr id="15" name="Obrázek 7">
              <a:extLst>
                <a:ext uri="{FF2B5EF4-FFF2-40B4-BE49-F238E27FC236}">
                  <a16:creationId xmlns:a16="http://schemas.microsoft.com/office/drawing/2014/main" id="{DBAA12E3-05ED-45A3-8DAD-4A636FAFB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6" name="Kép 15">
              <a:extLst>
                <a:ext uri="{FF2B5EF4-FFF2-40B4-BE49-F238E27FC236}">
                  <a16:creationId xmlns:a16="http://schemas.microsoft.com/office/drawing/2014/main" id="{3ADFCBE4-0AF4-4009-874E-3EE859289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7" name="Kép 16">
              <a:extLst>
                <a:ext uri="{FF2B5EF4-FFF2-40B4-BE49-F238E27FC236}">
                  <a16:creationId xmlns:a16="http://schemas.microsoft.com/office/drawing/2014/main" id="{E122826E-664C-4D1D-BCC4-5A08D37506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2406553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6" name="Obrázek 5">
            <a:extLst>
              <a:ext uri="{FF2B5EF4-FFF2-40B4-BE49-F238E27FC236}">
                <a16:creationId xmlns:a16="http://schemas.microsoft.com/office/drawing/2014/main" id="{00F28C0E-B65C-4F46-B155-44748F148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63" y="365125"/>
            <a:ext cx="2722549" cy="943540"/>
          </a:xfrm>
          <a:prstGeom prst="rect">
            <a:avLst/>
          </a:prstGeom>
        </p:spPr>
      </p:pic>
      <p:pic>
        <p:nvPicPr>
          <p:cNvPr id="8" name="Obrázek 7">
            <a:extLst>
              <a:ext uri="{FF2B5EF4-FFF2-40B4-BE49-F238E27FC236}">
                <a16:creationId xmlns:a16="http://schemas.microsoft.com/office/drawing/2014/main" id="{B5C41F81-ACCB-42D9-8C76-1909E961B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5723" y="365125"/>
            <a:ext cx="2972215" cy="1219370"/>
          </a:xfrm>
          <a:prstGeom prst="rect">
            <a:avLst/>
          </a:prstGeom>
        </p:spPr>
      </p:pic>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sp>
        <p:nvSpPr>
          <p:cNvPr id="9" name="TextovéPole 8">
            <a:extLst>
              <a:ext uri="{FF2B5EF4-FFF2-40B4-BE49-F238E27FC236}">
                <a16:creationId xmlns:a16="http://schemas.microsoft.com/office/drawing/2014/main" id="{9A4B2BC4-9EFB-45F1-8961-4C6C6DFF0E3A}"/>
              </a:ext>
            </a:extLst>
          </p:cNvPr>
          <p:cNvSpPr txBox="1"/>
          <p:nvPr/>
        </p:nvSpPr>
        <p:spPr>
          <a:xfrm>
            <a:off x="4553110" y="543923"/>
            <a:ext cx="3823855"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pic>
        <p:nvPicPr>
          <p:cNvPr id="1025"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562" y="143302"/>
            <a:ext cx="3722333" cy="661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3557" y="51988"/>
            <a:ext cx="3789315" cy="728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4518" y="143302"/>
            <a:ext cx="3933825"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4518" y="4079922"/>
            <a:ext cx="3910012"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41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88" y="1354947"/>
            <a:ext cx="5654126" cy="386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3555" y="1330284"/>
            <a:ext cx="5733715" cy="391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12483"/>
          <a:stretch/>
        </p:blipFill>
        <p:spPr bwMode="auto">
          <a:xfrm>
            <a:off x="0" y="5403404"/>
            <a:ext cx="12341627" cy="131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Csoportba foglalás 10">
            <a:extLst>
              <a:ext uri="{FF2B5EF4-FFF2-40B4-BE49-F238E27FC236}">
                <a16:creationId xmlns:a16="http://schemas.microsoft.com/office/drawing/2014/main" id="{52381F80-36CE-4F56-B1E3-688BB8613AD3}"/>
              </a:ext>
            </a:extLst>
          </p:cNvPr>
          <p:cNvGrpSpPr/>
          <p:nvPr/>
        </p:nvGrpSpPr>
        <p:grpSpPr>
          <a:xfrm>
            <a:off x="497626" y="240059"/>
            <a:ext cx="11409807" cy="1094044"/>
            <a:chOff x="497626" y="240059"/>
            <a:chExt cx="11409807" cy="1094044"/>
          </a:xfrm>
        </p:grpSpPr>
        <p:pic>
          <p:nvPicPr>
            <p:cNvPr id="12" name="Obrázek 7">
              <a:extLst>
                <a:ext uri="{FF2B5EF4-FFF2-40B4-BE49-F238E27FC236}">
                  <a16:creationId xmlns:a16="http://schemas.microsoft.com/office/drawing/2014/main" id="{2C389AE1-7464-4984-ADDB-F00ED9BD91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3" name="Kép 12">
              <a:extLst>
                <a:ext uri="{FF2B5EF4-FFF2-40B4-BE49-F238E27FC236}">
                  <a16:creationId xmlns:a16="http://schemas.microsoft.com/office/drawing/2014/main" id="{57D2D4AA-3827-447E-ACA1-B1E8AE5C85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4" name="Kép 13">
              <a:extLst>
                <a:ext uri="{FF2B5EF4-FFF2-40B4-BE49-F238E27FC236}">
                  <a16:creationId xmlns:a16="http://schemas.microsoft.com/office/drawing/2014/main" id="{FFE1FACB-C969-4DD7-A3F3-A788B71F8D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4168912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1" y="1868601"/>
            <a:ext cx="5791040" cy="350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zövegdoboz 3"/>
          <p:cNvSpPr txBox="1"/>
          <p:nvPr/>
        </p:nvSpPr>
        <p:spPr>
          <a:xfrm>
            <a:off x="1571653" y="3359884"/>
            <a:ext cx="2981457" cy="523220"/>
          </a:xfrm>
          <a:prstGeom prst="rect">
            <a:avLst/>
          </a:prstGeom>
          <a:solidFill>
            <a:schemeClr val="bg1"/>
          </a:solidFill>
        </p:spPr>
        <p:txBody>
          <a:bodyPr wrap="none" rtlCol="0">
            <a:spAutoFit/>
          </a:bodyPr>
          <a:lstStyle/>
          <a:p>
            <a:r>
              <a:rPr lang="hu-HU" sz="2800" dirty="0" err="1">
                <a:solidFill>
                  <a:schemeClr val="accent1">
                    <a:lumMod val="75000"/>
                  </a:schemeClr>
                </a:solidFill>
              </a:rPr>
              <a:t>Power-interest</a:t>
            </a:r>
            <a:r>
              <a:rPr lang="hu-HU" sz="2800" dirty="0">
                <a:solidFill>
                  <a:schemeClr val="accent1">
                    <a:lumMod val="75000"/>
                  </a:schemeClr>
                </a:solidFill>
              </a:rPr>
              <a:t> </a:t>
            </a:r>
            <a:r>
              <a:rPr lang="hu-HU" sz="2800" dirty="0" err="1">
                <a:solidFill>
                  <a:schemeClr val="accent1">
                    <a:lumMod val="75000"/>
                  </a:schemeClr>
                </a:solidFill>
              </a:rPr>
              <a:t>grid</a:t>
            </a:r>
            <a:endParaRPr lang="hu-HU" sz="2800" dirty="0">
              <a:solidFill>
                <a:schemeClr val="accent1">
                  <a:lumMod val="75000"/>
                </a:schemeClr>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7099" y="1661157"/>
            <a:ext cx="6457026" cy="358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zövegdoboz 6"/>
          <p:cNvSpPr txBox="1"/>
          <p:nvPr/>
        </p:nvSpPr>
        <p:spPr>
          <a:xfrm>
            <a:off x="4553110" y="1099160"/>
            <a:ext cx="3015184" cy="769441"/>
          </a:xfrm>
          <a:prstGeom prst="rect">
            <a:avLst/>
          </a:prstGeom>
          <a:noFill/>
        </p:spPr>
        <p:txBody>
          <a:bodyPr wrap="none" rtlCol="0">
            <a:spAutoFit/>
          </a:bodyPr>
          <a:lstStyle/>
          <a:p>
            <a:r>
              <a:rPr lang="hu-HU" sz="4400" b="1" dirty="0" err="1">
                <a:solidFill>
                  <a:schemeClr val="accent1">
                    <a:lumMod val="50000"/>
                  </a:schemeClr>
                </a:solidFill>
                <a:latin typeface="+mj-lt"/>
                <a:ea typeface="+mj-ea"/>
                <a:cs typeface="+mj-cs"/>
              </a:rPr>
              <a:t>Way</a:t>
            </a:r>
            <a:r>
              <a:rPr lang="hu-HU" sz="4400" b="1" dirty="0">
                <a:solidFill>
                  <a:schemeClr val="accent1">
                    <a:lumMod val="50000"/>
                  </a:schemeClr>
                </a:solidFill>
                <a:latin typeface="+mj-lt"/>
                <a:ea typeface="+mj-ea"/>
                <a:cs typeface="+mj-cs"/>
              </a:rPr>
              <a:t> </a:t>
            </a:r>
            <a:r>
              <a:rPr lang="hu-HU" sz="4400" b="1" dirty="0" err="1">
                <a:solidFill>
                  <a:schemeClr val="accent1">
                    <a:lumMod val="50000"/>
                  </a:schemeClr>
                </a:solidFill>
                <a:latin typeface="+mj-lt"/>
                <a:ea typeface="+mj-ea"/>
                <a:cs typeface="+mj-cs"/>
              </a:rPr>
              <a:t>forward</a:t>
            </a:r>
            <a:endParaRPr lang="hu-HU" sz="4400" b="1" dirty="0">
              <a:solidFill>
                <a:schemeClr val="accent1">
                  <a:lumMod val="50000"/>
                </a:schemeClr>
              </a:solidFill>
              <a:latin typeface="+mj-lt"/>
              <a:ea typeface="+mj-ea"/>
              <a:cs typeface="+mj-cs"/>
            </a:endParaRPr>
          </a:p>
        </p:txBody>
      </p:sp>
      <p:grpSp>
        <p:nvGrpSpPr>
          <p:cNvPr id="12" name="Csoportba foglalás 11">
            <a:extLst>
              <a:ext uri="{FF2B5EF4-FFF2-40B4-BE49-F238E27FC236}">
                <a16:creationId xmlns:a16="http://schemas.microsoft.com/office/drawing/2014/main" id="{49AB9D83-0FC8-47BB-B85E-74A92A21F862}"/>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4A50805E-B0EB-46C4-B770-0560B36B59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FF2C8D5F-222B-458F-8A3B-C616F42F17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CB0CCCC2-21E4-463E-B9AC-E3B917BF09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4165493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397" y="1136625"/>
            <a:ext cx="8546931" cy="501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Csoportba foglalás 10">
            <a:extLst>
              <a:ext uri="{FF2B5EF4-FFF2-40B4-BE49-F238E27FC236}">
                <a16:creationId xmlns:a16="http://schemas.microsoft.com/office/drawing/2014/main" id="{63C79948-27DC-4678-A84C-6646B073D0B4}"/>
              </a:ext>
            </a:extLst>
          </p:cNvPr>
          <p:cNvGrpSpPr/>
          <p:nvPr/>
        </p:nvGrpSpPr>
        <p:grpSpPr>
          <a:xfrm>
            <a:off x="497626" y="240059"/>
            <a:ext cx="11409807" cy="1094044"/>
            <a:chOff x="497626" y="240059"/>
            <a:chExt cx="11409807" cy="1094044"/>
          </a:xfrm>
        </p:grpSpPr>
        <p:pic>
          <p:nvPicPr>
            <p:cNvPr id="12" name="Obrázek 7">
              <a:extLst>
                <a:ext uri="{FF2B5EF4-FFF2-40B4-BE49-F238E27FC236}">
                  <a16:creationId xmlns:a16="http://schemas.microsoft.com/office/drawing/2014/main" id="{012A9D8C-AAA3-456F-9CFB-959AB0924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3" name="Kép 12">
              <a:extLst>
                <a:ext uri="{FF2B5EF4-FFF2-40B4-BE49-F238E27FC236}">
                  <a16:creationId xmlns:a16="http://schemas.microsoft.com/office/drawing/2014/main" id="{296FA0D9-2D75-45C1-AA2C-68A6D60E93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4" name="Kép 13">
              <a:extLst>
                <a:ext uri="{FF2B5EF4-FFF2-40B4-BE49-F238E27FC236}">
                  <a16:creationId xmlns:a16="http://schemas.microsoft.com/office/drawing/2014/main" id="{A3260098-0C59-48E2-B92C-07A9073F6F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1703214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512064" y="1538538"/>
            <a:ext cx="11627620" cy="980307"/>
          </a:xfrm>
        </p:spPr>
        <p:txBody>
          <a:bodyPr>
            <a:normAutofit fontScale="90000"/>
          </a:bodyPr>
          <a:lstStyle/>
          <a:p>
            <a:pPr algn="ctr"/>
            <a:r>
              <a:rPr lang="cs-CZ" dirty="0"/>
              <a:t>				   </a:t>
            </a:r>
            <a:br>
              <a:rPr lang="cs-CZ" dirty="0"/>
            </a:br>
            <a:r>
              <a:rPr lang="en-GB" b="1" dirty="0">
                <a:solidFill>
                  <a:schemeClr val="accent1">
                    <a:lumMod val="50000"/>
                  </a:schemeClr>
                </a:solidFill>
              </a:rPr>
              <a:t>Roundtable Discussion</a:t>
            </a:r>
            <a:r>
              <a:rPr lang="hu-HU" b="1" dirty="0">
                <a:solidFill>
                  <a:schemeClr val="accent1">
                    <a:lumMod val="50000"/>
                  </a:schemeClr>
                </a:solidFill>
              </a:rPr>
              <a:t>: </a:t>
            </a:r>
            <a:r>
              <a:rPr lang="hu-HU" b="1" dirty="0" err="1">
                <a:solidFill>
                  <a:schemeClr val="accent1">
                    <a:lumMod val="50000"/>
                  </a:schemeClr>
                </a:solidFill>
              </a:rPr>
              <a:t>Stakeholder</a:t>
            </a:r>
            <a:r>
              <a:rPr lang="hu-HU" b="1" dirty="0">
                <a:solidFill>
                  <a:schemeClr val="accent1">
                    <a:lumMod val="50000"/>
                  </a:schemeClr>
                </a:solidFill>
              </a:rPr>
              <a:t> </a:t>
            </a:r>
            <a:r>
              <a:rPr lang="hu-HU" b="1" dirty="0" err="1">
                <a:solidFill>
                  <a:schemeClr val="accent1">
                    <a:lumMod val="50000"/>
                  </a:schemeClr>
                </a:solidFill>
              </a:rPr>
              <a:t>involvement</a:t>
            </a:r>
            <a:r>
              <a:rPr lang="hu-HU" b="1" dirty="0">
                <a:solidFill>
                  <a:schemeClr val="accent1">
                    <a:lumMod val="50000"/>
                  </a:schemeClr>
                </a:solidFill>
              </a:rPr>
              <a:t> </a:t>
            </a:r>
            <a:endParaRPr lang="en-GB" b="1" dirty="0">
              <a:solidFill>
                <a:schemeClr val="accent1">
                  <a:lumMod val="50000"/>
                </a:schemeClr>
              </a:solidFill>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2515284" y="2814372"/>
            <a:ext cx="7446148"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7" name="Szövegdoboz 6"/>
          <p:cNvSpPr txBox="1"/>
          <p:nvPr/>
        </p:nvSpPr>
        <p:spPr>
          <a:xfrm>
            <a:off x="1175289" y="3127619"/>
            <a:ext cx="9205469" cy="2246769"/>
          </a:xfrm>
          <a:prstGeom prst="rect">
            <a:avLst/>
          </a:prstGeom>
          <a:noFill/>
        </p:spPr>
        <p:txBody>
          <a:bodyPr wrap="none" rtlCol="0">
            <a:spAutoFit/>
          </a:bodyPr>
          <a:lstStyle/>
          <a:p>
            <a:r>
              <a:rPr lang="hu-HU" sz="2800" dirty="0" err="1">
                <a:solidFill>
                  <a:schemeClr val="accent1">
                    <a:lumMod val="75000"/>
                  </a:schemeClr>
                </a:solidFill>
              </a:rPr>
              <a:t>Feedbacks</a:t>
            </a:r>
            <a:r>
              <a:rPr lang="hu-HU" sz="2800" dirty="0">
                <a:solidFill>
                  <a:schemeClr val="accent1">
                    <a:lumMod val="75000"/>
                  </a:schemeClr>
                </a:solidFill>
              </a:rPr>
              <a:t>?</a:t>
            </a:r>
          </a:p>
          <a:p>
            <a:r>
              <a:rPr lang="hu-HU" sz="2800" dirty="0">
                <a:solidFill>
                  <a:schemeClr val="accent1">
                    <a:lumMod val="75000"/>
                  </a:schemeClr>
                </a:solidFill>
              </a:rPr>
              <a:t>2nd </a:t>
            </a:r>
            <a:r>
              <a:rPr lang="hu-HU" sz="2800" dirty="0" err="1">
                <a:solidFill>
                  <a:schemeClr val="accent1">
                    <a:lumMod val="75000"/>
                  </a:schemeClr>
                </a:solidFill>
              </a:rPr>
              <a:t>round</a:t>
            </a:r>
            <a:r>
              <a:rPr lang="hu-HU" sz="2800" dirty="0">
                <a:solidFill>
                  <a:schemeClr val="accent1">
                    <a:lumMod val="75000"/>
                  </a:schemeClr>
                </a:solidFill>
              </a:rPr>
              <a:t> </a:t>
            </a:r>
            <a:r>
              <a:rPr lang="hu-HU" sz="2800" dirty="0" err="1">
                <a:solidFill>
                  <a:schemeClr val="accent1">
                    <a:lumMod val="75000"/>
                  </a:schemeClr>
                </a:solidFill>
              </a:rPr>
              <a:t>to</a:t>
            </a:r>
            <a:r>
              <a:rPr lang="hu-HU" sz="2800" dirty="0">
                <a:solidFill>
                  <a:schemeClr val="accent1">
                    <a:lumMod val="75000"/>
                  </a:schemeClr>
                </a:solidFill>
              </a:rPr>
              <a:t> update </a:t>
            </a:r>
            <a:r>
              <a:rPr lang="hu-HU" sz="2800" dirty="0" err="1">
                <a:solidFill>
                  <a:schemeClr val="accent1">
                    <a:lumMod val="75000"/>
                  </a:schemeClr>
                </a:solidFill>
              </a:rPr>
              <a:t>stakeholder</a:t>
            </a:r>
            <a:r>
              <a:rPr lang="hu-HU" sz="2800" dirty="0">
                <a:solidFill>
                  <a:schemeClr val="accent1">
                    <a:lumMod val="75000"/>
                  </a:schemeClr>
                </a:solidFill>
              </a:rPr>
              <a:t> </a:t>
            </a:r>
            <a:r>
              <a:rPr lang="hu-HU" sz="2800" dirty="0" err="1">
                <a:solidFill>
                  <a:schemeClr val="accent1">
                    <a:lumMod val="75000"/>
                  </a:schemeClr>
                </a:solidFill>
              </a:rPr>
              <a:t>list</a:t>
            </a:r>
            <a:r>
              <a:rPr lang="hu-HU" sz="2800" dirty="0">
                <a:solidFill>
                  <a:schemeClr val="accent1">
                    <a:lumMod val="75000"/>
                  </a:schemeClr>
                </a:solidFill>
              </a:rPr>
              <a:t>? (</a:t>
            </a:r>
            <a:r>
              <a:rPr lang="hu-HU" sz="2800" dirty="0" err="1">
                <a:solidFill>
                  <a:schemeClr val="accent1">
                    <a:lumMod val="75000"/>
                  </a:schemeClr>
                </a:solidFill>
              </a:rPr>
              <a:t>Stakeholder</a:t>
            </a:r>
            <a:r>
              <a:rPr lang="hu-HU" sz="2800" dirty="0">
                <a:solidFill>
                  <a:schemeClr val="accent1">
                    <a:lumMod val="75000"/>
                  </a:schemeClr>
                </a:solidFill>
              </a:rPr>
              <a:t> </a:t>
            </a:r>
            <a:r>
              <a:rPr lang="hu-HU" sz="2800" dirty="0" err="1">
                <a:solidFill>
                  <a:schemeClr val="accent1">
                    <a:lumMod val="75000"/>
                  </a:schemeClr>
                </a:solidFill>
              </a:rPr>
              <a:t>mapping</a:t>
            </a:r>
            <a:r>
              <a:rPr lang="hu-HU" sz="2800" dirty="0">
                <a:solidFill>
                  <a:schemeClr val="accent1">
                    <a:lumMod val="75000"/>
                  </a:schemeClr>
                </a:solidFill>
              </a:rPr>
              <a:t>)</a:t>
            </a:r>
          </a:p>
          <a:p>
            <a:r>
              <a:rPr lang="hu-HU" sz="2800" dirty="0" err="1">
                <a:solidFill>
                  <a:schemeClr val="accent1">
                    <a:lumMod val="75000"/>
                  </a:schemeClr>
                </a:solidFill>
              </a:rPr>
              <a:t>Steps</a:t>
            </a:r>
            <a:r>
              <a:rPr lang="hu-HU" sz="2800" dirty="0">
                <a:solidFill>
                  <a:schemeClr val="accent1">
                    <a:lumMod val="75000"/>
                  </a:schemeClr>
                </a:solidFill>
              </a:rPr>
              <a:t> </a:t>
            </a:r>
            <a:r>
              <a:rPr lang="hu-HU" sz="2800" dirty="0" err="1">
                <a:solidFill>
                  <a:schemeClr val="accent1">
                    <a:lumMod val="75000"/>
                  </a:schemeClr>
                </a:solidFill>
              </a:rPr>
              <a:t>from</a:t>
            </a:r>
            <a:r>
              <a:rPr lang="hu-HU" sz="2800" dirty="0">
                <a:solidFill>
                  <a:schemeClr val="accent1">
                    <a:lumMod val="75000"/>
                  </a:schemeClr>
                </a:solidFill>
              </a:rPr>
              <a:t> </a:t>
            </a:r>
            <a:r>
              <a:rPr lang="hu-HU" sz="2800" dirty="0" err="1">
                <a:solidFill>
                  <a:schemeClr val="accent1">
                    <a:lumMod val="75000"/>
                  </a:schemeClr>
                </a:solidFill>
              </a:rPr>
              <a:t>Stakeholder</a:t>
            </a:r>
            <a:r>
              <a:rPr lang="hu-HU" sz="2800" dirty="0">
                <a:solidFill>
                  <a:schemeClr val="accent1">
                    <a:lumMod val="75000"/>
                  </a:schemeClr>
                </a:solidFill>
              </a:rPr>
              <a:t> </a:t>
            </a:r>
            <a:r>
              <a:rPr lang="hu-HU" sz="2800" dirty="0" err="1">
                <a:solidFill>
                  <a:schemeClr val="accent1">
                    <a:lumMod val="75000"/>
                  </a:schemeClr>
                </a:solidFill>
              </a:rPr>
              <a:t>mapping</a:t>
            </a:r>
            <a:r>
              <a:rPr lang="hu-HU" sz="2800" dirty="0">
                <a:solidFill>
                  <a:schemeClr val="accent1">
                    <a:lumMod val="75000"/>
                  </a:schemeClr>
                </a:solidFill>
              </a:rPr>
              <a:t> </a:t>
            </a:r>
            <a:r>
              <a:rPr lang="hu-HU" sz="2800" dirty="0" err="1">
                <a:solidFill>
                  <a:schemeClr val="accent1">
                    <a:lumMod val="75000"/>
                  </a:schemeClr>
                </a:solidFill>
              </a:rPr>
              <a:t>to</a:t>
            </a:r>
            <a:r>
              <a:rPr lang="hu-HU" sz="2800" dirty="0">
                <a:solidFill>
                  <a:schemeClr val="accent1">
                    <a:lumMod val="75000"/>
                  </a:schemeClr>
                </a:solidFill>
              </a:rPr>
              <a:t> </a:t>
            </a:r>
            <a:r>
              <a:rPr lang="hu-HU" sz="2800" dirty="0" err="1">
                <a:solidFill>
                  <a:schemeClr val="accent1">
                    <a:lumMod val="75000"/>
                  </a:schemeClr>
                </a:solidFill>
              </a:rPr>
              <a:t>stakeholder</a:t>
            </a:r>
            <a:r>
              <a:rPr lang="hu-HU" sz="2800" dirty="0">
                <a:solidFill>
                  <a:schemeClr val="accent1">
                    <a:lumMod val="75000"/>
                  </a:schemeClr>
                </a:solidFill>
              </a:rPr>
              <a:t> management </a:t>
            </a:r>
          </a:p>
          <a:p>
            <a:pPr marL="457200" indent="-457200">
              <a:buFont typeface="Wingdings" panose="05000000000000000000" pitchFamily="2" charset="2"/>
              <a:buChar char="§"/>
            </a:pPr>
            <a:r>
              <a:rPr lang="hu-HU" sz="2800" dirty="0" err="1">
                <a:solidFill>
                  <a:schemeClr val="accent1">
                    <a:lumMod val="75000"/>
                  </a:schemeClr>
                </a:solidFill>
              </a:rPr>
              <a:t>How</a:t>
            </a:r>
            <a:r>
              <a:rPr lang="hu-HU" sz="2800" dirty="0">
                <a:solidFill>
                  <a:schemeClr val="accent1">
                    <a:lumMod val="75000"/>
                  </a:schemeClr>
                </a:solidFill>
              </a:rPr>
              <a:t> </a:t>
            </a:r>
            <a:r>
              <a:rPr lang="hu-HU" sz="2800" dirty="0" err="1">
                <a:solidFill>
                  <a:schemeClr val="accent1">
                    <a:lumMod val="75000"/>
                  </a:schemeClr>
                </a:solidFill>
              </a:rPr>
              <a:t>to</a:t>
            </a:r>
            <a:r>
              <a:rPr lang="hu-HU" sz="2800" dirty="0">
                <a:solidFill>
                  <a:schemeClr val="accent1">
                    <a:lumMod val="75000"/>
                  </a:schemeClr>
                </a:solidFill>
              </a:rPr>
              <a:t> </a:t>
            </a:r>
            <a:r>
              <a:rPr lang="hu-HU" sz="2800" dirty="0" err="1">
                <a:solidFill>
                  <a:schemeClr val="accent1">
                    <a:lumMod val="75000"/>
                  </a:schemeClr>
                </a:solidFill>
              </a:rPr>
              <a:t>assess</a:t>
            </a:r>
            <a:r>
              <a:rPr lang="hu-HU" sz="2800" dirty="0">
                <a:solidFill>
                  <a:schemeClr val="accent1">
                    <a:lumMod val="75000"/>
                  </a:schemeClr>
                </a:solidFill>
              </a:rPr>
              <a:t>? DSP </a:t>
            </a:r>
            <a:r>
              <a:rPr lang="hu-HU" sz="2800" dirty="0" err="1">
                <a:solidFill>
                  <a:schemeClr val="accent1">
                    <a:lumMod val="75000"/>
                  </a:schemeClr>
                </a:solidFill>
              </a:rPr>
              <a:t>methods</a:t>
            </a:r>
            <a:r>
              <a:rPr lang="hu-HU" sz="2800" dirty="0">
                <a:solidFill>
                  <a:schemeClr val="accent1">
                    <a:lumMod val="75000"/>
                  </a:schemeClr>
                </a:solidFill>
              </a:rPr>
              <a:t>? </a:t>
            </a:r>
          </a:p>
          <a:p>
            <a:pPr marL="457200" indent="-457200">
              <a:buFont typeface="Wingdings" panose="05000000000000000000" pitchFamily="2" charset="2"/>
              <a:buChar char="§"/>
            </a:pPr>
            <a:r>
              <a:rPr lang="hu-HU" sz="2800" dirty="0">
                <a:solidFill>
                  <a:schemeClr val="accent1">
                    <a:lumMod val="75000"/>
                  </a:schemeClr>
                </a:solidFill>
              </a:rPr>
              <a:t>Start </a:t>
            </a:r>
            <a:r>
              <a:rPr lang="hu-HU" sz="2800" dirty="0" err="1">
                <a:solidFill>
                  <a:schemeClr val="accent1">
                    <a:lumMod val="75000"/>
                  </a:schemeClr>
                </a:solidFill>
              </a:rPr>
              <a:t>with</a:t>
            </a:r>
            <a:r>
              <a:rPr lang="hu-HU" sz="2800" dirty="0">
                <a:solidFill>
                  <a:schemeClr val="accent1">
                    <a:lumMod val="75000"/>
                  </a:schemeClr>
                </a:solidFill>
              </a:rPr>
              <a:t> </a:t>
            </a:r>
            <a:r>
              <a:rPr lang="hu-HU" sz="2800" dirty="0" err="1">
                <a:solidFill>
                  <a:schemeClr val="accent1">
                    <a:lumMod val="75000"/>
                  </a:schemeClr>
                </a:solidFill>
              </a:rPr>
              <a:t>selected</a:t>
            </a:r>
            <a:r>
              <a:rPr lang="hu-HU" sz="2800" dirty="0">
                <a:solidFill>
                  <a:schemeClr val="accent1">
                    <a:lumMod val="75000"/>
                  </a:schemeClr>
                </a:solidFill>
              </a:rPr>
              <a:t> </a:t>
            </a:r>
            <a:r>
              <a:rPr lang="hu-HU" sz="2800" dirty="0" err="1">
                <a:solidFill>
                  <a:schemeClr val="accent1">
                    <a:lumMod val="75000"/>
                  </a:schemeClr>
                </a:solidFill>
              </a:rPr>
              <a:t>groups</a:t>
            </a:r>
            <a:r>
              <a:rPr lang="hu-HU" sz="2800" dirty="0">
                <a:solidFill>
                  <a:schemeClr val="accent1">
                    <a:lumMod val="75000"/>
                  </a:schemeClr>
                </a:solidFill>
              </a:rPr>
              <a:t>? </a:t>
            </a:r>
            <a:r>
              <a:rPr lang="hu-HU" sz="2800" dirty="0" err="1">
                <a:solidFill>
                  <a:schemeClr val="accent1">
                    <a:lumMod val="75000"/>
                  </a:schemeClr>
                </a:solidFill>
              </a:rPr>
              <a:t>Which</a:t>
            </a:r>
            <a:r>
              <a:rPr lang="hu-HU" sz="2800" dirty="0">
                <a:solidFill>
                  <a:schemeClr val="accent1">
                    <a:lumMod val="75000"/>
                  </a:schemeClr>
                </a:solidFill>
              </a:rPr>
              <a:t> </a:t>
            </a:r>
            <a:r>
              <a:rPr lang="hu-HU" sz="2800" dirty="0" err="1">
                <a:solidFill>
                  <a:schemeClr val="accent1">
                    <a:lumMod val="75000"/>
                  </a:schemeClr>
                </a:solidFill>
              </a:rPr>
              <a:t>ones</a:t>
            </a:r>
            <a:r>
              <a:rPr lang="hu-HU" sz="2800" dirty="0">
                <a:solidFill>
                  <a:schemeClr val="accent1">
                    <a:lumMod val="75000"/>
                  </a:schemeClr>
                </a:solidFill>
              </a:rPr>
              <a:t>?  </a:t>
            </a:r>
          </a:p>
        </p:txBody>
      </p:sp>
      <p:grpSp>
        <p:nvGrpSpPr>
          <p:cNvPr id="12" name="Csoportba foglalás 11">
            <a:extLst>
              <a:ext uri="{FF2B5EF4-FFF2-40B4-BE49-F238E27FC236}">
                <a16:creationId xmlns:a16="http://schemas.microsoft.com/office/drawing/2014/main" id="{C3BCF33B-AFD4-4770-B15A-8DC5236090B1}"/>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111D91F9-3F97-412D-ABBC-FFA42E3F7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7ACC8219-AEFE-4712-82BE-2614E22525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A13152C6-EF9D-4C8B-A37D-032D866337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2770282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2013527" y="1471425"/>
            <a:ext cx="7575056" cy="814181"/>
          </a:xfrm>
        </p:spPr>
        <p:txBody>
          <a:bodyPr>
            <a:normAutofit fontScale="90000"/>
          </a:bodyPr>
          <a:lstStyle/>
          <a:p>
            <a:r>
              <a:rPr lang="cs-CZ" dirty="0"/>
              <a:t>				   </a:t>
            </a:r>
            <a:br>
              <a:rPr lang="cs-CZ" dirty="0"/>
            </a:br>
            <a:r>
              <a:rPr lang="cs-CZ" dirty="0">
                <a:solidFill>
                  <a:schemeClr val="accent1">
                    <a:lumMod val="50000"/>
                  </a:schemeClr>
                </a:solidFill>
              </a:rPr>
              <a:t>	              </a:t>
            </a:r>
            <a:r>
              <a:rPr lang="en-GB" b="1" dirty="0">
                <a:solidFill>
                  <a:schemeClr val="accent1">
                    <a:lumMod val="50000"/>
                  </a:schemeClr>
                </a:solidFill>
              </a:rPr>
              <a:t>Coffee Break </a:t>
            </a: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818643" y="3647413"/>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3495963" y="2545926"/>
            <a:ext cx="5200073"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pic>
        <p:nvPicPr>
          <p:cNvPr id="16" name="Obrázek 15">
            <a:extLst>
              <a:ext uri="{FF2B5EF4-FFF2-40B4-BE49-F238E27FC236}">
                <a16:creationId xmlns:a16="http://schemas.microsoft.com/office/drawing/2014/main" id="{6C5C2885-E575-4F7F-A7BF-72A046D61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110" y="2806247"/>
            <a:ext cx="2616613" cy="2953864"/>
          </a:xfrm>
          <a:prstGeom prst="rect">
            <a:avLst/>
          </a:prstGeom>
        </p:spPr>
      </p:pic>
      <p:grpSp>
        <p:nvGrpSpPr>
          <p:cNvPr id="12" name="Csoportba foglalás 11">
            <a:extLst>
              <a:ext uri="{FF2B5EF4-FFF2-40B4-BE49-F238E27FC236}">
                <a16:creationId xmlns:a16="http://schemas.microsoft.com/office/drawing/2014/main" id="{08882418-E2D3-4A57-B40A-DD20472394AF}"/>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0083B1BC-E857-4769-9A21-93EC25E5B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09913CC8-BEB5-49CD-88E1-160DEDB57C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4EF738D1-B516-4C3A-B775-034D2F6CD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99530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608315" y="842896"/>
            <a:ext cx="11627620" cy="980307"/>
          </a:xfrm>
        </p:spPr>
        <p:txBody>
          <a:bodyPr>
            <a:normAutofit fontScale="90000"/>
          </a:bodyPr>
          <a:lstStyle/>
          <a:p>
            <a:pPr algn="ctr"/>
            <a:r>
              <a:rPr lang="cs-CZ" dirty="0"/>
              <a:t>				   </a:t>
            </a:r>
            <a:br>
              <a:rPr lang="cs-CZ" dirty="0"/>
            </a:br>
            <a:r>
              <a:rPr lang="en-GB" b="1" dirty="0">
                <a:solidFill>
                  <a:schemeClr val="accent1">
                    <a:lumMod val="50000"/>
                  </a:schemeClr>
                </a:solidFill>
              </a:rPr>
              <a:t>R</a:t>
            </a:r>
            <a:r>
              <a:rPr lang="hu-HU" b="1" dirty="0" err="1">
                <a:solidFill>
                  <a:schemeClr val="accent1">
                    <a:lumMod val="50000"/>
                  </a:schemeClr>
                </a:solidFill>
              </a:rPr>
              <a:t>evision</a:t>
            </a:r>
            <a:r>
              <a:rPr lang="hu-HU" b="1" dirty="0">
                <a:solidFill>
                  <a:schemeClr val="accent1">
                    <a:lumMod val="50000"/>
                  </a:schemeClr>
                </a:solidFill>
              </a:rPr>
              <a:t> of </a:t>
            </a:r>
            <a:r>
              <a:rPr lang="hu-HU" b="1" dirty="0" err="1">
                <a:solidFill>
                  <a:schemeClr val="accent1">
                    <a:lumMod val="50000"/>
                  </a:schemeClr>
                </a:solidFill>
              </a:rPr>
              <a:t>Rules</a:t>
            </a:r>
            <a:r>
              <a:rPr lang="hu-HU" b="1" dirty="0">
                <a:solidFill>
                  <a:schemeClr val="accent1">
                    <a:lumMod val="50000"/>
                  </a:schemeClr>
                </a:solidFill>
              </a:rPr>
              <a:t> </a:t>
            </a:r>
            <a:r>
              <a:rPr lang="hu-HU" b="1" dirty="0" err="1">
                <a:solidFill>
                  <a:schemeClr val="accent1">
                    <a:lumMod val="50000"/>
                  </a:schemeClr>
                </a:solidFill>
              </a:rPr>
              <a:t>of</a:t>
            </a:r>
            <a:r>
              <a:rPr lang="hu-HU" b="1" dirty="0">
                <a:solidFill>
                  <a:schemeClr val="accent1">
                    <a:lumMod val="50000"/>
                  </a:schemeClr>
                </a:solidFill>
              </a:rPr>
              <a:t> </a:t>
            </a:r>
            <a:r>
              <a:rPr lang="hu-HU" b="1" dirty="0" err="1">
                <a:solidFill>
                  <a:schemeClr val="accent1">
                    <a:lumMod val="50000"/>
                  </a:schemeClr>
                </a:solidFill>
              </a:rPr>
              <a:t>Procedures</a:t>
            </a:r>
            <a:r>
              <a:rPr lang="hu-HU" b="1" dirty="0">
                <a:solidFill>
                  <a:schemeClr val="accent1">
                    <a:lumMod val="50000"/>
                  </a:schemeClr>
                </a:solidFill>
              </a:rPr>
              <a:t>  (</a:t>
            </a:r>
            <a:r>
              <a:rPr lang="hu-HU" b="1" dirty="0" err="1">
                <a:solidFill>
                  <a:schemeClr val="accent1">
                    <a:lumMod val="50000"/>
                  </a:schemeClr>
                </a:solidFill>
              </a:rPr>
              <a:t>RoP</a:t>
            </a:r>
            <a:r>
              <a:rPr lang="hu-HU" b="1" dirty="0">
                <a:solidFill>
                  <a:schemeClr val="accent1">
                    <a:lumMod val="50000"/>
                  </a:schemeClr>
                </a:solidFill>
              </a:rPr>
              <a:t>) and </a:t>
            </a:r>
            <a:r>
              <a:rPr lang="hu-HU" b="1" dirty="0" err="1">
                <a:solidFill>
                  <a:schemeClr val="accent1">
                    <a:lumMod val="50000"/>
                  </a:schemeClr>
                </a:solidFill>
              </a:rPr>
              <a:t>Roadmap</a:t>
            </a:r>
            <a:endParaRPr lang="en-GB" b="1" dirty="0">
              <a:solidFill>
                <a:schemeClr val="accent1">
                  <a:lumMod val="50000"/>
                </a:schemeClr>
              </a:solidFill>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1333893" y="2143812"/>
            <a:ext cx="10104120"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4" name="Szövegdoboz 3"/>
          <p:cNvSpPr txBox="1"/>
          <p:nvPr/>
        </p:nvSpPr>
        <p:spPr>
          <a:xfrm>
            <a:off x="1804914" y="2464422"/>
            <a:ext cx="7718442" cy="7048083"/>
          </a:xfrm>
          <a:prstGeom prst="rect">
            <a:avLst/>
          </a:prstGeom>
          <a:noFill/>
        </p:spPr>
        <p:txBody>
          <a:bodyPr wrap="square" rtlCol="0">
            <a:spAutoFit/>
          </a:bodyPr>
          <a:lstStyle/>
          <a:p>
            <a:r>
              <a:rPr lang="de-DE" sz="2800" u="sng" dirty="0" err="1">
                <a:solidFill>
                  <a:schemeClr val="accent1"/>
                </a:solidFill>
              </a:rPr>
              <a:t>Aim</a:t>
            </a:r>
            <a:r>
              <a:rPr lang="de-DE" sz="2800" u="sng" dirty="0">
                <a:solidFill>
                  <a:schemeClr val="accent1"/>
                </a:solidFill>
              </a:rPr>
              <a:t> </a:t>
            </a:r>
            <a:r>
              <a:rPr lang="de-DE" sz="2800" u="sng" dirty="0" err="1">
                <a:solidFill>
                  <a:schemeClr val="accent1"/>
                </a:solidFill>
              </a:rPr>
              <a:t>of</a:t>
            </a:r>
            <a:r>
              <a:rPr lang="de-DE" sz="2800" u="sng" dirty="0">
                <a:solidFill>
                  <a:schemeClr val="accent1"/>
                </a:solidFill>
              </a:rPr>
              <a:t> </a:t>
            </a:r>
            <a:r>
              <a:rPr lang="de-DE" sz="2800" u="sng" dirty="0" err="1">
                <a:solidFill>
                  <a:schemeClr val="accent1"/>
                </a:solidFill>
              </a:rPr>
              <a:t>the</a:t>
            </a:r>
            <a:r>
              <a:rPr lang="de-DE" sz="2800" u="sng" dirty="0">
                <a:solidFill>
                  <a:schemeClr val="accent1"/>
                </a:solidFill>
              </a:rPr>
              <a:t> </a:t>
            </a:r>
            <a:r>
              <a:rPr lang="de-DE" sz="2800" u="sng" dirty="0" err="1">
                <a:solidFill>
                  <a:schemeClr val="accent1"/>
                </a:solidFill>
              </a:rPr>
              <a:t>RoP</a:t>
            </a:r>
            <a:endParaRPr lang="de-DE" sz="2800" u="sng" dirty="0">
              <a:solidFill>
                <a:schemeClr val="accent1"/>
              </a:solidFill>
            </a:endParaRPr>
          </a:p>
          <a:p>
            <a:pPr marL="457200" indent="-457200">
              <a:buFont typeface="Arial" panose="020B0604020202020204" pitchFamily="34" charset="0"/>
              <a:buChar char="•"/>
            </a:pPr>
            <a:r>
              <a:rPr lang="de-DE" sz="2800" dirty="0" err="1">
                <a:solidFill>
                  <a:schemeClr val="accent1"/>
                </a:solidFill>
              </a:rPr>
              <a:t>maintain</a:t>
            </a:r>
            <a:r>
              <a:rPr lang="de-DE" sz="2800" dirty="0">
                <a:solidFill>
                  <a:schemeClr val="accent1"/>
                </a:solidFill>
              </a:rPr>
              <a:t> </a:t>
            </a:r>
            <a:r>
              <a:rPr lang="de-DE" sz="2800" dirty="0" err="1">
                <a:solidFill>
                  <a:schemeClr val="accent1"/>
                </a:solidFill>
              </a:rPr>
              <a:t>rules</a:t>
            </a:r>
            <a:r>
              <a:rPr lang="de-DE" sz="2800" dirty="0">
                <a:solidFill>
                  <a:schemeClr val="accent1"/>
                </a:solidFill>
              </a:rPr>
              <a:t> </a:t>
            </a:r>
            <a:r>
              <a:rPr lang="de-DE" sz="2800" dirty="0" err="1">
                <a:solidFill>
                  <a:schemeClr val="accent1"/>
                </a:solidFill>
              </a:rPr>
              <a:t>by</a:t>
            </a:r>
            <a:r>
              <a:rPr lang="de-DE" sz="2800" dirty="0">
                <a:solidFill>
                  <a:schemeClr val="accent1"/>
                </a:solidFill>
              </a:rPr>
              <a:t> </a:t>
            </a:r>
            <a:r>
              <a:rPr lang="de-DE" sz="2800" dirty="0" err="1">
                <a:solidFill>
                  <a:schemeClr val="accent1"/>
                </a:solidFill>
              </a:rPr>
              <a:t>organizing</a:t>
            </a:r>
            <a:r>
              <a:rPr lang="de-DE" sz="2800" dirty="0">
                <a:solidFill>
                  <a:schemeClr val="accent1"/>
                </a:solidFill>
              </a:rPr>
              <a:t> SG Meetings and </a:t>
            </a:r>
            <a:r>
              <a:rPr lang="de-DE" sz="2800" dirty="0" err="1">
                <a:solidFill>
                  <a:schemeClr val="accent1"/>
                </a:solidFill>
              </a:rPr>
              <a:t>establishing</a:t>
            </a:r>
            <a:r>
              <a:rPr lang="de-DE" sz="2800" dirty="0">
                <a:solidFill>
                  <a:schemeClr val="accent1"/>
                </a:solidFill>
              </a:rPr>
              <a:t> </a:t>
            </a:r>
            <a:r>
              <a:rPr lang="de-DE" sz="2800" dirty="0" err="1">
                <a:solidFill>
                  <a:schemeClr val="accent1"/>
                </a:solidFill>
              </a:rPr>
              <a:t>WG´s</a:t>
            </a:r>
            <a:endParaRPr lang="de-DE" sz="2800" dirty="0">
              <a:solidFill>
                <a:schemeClr val="accent1"/>
              </a:solidFill>
            </a:endParaRPr>
          </a:p>
          <a:p>
            <a:pPr marL="457200" indent="-457200">
              <a:buFont typeface="Arial" panose="020B0604020202020204" pitchFamily="34" charset="0"/>
              <a:buChar char="•"/>
            </a:pPr>
            <a:r>
              <a:rPr lang="de-DE" sz="2800" dirty="0">
                <a:solidFill>
                  <a:schemeClr val="accent1"/>
                </a:solidFill>
              </a:rPr>
              <a:t>update </a:t>
            </a:r>
            <a:r>
              <a:rPr lang="de-DE" sz="2800" dirty="0" err="1">
                <a:solidFill>
                  <a:schemeClr val="accent1"/>
                </a:solidFill>
              </a:rPr>
              <a:t>our</a:t>
            </a:r>
            <a:r>
              <a:rPr lang="de-DE" sz="2800" dirty="0">
                <a:solidFill>
                  <a:schemeClr val="accent1"/>
                </a:solidFill>
              </a:rPr>
              <a:t> </a:t>
            </a:r>
            <a:r>
              <a:rPr lang="de-DE" sz="2800" dirty="0" err="1">
                <a:solidFill>
                  <a:schemeClr val="accent1"/>
                </a:solidFill>
              </a:rPr>
              <a:t>needs</a:t>
            </a:r>
            <a:r>
              <a:rPr lang="de-DE" sz="2800" dirty="0">
                <a:solidFill>
                  <a:schemeClr val="accent1"/>
                </a:solidFill>
              </a:rPr>
              <a:t> and </a:t>
            </a:r>
            <a:r>
              <a:rPr lang="de-DE" sz="2800" dirty="0" err="1">
                <a:solidFill>
                  <a:schemeClr val="accent1"/>
                </a:solidFill>
              </a:rPr>
              <a:t>wishes</a:t>
            </a:r>
            <a:r>
              <a:rPr lang="de-DE" sz="2800" dirty="0">
                <a:solidFill>
                  <a:schemeClr val="accent1"/>
                </a:solidFill>
              </a:rPr>
              <a:t> </a:t>
            </a:r>
            <a:r>
              <a:rPr lang="de-DE" sz="2800" dirty="0" err="1">
                <a:solidFill>
                  <a:schemeClr val="accent1"/>
                </a:solidFill>
              </a:rPr>
              <a:t>accordingly</a:t>
            </a:r>
            <a:r>
              <a:rPr lang="de-DE" sz="2800" dirty="0">
                <a:solidFill>
                  <a:schemeClr val="accent1"/>
                </a:solidFill>
              </a:rPr>
              <a:t> </a:t>
            </a:r>
          </a:p>
          <a:p>
            <a:pPr marL="457200" indent="-457200">
              <a:buFont typeface="Arial" panose="020B0604020202020204" pitchFamily="34" charset="0"/>
              <a:buChar char="•"/>
            </a:pPr>
            <a:r>
              <a:rPr lang="de-DE" sz="2800" dirty="0">
                <a:solidFill>
                  <a:schemeClr val="accent1"/>
                </a:solidFill>
              </a:rPr>
              <a:t>launch a smooth </a:t>
            </a:r>
            <a:r>
              <a:rPr lang="de-DE" sz="2800" dirty="0" err="1">
                <a:solidFill>
                  <a:schemeClr val="accent1"/>
                </a:solidFill>
              </a:rPr>
              <a:t>structure</a:t>
            </a:r>
            <a:r>
              <a:rPr lang="de-DE" sz="2800" dirty="0">
                <a:solidFill>
                  <a:schemeClr val="accent1"/>
                </a:solidFill>
              </a:rPr>
              <a:t> </a:t>
            </a:r>
            <a:r>
              <a:rPr lang="de-DE" sz="2800" dirty="0" err="1">
                <a:solidFill>
                  <a:schemeClr val="accent1"/>
                </a:solidFill>
              </a:rPr>
              <a:t>of</a:t>
            </a:r>
            <a:r>
              <a:rPr lang="de-DE" sz="2800" dirty="0">
                <a:solidFill>
                  <a:schemeClr val="accent1"/>
                </a:solidFill>
              </a:rPr>
              <a:t> PA2 and </a:t>
            </a:r>
            <a:r>
              <a:rPr lang="de-DE" sz="2800" dirty="0" err="1">
                <a:solidFill>
                  <a:schemeClr val="accent1"/>
                </a:solidFill>
              </a:rPr>
              <a:t>encourage</a:t>
            </a:r>
            <a:r>
              <a:rPr lang="de-DE" sz="2800" dirty="0">
                <a:solidFill>
                  <a:schemeClr val="accent1"/>
                </a:solidFill>
              </a:rPr>
              <a:t> </a:t>
            </a:r>
            <a:r>
              <a:rPr lang="de-DE" sz="2800" dirty="0" err="1">
                <a:solidFill>
                  <a:schemeClr val="accent1"/>
                </a:solidFill>
              </a:rPr>
              <a:t>decision</a:t>
            </a:r>
            <a:r>
              <a:rPr lang="de-DE" sz="2800" dirty="0">
                <a:solidFill>
                  <a:schemeClr val="accent1"/>
                </a:solidFill>
              </a:rPr>
              <a:t> </a:t>
            </a:r>
            <a:r>
              <a:rPr lang="de-DE" sz="2800" dirty="0" err="1">
                <a:solidFill>
                  <a:schemeClr val="accent1"/>
                </a:solidFill>
              </a:rPr>
              <a:t>making</a:t>
            </a:r>
            <a:r>
              <a:rPr lang="de-DE" sz="2800" dirty="0">
                <a:solidFill>
                  <a:schemeClr val="accent1"/>
                </a:solidFill>
              </a:rPr>
              <a:t> </a:t>
            </a:r>
            <a:r>
              <a:rPr lang="de-DE" sz="2800" dirty="0" err="1">
                <a:solidFill>
                  <a:schemeClr val="accent1"/>
                </a:solidFill>
              </a:rPr>
              <a:t>powers</a:t>
            </a:r>
            <a:r>
              <a:rPr lang="de-DE" sz="2800" dirty="0">
                <a:solidFill>
                  <a:schemeClr val="accent1"/>
                </a:solidFill>
              </a:rPr>
              <a:t> </a:t>
            </a:r>
            <a:r>
              <a:rPr lang="de-DE" sz="2800" dirty="0" err="1">
                <a:solidFill>
                  <a:schemeClr val="accent1"/>
                </a:solidFill>
              </a:rPr>
              <a:t>of</a:t>
            </a:r>
            <a:r>
              <a:rPr lang="de-DE" sz="2800" dirty="0">
                <a:solidFill>
                  <a:schemeClr val="accent1"/>
                </a:solidFill>
              </a:rPr>
              <a:t> SG Members</a:t>
            </a:r>
          </a:p>
          <a:p>
            <a:pPr marL="457200" indent="-457200">
              <a:buFont typeface="Arial" panose="020B0604020202020204" pitchFamily="34" charset="0"/>
              <a:buChar char="•"/>
            </a:pPr>
            <a:r>
              <a:rPr lang="de-DE" sz="2800" dirty="0">
                <a:solidFill>
                  <a:schemeClr val="accent1"/>
                </a:solidFill>
              </a:rPr>
              <a:t>Next </a:t>
            </a:r>
            <a:r>
              <a:rPr lang="de-DE" sz="2800" dirty="0" err="1">
                <a:solidFill>
                  <a:schemeClr val="accent1"/>
                </a:solidFill>
              </a:rPr>
              <a:t>steps</a:t>
            </a:r>
            <a:r>
              <a:rPr lang="de-DE" sz="2800" dirty="0">
                <a:solidFill>
                  <a:schemeClr val="accent1"/>
                </a:solidFill>
              </a:rPr>
              <a:t>: CZ </a:t>
            </a:r>
            <a:r>
              <a:rPr lang="de-DE" sz="2800" dirty="0" err="1">
                <a:solidFill>
                  <a:schemeClr val="accent1"/>
                </a:solidFill>
              </a:rPr>
              <a:t>side</a:t>
            </a:r>
            <a:r>
              <a:rPr lang="de-DE" sz="2800" dirty="0">
                <a:solidFill>
                  <a:schemeClr val="accent1"/>
                </a:solidFill>
              </a:rPr>
              <a:t> will </a:t>
            </a:r>
            <a:r>
              <a:rPr lang="de-DE" sz="2800" dirty="0" err="1">
                <a:solidFill>
                  <a:schemeClr val="accent1"/>
                </a:solidFill>
              </a:rPr>
              <a:t>prepare</a:t>
            </a:r>
            <a:r>
              <a:rPr lang="de-DE" sz="2800" dirty="0">
                <a:solidFill>
                  <a:schemeClr val="accent1"/>
                </a:solidFill>
              </a:rPr>
              <a:t> a draft </a:t>
            </a:r>
            <a:r>
              <a:rPr lang="de-DE" sz="2800" dirty="0" err="1">
                <a:solidFill>
                  <a:schemeClr val="accent1"/>
                </a:solidFill>
              </a:rPr>
              <a:t>autumn</a:t>
            </a:r>
            <a:r>
              <a:rPr lang="de-DE" sz="2800" dirty="0">
                <a:solidFill>
                  <a:schemeClr val="accent1"/>
                </a:solidFill>
              </a:rPr>
              <a:t>/</a:t>
            </a:r>
            <a:r>
              <a:rPr lang="de-DE" sz="2800" dirty="0" err="1">
                <a:solidFill>
                  <a:schemeClr val="accent1"/>
                </a:solidFill>
              </a:rPr>
              <a:t>winter</a:t>
            </a:r>
            <a:r>
              <a:rPr lang="de-DE" sz="2800" dirty="0">
                <a:solidFill>
                  <a:schemeClr val="accent1"/>
                </a:solidFill>
              </a:rPr>
              <a:t> 2021</a:t>
            </a:r>
          </a:p>
          <a:p>
            <a:r>
              <a:rPr lang="de-DE" sz="2800" dirty="0">
                <a:solidFill>
                  <a:schemeClr val="accent1"/>
                </a:solidFill>
              </a:rPr>
              <a:t>            	</a:t>
            </a:r>
          </a:p>
          <a:p>
            <a:r>
              <a:rPr lang="de-DE" sz="2800" b="1" dirty="0">
                <a:solidFill>
                  <a:schemeClr val="accent1"/>
                </a:solidFill>
              </a:rPr>
              <a:t>                          !ROP WILL BE UP TO US!</a:t>
            </a:r>
          </a:p>
          <a:p>
            <a:endParaRPr lang="de-DE" sz="2800" dirty="0">
              <a:solidFill>
                <a:schemeClr val="accent1"/>
              </a:solidFill>
            </a:endParaRP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hu-HU" dirty="0"/>
          </a:p>
        </p:txBody>
      </p:sp>
      <p:grpSp>
        <p:nvGrpSpPr>
          <p:cNvPr id="12" name="Csoportba foglalás 11">
            <a:extLst>
              <a:ext uri="{FF2B5EF4-FFF2-40B4-BE49-F238E27FC236}">
                <a16:creationId xmlns:a16="http://schemas.microsoft.com/office/drawing/2014/main" id="{026DDE02-4E6F-484E-BC02-77935E8C3DF7}"/>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7A645A34-43C6-470F-B110-7CFF66A8D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D1EF75B8-1CE4-4B2D-AA53-F601F19CC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F1315BC6-2EDC-439E-8BEA-690CF4B01E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2697824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522324" y="836895"/>
            <a:ext cx="11549121" cy="515450"/>
          </a:xfrm>
        </p:spPr>
        <p:txBody>
          <a:bodyPr>
            <a:normAutofit fontScale="90000"/>
          </a:bodyPr>
          <a:lstStyle/>
          <a:p>
            <a:pPr algn="ctr"/>
            <a:r>
              <a:rPr lang="cs-CZ" dirty="0"/>
              <a:t>	  </a:t>
            </a:r>
            <a:br>
              <a:rPr lang="cs-CZ" dirty="0"/>
            </a:br>
            <a:r>
              <a:rPr lang="hu-HU" b="1" dirty="0" err="1">
                <a:solidFill>
                  <a:schemeClr val="accent1">
                    <a:lumMod val="50000"/>
                  </a:schemeClr>
                </a:solidFill>
              </a:rPr>
              <a:t>Roadmap</a:t>
            </a:r>
            <a:endParaRPr lang="en-GB" b="1" dirty="0">
              <a:solidFill>
                <a:schemeClr val="accent1">
                  <a:lumMod val="50000"/>
                </a:schemeClr>
              </a:solidFill>
            </a:endParaRPr>
          </a:p>
        </p:txBody>
      </p:sp>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2741963" y="2136604"/>
            <a:ext cx="7446148"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327547" y="2367886"/>
            <a:ext cx="11268254" cy="3814550"/>
          </a:xfrm>
        </p:spPr>
        <p:txBody>
          <a:bodyPr>
            <a:noAutofit/>
          </a:bodyPr>
          <a:lstStyle/>
          <a:p>
            <a:pPr marL="0" indent="0">
              <a:buNone/>
            </a:pPr>
            <a:r>
              <a:rPr lang="hu-HU" dirty="0">
                <a:solidFill>
                  <a:schemeClr val="accent1">
                    <a:lumMod val="75000"/>
                  </a:schemeClr>
                </a:solidFill>
              </a:rPr>
              <a:t>P</a:t>
            </a:r>
            <a:r>
              <a:rPr lang="en-GB" dirty="0">
                <a:solidFill>
                  <a:schemeClr val="accent1">
                    <a:lumMod val="75000"/>
                  </a:schemeClr>
                </a:solidFill>
              </a:rPr>
              <a:t>reparation and regular update of Roadmaps is set out in the EUSDR Governance Paper of the Danube Region Strategy</a:t>
            </a:r>
            <a:endParaRPr lang="hu-HU" dirty="0">
              <a:solidFill>
                <a:schemeClr val="accent1">
                  <a:lumMod val="75000"/>
                </a:schemeClr>
              </a:solidFill>
            </a:endParaRPr>
          </a:p>
          <a:p>
            <a:r>
              <a:rPr lang="hu-HU" dirty="0" err="1">
                <a:solidFill>
                  <a:schemeClr val="accent1">
                    <a:lumMod val="75000"/>
                  </a:schemeClr>
                </a:solidFill>
              </a:rPr>
              <a:t>Roadmap</a:t>
            </a:r>
            <a:r>
              <a:rPr lang="hu-HU" dirty="0">
                <a:solidFill>
                  <a:schemeClr val="accent1">
                    <a:lumMod val="75000"/>
                  </a:schemeClr>
                </a:solidFill>
              </a:rPr>
              <a:t>: PA’s „</a:t>
            </a:r>
            <a:r>
              <a:rPr lang="hu-HU" dirty="0" err="1">
                <a:solidFill>
                  <a:schemeClr val="accent1">
                    <a:lumMod val="75000"/>
                  </a:schemeClr>
                </a:solidFill>
              </a:rPr>
              <a:t>internal</a:t>
            </a:r>
            <a:r>
              <a:rPr lang="hu-HU" dirty="0">
                <a:solidFill>
                  <a:schemeClr val="accent1">
                    <a:lumMod val="75000"/>
                  </a:schemeClr>
                </a:solidFill>
              </a:rPr>
              <a:t>” </a:t>
            </a:r>
            <a:r>
              <a:rPr lang="hu-HU" dirty="0" err="1">
                <a:solidFill>
                  <a:schemeClr val="accent1">
                    <a:lumMod val="75000"/>
                  </a:schemeClr>
                </a:solidFill>
              </a:rPr>
              <a:t>tool</a:t>
            </a:r>
            <a:r>
              <a:rPr lang="hu-HU" dirty="0">
                <a:solidFill>
                  <a:schemeClr val="accent1">
                    <a:lumMod val="75000"/>
                  </a:schemeClr>
                </a:solidFill>
              </a:rPr>
              <a:t> </a:t>
            </a:r>
            <a:r>
              <a:rPr lang="hu-HU" dirty="0" err="1">
                <a:solidFill>
                  <a:schemeClr val="accent1">
                    <a:lumMod val="75000"/>
                  </a:schemeClr>
                </a:solidFill>
              </a:rPr>
              <a:t>to</a:t>
            </a:r>
            <a:r>
              <a:rPr lang="hu-HU" dirty="0">
                <a:solidFill>
                  <a:schemeClr val="accent1">
                    <a:lumMod val="75000"/>
                  </a:schemeClr>
                </a:solidFill>
              </a:rPr>
              <a:t> monitor </a:t>
            </a:r>
            <a:r>
              <a:rPr lang="hu-HU" dirty="0" err="1">
                <a:solidFill>
                  <a:schemeClr val="accent1">
                    <a:lumMod val="75000"/>
                  </a:schemeClr>
                </a:solidFill>
              </a:rPr>
              <a:t>the</a:t>
            </a:r>
            <a:r>
              <a:rPr lang="hu-HU" dirty="0">
                <a:solidFill>
                  <a:schemeClr val="accent1">
                    <a:lumMod val="75000"/>
                  </a:schemeClr>
                </a:solidFill>
              </a:rPr>
              <a:t> </a:t>
            </a:r>
            <a:r>
              <a:rPr lang="hu-HU" dirty="0" err="1">
                <a:solidFill>
                  <a:schemeClr val="accent1">
                    <a:lumMod val="75000"/>
                  </a:schemeClr>
                </a:solidFill>
              </a:rPr>
              <a:t>progress</a:t>
            </a:r>
            <a:r>
              <a:rPr lang="hu-HU" dirty="0">
                <a:solidFill>
                  <a:schemeClr val="accent1">
                    <a:lumMod val="75000"/>
                  </a:schemeClr>
                </a:solidFill>
              </a:rPr>
              <a:t> of </a:t>
            </a:r>
            <a:r>
              <a:rPr lang="hu-HU" dirty="0" err="1">
                <a:solidFill>
                  <a:schemeClr val="accent1">
                    <a:lumMod val="75000"/>
                  </a:schemeClr>
                </a:solidFill>
              </a:rPr>
              <a:t>the</a:t>
            </a:r>
            <a:r>
              <a:rPr lang="hu-HU" dirty="0">
                <a:solidFill>
                  <a:schemeClr val="accent1">
                    <a:lumMod val="75000"/>
                  </a:schemeClr>
                </a:solidFill>
              </a:rPr>
              <a:t> </a:t>
            </a:r>
            <a:r>
              <a:rPr lang="hu-HU" dirty="0" err="1">
                <a:solidFill>
                  <a:schemeClr val="accent1">
                    <a:lumMod val="75000"/>
                  </a:schemeClr>
                </a:solidFill>
              </a:rPr>
              <a:t>implementation</a:t>
            </a:r>
            <a:r>
              <a:rPr lang="hu-HU" dirty="0">
                <a:solidFill>
                  <a:schemeClr val="accent1">
                    <a:lumMod val="75000"/>
                  </a:schemeClr>
                </a:solidFill>
              </a:rPr>
              <a:t> </a:t>
            </a:r>
            <a:r>
              <a:rPr lang="hu-HU" dirty="0" err="1">
                <a:solidFill>
                  <a:schemeClr val="accent1">
                    <a:lumMod val="75000"/>
                  </a:schemeClr>
                </a:solidFill>
              </a:rPr>
              <a:t>of</a:t>
            </a:r>
            <a:r>
              <a:rPr lang="hu-HU" dirty="0">
                <a:solidFill>
                  <a:schemeClr val="accent1">
                    <a:lumMod val="75000"/>
                  </a:schemeClr>
                </a:solidFill>
              </a:rPr>
              <a:t> </a:t>
            </a:r>
            <a:r>
              <a:rPr lang="hu-HU" dirty="0" err="1">
                <a:solidFill>
                  <a:schemeClr val="accent1">
                    <a:lumMod val="75000"/>
                  </a:schemeClr>
                </a:solidFill>
              </a:rPr>
              <a:t>the</a:t>
            </a:r>
            <a:r>
              <a:rPr lang="hu-HU" dirty="0">
                <a:solidFill>
                  <a:schemeClr val="accent1">
                    <a:lumMod val="75000"/>
                  </a:schemeClr>
                </a:solidFill>
              </a:rPr>
              <a:t> Action </a:t>
            </a:r>
            <a:r>
              <a:rPr lang="hu-HU" dirty="0" err="1">
                <a:solidFill>
                  <a:schemeClr val="accent1">
                    <a:lumMod val="75000"/>
                  </a:schemeClr>
                </a:solidFill>
              </a:rPr>
              <a:t>Plan</a:t>
            </a:r>
            <a:r>
              <a:rPr lang="hu-HU" dirty="0">
                <a:solidFill>
                  <a:schemeClr val="accent1">
                    <a:lumMod val="75000"/>
                  </a:schemeClr>
                </a:solidFill>
              </a:rPr>
              <a:t>, </a:t>
            </a:r>
            <a:r>
              <a:rPr lang="en-GB" dirty="0">
                <a:solidFill>
                  <a:schemeClr val="accent1">
                    <a:lumMod val="75000"/>
                  </a:schemeClr>
                </a:solidFill>
              </a:rPr>
              <a:t>however no extra monitoring or reporting is foreseen</a:t>
            </a:r>
            <a:endParaRPr lang="hu-HU" dirty="0">
              <a:solidFill>
                <a:schemeClr val="accent1">
                  <a:lumMod val="75000"/>
                </a:schemeClr>
              </a:solidFill>
            </a:endParaRPr>
          </a:p>
          <a:p>
            <a:r>
              <a:rPr lang="hu-HU" dirty="0">
                <a:solidFill>
                  <a:schemeClr val="accent1">
                    <a:lumMod val="75000"/>
                  </a:schemeClr>
                </a:solidFill>
              </a:rPr>
              <a:t>Long </a:t>
            </a:r>
            <a:r>
              <a:rPr lang="hu-HU" dirty="0" err="1">
                <a:solidFill>
                  <a:schemeClr val="accent1">
                    <a:lumMod val="75000"/>
                  </a:schemeClr>
                </a:solidFill>
              </a:rPr>
              <a:t>term</a:t>
            </a:r>
            <a:r>
              <a:rPr lang="hu-HU" dirty="0">
                <a:solidFill>
                  <a:schemeClr val="accent1">
                    <a:lumMod val="75000"/>
                  </a:schemeClr>
                </a:solidFill>
              </a:rPr>
              <a:t> ≠ Performance of </a:t>
            </a:r>
            <a:r>
              <a:rPr lang="hu-HU" dirty="0" err="1">
                <a:solidFill>
                  <a:schemeClr val="accent1">
                    <a:lumMod val="75000"/>
                  </a:schemeClr>
                </a:solidFill>
              </a:rPr>
              <a:t>the</a:t>
            </a:r>
            <a:r>
              <a:rPr lang="hu-HU" dirty="0">
                <a:solidFill>
                  <a:schemeClr val="accent1">
                    <a:lumMod val="75000"/>
                  </a:schemeClr>
                </a:solidFill>
              </a:rPr>
              <a:t> 3 </a:t>
            </a:r>
            <a:r>
              <a:rPr lang="hu-HU" dirty="0" err="1">
                <a:solidFill>
                  <a:schemeClr val="accent1">
                    <a:lumMod val="75000"/>
                  </a:schemeClr>
                </a:solidFill>
              </a:rPr>
              <a:t>years</a:t>
            </a:r>
            <a:r>
              <a:rPr lang="hu-HU" dirty="0">
                <a:solidFill>
                  <a:schemeClr val="accent1">
                    <a:lumMod val="75000"/>
                  </a:schemeClr>
                </a:solidFill>
              </a:rPr>
              <a:t> PAC </a:t>
            </a:r>
            <a:r>
              <a:rPr lang="hu-HU" dirty="0" err="1">
                <a:solidFill>
                  <a:schemeClr val="accent1">
                    <a:lumMod val="75000"/>
                  </a:schemeClr>
                </a:solidFill>
              </a:rPr>
              <a:t>projects</a:t>
            </a:r>
            <a:r>
              <a:rPr lang="hu-HU" dirty="0">
                <a:solidFill>
                  <a:schemeClr val="accent1">
                    <a:lumMod val="75000"/>
                  </a:schemeClr>
                </a:solidFill>
              </a:rPr>
              <a:t>!</a:t>
            </a:r>
          </a:p>
          <a:p>
            <a:pPr lvl="0"/>
            <a:r>
              <a:rPr lang="hu-HU" dirty="0">
                <a:solidFill>
                  <a:schemeClr val="accent1">
                    <a:lumMod val="75000"/>
                  </a:schemeClr>
                </a:solidFill>
              </a:rPr>
              <a:t>P</a:t>
            </a:r>
            <a:r>
              <a:rPr lang="en-GB" dirty="0" err="1">
                <a:solidFill>
                  <a:schemeClr val="accent1">
                    <a:lumMod val="75000"/>
                  </a:schemeClr>
                </a:solidFill>
              </a:rPr>
              <a:t>rinciple</a:t>
            </a:r>
            <a:r>
              <a:rPr lang="en-GB" dirty="0">
                <a:solidFill>
                  <a:schemeClr val="accent1">
                    <a:lumMod val="75000"/>
                  </a:schemeClr>
                </a:solidFill>
              </a:rPr>
              <a:t> requirement</a:t>
            </a:r>
            <a:r>
              <a:rPr lang="hu-HU" dirty="0">
                <a:solidFill>
                  <a:schemeClr val="accent1">
                    <a:lumMod val="75000"/>
                  </a:schemeClr>
                </a:solidFill>
              </a:rPr>
              <a:t>: </a:t>
            </a:r>
            <a:r>
              <a:rPr lang="en-GB" dirty="0">
                <a:solidFill>
                  <a:schemeClr val="accent1">
                    <a:lumMod val="75000"/>
                  </a:schemeClr>
                </a:solidFill>
              </a:rPr>
              <a:t>Roadmaps should be closely tied to the EUSDR Action Plan</a:t>
            </a:r>
            <a:endParaRPr lang="hu-HU" dirty="0">
              <a:solidFill>
                <a:schemeClr val="accent1">
                  <a:lumMod val="75000"/>
                </a:schemeClr>
              </a:solidFill>
            </a:endParaRPr>
          </a:p>
        </p:txBody>
      </p:sp>
      <p:sp>
        <p:nvSpPr>
          <p:cNvPr id="13" name="Szövegdoboz 12"/>
          <p:cNvSpPr txBox="1"/>
          <p:nvPr/>
        </p:nvSpPr>
        <p:spPr>
          <a:xfrm>
            <a:off x="2558889" y="1678675"/>
            <a:ext cx="7932941" cy="369332"/>
          </a:xfrm>
          <a:prstGeom prst="rect">
            <a:avLst/>
          </a:prstGeom>
          <a:noFill/>
        </p:spPr>
        <p:txBody>
          <a:bodyPr wrap="none" rtlCol="0">
            <a:spAutoFit/>
          </a:bodyPr>
          <a:lstStyle/>
          <a:p>
            <a:r>
              <a:rPr lang="hu-HU" dirty="0"/>
              <a:t>Online meeting, </a:t>
            </a:r>
            <a:r>
              <a:rPr lang="hu-HU" dirty="0" err="1"/>
              <a:t>March</a:t>
            </a:r>
            <a:r>
              <a:rPr lang="hu-HU" dirty="0"/>
              <a:t> 30, 2021 (</a:t>
            </a:r>
            <a:r>
              <a:rPr lang="hu-HU" dirty="0" err="1"/>
              <a:t>PACs</a:t>
            </a:r>
            <a:r>
              <a:rPr lang="hu-HU" dirty="0"/>
              <a:t>) : </a:t>
            </a:r>
            <a:r>
              <a:rPr lang="hu-HU" dirty="0" err="1"/>
              <a:t>joint</a:t>
            </a:r>
            <a:r>
              <a:rPr lang="hu-HU" dirty="0"/>
              <a:t> </a:t>
            </a:r>
            <a:r>
              <a:rPr lang="hu-HU" dirty="0" err="1"/>
              <a:t>position</a:t>
            </a:r>
            <a:r>
              <a:rPr lang="hu-HU" dirty="0"/>
              <a:t> </a:t>
            </a:r>
            <a:r>
              <a:rPr lang="hu-HU" dirty="0" err="1"/>
              <a:t>on</a:t>
            </a:r>
            <a:r>
              <a:rPr lang="hu-HU" dirty="0"/>
              <a:t> </a:t>
            </a:r>
            <a:r>
              <a:rPr lang="hu-HU" dirty="0" err="1"/>
              <a:t>the</a:t>
            </a:r>
            <a:r>
              <a:rPr lang="hu-HU" dirty="0"/>
              <a:t> update of </a:t>
            </a:r>
            <a:r>
              <a:rPr lang="hu-HU" dirty="0" err="1"/>
              <a:t>Roadmaps</a:t>
            </a:r>
            <a:endParaRPr lang="hu-HU" dirty="0"/>
          </a:p>
        </p:txBody>
      </p:sp>
      <p:grpSp>
        <p:nvGrpSpPr>
          <p:cNvPr id="10" name="Csoportba foglalás 9">
            <a:extLst>
              <a:ext uri="{FF2B5EF4-FFF2-40B4-BE49-F238E27FC236}">
                <a16:creationId xmlns:a16="http://schemas.microsoft.com/office/drawing/2014/main" id="{F669CE61-D731-4B19-8664-4BE692DAAE16}"/>
              </a:ext>
            </a:extLst>
          </p:cNvPr>
          <p:cNvGrpSpPr/>
          <p:nvPr/>
        </p:nvGrpSpPr>
        <p:grpSpPr>
          <a:xfrm>
            <a:off x="497626" y="240059"/>
            <a:ext cx="11409807" cy="1094044"/>
            <a:chOff x="497626" y="240059"/>
            <a:chExt cx="11409807" cy="1094044"/>
          </a:xfrm>
        </p:grpSpPr>
        <p:pic>
          <p:nvPicPr>
            <p:cNvPr id="12" name="Obrázek 7">
              <a:extLst>
                <a:ext uri="{FF2B5EF4-FFF2-40B4-BE49-F238E27FC236}">
                  <a16:creationId xmlns:a16="http://schemas.microsoft.com/office/drawing/2014/main" id="{AB27AAFC-32A9-454A-9696-66FCF9C63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88F1DECE-3A5D-433B-88E6-A397D4C234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1B62D234-76EF-434F-A069-C96FEAE63D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2247008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522324" y="836895"/>
            <a:ext cx="11549121" cy="515450"/>
          </a:xfrm>
        </p:spPr>
        <p:txBody>
          <a:bodyPr>
            <a:normAutofit fontScale="90000"/>
          </a:bodyPr>
          <a:lstStyle/>
          <a:p>
            <a:pPr algn="ctr"/>
            <a:r>
              <a:rPr lang="cs-CZ" dirty="0"/>
              <a:t>	  </a:t>
            </a:r>
            <a:br>
              <a:rPr lang="cs-CZ" dirty="0"/>
            </a:br>
            <a:r>
              <a:rPr lang="hu-HU" b="1" dirty="0" err="1">
                <a:solidFill>
                  <a:schemeClr val="accent1">
                    <a:lumMod val="50000"/>
                  </a:schemeClr>
                </a:solidFill>
              </a:rPr>
              <a:t>Roadmap</a:t>
            </a:r>
            <a:endParaRPr lang="en-GB" b="1" dirty="0">
              <a:solidFill>
                <a:schemeClr val="accent1">
                  <a:lumMod val="50000"/>
                </a:schemeClr>
              </a:solidFill>
            </a:endParaRPr>
          </a:p>
        </p:txBody>
      </p:sp>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2741963" y="2136604"/>
            <a:ext cx="7446148"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3" name="Szövegdoboz 12"/>
          <p:cNvSpPr txBox="1"/>
          <p:nvPr/>
        </p:nvSpPr>
        <p:spPr>
          <a:xfrm>
            <a:off x="2558889" y="1678675"/>
            <a:ext cx="7932941" cy="369332"/>
          </a:xfrm>
          <a:prstGeom prst="rect">
            <a:avLst/>
          </a:prstGeom>
          <a:noFill/>
        </p:spPr>
        <p:txBody>
          <a:bodyPr wrap="none" rtlCol="0">
            <a:spAutoFit/>
          </a:bodyPr>
          <a:lstStyle/>
          <a:p>
            <a:r>
              <a:rPr lang="hu-HU" dirty="0"/>
              <a:t>Online meeting. </a:t>
            </a:r>
            <a:r>
              <a:rPr lang="hu-HU" dirty="0" err="1"/>
              <a:t>March</a:t>
            </a:r>
            <a:r>
              <a:rPr lang="hu-HU" dirty="0"/>
              <a:t> 30, 2021(</a:t>
            </a:r>
            <a:r>
              <a:rPr lang="hu-HU" dirty="0" err="1"/>
              <a:t>PAC-s</a:t>
            </a:r>
            <a:r>
              <a:rPr lang="hu-HU" dirty="0"/>
              <a:t>) : </a:t>
            </a:r>
            <a:r>
              <a:rPr lang="hu-HU" dirty="0" err="1"/>
              <a:t>joint</a:t>
            </a:r>
            <a:r>
              <a:rPr lang="hu-HU" dirty="0"/>
              <a:t> </a:t>
            </a:r>
            <a:r>
              <a:rPr lang="hu-HU" dirty="0" err="1"/>
              <a:t>position</a:t>
            </a:r>
            <a:r>
              <a:rPr lang="hu-HU" dirty="0"/>
              <a:t> </a:t>
            </a:r>
            <a:r>
              <a:rPr lang="hu-HU" dirty="0" err="1"/>
              <a:t>on</a:t>
            </a:r>
            <a:r>
              <a:rPr lang="hu-HU" dirty="0"/>
              <a:t> </a:t>
            </a:r>
            <a:r>
              <a:rPr lang="hu-HU" dirty="0" err="1"/>
              <a:t>the</a:t>
            </a:r>
            <a:r>
              <a:rPr lang="hu-HU" dirty="0"/>
              <a:t> update of </a:t>
            </a:r>
            <a:r>
              <a:rPr lang="hu-HU" dirty="0" err="1"/>
              <a:t>Roadmaps</a:t>
            </a:r>
            <a:endParaRPr lang="hu-HU" dirty="0"/>
          </a:p>
        </p:txBody>
      </p:sp>
      <p:sp>
        <p:nvSpPr>
          <p:cNvPr id="4" name="Tartalom helye 3"/>
          <p:cNvSpPr>
            <a:spLocks noGrp="1"/>
          </p:cNvSpPr>
          <p:nvPr>
            <p:ph idx="1"/>
          </p:nvPr>
        </p:nvSpPr>
        <p:spPr>
          <a:xfrm>
            <a:off x="756313" y="2316945"/>
            <a:ext cx="10515600" cy="4351338"/>
          </a:xfrm>
        </p:spPr>
        <p:txBody>
          <a:bodyPr/>
          <a:lstStyle/>
          <a:p>
            <a:pPr marL="0" indent="0">
              <a:buNone/>
            </a:pPr>
            <a:r>
              <a:rPr lang="hu-HU" dirty="0" err="1">
                <a:solidFill>
                  <a:schemeClr val="accent1">
                    <a:lumMod val="75000"/>
                  </a:schemeClr>
                </a:solidFill>
              </a:rPr>
              <a:t>Aims</a:t>
            </a:r>
            <a:r>
              <a:rPr lang="hu-HU" dirty="0">
                <a:solidFill>
                  <a:schemeClr val="accent1">
                    <a:lumMod val="75000"/>
                  </a:schemeClr>
                </a:solidFill>
              </a:rPr>
              <a:t> of a </a:t>
            </a:r>
            <a:r>
              <a:rPr lang="hu-HU" dirty="0" err="1">
                <a:solidFill>
                  <a:schemeClr val="accent1">
                    <a:lumMod val="75000"/>
                  </a:schemeClr>
                </a:solidFill>
              </a:rPr>
              <a:t>Roadmap</a:t>
            </a:r>
            <a:r>
              <a:rPr lang="hu-HU" dirty="0">
                <a:solidFill>
                  <a:schemeClr val="accent1">
                    <a:lumMod val="75000"/>
                  </a:schemeClr>
                </a:solidFill>
              </a:rPr>
              <a:t>:</a:t>
            </a:r>
          </a:p>
          <a:p>
            <a:pPr lvl="0"/>
            <a:r>
              <a:rPr lang="en-GB" dirty="0">
                <a:solidFill>
                  <a:schemeClr val="accent1">
                    <a:lumMod val="75000"/>
                  </a:schemeClr>
                </a:solidFill>
              </a:rPr>
              <a:t>a functional EUSDR governance, cooperation between EUSDR NCs and PACs;</a:t>
            </a:r>
            <a:endParaRPr lang="hu-HU" dirty="0">
              <a:solidFill>
                <a:schemeClr val="accent1">
                  <a:lumMod val="75000"/>
                </a:schemeClr>
              </a:solidFill>
            </a:endParaRPr>
          </a:p>
          <a:p>
            <a:pPr lvl="0"/>
            <a:r>
              <a:rPr lang="en-GB" dirty="0">
                <a:solidFill>
                  <a:schemeClr val="accent1">
                    <a:lumMod val="75000"/>
                  </a:schemeClr>
                </a:solidFill>
              </a:rPr>
              <a:t>using Roadmaps as background documents for future DTP PAC projects from 2023 onwards</a:t>
            </a:r>
            <a:r>
              <a:rPr lang="hu-HU" dirty="0">
                <a:solidFill>
                  <a:schemeClr val="accent1">
                    <a:lumMod val="75000"/>
                  </a:schemeClr>
                </a:solidFill>
              </a:rPr>
              <a:t> (~ 7 </a:t>
            </a:r>
            <a:r>
              <a:rPr lang="hu-HU" dirty="0" err="1">
                <a:solidFill>
                  <a:schemeClr val="accent1">
                    <a:lumMod val="75000"/>
                  </a:schemeClr>
                </a:solidFill>
              </a:rPr>
              <a:t>years</a:t>
            </a:r>
            <a:r>
              <a:rPr lang="hu-HU" dirty="0">
                <a:solidFill>
                  <a:schemeClr val="accent1">
                    <a:lumMod val="75000"/>
                  </a:schemeClr>
                </a:solidFill>
              </a:rPr>
              <a:t>)</a:t>
            </a:r>
            <a:r>
              <a:rPr lang="en-GB" dirty="0">
                <a:solidFill>
                  <a:schemeClr val="accent1">
                    <a:lumMod val="75000"/>
                  </a:schemeClr>
                </a:solidFill>
              </a:rPr>
              <a:t>;</a:t>
            </a:r>
            <a:endParaRPr lang="hu-HU" dirty="0">
              <a:solidFill>
                <a:schemeClr val="accent1">
                  <a:lumMod val="75000"/>
                </a:schemeClr>
              </a:solidFill>
            </a:endParaRPr>
          </a:p>
          <a:p>
            <a:pPr lvl="0"/>
            <a:r>
              <a:rPr lang="en-GB" dirty="0">
                <a:solidFill>
                  <a:schemeClr val="accent1">
                    <a:lumMod val="75000"/>
                  </a:schemeClr>
                </a:solidFill>
              </a:rPr>
              <a:t>mid-term planning of PA activities;</a:t>
            </a:r>
            <a:endParaRPr lang="hu-HU" dirty="0">
              <a:solidFill>
                <a:schemeClr val="accent1">
                  <a:lumMod val="75000"/>
                </a:schemeClr>
              </a:solidFill>
            </a:endParaRPr>
          </a:p>
          <a:p>
            <a:pPr lvl="0"/>
            <a:r>
              <a:rPr lang="en-GB" dirty="0">
                <a:solidFill>
                  <a:schemeClr val="accent1">
                    <a:lumMod val="75000"/>
                  </a:schemeClr>
                </a:solidFill>
              </a:rPr>
              <a:t>a harmonised approach among the PAs (taking into account PA related specificities) for future updates, the embedding process and the future monitoring</a:t>
            </a:r>
            <a:endParaRPr lang="hu-HU" dirty="0">
              <a:solidFill>
                <a:schemeClr val="accent1">
                  <a:lumMod val="75000"/>
                </a:schemeClr>
              </a:solidFill>
            </a:endParaRPr>
          </a:p>
          <a:p>
            <a:endParaRPr lang="hu-HU" dirty="0"/>
          </a:p>
        </p:txBody>
      </p:sp>
      <p:grpSp>
        <p:nvGrpSpPr>
          <p:cNvPr id="10" name="Csoportba foglalás 9">
            <a:extLst>
              <a:ext uri="{FF2B5EF4-FFF2-40B4-BE49-F238E27FC236}">
                <a16:creationId xmlns:a16="http://schemas.microsoft.com/office/drawing/2014/main" id="{498828EC-C873-4FD8-B9B9-0BB0804D0267}"/>
              </a:ext>
            </a:extLst>
          </p:cNvPr>
          <p:cNvGrpSpPr/>
          <p:nvPr/>
        </p:nvGrpSpPr>
        <p:grpSpPr>
          <a:xfrm>
            <a:off x="497626" y="240059"/>
            <a:ext cx="11409807" cy="1094044"/>
            <a:chOff x="497626" y="240059"/>
            <a:chExt cx="11409807" cy="1094044"/>
          </a:xfrm>
        </p:grpSpPr>
        <p:pic>
          <p:nvPicPr>
            <p:cNvPr id="12" name="Obrázek 7">
              <a:extLst>
                <a:ext uri="{FF2B5EF4-FFF2-40B4-BE49-F238E27FC236}">
                  <a16:creationId xmlns:a16="http://schemas.microsoft.com/office/drawing/2014/main" id="{C6DCD277-A90E-41C3-8315-4209A897A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9D0C9BAD-017F-49DC-A8AE-36EDC26BE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8BF74420-0400-4654-A1FE-845CEF3E6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364241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431854" y="1699879"/>
            <a:ext cx="7743039" cy="4930911"/>
          </a:xfrm>
        </p:spPr>
        <p:txBody>
          <a:bodyPr>
            <a:normAutofit/>
          </a:bodyPr>
          <a:lstStyle/>
          <a:p>
            <a:pPr marL="0" indent="0" algn="ctr">
              <a:buNone/>
            </a:pPr>
            <a:r>
              <a:rPr lang="hu-HU" sz="4800" b="1" dirty="0">
                <a:solidFill>
                  <a:schemeClr val="accent1">
                    <a:lumMod val="75000"/>
                  </a:schemeClr>
                </a:solidFill>
              </a:rPr>
              <a:t>AGENDA</a:t>
            </a:r>
            <a:endParaRPr lang="hu-HU" sz="2600" b="1" dirty="0">
              <a:solidFill>
                <a:schemeClr val="accent1">
                  <a:lumMod val="75000"/>
                </a:schemeClr>
              </a:solidFill>
            </a:endParaRPr>
          </a:p>
          <a:p>
            <a:pPr marL="0" indent="0">
              <a:buNone/>
            </a:pPr>
            <a:endParaRPr lang="hu-HU" sz="2600" dirty="0">
              <a:solidFill>
                <a:schemeClr val="accent1">
                  <a:lumMod val="75000"/>
                </a:schemeClr>
              </a:solidFill>
            </a:endParaRPr>
          </a:p>
          <a:p>
            <a:pPr marL="0" indent="0">
              <a:buNone/>
            </a:pPr>
            <a:r>
              <a:rPr lang="en-GB" sz="2600" dirty="0">
                <a:solidFill>
                  <a:schemeClr val="accent1">
                    <a:lumMod val="75000"/>
                  </a:schemeClr>
                </a:solidFill>
              </a:rPr>
              <a:t>1</a:t>
            </a:r>
            <a:r>
              <a:rPr lang="hu-HU" sz="2600" dirty="0">
                <a:solidFill>
                  <a:schemeClr val="accent1">
                    <a:lumMod val="75000"/>
                  </a:schemeClr>
                </a:solidFill>
              </a:rPr>
              <a:t>2</a:t>
            </a:r>
            <a:r>
              <a:rPr lang="en-GB" sz="2600" dirty="0">
                <a:solidFill>
                  <a:schemeClr val="accent1">
                    <a:lumMod val="75000"/>
                  </a:schemeClr>
                </a:solidFill>
              </a:rPr>
              <a:t>:</a:t>
            </a:r>
            <a:r>
              <a:rPr lang="hu-HU" sz="2600" dirty="0">
                <a:solidFill>
                  <a:schemeClr val="accent1">
                    <a:lumMod val="75000"/>
                  </a:schemeClr>
                </a:solidFill>
              </a:rPr>
              <a:t>00</a:t>
            </a:r>
            <a:r>
              <a:rPr lang="cs-CZ" sz="2600" dirty="0">
                <a:solidFill>
                  <a:schemeClr val="accent1">
                    <a:lumMod val="75000"/>
                  </a:schemeClr>
                </a:solidFill>
              </a:rPr>
              <a:t>	Discussion: Rules of Procedure, Roadmap</a:t>
            </a:r>
            <a:endParaRPr lang="en-GB" sz="2600" dirty="0">
              <a:solidFill>
                <a:schemeClr val="accent1">
                  <a:lumMod val="75000"/>
                </a:schemeClr>
              </a:solidFill>
            </a:endParaRPr>
          </a:p>
          <a:p>
            <a:pPr marL="0" indent="0">
              <a:buNone/>
            </a:pPr>
            <a:r>
              <a:rPr lang="en-GB" sz="2600" dirty="0">
                <a:solidFill>
                  <a:schemeClr val="accent1">
                    <a:lumMod val="75000"/>
                  </a:schemeClr>
                </a:solidFill>
              </a:rPr>
              <a:t>1</a:t>
            </a:r>
            <a:r>
              <a:rPr lang="hu-HU" sz="2600" dirty="0">
                <a:solidFill>
                  <a:schemeClr val="accent1">
                    <a:lumMod val="75000"/>
                  </a:schemeClr>
                </a:solidFill>
              </a:rPr>
              <a:t>2</a:t>
            </a:r>
            <a:r>
              <a:rPr lang="en-GB" sz="2600" dirty="0">
                <a:solidFill>
                  <a:schemeClr val="accent1">
                    <a:lumMod val="75000"/>
                  </a:schemeClr>
                </a:solidFill>
              </a:rPr>
              <a:t>:</a:t>
            </a:r>
            <a:r>
              <a:rPr lang="hu-HU" sz="2600" dirty="0">
                <a:solidFill>
                  <a:schemeClr val="accent1">
                    <a:lumMod val="75000"/>
                  </a:schemeClr>
                </a:solidFill>
              </a:rPr>
              <a:t>2</a:t>
            </a:r>
            <a:r>
              <a:rPr lang="en-GB" sz="2600" dirty="0">
                <a:solidFill>
                  <a:schemeClr val="accent1">
                    <a:lumMod val="75000"/>
                  </a:schemeClr>
                </a:solidFill>
              </a:rPr>
              <a:t>0</a:t>
            </a:r>
            <a:r>
              <a:rPr lang="hu-HU" sz="2600" dirty="0">
                <a:solidFill>
                  <a:schemeClr val="accent1">
                    <a:lumMod val="75000"/>
                  </a:schemeClr>
                </a:solidFill>
              </a:rPr>
              <a:t>  </a:t>
            </a:r>
            <a:r>
              <a:rPr lang="hu-HU" sz="2600" dirty="0" err="1">
                <a:solidFill>
                  <a:schemeClr val="accent1">
                    <a:lumMod val="75000"/>
                  </a:schemeClr>
                </a:solidFill>
              </a:rPr>
              <a:t>Embedding</a:t>
            </a:r>
            <a:r>
              <a:rPr lang="hu-HU" sz="2600" dirty="0">
                <a:solidFill>
                  <a:schemeClr val="accent1">
                    <a:lumMod val="75000"/>
                  </a:schemeClr>
                </a:solidFill>
              </a:rPr>
              <a:t>, </a:t>
            </a:r>
            <a:r>
              <a:rPr lang="hu-HU" sz="2600" dirty="0" err="1">
                <a:solidFill>
                  <a:schemeClr val="accent1">
                    <a:lumMod val="75000"/>
                  </a:schemeClr>
                </a:solidFill>
              </a:rPr>
              <a:t>funding</a:t>
            </a:r>
            <a:r>
              <a:rPr lang="hu-HU" sz="2600" dirty="0">
                <a:solidFill>
                  <a:schemeClr val="accent1">
                    <a:lumMod val="75000"/>
                  </a:schemeClr>
                </a:solidFill>
              </a:rPr>
              <a:t> </a:t>
            </a:r>
            <a:r>
              <a:rPr lang="hu-HU" sz="2600" dirty="0" err="1">
                <a:solidFill>
                  <a:schemeClr val="accent1">
                    <a:lumMod val="75000"/>
                  </a:schemeClr>
                </a:solidFill>
              </a:rPr>
              <a:t>programs</a:t>
            </a:r>
            <a:r>
              <a:rPr lang="hu-HU" sz="2600" dirty="0">
                <a:solidFill>
                  <a:schemeClr val="accent1">
                    <a:lumMod val="75000"/>
                  </a:schemeClr>
                </a:solidFill>
              </a:rPr>
              <a:t> and </a:t>
            </a:r>
            <a:r>
              <a:rPr lang="hu-HU" sz="2600" dirty="0" err="1">
                <a:solidFill>
                  <a:schemeClr val="accent1">
                    <a:lumMod val="75000"/>
                  </a:schemeClr>
                </a:solidFill>
              </a:rPr>
              <a:t>discussion</a:t>
            </a:r>
            <a:r>
              <a:rPr lang="hu-HU" sz="2600" dirty="0">
                <a:solidFill>
                  <a:schemeClr val="accent1">
                    <a:lumMod val="75000"/>
                  </a:schemeClr>
                </a:solidFill>
              </a:rPr>
              <a:t> </a:t>
            </a:r>
            <a:r>
              <a:rPr lang="hu-HU" sz="2600" dirty="0" err="1">
                <a:solidFill>
                  <a:schemeClr val="accent1">
                    <a:lumMod val="75000"/>
                  </a:schemeClr>
                </a:solidFill>
              </a:rPr>
              <a:t>on</a:t>
            </a:r>
            <a:r>
              <a:rPr lang="hu-HU" sz="2600" dirty="0">
                <a:solidFill>
                  <a:schemeClr val="accent1">
                    <a:lumMod val="75000"/>
                  </a:schemeClr>
                </a:solidFill>
              </a:rPr>
              <a:t> 	project </a:t>
            </a:r>
            <a:r>
              <a:rPr lang="hu-HU" sz="2600" dirty="0" err="1">
                <a:solidFill>
                  <a:schemeClr val="accent1">
                    <a:lumMod val="75000"/>
                  </a:schemeClr>
                </a:solidFill>
              </a:rPr>
              <a:t>generation</a:t>
            </a:r>
            <a:r>
              <a:rPr lang="cs-CZ" sz="2600" dirty="0">
                <a:solidFill>
                  <a:schemeClr val="accent1">
                    <a:lumMod val="75000"/>
                  </a:schemeClr>
                </a:solidFill>
              </a:rPr>
              <a:t>	</a:t>
            </a:r>
          </a:p>
          <a:p>
            <a:pPr marL="0" indent="0">
              <a:buNone/>
            </a:pPr>
            <a:r>
              <a:rPr lang="en-GB" sz="2600" dirty="0">
                <a:solidFill>
                  <a:schemeClr val="accent1">
                    <a:lumMod val="75000"/>
                  </a:schemeClr>
                </a:solidFill>
              </a:rPr>
              <a:t>1</a:t>
            </a:r>
            <a:r>
              <a:rPr lang="hu-HU" sz="2600" dirty="0">
                <a:solidFill>
                  <a:schemeClr val="accent1">
                    <a:lumMod val="75000"/>
                  </a:schemeClr>
                </a:solidFill>
              </a:rPr>
              <a:t>3</a:t>
            </a:r>
            <a:r>
              <a:rPr lang="en-GB" sz="2600" dirty="0">
                <a:solidFill>
                  <a:schemeClr val="accent1">
                    <a:lumMod val="75000"/>
                  </a:schemeClr>
                </a:solidFill>
              </a:rPr>
              <a:t>:</a:t>
            </a:r>
            <a:r>
              <a:rPr lang="hu-HU" sz="2600" dirty="0">
                <a:solidFill>
                  <a:schemeClr val="accent1">
                    <a:lumMod val="75000"/>
                  </a:schemeClr>
                </a:solidFill>
              </a:rPr>
              <a:t>00</a:t>
            </a:r>
            <a:r>
              <a:rPr lang="cs-CZ" sz="2600" dirty="0">
                <a:solidFill>
                  <a:schemeClr val="accent1">
                    <a:lumMod val="75000"/>
                  </a:schemeClr>
                </a:solidFill>
              </a:rPr>
              <a:t>	</a:t>
            </a:r>
            <a:r>
              <a:rPr lang="en-GB" sz="2600" dirty="0">
                <a:solidFill>
                  <a:schemeClr val="accent1">
                    <a:lumMod val="75000"/>
                  </a:schemeClr>
                </a:solidFill>
              </a:rPr>
              <a:t>Recent Developments in DSP </a:t>
            </a:r>
            <a:endParaRPr lang="hu-HU" sz="2600" dirty="0">
              <a:solidFill>
                <a:schemeClr val="accent1">
                  <a:lumMod val="75000"/>
                </a:schemeClr>
              </a:solidFill>
            </a:endParaRPr>
          </a:p>
          <a:p>
            <a:pPr marL="0" indent="0">
              <a:buNone/>
            </a:pPr>
            <a:r>
              <a:rPr lang="en-GB" sz="2600" dirty="0">
                <a:solidFill>
                  <a:schemeClr val="accent1">
                    <a:lumMod val="75000"/>
                  </a:schemeClr>
                </a:solidFill>
              </a:rPr>
              <a:t>1</a:t>
            </a:r>
            <a:r>
              <a:rPr lang="hu-HU" sz="2600" dirty="0">
                <a:solidFill>
                  <a:schemeClr val="accent1">
                    <a:lumMod val="75000"/>
                  </a:schemeClr>
                </a:solidFill>
              </a:rPr>
              <a:t>3</a:t>
            </a:r>
            <a:r>
              <a:rPr lang="en-GB" sz="2600" dirty="0">
                <a:solidFill>
                  <a:schemeClr val="accent1">
                    <a:lumMod val="75000"/>
                  </a:schemeClr>
                </a:solidFill>
              </a:rPr>
              <a:t>:</a:t>
            </a:r>
            <a:r>
              <a:rPr lang="hu-HU" sz="2600" dirty="0">
                <a:solidFill>
                  <a:schemeClr val="accent1">
                    <a:lumMod val="75000"/>
                  </a:schemeClr>
                </a:solidFill>
              </a:rPr>
              <a:t>15</a:t>
            </a:r>
            <a:r>
              <a:rPr lang="cs-CZ" sz="2600" dirty="0">
                <a:solidFill>
                  <a:schemeClr val="accent1">
                    <a:lumMod val="75000"/>
                  </a:schemeClr>
                </a:solidFill>
              </a:rPr>
              <a:t>	Discussion: Strategic processes/projects/flagships</a:t>
            </a:r>
          </a:p>
          <a:p>
            <a:pPr marL="0" indent="0">
              <a:buNone/>
            </a:pPr>
            <a:r>
              <a:rPr lang="en-GB" sz="2600" dirty="0">
                <a:solidFill>
                  <a:schemeClr val="accent1">
                    <a:lumMod val="75000"/>
                  </a:schemeClr>
                </a:solidFill>
              </a:rPr>
              <a:t>1</a:t>
            </a:r>
            <a:r>
              <a:rPr lang="hu-HU" sz="2600" dirty="0">
                <a:solidFill>
                  <a:schemeClr val="accent1">
                    <a:lumMod val="75000"/>
                  </a:schemeClr>
                </a:solidFill>
              </a:rPr>
              <a:t>3</a:t>
            </a:r>
            <a:r>
              <a:rPr lang="en-GB" sz="2600" dirty="0">
                <a:solidFill>
                  <a:schemeClr val="accent1">
                    <a:lumMod val="75000"/>
                  </a:schemeClr>
                </a:solidFill>
              </a:rPr>
              <a:t>:30</a:t>
            </a:r>
            <a:r>
              <a:rPr lang="cs-CZ" sz="2600" dirty="0">
                <a:solidFill>
                  <a:schemeClr val="accent1">
                    <a:lumMod val="75000"/>
                  </a:schemeClr>
                </a:solidFill>
              </a:rPr>
              <a:t>	</a:t>
            </a:r>
            <a:r>
              <a:rPr lang="en-GB" sz="2600" dirty="0">
                <a:solidFill>
                  <a:schemeClr val="accent1">
                    <a:lumMod val="75000"/>
                  </a:schemeClr>
                </a:solidFill>
              </a:rPr>
              <a:t>Q&amp;A, AOB</a:t>
            </a:r>
            <a:r>
              <a:rPr lang="hu-HU" sz="2600" dirty="0">
                <a:solidFill>
                  <a:schemeClr val="accent1">
                    <a:lumMod val="75000"/>
                  </a:schemeClr>
                </a:solidFill>
              </a:rPr>
              <a:t>, </a:t>
            </a:r>
            <a:r>
              <a:rPr lang="en-GB" sz="2600" dirty="0">
                <a:solidFill>
                  <a:schemeClr val="accent1">
                    <a:lumMod val="75000"/>
                  </a:schemeClr>
                </a:solidFill>
              </a:rPr>
              <a:t>Closing words</a:t>
            </a: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grpSp>
        <p:nvGrpSpPr>
          <p:cNvPr id="14" name="Csoportba foglalás 13">
            <a:extLst>
              <a:ext uri="{FF2B5EF4-FFF2-40B4-BE49-F238E27FC236}">
                <a16:creationId xmlns:a16="http://schemas.microsoft.com/office/drawing/2014/main" id="{69D89B17-D04E-4268-9EC3-86E456384EC2}"/>
              </a:ext>
            </a:extLst>
          </p:cNvPr>
          <p:cNvGrpSpPr/>
          <p:nvPr/>
        </p:nvGrpSpPr>
        <p:grpSpPr>
          <a:xfrm>
            <a:off x="497626" y="240059"/>
            <a:ext cx="11409807" cy="1094044"/>
            <a:chOff x="497626" y="240059"/>
            <a:chExt cx="11409807" cy="1094044"/>
          </a:xfrm>
        </p:grpSpPr>
        <p:pic>
          <p:nvPicPr>
            <p:cNvPr id="8" name="Obrázek 7">
              <a:extLst>
                <a:ext uri="{FF2B5EF4-FFF2-40B4-BE49-F238E27FC236}">
                  <a16:creationId xmlns:a16="http://schemas.microsoft.com/office/drawing/2014/main" id="{B5C41F81-ACCB-42D9-8C76-1909E961B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2" name="Kép 11">
              <a:extLst>
                <a:ext uri="{FF2B5EF4-FFF2-40B4-BE49-F238E27FC236}">
                  <a16:creationId xmlns:a16="http://schemas.microsoft.com/office/drawing/2014/main" id="{90558B7A-A783-42AE-8766-313A656988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3" name="Kép 12">
              <a:extLst>
                <a:ext uri="{FF2B5EF4-FFF2-40B4-BE49-F238E27FC236}">
                  <a16:creationId xmlns:a16="http://schemas.microsoft.com/office/drawing/2014/main" id="{2CAE29D9-B857-41EF-8C76-11E432E536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2136853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sp>
        <p:nvSpPr>
          <p:cNvPr id="11" name="Inhaltsplatzhalter 3"/>
          <p:cNvSpPr txBox="1">
            <a:spLocks/>
          </p:cNvSpPr>
          <p:nvPr/>
        </p:nvSpPr>
        <p:spPr>
          <a:xfrm>
            <a:off x="628650" y="2148879"/>
            <a:ext cx="1068534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1">
                    <a:lumMod val="75000"/>
                  </a:schemeClr>
                </a:solidFill>
              </a:rPr>
              <a:t>No roadmaps available so far (open for roadmaps in consultation with SGs):</a:t>
            </a:r>
            <a:r>
              <a:rPr lang="hu-HU" dirty="0">
                <a:solidFill>
                  <a:schemeClr val="accent1">
                    <a:lumMod val="75000"/>
                  </a:schemeClr>
                </a:solidFill>
              </a:rPr>
              <a:t> </a:t>
            </a:r>
            <a:r>
              <a:rPr lang="en-GB" dirty="0">
                <a:solidFill>
                  <a:schemeClr val="accent1">
                    <a:lumMod val="75000"/>
                  </a:schemeClr>
                </a:solidFill>
              </a:rPr>
              <a:t>PA 1b, </a:t>
            </a:r>
            <a:r>
              <a:rPr lang="en-GB" dirty="0">
                <a:solidFill>
                  <a:srgbClr val="FF0000"/>
                </a:solidFill>
              </a:rPr>
              <a:t>PA 2</a:t>
            </a:r>
            <a:r>
              <a:rPr lang="en-GB" dirty="0">
                <a:solidFill>
                  <a:schemeClr val="accent1">
                    <a:lumMod val="75000"/>
                  </a:schemeClr>
                </a:solidFill>
              </a:rPr>
              <a:t>, PA 3, PA 7, PA 8, PA 10 </a:t>
            </a:r>
          </a:p>
          <a:p>
            <a:r>
              <a:rPr lang="en-GB" dirty="0">
                <a:solidFill>
                  <a:schemeClr val="accent1">
                    <a:lumMod val="75000"/>
                  </a:schemeClr>
                </a:solidFill>
              </a:rPr>
              <a:t>Roadmap (partially) available for old AP:</a:t>
            </a:r>
            <a:r>
              <a:rPr lang="hu-HU" dirty="0">
                <a:solidFill>
                  <a:schemeClr val="accent1">
                    <a:lumMod val="75000"/>
                  </a:schemeClr>
                </a:solidFill>
              </a:rPr>
              <a:t> </a:t>
            </a:r>
            <a:r>
              <a:rPr lang="en-GB" dirty="0">
                <a:solidFill>
                  <a:schemeClr val="accent1">
                    <a:lumMod val="75000"/>
                  </a:schemeClr>
                </a:solidFill>
              </a:rPr>
              <a:t> PA 1a, PA 4, PA 5, PA 6, (PA 9), (PA 11) </a:t>
            </a:r>
          </a:p>
          <a:p>
            <a:r>
              <a:rPr lang="en-GB" dirty="0">
                <a:solidFill>
                  <a:schemeClr val="accent1">
                    <a:lumMod val="75000"/>
                  </a:schemeClr>
                </a:solidFill>
              </a:rPr>
              <a:t>Roadmaps available or working on/considering new AP: PA 1a, PA 4, PA 5, PA 6, (PA 11) </a:t>
            </a:r>
          </a:p>
        </p:txBody>
      </p:sp>
      <p:sp>
        <p:nvSpPr>
          <p:cNvPr id="4" name="Szövegdoboz 3"/>
          <p:cNvSpPr txBox="1"/>
          <p:nvPr/>
        </p:nvSpPr>
        <p:spPr>
          <a:xfrm>
            <a:off x="3698543" y="1308665"/>
            <a:ext cx="4973734" cy="707886"/>
          </a:xfrm>
          <a:prstGeom prst="rect">
            <a:avLst/>
          </a:prstGeom>
          <a:noFill/>
        </p:spPr>
        <p:txBody>
          <a:bodyPr wrap="none" rtlCol="0">
            <a:spAutoFit/>
          </a:bodyPr>
          <a:lstStyle/>
          <a:p>
            <a:r>
              <a:rPr lang="hu-HU" sz="4000" b="1" dirty="0" err="1">
                <a:solidFill>
                  <a:schemeClr val="accent1">
                    <a:lumMod val="50000"/>
                  </a:schemeClr>
                </a:solidFill>
                <a:latin typeface="+mj-lt"/>
                <a:ea typeface="+mj-ea"/>
                <a:cs typeface="+mj-cs"/>
              </a:rPr>
              <a:t>Roadmaps</a:t>
            </a:r>
            <a:r>
              <a:rPr lang="hu-HU" sz="4000" b="1" dirty="0">
                <a:solidFill>
                  <a:schemeClr val="accent1">
                    <a:lumMod val="50000"/>
                  </a:schemeClr>
                </a:solidFill>
                <a:latin typeface="+mj-lt"/>
                <a:ea typeface="+mj-ea"/>
                <a:cs typeface="+mj-cs"/>
              </a:rPr>
              <a:t> – </a:t>
            </a:r>
            <a:r>
              <a:rPr lang="hu-HU" sz="4000" b="1" dirty="0" err="1">
                <a:solidFill>
                  <a:schemeClr val="accent1">
                    <a:lumMod val="50000"/>
                  </a:schemeClr>
                </a:solidFill>
                <a:latin typeface="+mj-lt"/>
                <a:ea typeface="+mj-ea"/>
                <a:cs typeface="+mj-cs"/>
              </a:rPr>
              <a:t>state</a:t>
            </a:r>
            <a:r>
              <a:rPr lang="hu-HU" sz="4000" b="1" dirty="0">
                <a:solidFill>
                  <a:schemeClr val="accent1">
                    <a:lumMod val="50000"/>
                  </a:schemeClr>
                </a:solidFill>
                <a:latin typeface="+mj-lt"/>
                <a:ea typeface="+mj-ea"/>
                <a:cs typeface="+mj-cs"/>
              </a:rPr>
              <a:t> of art</a:t>
            </a:r>
          </a:p>
        </p:txBody>
      </p:sp>
      <p:grpSp>
        <p:nvGrpSpPr>
          <p:cNvPr id="12" name="Csoportba foglalás 11">
            <a:extLst>
              <a:ext uri="{FF2B5EF4-FFF2-40B4-BE49-F238E27FC236}">
                <a16:creationId xmlns:a16="http://schemas.microsoft.com/office/drawing/2014/main" id="{BCB704C0-1A71-4CCB-BC00-8BDB2FD44760}"/>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369D6E96-5991-47E2-B986-03F2E2652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AB46AB2D-856B-4144-9A48-41369B50AC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C8D9659D-2FA5-4895-9BE3-A0DEB80574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2009436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sp>
        <p:nvSpPr>
          <p:cNvPr id="4" name="Szövegdoboz 3"/>
          <p:cNvSpPr txBox="1"/>
          <p:nvPr/>
        </p:nvSpPr>
        <p:spPr>
          <a:xfrm>
            <a:off x="3698542" y="1174553"/>
            <a:ext cx="4838825" cy="707886"/>
          </a:xfrm>
          <a:prstGeom prst="rect">
            <a:avLst/>
          </a:prstGeom>
          <a:noFill/>
        </p:spPr>
        <p:txBody>
          <a:bodyPr wrap="none" rtlCol="0">
            <a:spAutoFit/>
          </a:bodyPr>
          <a:lstStyle/>
          <a:p>
            <a:r>
              <a:rPr lang="hu-HU" sz="4000" b="1" dirty="0" err="1">
                <a:solidFill>
                  <a:schemeClr val="accent1">
                    <a:lumMod val="50000"/>
                  </a:schemeClr>
                </a:solidFill>
                <a:latin typeface="+mj-lt"/>
                <a:ea typeface="+mj-ea"/>
                <a:cs typeface="+mj-cs"/>
              </a:rPr>
              <a:t>Roadmaps</a:t>
            </a:r>
            <a:r>
              <a:rPr lang="hu-HU" sz="4000" b="1" dirty="0">
                <a:solidFill>
                  <a:schemeClr val="accent1">
                    <a:lumMod val="50000"/>
                  </a:schemeClr>
                </a:solidFill>
                <a:latin typeface="+mj-lt"/>
                <a:ea typeface="+mj-ea"/>
                <a:cs typeface="+mj-cs"/>
              </a:rPr>
              <a:t> – </a:t>
            </a:r>
            <a:r>
              <a:rPr lang="hu-HU" sz="4000" b="1" dirty="0" err="1">
                <a:solidFill>
                  <a:schemeClr val="accent1">
                    <a:lumMod val="50000"/>
                  </a:schemeClr>
                </a:solidFill>
                <a:latin typeface="+mj-lt"/>
                <a:ea typeface="+mj-ea"/>
                <a:cs typeface="+mj-cs"/>
              </a:rPr>
              <a:t>discussion</a:t>
            </a:r>
            <a:endParaRPr lang="hu-HU" sz="4000" b="1" dirty="0">
              <a:solidFill>
                <a:schemeClr val="accent1">
                  <a:lumMod val="50000"/>
                </a:schemeClr>
              </a:solidFill>
              <a:latin typeface="+mj-lt"/>
              <a:ea typeface="+mj-ea"/>
              <a:cs typeface="+mj-cs"/>
            </a:endParaRPr>
          </a:p>
        </p:txBody>
      </p:sp>
      <p:sp>
        <p:nvSpPr>
          <p:cNvPr id="2" name="Szövegdoboz 1"/>
          <p:cNvSpPr txBox="1"/>
          <p:nvPr/>
        </p:nvSpPr>
        <p:spPr>
          <a:xfrm>
            <a:off x="405252" y="2072689"/>
            <a:ext cx="10886116" cy="4401205"/>
          </a:xfrm>
          <a:prstGeom prst="rect">
            <a:avLst/>
          </a:prstGeom>
          <a:solidFill>
            <a:schemeClr val="bg1"/>
          </a:solidFill>
        </p:spPr>
        <p:txBody>
          <a:bodyPr wrap="square" rtlCol="0">
            <a:spAutoFit/>
          </a:bodyPr>
          <a:lstStyle/>
          <a:p>
            <a:r>
              <a:rPr lang="hu-HU" sz="2800" dirty="0" err="1">
                <a:solidFill>
                  <a:schemeClr val="accent1">
                    <a:lumMod val="75000"/>
                  </a:schemeClr>
                </a:solidFill>
              </a:rPr>
              <a:t>Very</a:t>
            </a:r>
            <a:r>
              <a:rPr lang="hu-HU" sz="2800" dirty="0">
                <a:solidFill>
                  <a:schemeClr val="accent1">
                    <a:lumMod val="75000"/>
                  </a:schemeClr>
                </a:solidFill>
              </a:rPr>
              <a:t> </a:t>
            </a:r>
            <a:r>
              <a:rPr lang="hu-HU" sz="2800" dirty="0" err="1">
                <a:solidFill>
                  <a:schemeClr val="accent1">
                    <a:lumMod val="75000"/>
                  </a:schemeClr>
                </a:solidFill>
              </a:rPr>
              <a:t>diverse</a:t>
            </a:r>
            <a:r>
              <a:rPr lang="hu-HU" sz="2800" dirty="0">
                <a:solidFill>
                  <a:schemeClr val="accent1">
                    <a:lumMod val="75000"/>
                  </a:schemeClr>
                </a:solidFill>
              </a:rPr>
              <a:t> </a:t>
            </a:r>
            <a:r>
              <a:rPr lang="hu-HU" sz="2800" dirty="0" err="1">
                <a:solidFill>
                  <a:schemeClr val="accent1">
                    <a:lumMod val="75000"/>
                  </a:schemeClr>
                </a:solidFill>
              </a:rPr>
              <a:t>views</a:t>
            </a:r>
            <a:r>
              <a:rPr lang="hu-HU" sz="2800" dirty="0">
                <a:solidFill>
                  <a:schemeClr val="accent1">
                    <a:lumMod val="75000"/>
                  </a:schemeClr>
                </a:solidFill>
              </a:rPr>
              <a:t> of </a:t>
            </a:r>
            <a:r>
              <a:rPr lang="hu-HU" sz="2800" dirty="0" err="1">
                <a:solidFill>
                  <a:schemeClr val="accent1">
                    <a:lumMod val="75000"/>
                  </a:schemeClr>
                </a:solidFill>
              </a:rPr>
              <a:t>PAC-s</a:t>
            </a:r>
            <a:r>
              <a:rPr lang="hu-HU" sz="2800" dirty="0">
                <a:solidFill>
                  <a:schemeClr val="accent1">
                    <a:lumMod val="75000"/>
                  </a:schemeClr>
                </a:solidFill>
              </a:rPr>
              <a:t> (50% </a:t>
            </a:r>
            <a:r>
              <a:rPr lang="hu-HU" sz="2800" dirty="0" err="1">
                <a:solidFill>
                  <a:schemeClr val="accent1">
                    <a:lumMod val="75000"/>
                  </a:schemeClr>
                </a:solidFill>
              </a:rPr>
              <a:t>for</a:t>
            </a:r>
            <a:r>
              <a:rPr lang="hu-HU" sz="2800" dirty="0">
                <a:solidFill>
                  <a:schemeClr val="accent1">
                    <a:lumMod val="75000"/>
                  </a:schemeClr>
                </a:solidFill>
              </a:rPr>
              <a:t>, </a:t>
            </a:r>
            <a:r>
              <a:rPr lang="hu-HU" sz="2800" dirty="0" err="1">
                <a:solidFill>
                  <a:schemeClr val="accent1">
                    <a:lumMod val="75000"/>
                  </a:schemeClr>
                </a:solidFill>
              </a:rPr>
              <a:t>50%</a:t>
            </a:r>
            <a:r>
              <a:rPr lang="hu-HU" sz="2800" dirty="0">
                <a:solidFill>
                  <a:schemeClr val="accent1">
                    <a:lumMod val="75000"/>
                  </a:schemeClr>
                </a:solidFill>
              </a:rPr>
              <a:t> </a:t>
            </a:r>
            <a:r>
              <a:rPr lang="hu-HU" sz="2800" dirty="0" err="1">
                <a:solidFill>
                  <a:schemeClr val="accent1">
                    <a:lumMod val="75000"/>
                  </a:schemeClr>
                </a:solidFill>
              </a:rPr>
              <a:t>against</a:t>
            </a:r>
            <a:r>
              <a:rPr lang="hu-HU" sz="2800" dirty="0">
                <a:solidFill>
                  <a:schemeClr val="accent1">
                    <a:lumMod val="75000"/>
                  </a:schemeClr>
                </a:solidFill>
              </a:rPr>
              <a:t>: extra </a:t>
            </a:r>
            <a:r>
              <a:rPr lang="hu-HU" sz="2800" dirty="0" err="1">
                <a:solidFill>
                  <a:schemeClr val="accent1">
                    <a:lumMod val="75000"/>
                  </a:schemeClr>
                </a:solidFill>
              </a:rPr>
              <a:t>administration</a:t>
            </a:r>
            <a:r>
              <a:rPr lang="hu-HU" sz="2800" dirty="0">
                <a:solidFill>
                  <a:schemeClr val="accent1">
                    <a:lumMod val="75000"/>
                  </a:schemeClr>
                </a:solidFill>
              </a:rPr>
              <a:t>, no </a:t>
            </a:r>
            <a:r>
              <a:rPr lang="hu-HU" sz="2800" dirty="0" err="1">
                <a:solidFill>
                  <a:schemeClr val="accent1">
                    <a:lumMod val="75000"/>
                  </a:schemeClr>
                </a:solidFill>
              </a:rPr>
              <a:t>added</a:t>
            </a:r>
            <a:r>
              <a:rPr lang="hu-HU" sz="2800" dirty="0">
                <a:solidFill>
                  <a:schemeClr val="accent1">
                    <a:lumMod val="75000"/>
                  </a:schemeClr>
                </a:solidFill>
              </a:rPr>
              <a:t> </a:t>
            </a:r>
            <a:r>
              <a:rPr lang="hu-HU" sz="2800" dirty="0" err="1">
                <a:solidFill>
                  <a:schemeClr val="accent1">
                    <a:lumMod val="75000"/>
                  </a:schemeClr>
                </a:solidFill>
              </a:rPr>
              <a:t>value</a:t>
            </a:r>
            <a:r>
              <a:rPr lang="hu-HU" sz="2800" dirty="0">
                <a:solidFill>
                  <a:schemeClr val="accent1">
                    <a:lumMod val="75000"/>
                  </a:schemeClr>
                </a:solidFill>
              </a:rPr>
              <a:t>, etc.)</a:t>
            </a:r>
          </a:p>
          <a:p>
            <a:r>
              <a:rPr lang="en-GB" sz="2800" dirty="0">
                <a:solidFill>
                  <a:schemeClr val="accent1">
                    <a:lumMod val="75000"/>
                  </a:schemeClr>
                </a:solidFill>
              </a:rPr>
              <a:t>Roadmaps are considered highly individual in each Priority Area. </a:t>
            </a:r>
            <a:endParaRPr lang="hu-HU" sz="2800" dirty="0">
              <a:solidFill>
                <a:schemeClr val="accent1">
                  <a:lumMod val="75000"/>
                </a:schemeClr>
              </a:solidFill>
            </a:endParaRPr>
          </a:p>
          <a:p>
            <a:r>
              <a:rPr lang="en-GB" sz="2800" dirty="0">
                <a:solidFill>
                  <a:schemeClr val="accent1">
                    <a:lumMod val="75000"/>
                  </a:schemeClr>
                </a:solidFill>
              </a:rPr>
              <a:t>Due to the diverse PA structures and modes of implementation of the Action Plan, a high degree of flexibility is needed. </a:t>
            </a:r>
            <a:endParaRPr lang="hu-HU" sz="2800" dirty="0">
              <a:solidFill>
                <a:schemeClr val="accent1">
                  <a:lumMod val="75000"/>
                </a:schemeClr>
              </a:solidFill>
            </a:endParaRPr>
          </a:p>
          <a:p>
            <a:r>
              <a:rPr lang="hu-HU" sz="2800" dirty="0">
                <a:solidFill>
                  <a:schemeClr val="accent1">
                    <a:lumMod val="75000"/>
                  </a:schemeClr>
                </a:solidFill>
              </a:rPr>
              <a:t>M</a:t>
            </a:r>
            <a:r>
              <a:rPr lang="en-GB" sz="2800" dirty="0">
                <a:solidFill>
                  <a:schemeClr val="accent1">
                    <a:lumMod val="75000"/>
                  </a:schemeClr>
                </a:solidFill>
              </a:rPr>
              <a:t>any PAs already use Roadmaps, however under different names and different </a:t>
            </a:r>
            <a:r>
              <a:rPr lang="en-GB" sz="2800" dirty="0" err="1">
                <a:solidFill>
                  <a:schemeClr val="accent1">
                    <a:lumMod val="75000"/>
                  </a:schemeClr>
                </a:solidFill>
              </a:rPr>
              <a:t>modi</a:t>
            </a:r>
            <a:r>
              <a:rPr lang="en-GB" sz="2800" dirty="0">
                <a:solidFill>
                  <a:schemeClr val="accent1">
                    <a:lumMod val="75000"/>
                  </a:schemeClr>
                </a:solidFill>
              </a:rPr>
              <a:t>. Therefore, </a:t>
            </a:r>
            <a:r>
              <a:rPr lang="en-GB" sz="2800" dirty="0">
                <a:solidFill>
                  <a:srgbClr val="FF0000"/>
                </a:solidFill>
              </a:rPr>
              <a:t>individual solutions for each PA, flexible and tailor-shaped, seem to be the best way to approach the Roadmaps. A unified approach throughout all PAs does not seem feasible at this stage.</a:t>
            </a:r>
            <a:endParaRPr lang="hu-HU" sz="2800" dirty="0">
              <a:solidFill>
                <a:srgbClr val="FF0000"/>
              </a:solidFill>
            </a:endParaRPr>
          </a:p>
          <a:p>
            <a:endParaRPr lang="hu-HU" sz="2800" dirty="0">
              <a:solidFill>
                <a:schemeClr val="accent1">
                  <a:lumMod val="75000"/>
                </a:schemeClr>
              </a:solidFill>
            </a:endParaRPr>
          </a:p>
        </p:txBody>
      </p:sp>
      <p:grpSp>
        <p:nvGrpSpPr>
          <p:cNvPr id="11" name="Csoportba foglalás 10">
            <a:extLst>
              <a:ext uri="{FF2B5EF4-FFF2-40B4-BE49-F238E27FC236}">
                <a16:creationId xmlns:a16="http://schemas.microsoft.com/office/drawing/2014/main" id="{C19E1C4C-22BC-4363-A917-9B495DA6E169}"/>
              </a:ext>
            </a:extLst>
          </p:cNvPr>
          <p:cNvGrpSpPr/>
          <p:nvPr/>
        </p:nvGrpSpPr>
        <p:grpSpPr>
          <a:xfrm>
            <a:off x="497626" y="240059"/>
            <a:ext cx="11409807" cy="1094044"/>
            <a:chOff x="497626" y="240059"/>
            <a:chExt cx="11409807" cy="1094044"/>
          </a:xfrm>
        </p:grpSpPr>
        <p:pic>
          <p:nvPicPr>
            <p:cNvPr id="12" name="Obrázek 7">
              <a:extLst>
                <a:ext uri="{FF2B5EF4-FFF2-40B4-BE49-F238E27FC236}">
                  <a16:creationId xmlns:a16="http://schemas.microsoft.com/office/drawing/2014/main" id="{8E81E76F-955D-4B44-B731-D2F6322156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3" name="Kép 12">
              <a:extLst>
                <a:ext uri="{FF2B5EF4-FFF2-40B4-BE49-F238E27FC236}">
                  <a16:creationId xmlns:a16="http://schemas.microsoft.com/office/drawing/2014/main" id="{171EFC10-C15E-4D6C-85D1-613268010D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4" name="Kép 13">
              <a:extLst>
                <a:ext uri="{FF2B5EF4-FFF2-40B4-BE49-F238E27FC236}">
                  <a16:creationId xmlns:a16="http://schemas.microsoft.com/office/drawing/2014/main" id="{BCD7E43C-0F8D-4A60-A906-EAD7D797D9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2294052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262780"/>
            <a:ext cx="12125325"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Csoportba foglalás 6">
            <a:extLst>
              <a:ext uri="{FF2B5EF4-FFF2-40B4-BE49-F238E27FC236}">
                <a16:creationId xmlns:a16="http://schemas.microsoft.com/office/drawing/2014/main" id="{E5FD6DF2-7D92-44CE-9FFE-E033C6CEE965}"/>
              </a:ext>
            </a:extLst>
          </p:cNvPr>
          <p:cNvGrpSpPr/>
          <p:nvPr/>
        </p:nvGrpSpPr>
        <p:grpSpPr>
          <a:xfrm>
            <a:off x="497626" y="240059"/>
            <a:ext cx="11409807" cy="1052500"/>
            <a:chOff x="497626" y="240059"/>
            <a:chExt cx="11409807" cy="1052500"/>
          </a:xfrm>
        </p:grpSpPr>
        <p:pic>
          <p:nvPicPr>
            <p:cNvPr id="10" name="Obrázek 7">
              <a:extLst>
                <a:ext uri="{FF2B5EF4-FFF2-40B4-BE49-F238E27FC236}">
                  <a16:creationId xmlns:a16="http://schemas.microsoft.com/office/drawing/2014/main" id="{590DF158-D192-4622-B6AE-287092F97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1" name="Kép 10">
              <a:extLst>
                <a:ext uri="{FF2B5EF4-FFF2-40B4-BE49-F238E27FC236}">
                  <a16:creationId xmlns:a16="http://schemas.microsoft.com/office/drawing/2014/main" id="{A69DE36A-0F29-4026-A434-2A0E4BD4AF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626" y="263354"/>
              <a:ext cx="2444363" cy="1029205"/>
            </a:xfrm>
            <a:prstGeom prst="rect">
              <a:avLst/>
            </a:prstGeom>
          </p:spPr>
        </p:pic>
        <p:pic>
          <p:nvPicPr>
            <p:cNvPr id="12" name="Kép 11">
              <a:extLst>
                <a:ext uri="{FF2B5EF4-FFF2-40B4-BE49-F238E27FC236}">
                  <a16:creationId xmlns:a16="http://schemas.microsoft.com/office/drawing/2014/main" id="{B56D04C2-2F0C-4B7D-B8C8-721BFAAF70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2864264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292787"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sp>
        <p:nvSpPr>
          <p:cNvPr id="4" name="Szövegdoboz 3"/>
          <p:cNvSpPr txBox="1"/>
          <p:nvPr/>
        </p:nvSpPr>
        <p:spPr>
          <a:xfrm>
            <a:off x="3698542" y="1174553"/>
            <a:ext cx="4838825" cy="707886"/>
          </a:xfrm>
          <a:prstGeom prst="rect">
            <a:avLst/>
          </a:prstGeom>
          <a:noFill/>
        </p:spPr>
        <p:txBody>
          <a:bodyPr wrap="none" rtlCol="0">
            <a:spAutoFit/>
          </a:bodyPr>
          <a:lstStyle/>
          <a:p>
            <a:r>
              <a:rPr lang="hu-HU" sz="4000" b="1" dirty="0" err="1">
                <a:solidFill>
                  <a:schemeClr val="accent1">
                    <a:lumMod val="50000"/>
                  </a:schemeClr>
                </a:solidFill>
                <a:latin typeface="+mj-lt"/>
                <a:ea typeface="+mj-ea"/>
                <a:cs typeface="+mj-cs"/>
              </a:rPr>
              <a:t>Roadmaps</a:t>
            </a:r>
            <a:r>
              <a:rPr lang="hu-HU" sz="4000" b="1" dirty="0">
                <a:solidFill>
                  <a:schemeClr val="accent1">
                    <a:lumMod val="50000"/>
                  </a:schemeClr>
                </a:solidFill>
                <a:latin typeface="+mj-lt"/>
                <a:ea typeface="+mj-ea"/>
                <a:cs typeface="+mj-cs"/>
              </a:rPr>
              <a:t> – </a:t>
            </a:r>
            <a:r>
              <a:rPr lang="hu-HU" sz="4000" b="1" dirty="0" err="1">
                <a:solidFill>
                  <a:schemeClr val="accent1">
                    <a:lumMod val="50000"/>
                  </a:schemeClr>
                </a:solidFill>
                <a:latin typeface="+mj-lt"/>
                <a:ea typeface="+mj-ea"/>
                <a:cs typeface="+mj-cs"/>
              </a:rPr>
              <a:t>discussion</a:t>
            </a:r>
            <a:endParaRPr lang="hu-HU" sz="4000" b="1" dirty="0">
              <a:solidFill>
                <a:schemeClr val="accent1">
                  <a:lumMod val="50000"/>
                </a:schemeClr>
              </a:solidFill>
              <a:latin typeface="+mj-lt"/>
              <a:ea typeface="+mj-ea"/>
              <a:cs typeface="+mj-cs"/>
            </a:endParaRPr>
          </a:p>
        </p:txBody>
      </p:sp>
      <p:sp>
        <p:nvSpPr>
          <p:cNvPr id="7" name="Szövegdoboz 6"/>
          <p:cNvSpPr txBox="1"/>
          <p:nvPr/>
        </p:nvSpPr>
        <p:spPr>
          <a:xfrm>
            <a:off x="300624" y="2346960"/>
            <a:ext cx="11634660" cy="1661993"/>
          </a:xfrm>
          <a:prstGeom prst="rect">
            <a:avLst/>
          </a:prstGeom>
          <a:noFill/>
        </p:spPr>
        <p:txBody>
          <a:bodyPr wrap="none" rtlCol="0">
            <a:spAutoFit/>
          </a:bodyPr>
          <a:lstStyle/>
          <a:p>
            <a:r>
              <a:rPr lang="hu-HU" sz="2800" dirty="0" err="1">
                <a:solidFill>
                  <a:schemeClr val="accent1">
                    <a:lumMod val="75000"/>
                  </a:schemeClr>
                </a:solidFill>
              </a:rPr>
              <a:t>Does</a:t>
            </a:r>
            <a:r>
              <a:rPr lang="hu-HU" sz="2800" dirty="0">
                <a:solidFill>
                  <a:schemeClr val="accent1">
                    <a:lumMod val="75000"/>
                  </a:schemeClr>
                </a:solidFill>
              </a:rPr>
              <a:t> PA2 </a:t>
            </a:r>
            <a:r>
              <a:rPr lang="hu-HU" sz="2800" dirty="0" err="1">
                <a:solidFill>
                  <a:schemeClr val="accent1">
                    <a:lumMod val="75000"/>
                  </a:schemeClr>
                </a:solidFill>
              </a:rPr>
              <a:t>need</a:t>
            </a:r>
            <a:r>
              <a:rPr lang="hu-HU" sz="2800" dirty="0">
                <a:solidFill>
                  <a:schemeClr val="accent1">
                    <a:lumMod val="75000"/>
                  </a:schemeClr>
                </a:solidFill>
              </a:rPr>
              <a:t> a </a:t>
            </a:r>
            <a:r>
              <a:rPr lang="hu-HU" sz="2800" dirty="0" err="1">
                <a:solidFill>
                  <a:schemeClr val="accent1">
                    <a:lumMod val="75000"/>
                  </a:schemeClr>
                </a:solidFill>
              </a:rPr>
              <a:t>roadmap</a:t>
            </a:r>
            <a:r>
              <a:rPr lang="hu-HU" sz="2800" dirty="0">
                <a:solidFill>
                  <a:schemeClr val="accent1">
                    <a:lumMod val="75000"/>
                  </a:schemeClr>
                </a:solidFill>
              </a:rPr>
              <a:t>?  -  VOTE (</a:t>
            </a:r>
            <a:r>
              <a:rPr lang="hu-HU" sz="2800" dirty="0" err="1">
                <a:solidFill>
                  <a:schemeClr val="accent1">
                    <a:lumMod val="75000"/>
                  </a:schemeClr>
                </a:solidFill>
              </a:rPr>
              <a:t>now</a:t>
            </a:r>
            <a:r>
              <a:rPr lang="hu-HU" sz="2800" dirty="0">
                <a:solidFill>
                  <a:schemeClr val="accent1">
                    <a:lumMod val="75000"/>
                  </a:schemeClr>
                </a:solidFill>
              </a:rPr>
              <a:t>, </a:t>
            </a:r>
            <a:r>
              <a:rPr lang="hu-HU" sz="2800" dirty="0" err="1">
                <a:solidFill>
                  <a:schemeClr val="accent1">
                    <a:lumMod val="75000"/>
                  </a:schemeClr>
                </a:solidFill>
              </a:rPr>
              <a:t>or</a:t>
            </a:r>
            <a:r>
              <a:rPr lang="hu-HU" sz="2800" dirty="0">
                <a:solidFill>
                  <a:schemeClr val="accent1">
                    <a:lumMod val="75000"/>
                  </a:schemeClr>
                </a:solidFill>
              </a:rPr>
              <a:t> </a:t>
            </a:r>
            <a:r>
              <a:rPr lang="hu-HU" sz="2800" dirty="0" err="1">
                <a:solidFill>
                  <a:schemeClr val="accent1">
                    <a:lumMod val="75000"/>
                  </a:schemeClr>
                </a:solidFill>
              </a:rPr>
              <a:t>in</a:t>
            </a:r>
            <a:r>
              <a:rPr lang="hu-HU" sz="2800" dirty="0">
                <a:solidFill>
                  <a:schemeClr val="accent1">
                    <a:lumMod val="75000"/>
                  </a:schemeClr>
                </a:solidFill>
              </a:rPr>
              <a:t> </a:t>
            </a:r>
            <a:r>
              <a:rPr lang="hu-HU" sz="2800" dirty="0" err="1">
                <a:solidFill>
                  <a:schemeClr val="accent1">
                    <a:lumMod val="75000"/>
                  </a:schemeClr>
                </a:solidFill>
              </a:rPr>
              <a:t>written</a:t>
            </a:r>
            <a:r>
              <a:rPr lang="hu-HU" sz="2800" dirty="0">
                <a:solidFill>
                  <a:schemeClr val="accent1">
                    <a:lumMod val="75000"/>
                  </a:schemeClr>
                </a:solidFill>
              </a:rPr>
              <a:t> </a:t>
            </a:r>
            <a:r>
              <a:rPr lang="hu-HU" sz="2800" dirty="0" err="1">
                <a:solidFill>
                  <a:schemeClr val="accent1">
                    <a:lumMod val="75000"/>
                  </a:schemeClr>
                </a:solidFill>
              </a:rPr>
              <a:t>form</a:t>
            </a:r>
            <a:r>
              <a:rPr lang="hu-HU" sz="2800" dirty="0">
                <a:solidFill>
                  <a:schemeClr val="accent1">
                    <a:lumMod val="75000"/>
                  </a:schemeClr>
                </a:solidFill>
              </a:rPr>
              <a:t> </a:t>
            </a:r>
            <a:r>
              <a:rPr lang="hu-HU" sz="2800" dirty="0" err="1">
                <a:solidFill>
                  <a:schemeClr val="accent1">
                    <a:lumMod val="75000"/>
                  </a:schemeClr>
                </a:solidFill>
              </a:rPr>
              <a:t>after</a:t>
            </a:r>
            <a:r>
              <a:rPr lang="hu-HU" sz="2800" dirty="0">
                <a:solidFill>
                  <a:schemeClr val="accent1">
                    <a:lumMod val="75000"/>
                  </a:schemeClr>
                </a:solidFill>
              </a:rPr>
              <a:t> </a:t>
            </a:r>
            <a:r>
              <a:rPr lang="hu-HU" sz="2800" dirty="0" err="1">
                <a:solidFill>
                  <a:schemeClr val="accent1">
                    <a:lumMod val="75000"/>
                  </a:schemeClr>
                </a:solidFill>
              </a:rPr>
              <a:t>the</a:t>
            </a:r>
            <a:r>
              <a:rPr lang="hu-HU" sz="2800" dirty="0">
                <a:solidFill>
                  <a:schemeClr val="accent1">
                    <a:lumMod val="75000"/>
                  </a:schemeClr>
                </a:solidFill>
              </a:rPr>
              <a:t> meeting)</a:t>
            </a:r>
          </a:p>
          <a:p>
            <a:r>
              <a:rPr lang="hu-HU" sz="2800" dirty="0" err="1">
                <a:solidFill>
                  <a:schemeClr val="accent1">
                    <a:lumMod val="75000"/>
                  </a:schemeClr>
                </a:solidFill>
              </a:rPr>
              <a:t>Format</a:t>
            </a:r>
            <a:r>
              <a:rPr lang="hu-HU" sz="2800" dirty="0">
                <a:solidFill>
                  <a:schemeClr val="accent1">
                    <a:lumMod val="75000"/>
                  </a:schemeClr>
                </a:solidFill>
              </a:rPr>
              <a:t>? (</a:t>
            </a:r>
            <a:r>
              <a:rPr lang="hu-HU" sz="2800" dirty="0" err="1">
                <a:solidFill>
                  <a:schemeClr val="accent1">
                    <a:lumMod val="75000"/>
                  </a:schemeClr>
                </a:solidFill>
              </a:rPr>
              <a:t>presented</a:t>
            </a:r>
            <a:r>
              <a:rPr lang="hu-HU" sz="2800" dirty="0">
                <a:solidFill>
                  <a:schemeClr val="accent1">
                    <a:lumMod val="75000"/>
                  </a:schemeClr>
                </a:solidFill>
              </a:rPr>
              <a:t> </a:t>
            </a:r>
            <a:r>
              <a:rPr lang="hu-HU" sz="2800" dirty="0" err="1">
                <a:solidFill>
                  <a:schemeClr val="accent1">
                    <a:lumMod val="75000"/>
                  </a:schemeClr>
                </a:solidFill>
              </a:rPr>
              <a:t>table</a:t>
            </a:r>
            <a:r>
              <a:rPr lang="hu-HU" sz="2800" dirty="0">
                <a:solidFill>
                  <a:schemeClr val="accent1">
                    <a:lumMod val="75000"/>
                  </a:schemeClr>
                </a:solidFill>
              </a:rPr>
              <a:t> </a:t>
            </a:r>
            <a:r>
              <a:rPr lang="hu-HU" sz="2800" dirty="0" err="1">
                <a:solidFill>
                  <a:schemeClr val="accent1">
                    <a:lumMod val="75000"/>
                  </a:schemeClr>
                </a:solidFill>
              </a:rPr>
              <a:t>or</a:t>
            </a:r>
            <a:r>
              <a:rPr lang="hu-HU" sz="2800" dirty="0">
                <a:solidFill>
                  <a:schemeClr val="accent1">
                    <a:lumMod val="75000"/>
                  </a:schemeClr>
                </a:solidFill>
              </a:rPr>
              <a:t> </a:t>
            </a:r>
            <a:r>
              <a:rPr lang="hu-HU" sz="2800" dirty="0" err="1">
                <a:solidFill>
                  <a:schemeClr val="accent1">
                    <a:lumMod val="75000"/>
                  </a:schemeClr>
                </a:solidFill>
              </a:rPr>
              <a:t>another</a:t>
            </a:r>
            <a:r>
              <a:rPr lang="hu-HU" sz="2800" dirty="0">
                <a:solidFill>
                  <a:schemeClr val="accent1">
                    <a:lumMod val="75000"/>
                  </a:schemeClr>
                </a:solidFill>
              </a:rPr>
              <a:t>?)</a:t>
            </a:r>
          </a:p>
          <a:p>
            <a:r>
              <a:rPr lang="hu-HU" sz="2800" dirty="0" err="1">
                <a:solidFill>
                  <a:schemeClr val="accent1">
                    <a:lumMod val="75000"/>
                  </a:schemeClr>
                </a:solidFill>
              </a:rPr>
              <a:t>If</a:t>
            </a:r>
            <a:r>
              <a:rPr lang="hu-HU" sz="2800" dirty="0">
                <a:solidFill>
                  <a:schemeClr val="accent1">
                    <a:lumMod val="75000"/>
                  </a:schemeClr>
                </a:solidFill>
              </a:rPr>
              <a:t> </a:t>
            </a:r>
            <a:r>
              <a:rPr lang="hu-HU" sz="2800" dirty="0" err="1">
                <a:solidFill>
                  <a:schemeClr val="accent1">
                    <a:lumMod val="75000"/>
                  </a:schemeClr>
                </a:solidFill>
              </a:rPr>
              <a:t>yes</a:t>
            </a:r>
            <a:r>
              <a:rPr lang="hu-HU" sz="2800" dirty="0">
                <a:solidFill>
                  <a:schemeClr val="accent1">
                    <a:lumMod val="75000"/>
                  </a:schemeClr>
                </a:solidFill>
              </a:rPr>
              <a:t> – </a:t>
            </a:r>
            <a:r>
              <a:rPr lang="hu-HU" sz="2800" dirty="0" err="1">
                <a:solidFill>
                  <a:schemeClr val="accent1">
                    <a:lumMod val="75000"/>
                  </a:schemeClr>
                </a:solidFill>
              </a:rPr>
              <a:t>draft</a:t>
            </a:r>
            <a:r>
              <a:rPr lang="hu-HU" sz="2800" dirty="0">
                <a:solidFill>
                  <a:schemeClr val="accent1">
                    <a:lumMod val="75000"/>
                  </a:schemeClr>
                </a:solidFill>
              </a:rPr>
              <a:t> </a:t>
            </a:r>
            <a:r>
              <a:rPr lang="hu-HU" sz="2800" dirty="0" err="1">
                <a:solidFill>
                  <a:schemeClr val="accent1">
                    <a:lumMod val="75000"/>
                  </a:schemeClr>
                </a:solidFill>
              </a:rPr>
              <a:t>to</a:t>
            </a:r>
            <a:r>
              <a:rPr lang="hu-HU" sz="2800" dirty="0">
                <a:solidFill>
                  <a:schemeClr val="accent1">
                    <a:lumMod val="75000"/>
                  </a:schemeClr>
                </a:solidFill>
              </a:rPr>
              <a:t> be </a:t>
            </a:r>
            <a:r>
              <a:rPr lang="hu-HU" sz="2800" dirty="0" err="1">
                <a:solidFill>
                  <a:schemeClr val="accent1">
                    <a:lumMod val="75000"/>
                  </a:schemeClr>
                </a:solidFill>
              </a:rPr>
              <a:t>presented</a:t>
            </a:r>
            <a:r>
              <a:rPr lang="hu-HU" sz="2800" dirty="0">
                <a:solidFill>
                  <a:schemeClr val="accent1">
                    <a:lumMod val="75000"/>
                  </a:schemeClr>
                </a:solidFill>
              </a:rPr>
              <a:t> </a:t>
            </a:r>
            <a:r>
              <a:rPr lang="hu-HU" sz="2800" dirty="0" err="1">
                <a:solidFill>
                  <a:schemeClr val="accent1">
                    <a:lumMod val="75000"/>
                  </a:schemeClr>
                </a:solidFill>
              </a:rPr>
              <a:t>at</a:t>
            </a:r>
            <a:r>
              <a:rPr lang="hu-HU" sz="2800" dirty="0">
                <a:solidFill>
                  <a:schemeClr val="accent1">
                    <a:lumMod val="75000"/>
                  </a:schemeClr>
                </a:solidFill>
              </a:rPr>
              <a:t> </a:t>
            </a:r>
            <a:r>
              <a:rPr lang="hu-HU" sz="2800" dirty="0" err="1">
                <a:solidFill>
                  <a:schemeClr val="accent1">
                    <a:lumMod val="75000"/>
                  </a:schemeClr>
                </a:solidFill>
              </a:rPr>
              <a:t>the</a:t>
            </a:r>
            <a:r>
              <a:rPr lang="hu-HU" sz="2800" dirty="0">
                <a:solidFill>
                  <a:schemeClr val="accent1">
                    <a:lumMod val="75000"/>
                  </a:schemeClr>
                </a:solidFill>
              </a:rPr>
              <a:t> </a:t>
            </a:r>
            <a:r>
              <a:rPr lang="hu-HU" sz="2800" dirty="0" err="1">
                <a:solidFill>
                  <a:schemeClr val="accent1">
                    <a:lumMod val="75000"/>
                  </a:schemeClr>
                </a:solidFill>
              </a:rPr>
              <a:t>next</a:t>
            </a:r>
            <a:r>
              <a:rPr lang="hu-HU" sz="2800" dirty="0">
                <a:solidFill>
                  <a:schemeClr val="accent1">
                    <a:lumMod val="75000"/>
                  </a:schemeClr>
                </a:solidFill>
              </a:rPr>
              <a:t> SG (Nov-Dec 2021)</a:t>
            </a:r>
          </a:p>
          <a:p>
            <a:endParaRPr lang="hu-HU" dirty="0"/>
          </a:p>
        </p:txBody>
      </p:sp>
      <p:grpSp>
        <p:nvGrpSpPr>
          <p:cNvPr id="11" name="Csoportba foglalás 10">
            <a:extLst>
              <a:ext uri="{FF2B5EF4-FFF2-40B4-BE49-F238E27FC236}">
                <a16:creationId xmlns:a16="http://schemas.microsoft.com/office/drawing/2014/main" id="{E4E72900-E974-4B7F-A44B-0129FE3AB13D}"/>
              </a:ext>
            </a:extLst>
          </p:cNvPr>
          <p:cNvGrpSpPr/>
          <p:nvPr/>
        </p:nvGrpSpPr>
        <p:grpSpPr>
          <a:xfrm>
            <a:off x="497626" y="240059"/>
            <a:ext cx="11409807" cy="1094044"/>
            <a:chOff x="497626" y="240059"/>
            <a:chExt cx="11409807" cy="1094044"/>
          </a:xfrm>
        </p:grpSpPr>
        <p:pic>
          <p:nvPicPr>
            <p:cNvPr id="12" name="Obrázek 7">
              <a:extLst>
                <a:ext uri="{FF2B5EF4-FFF2-40B4-BE49-F238E27FC236}">
                  <a16:creationId xmlns:a16="http://schemas.microsoft.com/office/drawing/2014/main" id="{4971AB48-9DA9-4DAC-9E1B-3B6F1ECA5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3" name="Kép 12">
              <a:extLst>
                <a:ext uri="{FF2B5EF4-FFF2-40B4-BE49-F238E27FC236}">
                  <a16:creationId xmlns:a16="http://schemas.microsoft.com/office/drawing/2014/main" id="{B689B88C-25DD-4F03-BED6-5B5BB9E7BF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4" name="Kép 13">
              <a:extLst>
                <a:ext uri="{FF2B5EF4-FFF2-40B4-BE49-F238E27FC236}">
                  <a16:creationId xmlns:a16="http://schemas.microsoft.com/office/drawing/2014/main" id="{13D6E9ED-FAA3-4E6E-BEA1-821863D74A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3708543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1722396" y="1453997"/>
            <a:ext cx="8174182" cy="1305507"/>
          </a:xfrm>
        </p:spPr>
        <p:txBody>
          <a:bodyPr>
            <a:normAutofit/>
          </a:bodyPr>
          <a:lstStyle/>
          <a:p>
            <a:r>
              <a:rPr lang="hu-HU" b="1" dirty="0" err="1">
                <a:solidFill>
                  <a:schemeClr val="accent1">
                    <a:lumMod val="50000"/>
                  </a:schemeClr>
                </a:solidFill>
              </a:rPr>
              <a:t>Presentation</a:t>
            </a:r>
            <a:r>
              <a:rPr lang="hu-HU" b="1" dirty="0">
                <a:solidFill>
                  <a:schemeClr val="accent1">
                    <a:lumMod val="50000"/>
                  </a:schemeClr>
                </a:solidFill>
              </a:rPr>
              <a:t> of </a:t>
            </a:r>
            <a:r>
              <a:rPr lang="hu-HU" b="1" dirty="0" err="1">
                <a:solidFill>
                  <a:schemeClr val="accent1">
                    <a:lumMod val="50000"/>
                  </a:schemeClr>
                </a:solidFill>
              </a:rPr>
              <a:t>funding</a:t>
            </a:r>
            <a:r>
              <a:rPr lang="hu-HU" b="1" dirty="0">
                <a:solidFill>
                  <a:schemeClr val="accent1">
                    <a:lumMod val="50000"/>
                  </a:schemeClr>
                </a:solidFill>
              </a:rPr>
              <a:t> </a:t>
            </a:r>
            <a:r>
              <a:rPr lang="hu-HU" b="1" dirty="0" err="1">
                <a:solidFill>
                  <a:schemeClr val="accent1">
                    <a:lumMod val="50000"/>
                  </a:schemeClr>
                </a:solidFill>
              </a:rPr>
              <a:t>programs</a:t>
            </a:r>
            <a:r>
              <a:rPr lang="hu-HU" b="1" dirty="0">
                <a:solidFill>
                  <a:schemeClr val="accent1">
                    <a:lumMod val="50000"/>
                  </a:schemeClr>
                </a:solidFill>
              </a:rPr>
              <a:t>, </a:t>
            </a:r>
            <a:r>
              <a:rPr lang="hu-HU" b="1" dirty="0" err="1">
                <a:solidFill>
                  <a:schemeClr val="accent1">
                    <a:lumMod val="50000"/>
                  </a:schemeClr>
                </a:solidFill>
              </a:rPr>
              <a:t>discussion</a:t>
            </a:r>
            <a:r>
              <a:rPr lang="hu-HU" b="1" dirty="0">
                <a:solidFill>
                  <a:schemeClr val="accent1">
                    <a:lumMod val="50000"/>
                  </a:schemeClr>
                </a:solidFill>
              </a:rPr>
              <a:t> </a:t>
            </a:r>
            <a:r>
              <a:rPr lang="hu-HU" b="1" dirty="0" err="1">
                <a:solidFill>
                  <a:schemeClr val="accent1">
                    <a:lumMod val="50000"/>
                  </a:schemeClr>
                </a:solidFill>
              </a:rPr>
              <a:t>on</a:t>
            </a:r>
            <a:r>
              <a:rPr lang="hu-HU" b="1" dirty="0">
                <a:solidFill>
                  <a:schemeClr val="accent1">
                    <a:lumMod val="50000"/>
                  </a:schemeClr>
                </a:solidFill>
              </a:rPr>
              <a:t> project </a:t>
            </a:r>
            <a:r>
              <a:rPr lang="hu-HU" b="1" dirty="0" err="1">
                <a:solidFill>
                  <a:schemeClr val="accent1">
                    <a:lumMod val="50000"/>
                  </a:schemeClr>
                </a:solidFill>
              </a:rPr>
              <a:t>generation</a:t>
            </a:r>
            <a:endParaRPr lang="en-GB" b="1" dirty="0">
              <a:solidFill>
                <a:schemeClr val="accent1">
                  <a:lumMod val="50000"/>
                </a:schemeClr>
              </a:solidFill>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1951837" y="2882307"/>
            <a:ext cx="7519466" cy="1073997"/>
          </a:xfrm>
        </p:spPr>
        <p:txBody>
          <a:bodyPr>
            <a:normAutofit/>
          </a:bodyPr>
          <a:lstStyle/>
          <a:p>
            <a:pPr marL="0" indent="0">
              <a:buNone/>
            </a:pPr>
            <a:r>
              <a:rPr lang="cs-CZ" dirty="0">
                <a:solidFill>
                  <a:schemeClr val="accent1">
                    <a:lumMod val="75000"/>
                  </a:schemeClr>
                </a:solidFill>
              </a:rPr>
              <a:t>Ms Annamária NÁDOR, Hungarian PAC</a:t>
            </a:r>
            <a:r>
              <a:rPr lang="en-GB" dirty="0">
                <a:solidFill>
                  <a:schemeClr val="accent1">
                    <a:lumMod val="75000"/>
                  </a:schemeClr>
                </a:solidFill>
              </a:rPr>
              <a:t>, Ministry of Foreign Affairs and Trade of Hungary</a:t>
            </a: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1864123" y="2759504"/>
            <a:ext cx="7890729"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4" name="Téglalap 3"/>
          <p:cNvSpPr/>
          <p:nvPr/>
        </p:nvSpPr>
        <p:spPr>
          <a:xfrm>
            <a:off x="2297381" y="4193894"/>
            <a:ext cx="7382256" cy="1938992"/>
          </a:xfrm>
          <a:prstGeom prst="rect">
            <a:avLst/>
          </a:prstGeom>
        </p:spPr>
        <p:txBody>
          <a:bodyPr wrap="square">
            <a:spAutoFit/>
          </a:bodyPr>
          <a:lstStyle/>
          <a:p>
            <a:r>
              <a:rPr lang="hu-HU" sz="2400" b="1" dirty="0">
                <a:solidFill>
                  <a:schemeClr val="accent1">
                    <a:lumMod val="75000"/>
                  </a:schemeClr>
                </a:solidFill>
              </a:rPr>
              <a:t>WHY? AP, </a:t>
            </a:r>
            <a:r>
              <a:rPr lang="en-GB" sz="2400" b="1" dirty="0">
                <a:solidFill>
                  <a:schemeClr val="accent1">
                    <a:lumMod val="75000"/>
                  </a:schemeClr>
                </a:solidFill>
              </a:rPr>
              <a:t>ACT</a:t>
            </a:r>
            <a:r>
              <a:rPr lang="hu-HU" sz="2400" b="1" dirty="0">
                <a:solidFill>
                  <a:schemeClr val="accent1">
                    <a:lumMod val="75000"/>
                  </a:schemeClr>
                </a:solidFill>
              </a:rPr>
              <a:t>.</a:t>
            </a:r>
            <a:r>
              <a:rPr lang="en-GB" sz="2400" b="1" dirty="0">
                <a:solidFill>
                  <a:schemeClr val="accent1">
                    <a:lumMod val="75000"/>
                  </a:schemeClr>
                </a:solidFill>
              </a:rPr>
              <a:t> 9: To encourage project generation related to the energy field</a:t>
            </a:r>
            <a:endParaRPr lang="hu-HU" sz="2400" b="1" dirty="0">
              <a:solidFill>
                <a:schemeClr val="accent1">
                  <a:lumMod val="75000"/>
                </a:schemeClr>
              </a:solidFill>
            </a:endParaRPr>
          </a:p>
          <a:p>
            <a:r>
              <a:rPr lang="hu-HU" sz="2400" b="1" dirty="0" err="1">
                <a:solidFill>
                  <a:schemeClr val="accent1">
                    <a:lumMod val="75000"/>
                  </a:schemeClr>
                </a:solidFill>
              </a:rPr>
              <a:t>Target</a:t>
            </a:r>
            <a:r>
              <a:rPr lang="hu-HU" sz="2400" b="1" dirty="0">
                <a:solidFill>
                  <a:schemeClr val="accent1">
                    <a:lumMod val="75000"/>
                  </a:schemeClr>
                </a:solidFill>
              </a:rPr>
              <a:t>: </a:t>
            </a:r>
            <a:r>
              <a:rPr lang="en-GB" sz="2400" b="1" dirty="0">
                <a:solidFill>
                  <a:schemeClr val="accent1">
                    <a:lumMod val="75000"/>
                  </a:schemeClr>
                </a:solidFill>
              </a:rPr>
              <a:t> to generate 15 successful proposals, making use of all relevant funds and programmes, in the next programming period (until 2027)</a:t>
            </a:r>
            <a:endParaRPr lang="hu-HU" sz="2400" b="1" dirty="0">
              <a:solidFill>
                <a:schemeClr val="accent1">
                  <a:lumMod val="75000"/>
                </a:schemeClr>
              </a:solidFill>
            </a:endParaRPr>
          </a:p>
        </p:txBody>
      </p:sp>
      <p:grpSp>
        <p:nvGrpSpPr>
          <p:cNvPr id="12" name="Csoportba foglalás 11">
            <a:extLst>
              <a:ext uri="{FF2B5EF4-FFF2-40B4-BE49-F238E27FC236}">
                <a16:creationId xmlns:a16="http://schemas.microsoft.com/office/drawing/2014/main" id="{D0BCB420-1A3C-4CCB-9774-0F1E9E840942}"/>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562FA5B7-73B6-4861-8C29-35F6D646ED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E99F4B0E-EB27-4CF6-9AF5-AF5C193DE6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768FEC57-7251-4671-AB00-D4DD111F6F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1993620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1373103" y="1784049"/>
            <a:ext cx="9596582" cy="1305507"/>
          </a:xfrm>
        </p:spPr>
        <p:txBody>
          <a:bodyPr>
            <a:normAutofit/>
          </a:bodyPr>
          <a:lstStyle/>
          <a:p>
            <a:pPr algn="ctr"/>
            <a:r>
              <a:rPr lang="hu-HU" b="1" dirty="0" err="1">
                <a:solidFill>
                  <a:schemeClr val="accent1">
                    <a:lumMod val="50000"/>
                  </a:schemeClr>
                </a:solidFill>
              </a:rPr>
              <a:t>Actualities</a:t>
            </a:r>
            <a:r>
              <a:rPr lang="hu-HU" b="1" dirty="0">
                <a:solidFill>
                  <a:schemeClr val="accent1">
                    <a:lumMod val="50000"/>
                  </a:schemeClr>
                </a:solidFill>
              </a:rPr>
              <a:t> of </a:t>
            </a:r>
            <a:r>
              <a:rPr lang="hu-HU" b="1" dirty="0" err="1">
                <a:solidFill>
                  <a:schemeClr val="accent1">
                    <a:lumMod val="50000"/>
                  </a:schemeClr>
                </a:solidFill>
              </a:rPr>
              <a:t>the</a:t>
            </a:r>
            <a:r>
              <a:rPr lang="hu-HU" b="1" dirty="0">
                <a:solidFill>
                  <a:schemeClr val="accent1">
                    <a:lumMod val="50000"/>
                  </a:schemeClr>
                </a:solidFill>
              </a:rPr>
              <a:t> </a:t>
            </a:r>
            <a:r>
              <a:rPr lang="en-GB" b="1" dirty="0">
                <a:solidFill>
                  <a:schemeClr val="accent1">
                    <a:lumMod val="50000"/>
                  </a:schemeClr>
                </a:solidFill>
              </a:rPr>
              <a:t>D</a:t>
            </a:r>
            <a:r>
              <a:rPr lang="hu-HU" b="1" dirty="0" err="1">
                <a:solidFill>
                  <a:schemeClr val="accent1">
                    <a:lumMod val="50000"/>
                  </a:schemeClr>
                </a:solidFill>
              </a:rPr>
              <a:t>anube</a:t>
            </a:r>
            <a:r>
              <a:rPr lang="hu-HU" b="1" dirty="0">
                <a:solidFill>
                  <a:schemeClr val="accent1">
                    <a:lumMod val="50000"/>
                  </a:schemeClr>
                </a:solidFill>
              </a:rPr>
              <a:t> </a:t>
            </a:r>
            <a:r>
              <a:rPr lang="hu-HU" b="1" dirty="0" err="1">
                <a:solidFill>
                  <a:schemeClr val="accent1">
                    <a:lumMod val="50000"/>
                  </a:schemeClr>
                </a:solidFill>
              </a:rPr>
              <a:t>Strategy</a:t>
            </a:r>
            <a:r>
              <a:rPr lang="hu-HU" b="1" dirty="0">
                <a:solidFill>
                  <a:schemeClr val="accent1">
                    <a:lumMod val="50000"/>
                  </a:schemeClr>
                </a:solidFill>
              </a:rPr>
              <a:t> </a:t>
            </a:r>
            <a:r>
              <a:rPr lang="hu-HU" b="1" dirty="0" err="1">
                <a:solidFill>
                  <a:schemeClr val="accent1">
                    <a:lumMod val="50000"/>
                  </a:schemeClr>
                </a:solidFill>
              </a:rPr>
              <a:t>Point</a:t>
            </a:r>
            <a:r>
              <a:rPr lang="hu-HU" b="1" dirty="0">
                <a:solidFill>
                  <a:schemeClr val="accent1">
                    <a:lumMod val="50000"/>
                  </a:schemeClr>
                </a:solidFill>
              </a:rPr>
              <a:t> </a:t>
            </a:r>
            <a:endParaRPr lang="en-GB" b="1" dirty="0">
              <a:solidFill>
                <a:schemeClr val="accent1">
                  <a:lumMod val="50000"/>
                </a:schemeClr>
              </a:solidFill>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1525856" y="3429000"/>
            <a:ext cx="8258224" cy="2221816"/>
          </a:xfrm>
        </p:spPr>
        <p:txBody>
          <a:bodyPr>
            <a:normAutofit/>
          </a:bodyPr>
          <a:lstStyle/>
          <a:p>
            <a:pPr lvl="0" algn="ctr"/>
            <a:r>
              <a:rPr lang="en-GB" dirty="0">
                <a:solidFill>
                  <a:schemeClr val="accent1">
                    <a:lumMod val="75000"/>
                  </a:schemeClr>
                </a:solidFill>
              </a:rPr>
              <a:t>Ms Katharina LENZ, Pillar Officer, Danube Strategy Point</a:t>
            </a:r>
          </a:p>
          <a:p>
            <a:pPr marL="0" lvl="0" indent="0">
              <a:buNone/>
            </a:pPr>
            <a:endParaRPr lang="en-GB"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1434752" y="3050289"/>
            <a:ext cx="9384145" cy="6208"/>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nvGrpSpPr>
          <p:cNvPr id="12" name="Csoportba foglalás 11">
            <a:extLst>
              <a:ext uri="{FF2B5EF4-FFF2-40B4-BE49-F238E27FC236}">
                <a16:creationId xmlns:a16="http://schemas.microsoft.com/office/drawing/2014/main" id="{2A265DC1-2772-402B-A359-8C001592C674}"/>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4D02A5C7-F247-4A79-8D91-567E49370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F5501208-77AF-4B3D-8803-8E594D3E90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D7E1D54D-BD6F-44FA-913E-45CD1EB6E5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3870172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1373103" y="1784049"/>
            <a:ext cx="9596582" cy="1305507"/>
          </a:xfrm>
        </p:spPr>
        <p:txBody>
          <a:bodyPr>
            <a:normAutofit/>
          </a:bodyPr>
          <a:lstStyle/>
          <a:p>
            <a:pPr algn="ctr"/>
            <a:r>
              <a:rPr lang="hu-HU" b="1" dirty="0" err="1">
                <a:solidFill>
                  <a:schemeClr val="accent1">
                    <a:lumMod val="50000"/>
                  </a:schemeClr>
                </a:solidFill>
              </a:rPr>
              <a:t>Discussion</a:t>
            </a:r>
            <a:r>
              <a:rPr lang="hu-HU" b="1" dirty="0">
                <a:solidFill>
                  <a:schemeClr val="accent1">
                    <a:lumMod val="50000"/>
                  </a:schemeClr>
                </a:solidFill>
              </a:rPr>
              <a:t>: </a:t>
            </a:r>
            <a:r>
              <a:rPr lang="hu-HU" b="1" dirty="0" err="1">
                <a:solidFill>
                  <a:schemeClr val="accent1">
                    <a:lumMod val="50000"/>
                  </a:schemeClr>
                </a:solidFill>
              </a:rPr>
              <a:t>Strategic</a:t>
            </a:r>
            <a:r>
              <a:rPr lang="hu-HU" b="1" dirty="0">
                <a:solidFill>
                  <a:schemeClr val="accent1">
                    <a:lumMod val="50000"/>
                  </a:schemeClr>
                </a:solidFill>
              </a:rPr>
              <a:t> </a:t>
            </a:r>
            <a:r>
              <a:rPr lang="hu-HU" b="1" dirty="0" err="1">
                <a:solidFill>
                  <a:schemeClr val="accent1">
                    <a:lumMod val="50000"/>
                  </a:schemeClr>
                </a:solidFill>
              </a:rPr>
              <a:t>projects</a:t>
            </a:r>
            <a:r>
              <a:rPr lang="hu-HU" b="1" dirty="0">
                <a:solidFill>
                  <a:schemeClr val="accent1">
                    <a:lumMod val="50000"/>
                  </a:schemeClr>
                </a:solidFill>
              </a:rPr>
              <a:t>, </a:t>
            </a:r>
            <a:r>
              <a:rPr lang="hu-HU" b="1" dirty="0" err="1">
                <a:solidFill>
                  <a:schemeClr val="accent1">
                    <a:lumMod val="50000"/>
                  </a:schemeClr>
                </a:solidFill>
              </a:rPr>
              <a:t>processes</a:t>
            </a:r>
            <a:r>
              <a:rPr lang="hu-HU" b="1" dirty="0">
                <a:solidFill>
                  <a:schemeClr val="accent1">
                    <a:lumMod val="50000"/>
                  </a:schemeClr>
                </a:solidFill>
              </a:rPr>
              <a:t>, </a:t>
            </a:r>
            <a:r>
              <a:rPr lang="hu-HU" b="1" dirty="0" err="1">
                <a:solidFill>
                  <a:schemeClr val="accent1">
                    <a:lumMod val="50000"/>
                  </a:schemeClr>
                </a:solidFill>
              </a:rPr>
              <a:t>flagships</a:t>
            </a:r>
            <a:r>
              <a:rPr lang="hu-HU" b="1" dirty="0">
                <a:solidFill>
                  <a:schemeClr val="accent1">
                    <a:lumMod val="50000"/>
                  </a:schemeClr>
                </a:solidFill>
              </a:rPr>
              <a:t> </a:t>
            </a:r>
            <a:endParaRPr lang="en-GB" b="1" dirty="0">
              <a:solidFill>
                <a:schemeClr val="accent1">
                  <a:lumMod val="50000"/>
                </a:schemeClr>
              </a:solidFill>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1525856" y="3429000"/>
            <a:ext cx="8258224" cy="2221816"/>
          </a:xfrm>
        </p:spPr>
        <p:txBody>
          <a:bodyPr>
            <a:normAutofit/>
          </a:bodyPr>
          <a:lstStyle/>
          <a:p>
            <a:pPr lvl="0" algn="ctr"/>
            <a:r>
              <a:rPr lang="en-GB" dirty="0">
                <a:solidFill>
                  <a:schemeClr val="accent1">
                    <a:lumMod val="75000"/>
                  </a:schemeClr>
                </a:solidFill>
              </a:rPr>
              <a:t>Ms Katharina LENZ, Pillar Officer, Danube Strategy Point</a:t>
            </a:r>
          </a:p>
          <a:p>
            <a:pPr marL="0" lvl="0" indent="0">
              <a:buNone/>
            </a:pPr>
            <a:endParaRPr lang="en-GB"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1434752" y="3050289"/>
            <a:ext cx="9384145" cy="6208"/>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nvGrpSpPr>
          <p:cNvPr id="12" name="Csoportba foglalás 11">
            <a:extLst>
              <a:ext uri="{FF2B5EF4-FFF2-40B4-BE49-F238E27FC236}">
                <a16:creationId xmlns:a16="http://schemas.microsoft.com/office/drawing/2014/main" id="{8F0C4C4E-BDDE-45A3-85F2-79971E50B8A2}"/>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32E094CA-DD19-4736-B051-E0A959BC0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8FC8EC81-8E3E-4D12-AE7F-162647E5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38D5FA2A-C9E6-4094-AB0D-B91566E627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504491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1926163" y="1642127"/>
            <a:ext cx="8174182" cy="1305507"/>
          </a:xfrm>
        </p:spPr>
        <p:txBody>
          <a:bodyPr>
            <a:normAutofit/>
          </a:bodyPr>
          <a:lstStyle/>
          <a:p>
            <a:r>
              <a:rPr lang="cs-CZ" b="1" dirty="0">
                <a:solidFill>
                  <a:schemeClr val="accent1">
                    <a:lumMod val="50000"/>
                  </a:schemeClr>
                </a:solidFill>
              </a:rPr>
              <a:t>             		AOB, Q&amp;A </a:t>
            </a: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668644" y="3643208"/>
            <a:ext cx="7519466" cy="2221816"/>
          </a:xfrm>
        </p:spPr>
        <p:txBody>
          <a:bodyPr>
            <a:normAutofit/>
          </a:bodyPr>
          <a:lstStyle/>
          <a:p>
            <a:endParaRPr lang="cs-CZ" dirty="0">
              <a:solidFill>
                <a:schemeClr val="accent1">
                  <a:lumMod val="75000"/>
                </a:schemeClr>
              </a:solidFill>
            </a:endParaRP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1926163" y="2717614"/>
            <a:ext cx="7890729"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7" name="Tlačítko akce: Nápověda 6">
            <a:hlinkClick r:id="" action="ppaction://noaction" highlightClick="1"/>
            <a:extLst>
              <a:ext uri="{FF2B5EF4-FFF2-40B4-BE49-F238E27FC236}">
                <a16:creationId xmlns:a16="http://schemas.microsoft.com/office/drawing/2014/main" id="{876AB474-D8B0-4C1C-851C-996D25C8695A}"/>
              </a:ext>
            </a:extLst>
          </p:cNvPr>
          <p:cNvSpPr/>
          <p:nvPr/>
        </p:nvSpPr>
        <p:spPr>
          <a:xfrm>
            <a:off x="4676457" y="3086671"/>
            <a:ext cx="2673593" cy="185404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 name="Csoportba foglalás 11">
            <a:extLst>
              <a:ext uri="{FF2B5EF4-FFF2-40B4-BE49-F238E27FC236}">
                <a16:creationId xmlns:a16="http://schemas.microsoft.com/office/drawing/2014/main" id="{262C53AA-4CAD-4346-BD48-0BAD2E2EA340}"/>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DE31F551-0F2C-4CA4-AAE8-D50920EC9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CD894339-6518-4111-AEB3-7C94D9FDFF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BBD2C693-5EB3-4662-8C65-B76E9D7BE1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1934401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1787250" y="1557231"/>
            <a:ext cx="8174182" cy="1219370"/>
          </a:xfrm>
        </p:spPr>
        <p:txBody>
          <a:bodyPr>
            <a:normAutofit/>
          </a:bodyPr>
          <a:lstStyle/>
          <a:p>
            <a:r>
              <a:rPr lang="cs-CZ" b="1" dirty="0">
                <a:solidFill>
                  <a:schemeClr val="accent1">
                    <a:lumMod val="50000"/>
                  </a:schemeClr>
                </a:solidFill>
              </a:rPr>
              <a:t>             	</a:t>
            </a:r>
            <a:r>
              <a:rPr lang="en-GB" b="1" dirty="0">
                <a:solidFill>
                  <a:schemeClr val="accent1">
                    <a:lumMod val="50000"/>
                  </a:schemeClr>
                </a:solidFill>
              </a:rPr>
              <a:t>   Closing words</a:t>
            </a: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1942312" y="2567050"/>
            <a:ext cx="7519466" cy="2807333"/>
          </a:xfrm>
        </p:spPr>
        <p:txBody>
          <a:bodyPr>
            <a:normAutofit/>
          </a:bodyPr>
          <a:lstStyle/>
          <a:p>
            <a:endParaRPr lang="cs-CZ" dirty="0">
              <a:solidFill>
                <a:schemeClr val="accent1">
                  <a:lumMod val="75000"/>
                </a:schemeClr>
              </a:solidFill>
            </a:endParaRPr>
          </a:p>
          <a:p>
            <a:r>
              <a:rPr lang="en-GB" dirty="0">
                <a:solidFill>
                  <a:schemeClr val="accent1">
                    <a:lumMod val="75000"/>
                  </a:schemeClr>
                </a:solidFill>
              </a:rPr>
              <a:t>Ms </a:t>
            </a:r>
            <a:r>
              <a:rPr lang="hu-HU" dirty="0" err="1">
                <a:solidFill>
                  <a:schemeClr val="accent1">
                    <a:lumMod val="75000"/>
                  </a:schemeClr>
                </a:solidFill>
              </a:rPr>
              <a:t>Zuzana</a:t>
            </a:r>
            <a:r>
              <a:rPr lang="hu-HU" dirty="0">
                <a:solidFill>
                  <a:schemeClr val="accent1">
                    <a:lumMod val="75000"/>
                  </a:schemeClr>
                </a:solidFill>
              </a:rPr>
              <a:t> SIMICOVA,</a:t>
            </a:r>
            <a:r>
              <a:rPr lang="en-GB" dirty="0">
                <a:solidFill>
                  <a:schemeClr val="accent1">
                    <a:lumMod val="75000"/>
                  </a:schemeClr>
                </a:solidFill>
              </a:rPr>
              <a:t> </a:t>
            </a:r>
            <a:r>
              <a:rPr lang="hu-HU" dirty="0" err="1">
                <a:solidFill>
                  <a:schemeClr val="accent1">
                    <a:lumMod val="75000"/>
                  </a:schemeClr>
                </a:solidFill>
              </a:rPr>
              <a:t>Advisor</a:t>
            </a:r>
            <a:r>
              <a:rPr lang="en-GB" dirty="0">
                <a:solidFill>
                  <a:schemeClr val="accent1">
                    <a:lumMod val="75000"/>
                  </a:schemeClr>
                </a:solidFill>
              </a:rPr>
              <a:t> (CZ), Ministry of Industry and Trade of the Czech Republic</a:t>
            </a:r>
            <a:endParaRPr lang="cs-CZ" dirty="0">
              <a:solidFill>
                <a:schemeClr val="accent1">
                  <a:lumMod val="75000"/>
                </a:schemeClr>
              </a:solidFill>
            </a:endParaRPr>
          </a:p>
          <a:p>
            <a:endParaRPr lang="en-GB" dirty="0">
              <a:solidFill>
                <a:schemeClr val="accent1">
                  <a:lumMod val="75000"/>
                </a:schemeClr>
              </a:solidFill>
            </a:endParaRPr>
          </a:p>
          <a:p>
            <a:r>
              <a:rPr lang="en-GB" dirty="0">
                <a:solidFill>
                  <a:schemeClr val="accent1">
                    <a:lumMod val="75000"/>
                  </a:schemeClr>
                </a:solidFill>
              </a:rPr>
              <a:t>Ms </a:t>
            </a:r>
            <a:r>
              <a:rPr lang="en-GB" dirty="0" err="1">
                <a:solidFill>
                  <a:schemeClr val="accent1">
                    <a:lumMod val="75000"/>
                  </a:schemeClr>
                </a:solidFill>
              </a:rPr>
              <a:t>Annamária</a:t>
            </a:r>
            <a:r>
              <a:rPr lang="en-GB" dirty="0">
                <a:solidFill>
                  <a:schemeClr val="accent1">
                    <a:lumMod val="75000"/>
                  </a:schemeClr>
                </a:solidFill>
              </a:rPr>
              <a:t> NÁDOR, PAC (HU), Ministry of Foreign Affairs and Trade of Hungary</a:t>
            </a:r>
          </a:p>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1942312" y="2567051"/>
            <a:ext cx="7890729"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nvGrpSpPr>
          <p:cNvPr id="12" name="Csoportba foglalás 11">
            <a:extLst>
              <a:ext uri="{FF2B5EF4-FFF2-40B4-BE49-F238E27FC236}">
                <a16:creationId xmlns:a16="http://schemas.microsoft.com/office/drawing/2014/main" id="{8D399E12-68E7-4829-9714-1AD0863CD8FC}"/>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6CC36BA0-7E8F-40BE-AB42-D5B0843C5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52E6B80B-14FE-496E-A087-B65DBBE43E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A2480A8A-E75F-4C39-B13A-1956B2778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70543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2317648" y="1981379"/>
            <a:ext cx="8174182" cy="1219370"/>
          </a:xfrm>
        </p:spPr>
        <p:txBody>
          <a:bodyPr>
            <a:normAutofit fontScale="90000"/>
          </a:bodyPr>
          <a:lstStyle/>
          <a:p>
            <a:r>
              <a:rPr lang="en-GB" b="1" dirty="0">
                <a:solidFill>
                  <a:schemeClr val="accent1">
                    <a:lumMod val="50000"/>
                  </a:schemeClr>
                </a:solidFill>
              </a:rPr>
              <a:t>Thank you for your time and valuable inputs!</a:t>
            </a: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441966" y="3635702"/>
            <a:ext cx="7519466" cy="2221816"/>
          </a:xfrm>
        </p:spPr>
        <p:txBody>
          <a:bodyPr>
            <a:normAutofit/>
          </a:bodyPr>
          <a:lstStyle/>
          <a:p>
            <a:pPr marL="0" lvl="0" indent="0">
              <a:buNone/>
            </a:pPr>
            <a:endParaRPr lang="cs-CZ"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2297381" y="3300346"/>
            <a:ext cx="7890729"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pic>
        <p:nvPicPr>
          <p:cNvPr id="12" name="Obrázek 11">
            <a:extLst>
              <a:ext uri="{FF2B5EF4-FFF2-40B4-BE49-F238E27FC236}">
                <a16:creationId xmlns:a16="http://schemas.microsoft.com/office/drawing/2014/main" id="{BD8EC5AD-8B08-41FA-8BB5-86D249BD0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2220" y="3635702"/>
            <a:ext cx="3962400" cy="2639568"/>
          </a:xfrm>
          <a:prstGeom prst="rect">
            <a:avLst/>
          </a:prstGeom>
        </p:spPr>
      </p:pic>
      <p:grpSp>
        <p:nvGrpSpPr>
          <p:cNvPr id="13" name="Csoportba foglalás 12">
            <a:extLst>
              <a:ext uri="{FF2B5EF4-FFF2-40B4-BE49-F238E27FC236}">
                <a16:creationId xmlns:a16="http://schemas.microsoft.com/office/drawing/2014/main" id="{F95BA0D4-F95B-4FE3-B616-C083C20540EC}"/>
              </a:ext>
            </a:extLst>
          </p:cNvPr>
          <p:cNvGrpSpPr/>
          <p:nvPr/>
        </p:nvGrpSpPr>
        <p:grpSpPr>
          <a:xfrm>
            <a:off x="497626" y="240059"/>
            <a:ext cx="11409807" cy="1094044"/>
            <a:chOff x="497626" y="240059"/>
            <a:chExt cx="11409807" cy="1094044"/>
          </a:xfrm>
        </p:grpSpPr>
        <p:pic>
          <p:nvPicPr>
            <p:cNvPr id="14" name="Obrázek 7">
              <a:extLst>
                <a:ext uri="{FF2B5EF4-FFF2-40B4-BE49-F238E27FC236}">
                  <a16:creationId xmlns:a16="http://schemas.microsoft.com/office/drawing/2014/main" id="{A6A794D3-B6FC-4B73-B158-DD7E8BF40D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5" name="Kép 14">
              <a:extLst>
                <a:ext uri="{FF2B5EF4-FFF2-40B4-BE49-F238E27FC236}">
                  <a16:creationId xmlns:a16="http://schemas.microsoft.com/office/drawing/2014/main" id="{E4BB6271-F177-4457-928D-3C3D9F0B5C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6" name="Kép 15">
              <a:extLst>
                <a:ext uri="{FF2B5EF4-FFF2-40B4-BE49-F238E27FC236}">
                  <a16:creationId xmlns:a16="http://schemas.microsoft.com/office/drawing/2014/main" id="{81043AF0-8126-4F14-9C5E-5D959127D9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411610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3795459" y="1543164"/>
            <a:ext cx="4727917" cy="814180"/>
          </a:xfrm>
        </p:spPr>
        <p:txBody>
          <a:bodyPr>
            <a:normAutofit fontScale="90000"/>
          </a:bodyPr>
          <a:lstStyle/>
          <a:p>
            <a:r>
              <a:rPr lang="cs-CZ" dirty="0"/>
              <a:t>				   </a:t>
            </a:r>
            <a:br>
              <a:rPr lang="cs-CZ" dirty="0"/>
            </a:br>
            <a:r>
              <a:rPr lang="cs-CZ" dirty="0"/>
              <a:t>    </a:t>
            </a:r>
            <a:r>
              <a:rPr lang="en-GB" b="1" dirty="0">
                <a:solidFill>
                  <a:schemeClr val="accent1">
                    <a:lumMod val="50000"/>
                  </a:schemeClr>
                </a:solidFill>
              </a:rPr>
              <a:t>Opening remarks </a:t>
            </a: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762250" y="2695582"/>
            <a:ext cx="7222661" cy="2598333"/>
          </a:xfrm>
        </p:spPr>
        <p:txBody>
          <a:bodyPr>
            <a:normAutofit fontScale="92500" lnSpcReduction="20000"/>
          </a:bodyPr>
          <a:lstStyle/>
          <a:p>
            <a:endParaRPr lang="cs-CZ" dirty="0">
              <a:solidFill>
                <a:schemeClr val="accent1">
                  <a:lumMod val="75000"/>
                </a:schemeClr>
              </a:solidFill>
            </a:endParaRPr>
          </a:p>
          <a:p>
            <a:pPr lvl="0"/>
            <a:r>
              <a:rPr lang="cs-CZ" dirty="0">
                <a:solidFill>
                  <a:schemeClr val="accent1">
                    <a:lumMod val="75000"/>
                  </a:schemeClr>
                </a:solidFill>
              </a:rPr>
              <a:t>Ms Annamária NÁDOR, Hungarian PAC</a:t>
            </a:r>
            <a:r>
              <a:rPr lang="en-GB" dirty="0">
                <a:solidFill>
                  <a:schemeClr val="accent1">
                    <a:lumMod val="75000"/>
                  </a:schemeClr>
                </a:solidFill>
              </a:rPr>
              <a:t>, Ministry of Foreign Affairs and Trade of Hungary</a:t>
            </a:r>
          </a:p>
          <a:p>
            <a:pPr marL="0" indent="0">
              <a:buNone/>
            </a:pPr>
            <a:endParaRPr lang="cs-CZ" dirty="0">
              <a:solidFill>
                <a:schemeClr val="accent1">
                  <a:lumMod val="75000"/>
                </a:schemeClr>
              </a:solidFill>
            </a:endParaRPr>
          </a:p>
          <a:p>
            <a:r>
              <a:rPr lang="cs-CZ" dirty="0">
                <a:solidFill>
                  <a:schemeClr val="accent1">
                    <a:lumMod val="75000"/>
                  </a:schemeClr>
                </a:solidFill>
              </a:rPr>
              <a:t>Mr. Lukáš LUKAČOVIČ, </a:t>
            </a:r>
            <a:r>
              <a:rPr lang="en-GB" dirty="0">
                <a:solidFill>
                  <a:schemeClr val="accent1">
                    <a:lumMod val="75000"/>
                  </a:schemeClr>
                </a:solidFill>
              </a:rPr>
              <a:t>National Coordinator of the EUSDR, Office of the Government of the Czech Republic</a:t>
            </a:r>
          </a:p>
          <a:p>
            <a:pPr marL="0" lv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2649595" y="2561607"/>
            <a:ext cx="7446148"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nvGrpSpPr>
          <p:cNvPr id="12" name="Csoportba foglalás 11">
            <a:extLst>
              <a:ext uri="{FF2B5EF4-FFF2-40B4-BE49-F238E27FC236}">
                <a16:creationId xmlns:a16="http://schemas.microsoft.com/office/drawing/2014/main" id="{FE978FDC-3384-470D-BF47-5C00D8E618D0}"/>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9ACFA2FA-E613-42BD-9132-753C1B1D0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8C92304E-2BDD-4D09-ADD1-CD5A5137E3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25F58733-F06E-4F2D-9CA0-4C3E53E59F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33964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2121409" y="1543164"/>
            <a:ext cx="8022336" cy="814180"/>
          </a:xfrm>
        </p:spPr>
        <p:txBody>
          <a:bodyPr>
            <a:normAutofit fontScale="90000"/>
          </a:bodyPr>
          <a:lstStyle/>
          <a:p>
            <a:r>
              <a:rPr lang="cs-CZ" dirty="0"/>
              <a:t>				   </a:t>
            </a:r>
            <a:br>
              <a:rPr lang="cs-CZ" dirty="0"/>
            </a:br>
            <a:r>
              <a:rPr lang="cs-CZ" dirty="0"/>
              <a:t>    </a:t>
            </a:r>
            <a:r>
              <a:rPr lang="cs-CZ" b="1" dirty="0">
                <a:solidFill>
                  <a:schemeClr val="accent1">
                    <a:lumMod val="50000"/>
                  </a:schemeClr>
                </a:solidFill>
              </a:rPr>
              <a:t>Introduction of the Participants</a:t>
            </a:r>
            <a:endParaRPr lang="en-GB" b="1" dirty="0">
              <a:solidFill>
                <a:schemeClr val="accent1">
                  <a:lumMod val="50000"/>
                </a:schemeClr>
              </a:solidFill>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762250" y="2695582"/>
            <a:ext cx="7222661" cy="2598333"/>
          </a:xfrm>
        </p:spPr>
        <p:txBody>
          <a:bodyPr>
            <a:normAutofit/>
          </a:bodyPr>
          <a:lstStyle/>
          <a:p>
            <a:endParaRPr lang="cs-CZ" dirty="0">
              <a:solidFill>
                <a:schemeClr val="accent1">
                  <a:lumMod val="75000"/>
                </a:schemeClr>
              </a:solidFill>
            </a:endParaRPr>
          </a:p>
          <a:p>
            <a:pPr lvl="0"/>
            <a:r>
              <a:rPr lang="cs-CZ" dirty="0">
                <a:solidFill>
                  <a:schemeClr val="accent1">
                    <a:lumMod val="75000"/>
                  </a:schemeClr>
                </a:solidFill>
              </a:rPr>
              <a:t>Tour de Table</a:t>
            </a: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2649595" y="2561607"/>
            <a:ext cx="7446148"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nvGrpSpPr>
          <p:cNvPr id="12" name="Csoportba foglalás 11">
            <a:extLst>
              <a:ext uri="{FF2B5EF4-FFF2-40B4-BE49-F238E27FC236}">
                <a16:creationId xmlns:a16="http://schemas.microsoft.com/office/drawing/2014/main" id="{8A950123-6FCE-4DD7-9FF3-306B90A069AC}"/>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68098478-246E-4B4C-87E4-C07564F25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142CB547-3F69-4445-A035-A9CE1AE035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431F4E83-8F0A-40EB-8986-86A1D3151E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372868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2584479" y="1251966"/>
            <a:ext cx="7575056" cy="1305507"/>
          </a:xfrm>
        </p:spPr>
        <p:txBody>
          <a:bodyPr>
            <a:normAutofit fontScale="90000"/>
          </a:bodyPr>
          <a:lstStyle/>
          <a:p>
            <a:r>
              <a:rPr lang="cs-CZ" dirty="0"/>
              <a:t>				   </a:t>
            </a:r>
            <a:br>
              <a:rPr lang="cs-CZ" dirty="0"/>
            </a:br>
            <a:r>
              <a:rPr lang="en-GB" b="1" dirty="0">
                <a:solidFill>
                  <a:schemeClr val="accent1">
                    <a:lumMod val="50000"/>
                  </a:schemeClr>
                </a:solidFill>
              </a:rPr>
              <a:t>Report of the PACs: Progress since the 2</a:t>
            </a:r>
            <a:r>
              <a:rPr lang="hu-HU" b="1" dirty="0">
                <a:solidFill>
                  <a:schemeClr val="accent1">
                    <a:lumMod val="50000"/>
                  </a:schemeClr>
                </a:solidFill>
              </a:rPr>
              <a:t>1</a:t>
            </a:r>
            <a:r>
              <a:rPr lang="en-GB" b="1" dirty="0" err="1">
                <a:solidFill>
                  <a:schemeClr val="accent1">
                    <a:lumMod val="50000"/>
                  </a:schemeClr>
                </a:solidFill>
              </a:rPr>
              <a:t>th</a:t>
            </a:r>
            <a:r>
              <a:rPr lang="en-GB" b="1" dirty="0">
                <a:solidFill>
                  <a:schemeClr val="accent1">
                    <a:lumMod val="50000"/>
                  </a:schemeClr>
                </a:solidFill>
              </a:rPr>
              <a:t> SG Meeting</a:t>
            </a: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2536215" y="3018243"/>
            <a:ext cx="7186384" cy="2221816"/>
          </a:xfrm>
        </p:spPr>
        <p:txBody>
          <a:bodyPr>
            <a:normAutofit lnSpcReduction="10000"/>
          </a:bodyPr>
          <a:lstStyle/>
          <a:p>
            <a:endParaRPr lang="cs-CZ" dirty="0">
              <a:solidFill>
                <a:schemeClr val="accent1">
                  <a:lumMod val="75000"/>
                </a:schemeClr>
              </a:solidFill>
            </a:endParaRPr>
          </a:p>
          <a:p>
            <a:r>
              <a:rPr lang="en-GB" dirty="0">
                <a:solidFill>
                  <a:schemeClr val="accent1">
                    <a:lumMod val="75000"/>
                  </a:schemeClr>
                </a:solidFill>
              </a:rPr>
              <a:t>Ms. </a:t>
            </a:r>
            <a:r>
              <a:rPr lang="en-GB" dirty="0" err="1">
                <a:solidFill>
                  <a:schemeClr val="accent1">
                    <a:lumMod val="75000"/>
                  </a:schemeClr>
                </a:solidFill>
              </a:rPr>
              <a:t>Annamária</a:t>
            </a:r>
            <a:r>
              <a:rPr lang="en-GB" dirty="0">
                <a:solidFill>
                  <a:schemeClr val="accent1">
                    <a:lumMod val="75000"/>
                  </a:schemeClr>
                </a:solidFill>
              </a:rPr>
              <a:t> NÁDOR, PAC (HU), Ministry of Foreign Affairs and Trade of Hungary</a:t>
            </a:r>
          </a:p>
          <a:p>
            <a:r>
              <a:rPr lang="en-GB" dirty="0">
                <a:solidFill>
                  <a:schemeClr val="accent1">
                    <a:lumMod val="75000"/>
                  </a:schemeClr>
                </a:solidFill>
              </a:rPr>
              <a:t>Ms.</a:t>
            </a:r>
            <a:r>
              <a:rPr lang="hu-HU" dirty="0">
                <a:solidFill>
                  <a:schemeClr val="accent1">
                    <a:lumMod val="75000"/>
                  </a:schemeClr>
                </a:solidFill>
              </a:rPr>
              <a:t> </a:t>
            </a:r>
            <a:r>
              <a:rPr lang="hu-HU" dirty="0" err="1">
                <a:solidFill>
                  <a:schemeClr val="accent1">
                    <a:lumMod val="75000"/>
                  </a:schemeClr>
                </a:solidFill>
              </a:rPr>
              <a:t>Zuzana</a:t>
            </a:r>
            <a:r>
              <a:rPr lang="hu-HU" dirty="0">
                <a:solidFill>
                  <a:schemeClr val="accent1">
                    <a:lumMod val="75000"/>
                  </a:schemeClr>
                </a:solidFill>
              </a:rPr>
              <a:t> SIMICOVA</a:t>
            </a:r>
            <a:r>
              <a:rPr lang="en-GB" dirty="0">
                <a:solidFill>
                  <a:schemeClr val="accent1">
                    <a:lumMod val="75000"/>
                  </a:schemeClr>
                </a:solidFill>
              </a:rPr>
              <a:t>, </a:t>
            </a:r>
            <a:r>
              <a:rPr lang="hu-HU" dirty="0" err="1">
                <a:solidFill>
                  <a:schemeClr val="accent1">
                    <a:lumMod val="75000"/>
                  </a:schemeClr>
                </a:solidFill>
              </a:rPr>
              <a:t>Advisor</a:t>
            </a:r>
            <a:r>
              <a:rPr lang="en-GB" dirty="0">
                <a:solidFill>
                  <a:schemeClr val="accent1">
                    <a:lumMod val="75000"/>
                  </a:schemeClr>
                </a:solidFill>
              </a:rPr>
              <a:t> (CZ), Ministry of Industry and Trade of the Czech Republic</a:t>
            </a:r>
          </a:p>
          <a:p>
            <a:pPr marL="0" lvl="0" indent="0">
              <a:buNone/>
            </a:pPr>
            <a:endParaRPr lang="en-GB" dirty="0">
              <a:solidFill>
                <a:schemeClr val="accent1">
                  <a:lumMod val="75000"/>
                </a:schemeClr>
              </a:solidFill>
            </a:endParaRPr>
          </a:p>
          <a:p>
            <a:pPr marL="0" indent="0">
              <a:buNone/>
            </a:pPr>
            <a:endParaRPr lang="cs-CZ"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11" name="Přímá spojnice 10">
            <a:extLst>
              <a:ext uri="{FF2B5EF4-FFF2-40B4-BE49-F238E27FC236}">
                <a16:creationId xmlns:a16="http://schemas.microsoft.com/office/drawing/2014/main" id="{4CAE0EA3-D004-47B8-9B75-EF2D73184374}"/>
              </a:ext>
            </a:extLst>
          </p:cNvPr>
          <p:cNvCxnSpPr>
            <a:cxnSpLocks/>
          </p:cNvCxnSpPr>
          <p:nvPr/>
        </p:nvCxnSpPr>
        <p:spPr>
          <a:xfrm>
            <a:off x="2515284" y="2880343"/>
            <a:ext cx="7446148"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nvGrpSpPr>
          <p:cNvPr id="12" name="Csoportba foglalás 11">
            <a:extLst>
              <a:ext uri="{FF2B5EF4-FFF2-40B4-BE49-F238E27FC236}">
                <a16:creationId xmlns:a16="http://schemas.microsoft.com/office/drawing/2014/main" id="{B27992B8-3C42-4E33-AB0F-E18B0CBFE9D4}"/>
              </a:ext>
            </a:extLst>
          </p:cNvPr>
          <p:cNvGrpSpPr/>
          <p:nvPr/>
        </p:nvGrpSpPr>
        <p:grpSpPr>
          <a:xfrm>
            <a:off x="497626" y="240059"/>
            <a:ext cx="11409807" cy="1094044"/>
            <a:chOff x="497626" y="240059"/>
            <a:chExt cx="11409807" cy="1094044"/>
          </a:xfrm>
        </p:grpSpPr>
        <p:pic>
          <p:nvPicPr>
            <p:cNvPr id="13" name="Obrázek 7">
              <a:extLst>
                <a:ext uri="{FF2B5EF4-FFF2-40B4-BE49-F238E27FC236}">
                  <a16:creationId xmlns:a16="http://schemas.microsoft.com/office/drawing/2014/main" id="{150DC0ED-E6C6-44BE-A793-7383E487C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4" name="Kép 13">
              <a:extLst>
                <a:ext uri="{FF2B5EF4-FFF2-40B4-BE49-F238E27FC236}">
                  <a16:creationId xmlns:a16="http://schemas.microsoft.com/office/drawing/2014/main" id="{E77164EC-9C0C-4388-B4FC-D141DAC8C1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5" name="Kép 14">
              <a:extLst>
                <a:ext uri="{FF2B5EF4-FFF2-40B4-BE49-F238E27FC236}">
                  <a16:creationId xmlns:a16="http://schemas.microsoft.com/office/drawing/2014/main" id="{D0C35E9D-2BEE-40C9-81C2-65C669B1D0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367502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a:xfrm>
            <a:off x="2257011" y="891592"/>
            <a:ext cx="7575056" cy="943540"/>
          </a:xfrm>
        </p:spPr>
        <p:txBody>
          <a:bodyPr>
            <a:normAutofit fontScale="90000"/>
          </a:bodyPr>
          <a:lstStyle/>
          <a:p>
            <a:r>
              <a:rPr lang="cs-CZ" dirty="0"/>
              <a:t>			   </a:t>
            </a:r>
            <a:br>
              <a:rPr lang="cs-CZ" dirty="0"/>
            </a:br>
            <a:r>
              <a:rPr lang="cs-CZ" dirty="0"/>
              <a:t>		   </a:t>
            </a:r>
            <a:r>
              <a:rPr lang="cs-CZ" b="1" dirty="0">
                <a:solidFill>
                  <a:schemeClr val="accent1">
                    <a:lumMod val="50000"/>
                  </a:schemeClr>
                </a:solidFill>
              </a:rPr>
              <a:t>Joint  activities</a:t>
            </a: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1447800" y="2212223"/>
            <a:ext cx="8990677" cy="3799309"/>
          </a:xfrm>
        </p:spPr>
        <p:txBody>
          <a:bodyPr>
            <a:normAutofit fontScale="25000" lnSpcReduction="20000"/>
          </a:bodyPr>
          <a:lstStyle/>
          <a:p>
            <a:endParaRPr lang="cs-CZ" dirty="0">
              <a:solidFill>
                <a:schemeClr val="accent1">
                  <a:lumMod val="75000"/>
                </a:schemeClr>
              </a:solidFill>
            </a:endParaRPr>
          </a:p>
          <a:p>
            <a:r>
              <a:rPr lang="hu-HU" sz="11200" dirty="0">
                <a:solidFill>
                  <a:schemeClr val="accent1">
                    <a:lumMod val="75000"/>
                  </a:schemeClr>
                </a:solidFill>
              </a:rPr>
              <a:t>2nd Progress Report (PAC project) </a:t>
            </a:r>
          </a:p>
          <a:p>
            <a:r>
              <a:rPr lang="hu-HU" sz="11200" dirty="0">
                <a:solidFill>
                  <a:schemeClr val="accent1">
                    <a:lumMod val="75000"/>
                  </a:schemeClr>
                </a:solidFill>
              </a:rPr>
              <a:t>„</a:t>
            </a:r>
            <a:r>
              <a:rPr lang="hu-HU" sz="11200" dirty="0" err="1">
                <a:solidFill>
                  <a:schemeClr val="accent1">
                    <a:lumMod val="75000"/>
                  </a:schemeClr>
                </a:solidFill>
              </a:rPr>
              <a:t>Strategic</a:t>
            </a:r>
            <a:r>
              <a:rPr lang="hu-HU" sz="11200" dirty="0">
                <a:solidFill>
                  <a:schemeClr val="accent1">
                    <a:lumMod val="75000"/>
                  </a:schemeClr>
                </a:solidFill>
              </a:rPr>
              <a:t> </a:t>
            </a:r>
            <a:r>
              <a:rPr lang="hu-HU" sz="11200" dirty="0" err="1">
                <a:solidFill>
                  <a:schemeClr val="accent1">
                    <a:lumMod val="75000"/>
                  </a:schemeClr>
                </a:solidFill>
              </a:rPr>
              <a:t>Meetings</a:t>
            </a:r>
            <a:r>
              <a:rPr lang="hu-HU" sz="11200" dirty="0">
                <a:solidFill>
                  <a:schemeClr val="accent1">
                    <a:lumMod val="75000"/>
                  </a:schemeClr>
                </a:solidFill>
              </a:rPr>
              <a:t>” (</a:t>
            </a:r>
            <a:r>
              <a:rPr lang="hu-HU" sz="11200" dirty="0" err="1">
                <a:solidFill>
                  <a:schemeClr val="accent1">
                    <a:lumMod val="75000"/>
                  </a:schemeClr>
                </a:solidFill>
              </a:rPr>
              <a:t>monthly</a:t>
            </a:r>
            <a:r>
              <a:rPr lang="hu-HU" sz="11200" dirty="0">
                <a:solidFill>
                  <a:schemeClr val="accent1">
                    <a:lumMod val="75000"/>
                  </a:schemeClr>
                </a:solidFill>
              </a:rPr>
              <a:t> online </a:t>
            </a:r>
            <a:r>
              <a:rPr lang="hu-HU" sz="11200" dirty="0" err="1">
                <a:solidFill>
                  <a:schemeClr val="accent1">
                    <a:lumMod val="75000"/>
                  </a:schemeClr>
                </a:solidFill>
              </a:rPr>
              <a:t>consultations</a:t>
            </a:r>
            <a:r>
              <a:rPr lang="hu-HU" sz="11200" dirty="0">
                <a:solidFill>
                  <a:schemeClr val="accent1">
                    <a:lumMod val="75000"/>
                  </a:schemeClr>
                </a:solidFill>
              </a:rPr>
              <a:t>)</a:t>
            </a:r>
          </a:p>
          <a:p>
            <a:r>
              <a:rPr lang="hu-HU" sz="11200" dirty="0" err="1">
                <a:solidFill>
                  <a:schemeClr val="accent1">
                    <a:lumMod val="75000"/>
                  </a:schemeClr>
                </a:solidFill>
              </a:rPr>
              <a:t>Participation</a:t>
            </a:r>
            <a:r>
              <a:rPr lang="hu-HU" sz="11200" dirty="0">
                <a:solidFill>
                  <a:schemeClr val="accent1">
                    <a:lumMod val="75000"/>
                  </a:schemeClr>
                </a:solidFill>
              </a:rPr>
              <a:t> </a:t>
            </a:r>
            <a:r>
              <a:rPr lang="hu-HU" sz="11200" dirty="0" err="1">
                <a:solidFill>
                  <a:schemeClr val="accent1">
                    <a:lumMod val="75000"/>
                  </a:schemeClr>
                </a:solidFill>
              </a:rPr>
              <a:t>at</a:t>
            </a:r>
            <a:r>
              <a:rPr lang="hu-HU" sz="11200" dirty="0">
                <a:solidFill>
                  <a:schemeClr val="accent1">
                    <a:lumMod val="75000"/>
                  </a:schemeClr>
                </a:solidFill>
              </a:rPr>
              <a:t> DSP </a:t>
            </a:r>
            <a:r>
              <a:rPr lang="hu-HU" sz="11200" dirty="0" err="1">
                <a:solidFill>
                  <a:schemeClr val="accent1">
                    <a:lumMod val="75000"/>
                  </a:schemeClr>
                </a:solidFill>
              </a:rPr>
              <a:t>workshops</a:t>
            </a:r>
            <a:r>
              <a:rPr lang="hu-HU" sz="11200" dirty="0">
                <a:solidFill>
                  <a:schemeClr val="accent1">
                    <a:lumMod val="75000"/>
                  </a:schemeClr>
                </a:solidFill>
              </a:rPr>
              <a:t> (</a:t>
            </a:r>
            <a:r>
              <a:rPr lang="hu-HU" sz="11200" dirty="0" err="1">
                <a:solidFill>
                  <a:schemeClr val="accent1">
                    <a:lumMod val="75000"/>
                  </a:schemeClr>
                </a:solidFill>
              </a:rPr>
              <a:t>e.g</a:t>
            </a:r>
            <a:r>
              <a:rPr lang="hu-HU" sz="11200" dirty="0">
                <a:solidFill>
                  <a:schemeClr val="accent1">
                    <a:lumMod val="75000"/>
                  </a:schemeClr>
                </a:solidFill>
              </a:rPr>
              <a:t>. </a:t>
            </a:r>
            <a:r>
              <a:rPr lang="hu-HU" sz="11200" dirty="0" err="1">
                <a:solidFill>
                  <a:schemeClr val="accent1">
                    <a:lumMod val="75000"/>
                  </a:schemeClr>
                </a:solidFill>
              </a:rPr>
              <a:t>Prerequisites</a:t>
            </a:r>
            <a:r>
              <a:rPr lang="hu-HU" sz="11200" dirty="0">
                <a:solidFill>
                  <a:schemeClr val="accent1">
                    <a:lumMod val="75000"/>
                  </a:schemeClr>
                </a:solidFill>
              </a:rPr>
              <a:t> </a:t>
            </a:r>
            <a:r>
              <a:rPr lang="hu-HU" sz="11200" dirty="0" err="1">
                <a:solidFill>
                  <a:schemeClr val="accent1">
                    <a:lumMod val="75000"/>
                  </a:schemeClr>
                </a:solidFill>
              </a:rPr>
              <a:t>for</a:t>
            </a:r>
            <a:r>
              <a:rPr lang="hu-HU" sz="11200" dirty="0">
                <a:solidFill>
                  <a:schemeClr val="accent1">
                    <a:lumMod val="75000"/>
                  </a:schemeClr>
                </a:solidFill>
              </a:rPr>
              <a:t> </a:t>
            </a:r>
            <a:r>
              <a:rPr lang="hu-HU" sz="11200" dirty="0" err="1">
                <a:solidFill>
                  <a:schemeClr val="accent1">
                    <a:lumMod val="75000"/>
                  </a:schemeClr>
                </a:solidFill>
              </a:rPr>
              <a:t>successful</a:t>
            </a:r>
            <a:r>
              <a:rPr lang="hu-HU" sz="11200" dirty="0">
                <a:solidFill>
                  <a:schemeClr val="accent1">
                    <a:lumMod val="75000"/>
                  </a:schemeClr>
                </a:solidFill>
              </a:rPr>
              <a:t> EUSDR </a:t>
            </a:r>
            <a:r>
              <a:rPr lang="hu-HU" sz="11200" dirty="0" err="1">
                <a:solidFill>
                  <a:schemeClr val="accent1">
                    <a:lumMod val="75000"/>
                  </a:schemeClr>
                </a:solidFill>
              </a:rPr>
              <a:t>implementation</a:t>
            </a:r>
            <a:r>
              <a:rPr lang="hu-HU" sz="11200" dirty="0">
                <a:solidFill>
                  <a:schemeClr val="accent1">
                    <a:lumMod val="75000"/>
                  </a:schemeClr>
                </a:solidFill>
              </a:rPr>
              <a:t> – Jan 19, </a:t>
            </a:r>
            <a:r>
              <a:rPr lang="hu-HU" sz="11200" dirty="0" err="1">
                <a:solidFill>
                  <a:schemeClr val="accent1">
                    <a:lumMod val="75000"/>
                  </a:schemeClr>
                </a:solidFill>
              </a:rPr>
              <a:t>Stakeholder</a:t>
            </a:r>
            <a:r>
              <a:rPr lang="hu-HU" sz="11200" dirty="0">
                <a:solidFill>
                  <a:schemeClr val="accent1">
                    <a:lumMod val="75000"/>
                  </a:schemeClr>
                </a:solidFill>
              </a:rPr>
              <a:t> management May 26)</a:t>
            </a:r>
          </a:p>
          <a:p>
            <a:r>
              <a:rPr lang="hu-HU" sz="11200" dirty="0" err="1">
                <a:solidFill>
                  <a:schemeClr val="accent1">
                    <a:lumMod val="75000"/>
                  </a:schemeClr>
                </a:solidFill>
              </a:rPr>
              <a:t>Roadmap</a:t>
            </a:r>
            <a:r>
              <a:rPr lang="hu-HU" sz="11200" dirty="0">
                <a:solidFill>
                  <a:schemeClr val="accent1">
                    <a:lumMod val="75000"/>
                  </a:schemeClr>
                </a:solidFill>
              </a:rPr>
              <a:t> </a:t>
            </a:r>
            <a:r>
              <a:rPr lang="hu-HU" sz="11200" dirty="0" err="1">
                <a:solidFill>
                  <a:schemeClr val="accent1">
                    <a:lumMod val="75000"/>
                  </a:schemeClr>
                </a:solidFill>
              </a:rPr>
              <a:t>consultations</a:t>
            </a:r>
            <a:r>
              <a:rPr lang="hu-HU" sz="11200" dirty="0">
                <a:solidFill>
                  <a:schemeClr val="accent1">
                    <a:lumMod val="75000"/>
                  </a:schemeClr>
                </a:solidFill>
              </a:rPr>
              <a:t> </a:t>
            </a:r>
            <a:r>
              <a:rPr lang="hu-HU" sz="11200" dirty="0" err="1">
                <a:solidFill>
                  <a:schemeClr val="accent1">
                    <a:lumMod val="75000"/>
                  </a:schemeClr>
                </a:solidFill>
              </a:rPr>
              <a:t>with</a:t>
            </a:r>
            <a:r>
              <a:rPr lang="hu-HU" sz="11200" dirty="0">
                <a:solidFill>
                  <a:schemeClr val="accent1">
                    <a:lumMod val="75000"/>
                  </a:schemeClr>
                </a:solidFill>
              </a:rPr>
              <a:t> </a:t>
            </a:r>
            <a:r>
              <a:rPr lang="hu-HU" sz="11200" dirty="0" err="1">
                <a:solidFill>
                  <a:schemeClr val="accent1">
                    <a:lumMod val="75000"/>
                  </a:schemeClr>
                </a:solidFill>
              </a:rPr>
              <a:t>other</a:t>
            </a:r>
            <a:r>
              <a:rPr lang="hu-HU" sz="11200" dirty="0">
                <a:solidFill>
                  <a:schemeClr val="accent1">
                    <a:lumMod val="75000"/>
                  </a:schemeClr>
                </a:solidFill>
              </a:rPr>
              <a:t> </a:t>
            </a:r>
            <a:r>
              <a:rPr lang="hu-HU" sz="11200" dirty="0" err="1">
                <a:solidFill>
                  <a:schemeClr val="accent1">
                    <a:lumMod val="75000"/>
                  </a:schemeClr>
                </a:solidFill>
              </a:rPr>
              <a:t>PACs</a:t>
            </a:r>
            <a:r>
              <a:rPr lang="hu-HU" sz="11200" dirty="0">
                <a:solidFill>
                  <a:schemeClr val="accent1">
                    <a:lumMod val="75000"/>
                  </a:schemeClr>
                </a:solidFill>
              </a:rPr>
              <a:t> – </a:t>
            </a:r>
            <a:r>
              <a:rPr lang="hu-HU" sz="11200" i="1" dirty="0" err="1">
                <a:solidFill>
                  <a:schemeClr val="accent1">
                    <a:lumMod val="75000"/>
                  </a:schemeClr>
                </a:solidFill>
              </a:rPr>
              <a:t>see</a:t>
            </a:r>
            <a:r>
              <a:rPr lang="hu-HU" sz="11200" i="1" dirty="0">
                <a:solidFill>
                  <a:schemeClr val="accent1">
                    <a:lumMod val="75000"/>
                  </a:schemeClr>
                </a:solidFill>
              </a:rPr>
              <a:t> </a:t>
            </a:r>
            <a:r>
              <a:rPr lang="hu-HU" sz="11200" i="1" dirty="0" err="1">
                <a:solidFill>
                  <a:schemeClr val="accent1">
                    <a:lumMod val="75000"/>
                  </a:schemeClr>
                </a:solidFill>
              </a:rPr>
              <a:t>separate</a:t>
            </a:r>
            <a:r>
              <a:rPr lang="hu-HU" sz="11200" i="1" dirty="0">
                <a:solidFill>
                  <a:schemeClr val="accent1">
                    <a:lumMod val="75000"/>
                  </a:schemeClr>
                </a:solidFill>
              </a:rPr>
              <a:t> agenda </a:t>
            </a:r>
            <a:r>
              <a:rPr lang="hu-HU" sz="11200" i="1" dirty="0" err="1">
                <a:solidFill>
                  <a:schemeClr val="accent1">
                    <a:lumMod val="75000"/>
                  </a:schemeClr>
                </a:solidFill>
              </a:rPr>
              <a:t>point</a:t>
            </a:r>
            <a:endParaRPr lang="hu-HU" sz="11200" i="1" dirty="0">
              <a:solidFill>
                <a:schemeClr val="accent1">
                  <a:lumMod val="75000"/>
                </a:schemeClr>
              </a:solidFill>
            </a:endParaRPr>
          </a:p>
          <a:p>
            <a:r>
              <a:rPr lang="hu-HU" sz="11200" dirty="0">
                <a:solidFill>
                  <a:schemeClr val="accent1">
                    <a:lumMod val="75000"/>
                  </a:schemeClr>
                </a:solidFill>
              </a:rPr>
              <a:t>Discussion on Working Groups </a:t>
            </a:r>
            <a:r>
              <a:rPr lang="hu-HU" sz="11200" i="1" dirty="0">
                <a:solidFill>
                  <a:schemeClr val="accent1">
                    <a:lumMod val="75000"/>
                  </a:schemeClr>
                </a:solidFill>
              </a:rPr>
              <a:t>– decision: postponed</a:t>
            </a:r>
            <a:endParaRPr lang="de-DE" sz="11200" i="1" dirty="0">
              <a:solidFill>
                <a:schemeClr val="accent1">
                  <a:lumMod val="75000"/>
                </a:schemeClr>
              </a:solidFill>
            </a:endParaRPr>
          </a:p>
          <a:p>
            <a:r>
              <a:rPr lang="de-DE" sz="11200" dirty="0" err="1">
                <a:solidFill>
                  <a:schemeClr val="accent1">
                    <a:lumMod val="75000"/>
                  </a:schemeClr>
                </a:solidFill>
              </a:rPr>
              <a:t>Possibly</a:t>
            </a:r>
            <a:r>
              <a:rPr lang="de-DE" sz="11200" dirty="0">
                <a:solidFill>
                  <a:schemeClr val="accent1">
                    <a:lumMod val="75000"/>
                  </a:schemeClr>
                </a:solidFill>
              </a:rPr>
              <a:t> </a:t>
            </a:r>
            <a:r>
              <a:rPr lang="de-DE" sz="11200" dirty="0" err="1">
                <a:solidFill>
                  <a:schemeClr val="accent1">
                    <a:lumMod val="75000"/>
                  </a:schemeClr>
                </a:solidFill>
              </a:rPr>
              <a:t>Cooperation</a:t>
            </a:r>
            <a:r>
              <a:rPr lang="de-DE" sz="11200" dirty="0">
                <a:solidFill>
                  <a:schemeClr val="accent1">
                    <a:lumMod val="75000"/>
                  </a:schemeClr>
                </a:solidFill>
              </a:rPr>
              <a:t> </a:t>
            </a:r>
            <a:r>
              <a:rPr lang="de-DE" sz="11200" dirty="0" err="1">
                <a:solidFill>
                  <a:schemeClr val="accent1">
                    <a:lumMod val="75000"/>
                  </a:schemeClr>
                </a:solidFill>
              </a:rPr>
              <a:t>with</a:t>
            </a:r>
            <a:r>
              <a:rPr lang="de-DE" sz="11200" dirty="0">
                <a:solidFill>
                  <a:schemeClr val="accent1">
                    <a:lumMod val="75000"/>
                  </a:schemeClr>
                </a:solidFill>
              </a:rPr>
              <a:t> UA on UA </a:t>
            </a:r>
            <a:r>
              <a:rPr lang="de-DE" sz="11200" dirty="0" err="1">
                <a:solidFill>
                  <a:schemeClr val="accent1">
                    <a:lumMod val="75000"/>
                  </a:schemeClr>
                </a:solidFill>
              </a:rPr>
              <a:t>Presidency</a:t>
            </a:r>
            <a:r>
              <a:rPr lang="de-DE" sz="11200" dirty="0">
                <a:solidFill>
                  <a:schemeClr val="accent1">
                    <a:lumMod val="75000"/>
                  </a:schemeClr>
                </a:solidFill>
              </a:rPr>
              <a:t> </a:t>
            </a:r>
            <a:r>
              <a:rPr lang="de-DE" sz="11200" dirty="0" err="1">
                <a:solidFill>
                  <a:schemeClr val="accent1">
                    <a:lumMod val="75000"/>
                  </a:schemeClr>
                </a:solidFill>
              </a:rPr>
              <a:t>priorities</a:t>
            </a:r>
            <a:endParaRPr lang="hu-HU" sz="11200" dirty="0">
              <a:solidFill>
                <a:schemeClr val="accent1">
                  <a:lumMod val="75000"/>
                </a:schemeClr>
              </a:solidFill>
            </a:endParaRPr>
          </a:p>
        </p:txBody>
      </p:sp>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94" b="16568"/>
          <a:stretch/>
        </p:blipFill>
        <p:spPr>
          <a:xfrm>
            <a:off x="9961432" y="5073951"/>
            <a:ext cx="2016506" cy="1590556"/>
          </a:xfrm>
          <a:prstGeom prst="rect">
            <a:avLst/>
          </a:prstGeom>
        </p:spPr>
      </p:pic>
      <p:cxnSp>
        <p:nvCxnSpPr>
          <p:cNvPr id="7" name="Přímá spojnice 6">
            <a:extLst>
              <a:ext uri="{FF2B5EF4-FFF2-40B4-BE49-F238E27FC236}">
                <a16:creationId xmlns:a16="http://schemas.microsoft.com/office/drawing/2014/main" id="{4FD4C2E5-C65D-49D1-B982-9A2BE8327A51}"/>
              </a:ext>
            </a:extLst>
          </p:cNvPr>
          <p:cNvCxnSpPr/>
          <p:nvPr/>
        </p:nvCxnSpPr>
        <p:spPr>
          <a:xfrm>
            <a:off x="2201201" y="2007680"/>
            <a:ext cx="7686675" cy="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grpSp>
        <p:nvGrpSpPr>
          <p:cNvPr id="11" name="Csoportba foglalás 10">
            <a:extLst>
              <a:ext uri="{FF2B5EF4-FFF2-40B4-BE49-F238E27FC236}">
                <a16:creationId xmlns:a16="http://schemas.microsoft.com/office/drawing/2014/main" id="{986CA554-3DE6-467B-AF93-795D580B61A7}"/>
              </a:ext>
            </a:extLst>
          </p:cNvPr>
          <p:cNvGrpSpPr/>
          <p:nvPr/>
        </p:nvGrpSpPr>
        <p:grpSpPr>
          <a:xfrm>
            <a:off x="497626" y="240059"/>
            <a:ext cx="11409807" cy="1094044"/>
            <a:chOff x="497626" y="240059"/>
            <a:chExt cx="11409807" cy="1094044"/>
          </a:xfrm>
        </p:grpSpPr>
        <p:pic>
          <p:nvPicPr>
            <p:cNvPr id="12" name="Obrázek 7">
              <a:extLst>
                <a:ext uri="{FF2B5EF4-FFF2-40B4-BE49-F238E27FC236}">
                  <a16:creationId xmlns:a16="http://schemas.microsoft.com/office/drawing/2014/main" id="{B634125C-74E4-4199-8126-23ED4EF202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3" name="Kép 12">
              <a:extLst>
                <a:ext uri="{FF2B5EF4-FFF2-40B4-BE49-F238E27FC236}">
                  <a16:creationId xmlns:a16="http://schemas.microsoft.com/office/drawing/2014/main" id="{63743B65-4843-43E3-81A4-92FAE3D52F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4" name="Kép 13">
              <a:extLst>
                <a:ext uri="{FF2B5EF4-FFF2-40B4-BE49-F238E27FC236}">
                  <a16:creationId xmlns:a16="http://schemas.microsoft.com/office/drawing/2014/main" id="{F2C28CDD-D6B8-4350-9FB4-C31CD87852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71463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5203A8-97EC-4AC4-B412-70708849C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4" b="16568"/>
          <a:stretch/>
        </p:blipFill>
        <p:spPr>
          <a:xfrm>
            <a:off x="10099241" y="5206484"/>
            <a:ext cx="2016506" cy="1590556"/>
          </a:xfrm>
          <a:prstGeom prst="rect">
            <a:avLst/>
          </a:prstGeom>
        </p:spPr>
      </p:pic>
      <p:pic>
        <p:nvPicPr>
          <p:cNvPr id="10" name="Obrázek 9">
            <a:extLst>
              <a:ext uri="{FF2B5EF4-FFF2-40B4-BE49-F238E27FC236}">
                <a16:creationId xmlns:a16="http://schemas.microsoft.com/office/drawing/2014/main" id="{92948C29-CBD2-4BFA-98E9-1BB71FE72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05" y="5374388"/>
            <a:ext cx="1926976" cy="1122180"/>
          </a:xfrm>
          <a:prstGeom prst="rect">
            <a:avLst/>
          </a:prstGeom>
        </p:spPr>
      </p:pic>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p:txBody>
          <a:bodyPr>
            <a:normAutofit fontScale="90000"/>
          </a:bodyPr>
          <a:lstStyle/>
          <a:p>
            <a:br>
              <a:rPr lang="cs-CZ" dirty="0"/>
            </a:br>
            <a:r>
              <a:rPr lang="cs-CZ" dirty="0"/>
              <a:t>				   </a:t>
            </a:r>
            <a:br>
              <a:rPr lang="cs-CZ" dirty="0"/>
            </a:br>
            <a:endParaRPr lang="cs-CZ" b="1" dirty="0">
              <a:solidFill>
                <a:schemeClr val="accent1">
                  <a:lumMod val="50000"/>
                </a:schemeClr>
              </a:solidFill>
              <a:highlight>
                <a:srgbClr val="FFFF00"/>
              </a:highlight>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1502611" y="1586633"/>
            <a:ext cx="10515600" cy="4351338"/>
          </a:xfrm>
        </p:spPr>
        <p:txBody>
          <a:bodyPr>
            <a:normAutofit lnSpcReduction="10000"/>
          </a:bodyPr>
          <a:lstStyle/>
          <a:p>
            <a:pPr marL="0" indent="0">
              <a:buNone/>
            </a:pPr>
            <a:r>
              <a:rPr lang="cs-CZ" sz="4000" b="1" dirty="0">
                <a:solidFill>
                  <a:schemeClr val="accent1">
                    <a:lumMod val="50000"/>
                  </a:schemeClr>
                </a:solidFill>
                <a:latin typeface="+mj-lt"/>
              </a:rPr>
              <a:t>  </a:t>
            </a:r>
            <a:r>
              <a:rPr lang="cs-CZ" sz="4000" b="1" dirty="0" err="1">
                <a:solidFill>
                  <a:schemeClr val="accent1">
                    <a:lumMod val="50000"/>
                  </a:schemeClr>
                </a:solidFill>
                <a:latin typeface="+mj-lt"/>
              </a:rPr>
              <a:t>Progress</a:t>
            </a:r>
            <a:r>
              <a:rPr lang="cs-CZ" sz="4000" b="1" dirty="0">
                <a:solidFill>
                  <a:schemeClr val="accent1">
                    <a:lumMod val="50000"/>
                  </a:schemeClr>
                </a:solidFill>
                <a:latin typeface="+mj-lt"/>
              </a:rPr>
              <a:t> on HU </a:t>
            </a:r>
            <a:r>
              <a:rPr lang="cs-CZ" sz="4000" b="1" dirty="0" err="1">
                <a:solidFill>
                  <a:schemeClr val="accent1">
                    <a:lumMod val="50000"/>
                  </a:schemeClr>
                </a:solidFill>
                <a:latin typeface="+mj-lt"/>
              </a:rPr>
              <a:t>side</a:t>
            </a:r>
            <a:br>
              <a:rPr lang="en-GB" dirty="0">
                <a:solidFill>
                  <a:schemeClr val="accent1">
                    <a:lumMod val="75000"/>
                  </a:schemeClr>
                </a:solidFill>
              </a:rPr>
            </a:br>
            <a:endParaRPr lang="en-GB" dirty="0">
              <a:solidFill>
                <a:schemeClr val="accent1">
                  <a:lumMod val="75000"/>
                </a:schemeClr>
              </a:solidFill>
            </a:endParaRPr>
          </a:p>
          <a:p>
            <a:r>
              <a:rPr lang="hu-HU" dirty="0" err="1">
                <a:solidFill>
                  <a:schemeClr val="accent1">
                    <a:lumMod val="75000"/>
                  </a:schemeClr>
                </a:solidFill>
              </a:rPr>
              <a:t>Towards</a:t>
            </a:r>
            <a:r>
              <a:rPr lang="hu-HU" dirty="0">
                <a:solidFill>
                  <a:schemeClr val="accent1">
                    <a:lumMod val="75000"/>
                  </a:schemeClr>
                </a:solidFill>
              </a:rPr>
              <a:t> an integrated National Energy and Climate Plan in the Danube Region – </a:t>
            </a:r>
            <a:r>
              <a:rPr lang="hu-HU" dirty="0" err="1">
                <a:solidFill>
                  <a:schemeClr val="accent1">
                    <a:lumMod val="75000"/>
                  </a:schemeClr>
                </a:solidFill>
              </a:rPr>
              <a:t>study</a:t>
            </a:r>
            <a:r>
              <a:rPr lang="hu-HU" dirty="0">
                <a:solidFill>
                  <a:schemeClr val="accent1">
                    <a:lumMod val="75000"/>
                  </a:schemeClr>
                </a:solidFill>
              </a:rPr>
              <a:t>, policy </a:t>
            </a:r>
            <a:r>
              <a:rPr lang="hu-HU" dirty="0" err="1">
                <a:solidFill>
                  <a:schemeClr val="accent1">
                    <a:lumMod val="75000"/>
                  </a:schemeClr>
                </a:solidFill>
              </a:rPr>
              <a:t>briefs</a:t>
            </a:r>
            <a:r>
              <a:rPr lang="hu-HU" dirty="0">
                <a:solidFill>
                  <a:schemeClr val="accent1">
                    <a:lumMod val="75000"/>
                  </a:schemeClr>
                </a:solidFill>
              </a:rPr>
              <a:t>, 2 online </a:t>
            </a:r>
            <a:r>
              <a:rPr lang="hu-HU" dirty="0" err="1">
                <a:solidFill>
                  <a:schemeClr val="accent1">
                    <a:lumMod val="75000"/>
                  </a:schemeClr>
                </a:solidFill>
              </a:rPr>
              <a:t>workshops</a:t>
            </a:r>
            <a:r>
              <a:rPr lang="hu-HU" dirty="0">
                <a:solidFill>
                  <a:schemeClr val="accent1">
                    <a:lumMod val="75000"/>
                  </a:schemeClr>
                </a:solidFill>
              </a:rPr>
              <a:t> (May 6: </a:t>
            </a:r>
            <a:r>
              <a:rPr lang="hu-HU" dirty="0" err="1">
                <a:solidFill>
                  <a:schemeClr val="accent1">
                    <a:lumMod val="75000"/>
                  </a:schemeClr>
                </a:solidFill>
              </a:rPr>
              <a:t>electricity</a:t>
            </a:r>
            <a:r>
              <a:rPr lang="hu-HU" dirty="0">
                <a:solidFill>
                  <a:schemeClr val="accent1">
                    <a:lumMod val="75000"/>
                  </a:schemeClr>
                </a:solidFill>
              </a:rPr>
              <a:t> and </a:t>
            </a:r>
            <a:r>
              <a:rPr lang="hu-HU" dirty="0" err="1">
                <a:solidFill>
                  <a:schemeClr val="accent1">
                    <a:lumMod val="75000"/>
                  </a:schemeClr>
                </a:solidFill>
              </a:rPr>
              <a:t>gas</a:t>
            </a:r>
            <a:r>
              <a:rPr lang="hu-HU" dirty="0">
                <a:solidFill>
                  <a:schemeClr val="accent1">
                    <a:lumMod val="75000"/>
                  </a:schemeClr>
                </a:solidFill>
              </a:rPr>
              <a:t> </a:t>
            </a:r>
            <a:r>
              <a:rPr lang="hu-HU" dirty="0" err="1">
                <a:solidFill>
                  <a:schemeClr val="accent1">
                    <a:lumMod val="75000"/>
                  </a:schemeClr>
                </a:solidFill>
              </a:rPr>
              <a:t>sectors</a:t>
            </a:r>
            <a:r>
              <a:rPr lang="hu-HU" dirty="0">
                <a:solidFill>
                  <a:schemeClr val="accent1">
                    <a:lumMod val="75000"/>
                  </a:schemeClr>
                </a:solidFill>
              </a:rPr>
              <a:t>, </a:t>
            </a:r>
            <a:r>
              <a:rPr lang="hu-HU" dirty="0" err="1">
                <a:solidFill>
                  <a:schemeClr val="accent1">
                    <a:lumMod val="75000"/>
                  </a:schemeClr>
                </a:solidFill>
              </a:rPr>
              <a:t>sector</a:t>
            </a:r>
            <a:r>
              <a:rPr lang="hu-HU" dirty="0">
                <a:solidFill>
                  <a:schemeClr val="accent1">
                    <a:lumMod val="75000"/>
                  </a:schemeClr>
                </a:solidFill>
              </a:rPr>
              <a:t> </a:t>
            </a:r>
            <a:r>
              <a:rPr lang="hu-HU" dirty="0" err="1">
                <a:solidFill>
                  <a:schemeClr val="accent1">
                    <a:lumMod val="75000"/>
                  </a:schemeClr>
                </a:solidFill>
              </a:rPr>
              <a:t>coupling</a:t>
            </a:r>
            <a:r>
              <a:rPr lang="hu-HU" dirty="0">
                <a:solidFill>
                  <a:schemeClr val="accent1">
                    <a:lumMod val="75000"/>
                  </a:schemeClr>
                </a:solidFill>
              </a:rPr>
              <a:t>, May 20 – </a:t>
            </a:r>
            <a:r>
              <a:rPr lang="hu-HU" dirty="0" err="1">
                <a:solidFill>
                  <a:schemeClr val="accent1">
                    <a:lumMod val="75000"/>
                  </a:schemeClr>
                </a:solidFill>
              </a:rPr>
              <a:t>RES-heating</a:t>
            </a:r>
            <a:r>
              <a:rPr lang="hu-HU" dirty="0">
                <a:solidFill>
                  <a:schemeClr val="accent1">
                    <a:lumMod val="75000"/>
                  </a:schemeClr>
                </a:solidFill>
              </a:rPr>
              <a:t> and </a:t>
            </a:r>
            <a:r>
              <a:rPr lang="hu-HU" dirty="0" err="1">
                <a:solidFill>
                  <a:schemeClr val="accent1">
                    <a:lumMod val="75000"/>
                  </a:schemeClr>
                </a:solidFill>
              </a:rPr>
              <a:t>transport</a:t>
            </a:r>
            <a:r>
              <a:rPr lang="hu-HU" dirty="0">
                <a:solidFill>
                  <a:schemeClr val="accent1">
                    <a:lumMod val="75000"/>
                  </a:schemeClr>
                </a:solidFill>
              </a:rPr>
              <a:t>) - </a:t>
            </a:r>
            <a:r>
              <a:rPr lang="hu-HU" i="1" dirty="0" err="1">
                <a:solidFill>
                  <a:schemeClr val="accent1">
                    <a:lumMod val="75000"/>
                  </a:schemeClr>
                </a:solidFill>
              </a:rPr>
              <a:t>see</a:t>
            </a:r>
            <a:r>
              <a:rPr lang="hu-HU" i="1" dirty="0">
                <a:solidFill>
                  <a:schemeClr val="accent1">
                    <a:lumMod val="75000"/>
                  </a:schemeClr>
                </a:solidFill>
              </a:rPr>
              <a:t> </a:t>
            </a:r>
            <a:r>
              <a:rPr lang="hu-HU" i="1" dirty="0" err="1">
                <a:solidFill>
                  <a:schemeClr val="accent1">
                    <a:lumMod val="75000"/>
                  </a:schemeClr>
                </a:solidFill>
              </a:rPr>
              <a:t>separate</a:t>
            </a:r>
            <a:r>
              <a:rPr lang="hu-HU" i="1" dirty="0">
                <a:solidFill>
                  <a:schemeClr val="accent1">
                    <a:lumMod val="75000"/>
                  </a:schemeClr>
                </a:solidFill>
              </a:rPr>
              <a:t> agenda </a:t>
            </a:r>
            <a:r>
              <a:rPr lang="hu-HU" i="1" dirty="0" err="1">
                <a:solidFill>
                  <a:schemeClr val="accent1">
                    <a:lumMod val="75000"/>
                  </a:schemeClr>
                </a:solidFill>
              </a:rPr>
              <a:t>point</a:t>
            </a:r>
            <a:endParaRPr lang="hu-HU" i="1" dirty="0">
              <a:solidFill>
                <a:schemeClr val="accent1">
                  <a:lumMod val="75000"/>
                </a:schemeClr>
              </a:solidFill>
            </a:endParaRPr>
          </a:p>
          <a:p>
            <a:r>
              <a:rPr lang="hu-HU" dirty="0" err="1">
                <a:solidFill>
                  <a:schemeClr val="accent1">
                    <a:lumMod val="75000"/>
                  </a:schemeClr>
                </a:solidFill>
              </a:rPr>
              <a:t>Stakeholder</a:t>
            </a:r>
            <a:r>
              <a:rPr lang="hu-HU" dirty="0">
                <a:solidFill>
                  <a:schemeClr val="accent1">
                    <a:lumMod val="75000"/>
                  </a:schemeClr>
                </a:solidFill>
              </a:rPr>
              <a:t> </a:t>
            </a:r>
            <a:r>
              <a:rPr lang="hu-HU" dirty="0" err="1">
                <a:solidFill>
                  <a:schemeClr val="accent1">
                    <a:lumMod val="75000"/>
                  </a:schemeClr>
                </a:solidFill>
              </a:rPr>
              <a:t>database</a:t>
            </a:r>
            <a:r>
              <a:rPr lang="hu-HU" dirty="0">
                <a:solidFill>
                  <a:schemeClr val="accent1">
                    <a:lumMod val="75000"/>
                  </a:schemeClr>
                </a:solidFill>
              </a:rPr>
              <a:t> update – </a:t>
            </a:r>
            <a:r>
              <a:rPr lang="hu-HU" i="1" dirty="0" err="1">
                <a:solidFill>
                  <a:schemeClr val="accent1">
                    <a:lumMod val="75000"/>
                  </a:schemeClr>
                </a:solidFill>
              </a:rPr>
              <a:t>see</a:t>
            </a:r>
            <a:r>
              <a:rPr lang="hu-HU" i="1" dirty="0">
                <a:solidFill>
                  <a:schemeClr val="accent1">
                    <a:lumMod val="75000"/>
                  </a:schemeClr>
                </a:solidFill>
              </a:rPr>
              <a:t> </a:t>
            </a:r>
            <a:r>
              <a:rPr lang="hu-HU" i="1" dirty="0" err="1">
                <a:solidFill>
                  <a:schemeClr val="accent1">
                    <a:lumMod val="75000"/>
                  </a:schemeClr>
                </a:solidFill>
              </a:rPr>
              <a:t>separate</a:t>
            </a:r>
            <a:r>
              <a:rPr lang="hu-HU" i="1" dirty="0">
                <a:solidFill>
                  <a:schemeClr val="accent1">
                    <a:lumMod val="75000"/>
                  </a:schemeClr>
                </a:solidFill>
              </a:rPr>
              <a:t> agenda </a:t>
            </a:r>
            <a:r>
              <a:rPr lang="hu-HU" i="1" dirty="0" err="1">
                <a:solidFill>
                  <a:schemeClr val="accent1">
                    <a:lumMod val="75000"/>
                  </a:schemeClr>
                </a:solidFill>
              </a:rPr>
              <a:t>point</a:t>
            </a:r>
            <a:endParaRPr lang="hu-HU" i="1" dirty="0">
              <a:solidFill>
                <a:schemeClr val="accent1">
                  <a:lumMod val="75000"/>
                </a:schemeClr>
              </a:solidFill>
            </a:endParaRPr>
          </a:p>
          <a:p>
            <a:r>
              <a:rPr lang="hu-HU" dirty="0">
                <a:solidFill>
                  <a:schemeClr val="accent1">
                    <a:lumMod val="75000"/>
                  </a:schemeClr>
                </a:solidFill>
              </a:rPr>
              <a:t>Update of </a:t>
            </a:r>
            <a:r>
              <a:rPr lang="hu-HU" dirty="0" err="1">
                <a:solidFill>
                  <a:schemeClr val="accent1">
                    <a:lumMod val="75000"/>
                  </a:schemeClr>
                </a:solidFill>
              </a:rPr>
              <a:t>website</a:t>
            </a:r>
            <a:r>
              <a:rPr lang="hu-HU" dirty="0">
                <a:solidFill>
                  <a:schemeClr val="accent1">
                    <a:lumMod val="75000"/>
                  </a:schemeClr>
                </a:solidFill>
              </a:rPr>
              <a:t> </a:t>
            </a:r>
            <a:r>
              <a:rPr lang="hu-HU" dirty="0">
                <a:solidFill>
                  <a:srgbClr val="FF0000"/>
                </a:solidFill>
                <a:hlinkClick r:id="rId5"/>
              </a:rPr>
              <a:t>https://energy.danube-region.eu/category/news/2020/</a:t>
            </a:r>
            <a:r>
              <a:rPr lang="hu-HU" dirty="0">
                <a:solidFill>
                  <a:srgbClr val="FF0000"/>
                </a:solidFill>
              </a:rPr>
              <a:t> </a:t>
            </a:r>
            <a:r>
              <a:rPr lang="hu-HU" dirty="0">
                <a:solidFill>
                  <a:schemeClr val="accent1">
                    <a:lumMod val="75000"/>
                  </a:schemeClr>
                </a:solidFill>
              </a:rPr>
              <a:t>- 9 </a:t>
            </a:r>
            <a:r>
              <a:rPr lang="hu-HU" dirty="0" err="1">
                <a:solidFill>
                  <a:schemeClr val="accent1">
                    <a:lumMod val="75000"/>
                  </a:schemeClr>
                </a:solidFill>
              </a:rPr>
              <a:t>news</a:t>
            </a:r>
            <a:r>
              <a:rPr lang="hu-HU" dirty="0">
                <a:solidFill>
                  <a:schemeClr val="accent1">
                    <a:lumMod val="75000"/>
                  </a:schemeClr>
                </a:solidFill>
              </a:rPr>
              <a:t> </a:t>
            </a:r>
            <a:r>
              <a:rPr lang="hu-HU" dirty="0" err="1">
                <a:solidFill>
                  <a:schemeClr val="accent1">
                    <a:lumMod val="75000"/>
                  </a:schemeClr>
                </a:solidFill>
              </a:rPr>
              <a:t>in</a:t>
            </a:r>
            <a:r>
              <a:rPr lang="hu-HU" dirty="0">
                <a:solidFill>
                  <a:schemeClr val="accent1">
                    <a:lumMod val="75000"/>
                  </a:schemeClr>
                </a:solidFill>
              </a:rPr>
              <a:t> 2021 (</a:t>
            </a:r>
            <a:r>
              <a:rPr lang="hu-HU" dirty="0" err="1">
                <a:solidFill>
                  <a:schemeClr val="accent1">
                    <a:lumMod val="75000"/>
                  </a:schemeClr>
                </a:solidFill>
              </a:rPr>
              <a:t>events</a:t>
            </a:r>
            <a:r>
              <a:rPr lang="hu-HU" dirty="0">
                <a:solidFill>
                  <a:schemeClr val="accent1">
                    <a:lumMod val="75000"/>
                  </a:schemeClr>
                </a:solidFill>
              </a:rPr>
              <a:t>, policy </a:t>
            </a:r>
            <a:r>
              <a:rPr lang="hu-HU" dirty="0" err="1">
                <a:solidFill>
                  <a:schemeClr val="accent1">
                    <a:lumMod val="75000"/>
                  </a:schemeClr>
                </a:solidFill>
              </a:rPr>
              <a:t>reports</a:t>
            </a:r>
            <a:r>
              <a:rPr lang="hu-HU" dirty="0">
                <a:solidFill>
                  <a:schemeClr val="accent1">
                    <a:lumMod val="75000"/>
                  </a:schemeClr>
                </a:solidFill>
              </a:rPr>
              <a:t>, etc.)</a:t>
            </a:r>
          </a:p>
          <a:p>
            <a:endParaRPr lang="en-GB" dirty="0">
              <a:solidFill>
                <a:schemeClr val="accent1">
                  <a:lumMod val="75000"/>
                </a:schemeClr>
              </a:solidFill>
            </a:endParaRPr>
          </a:p>
        </p:txBody>
      </p:sp>
      <p:cxnSp>
        <p:nvCxnSpPr>
          <p:cNvPr id="7" name="Přímá spojnice 6">
            <a:extLst>
              <a:ext uri="{FF2B5EF4-FFF2-40B4-BE49-F238E27FC236}">
                <a16:creationId xmlns:a16="http://schemas.microsoft.com/office/drawing/2014/main" id="{F9509769-A161-489F-AA45-88806D84946E}"/>
              </a:ext>
            </a:extLst>
          </p:cNvPr>
          <p:cNvCxnSpPr>
            <a:cxnSpLocks/>
          </p:cNvCxnSpPr>
          <p:nvPr/>
        </p:nvCxnSpPr>
        <p:spPr>
          <a:xfrm>
            <a:off x="1592531" y="2257425"/>
            <a:ext cx="8724900" cy="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grpSp>
        <p:nvGrpSpPr>
          <p:cNvPr id="11" name="Csoportba foglalás 10">
            <a:extLst>
              <a:ext uri="{FF2B5EF4-FFF2-40B4-BE49-F238E27FC236}">
                <a16:creationId xmlns:a16="http://schemas.microsoft.com/office/drawing/2014/main" id="{196422C7-8440-4C6D-B0C1-81695F42E18D}"/>
              </a:ext>
            </a:extLst>
          </p:cNvPr>
          <p:cNvGrpSpPr/>
          <p:nvPr/>
        </p:nvGrpSpPr>
        <p:grpSpPr>
          <a:xfrm>
            <a:off x="497626" y="240059"/>
            <a:ext cx="11409807" cy="1094044"/>
            <a:chOff x="497626" y="240059"/>
            <a:chExt cx="11409807" cy="1094044"/>
          </a:xfrm>
        </p:grpSpPr>
        <p:pic>
          <p:nvPicPr>
            <p:cNvPr id="12" name="Obrázek 7">
              <a:extLst>
                <a:ext uri="{FF2B5EF4-FFF2-40B4-BE49-F238E27FC236}">
                  <a16:creationId xmlns:a16="http://schemas.microsoft.com/office/drawing/2014/main" id="{E4DE5E33-6741-4E5D-95DE-C4C94CEB6E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3" name="Kép 12">
              <a:extLst>
                <a:ext uri="{FF2B5EF4-FFF2-40B4-BE49-F238E27FC236}">
                  <a16:creationId xmlns:a16="http://schemas.microsoft.com/office/drawing/2014/main" id="{05A4B0D7-F4F3-4B11-A0DE-21A3024917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4" name="Kép 13">
              <a:extLst>
                <a:ext uri="{FF2B5EF4-FFF2-40B4-BE49-F238E27FC236}">
                  <a16:creationId xmlns:a16="http://schemas.microsoft.com/office/drawing/2014/main" id="{7DB6588A-F682-4029-8B03-F97DFDD4C0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155352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D7A1D3-D5DB-43C6-8DDB-8FDB38D70BF4}"/>
              </a:ext>
            </a:extLst>
          </p:cNvPr>
          <p:cNvSpPr>
            <a:spLocks noGrp="1"/>
          </p:cNvSpPr>
          <p:nvPr>
            <p:ph type="title"/>
          </p:nvPr>
        </p:nvSpPr>
        <p:spPr/>
        <p:txBody>
          <a:bodyPr>
            <a:normAutofit fontScale="90000"/>
          </a:bodyPr>
          <a:lstStyle/>
          <a:p>
            <a:br>
              <a:rPr lang="cs-CZ" dirty="0"/>
            </a:br>
            <a:r>
              <a:rPr lang="cs-CZ" dirty="0"/>
              <a:t>				   </a:t>
            </a:r>
            <a:br>
              <a:rPr lang="cs-CZ" dirty="0"/>
            </a:br>
            <a:endParaRPr lang="cs-CZ" b="1" dirty="0">
              <a:solidFill>
                <a:schemeClr val="accent1">
                  <a:lumMod val="50000"/>
                </a:schemeClr>
              </a:solidFill>
              <a:highlight>
                <a:srgbClr val="FFFF00"/>
              </a:highlight>
            </a:endParaRPr>
          </a:p>
        </p:txBody>
      </p:sp>
      <p:sp>
        <p:nvSpPr>
          <p:cNvPr id="3" name="Zástupný symbol pro obsah 2">
            <a:extLst>
              <a:ext uri="{FF2B5EF4-FFF2-40B4-BE49-F238E27FC236}">
                <a16:creationId xmlns:a16="http://schemas.microsoft.com/office/drawing/2014/main" id="{868856B6-9E40-44E3-AD99-BEB4B0F72B01}"/>
              </a:ext>
            </a:extLst>
          </p:cNvPr>
          <p:cNvSpPr>
            <a:spLocks noGrp="1"/>
          </p:cNvSpPr>
          <p:nvPr>
            <p:ph idx="1"/>
          </p:nvPr>
        </p:nvSpPr>
        <p:spPr>
          <a:xfrm>
            <a:off x="932086" y="1367940"/>
            <a:ext cx="10762288" cy="5124935"/>
          </a:xfrm>
        </p:spPr>
        <p:txBody>
          <a:bodyPr>
            <a:normAutofit fontScale="77500" lnSpcReduction="20000"/>
          </a:bodyPr>
          <a:lstStyle/>
          <a:p>
            <a:pPr marL="0" indent="0">
              <a:buNone/>
            </a:pPr>
            <a:r>
              <a:rPr lang="cs-CZ" sz="4000" b="1" dirty="0">
                <a:solidFill>
                  <a:schemeClr val="accent1">
                    <a:lumMod val="50000"/>
                  </a:schemeClr>
                </a:solidFill>
                <a:latin typeface="+mj-lt"/>
              </a:rPr>
              <a:t>  Progress on HU side</a:t>
            </a:r>
          </a:p>
          <a:p>
            <a:pPr marL="0" indent="0">
              <a:buNone/>
            </a:pPr>
            <a:endParaRPr lang="en-GB" dirty="0">
              <a:solidFill>
                <a:schemeClr val="accent1">
                  <a:lumMod val="75000"/>
                </a:schemeClr>
              </a:solidFill>
            </a:endParaRPr>
          </a:p>
          <a:p>
            <a:r>
              <a:rPr lang="hu-HU" dirty="0" err="1">
                <a:solidFill>
                  <a:schemeClr val="accent1">
                    <a:lumMod val="75000"/>
                  </a:schemeClr>
                </a:solidFill>
              </a:rPr>
              <a:t>Brochure</a:t>
            </a:r>
            <a:r>
              <a:rPr lang="hu-HU" dirty="0">
                <a:solidFill>
                  <a:schemeClr val="accent1">
                    <a:lumMod val="75000"/>
                  </a:schemeClr>
                </a:solidFill>
              </a:rPr>
              <a:t> </a:t>
            </a:r>
            <a:r>
              <a:rPr lang="hu-HU" dirty="0" err="1">
                <a:solidFill>
                  <a:schemeClr val="accent1">
                    <a:lumMod val="75000"/>
                  </a:schemeClr>
                </a:solidFill>
              </a:rPr>
              <a:t>on</a:t>
            </a:r>
            <a:r>
              <a:rPr lang="hu-HU" dirty="0">
                <a:solidFill>
                  <a:schemeClr val="accent1">
                    <a:lumMod val="75000"/>
                  </a:schemeClr>
                </a:solidFill>
              </a:rPr>
              <a:t> </a:t>
            </a:r>
            <a:r>
              <a:rPr lang="hu-HU" dirty="0" err="1">
                <a:solidFill>
                  <a:schemeClr val="accent1">
                    <a:lumMod val="75000"/>
                  </a:schemeClr>
                </a:solidFill>
              </a:rPr>
              <a:t>energy</a:t>
            </a:r>
            <a:r>
              <a:rPr lang="hu-HU" dirty="0">
                <a:solidFill>
                  <a:schemeClr val="accent1">
                    <a:lumMod val="75000"/>
                  </a:schemeClr>
                </a:solidFill>
              </a:rPr>
              <a:t> </a:t>
            </a:r>
            <a:r>
              <a:rPr lang="hu-HU" dirty="0" err="1">
                <a:solidFill>
                  <a:schemeClr val="accent1">
                    <a:lumMod val="75000"/>
                  </a:schemeClr>
                </a:solidFill>
              </a:rPr>
              <a:t>storage</a:t>
            </a:r>
            <a:r>
              <a:rPr lang="hu-HU" dirty="0">
                <a:solidFill>
                  <a:schemeClr val="accent1">
                    <a:lumMod val="75000"/>
                  </a:schemeClr>
                </a:solidFill>
              </a:rPr>
              <a:t> - underground </a:t>
            </a:r>
            <a:r>
              <a:rPr lang="hu-HU" dirty="0" err="1">
                <a:solidFill>
                  <a:schemeClr val="accent1">
                    <a:lumMod val="75000"/>
                  </a:schemeClr>
                </a:solidFill>
              </a:rPr>
              <a:t>heat</a:t>
            </a:r>
            <a:r>
              <a:rPr lang="hu-HU" dirty="0">
                <a:solidFill>
                  <a:schemeClr val="accent1">
                    <a:lumMod val="75000"/>
                  </a:schemeClr>
                </a:solidFill>
              </a:rPr>
              <a:t> </a:t>
            </a:r>
            <a:r>
              <a:rPr lang="hu-HU" dirty="0" err="1">
                <a:solidFill>
                  <a:schemeClr val="accent1">
                    <a:lumMod val="75000"/>
                  </a:schemeClr>
                </a:solidFill>
              </a:rPr>
              <a:t>storage</a:t>
            </a:r>
            <a:r>
              <a:rPr lang="hu-HU" dirty="0">
                <a:solidFill>
                  <a:schemeClr val="accent1">
                    <a:lumMod val="75000"/>
                  </a:schemeClr>
                </a:solidFill>
              </a:rPr>
              <a:t> </a:t>
            </a:r>
            <a:r>
              <a:rPr lang="hu-HU" dirty="0" err="1">
                <a:solidFill>
                  <a:schemeClr val="accent1">
                    <a:lumMod val="75000"/>
                  </a:schemeClr>
                </a:solidFill>
              </a:rPr>
              <a:t>facilities</a:t>
            </a:r>
            <a:r>
              <a:rPr lang="hu-HU" dirty="0">
                <a:solidFill>
                  <a:schemeClr val="accent1">
                    <a:lumMod val="75000"/>
                  </a:schemeClr>
                </a:solidFill>
              </a:rPr>
              <a:t> – online </a:t>
            </a:r>
            <a:r>
              <a:rPr lang="hu-HU" dirty="0" err="1">
                <a:solidFill>
                  <a:schemeClr val="accent1">
                    <a:lumMod val="75000"/>
                  </a:schemeClr>
                </a:solidFill>
              </a:rPr>
              <a:t>publication</a:t>
            </a:r>
            <a:endParaRPr lang="hu-HU" dirty="0">
              <a:solidFill>
                <a:schemeClr val="accent1">
                  <a:lumMod val="75000"/>
                </a:schemeClr>
              </a:solidFill>
            </a:endParaRPr>
          </a:p>
          <a:p>
            <a:r>
              <a:rPr lang="hu-HU" dirty="0">
                <a:solidFill>
                  <a:schemeClr val="accent1">
                    <a:lumMod val="75000"/>
                  </a:schemeClr>
                </a:solidFill>
              </a:rPr>
              <a:t>DSP „</a:t>
            </a:r>
            <a:r>
              <a:rPr lang="hu-HU" dirty="0" err="1">
                <a:solidFill>
                  <a:schemeClr val="accent1">
                    <a:lumMod val="75000"/>
                  </a:schemeClr>
                </a:solidFill>
              </a:rPr>
              <a:t>Success</a:t>
            </a:r>
            <a:r>
              <a:rPr lang="hu-HU" dirty="0">
                <a:solidFill>
                  <a:schemeClr val="accent1">
                    <a:lumMod val="75000"/>
                  </a:schemeClr>
                </a:solidFill>
              </a:rPr>
              <a:t> </a:t>
            </a:r>
            <a:r>
              <a:rPr lang="hu-HU" dirty="0" err="1">
                <a:solidFill>
                  <a:schemeClr val="accent1">
                    <a:lumMod val="75000"/>
                  </a:schemeClr>
                </a:solidFill>
              </a:rPr>
              <a:t>stories</a:t>
            </a:r>
            <a:r>
              <a:rPr lang="hu-HU" dirty="0">
                <a:solidFill>
                  <a:schemeClr val="accent1">
                    <a:lumMod val="75000"/>
                  </a:schemeClr>
                </a:solidFill>
              </a:rPr>
              <a:t>” EUSDR 10 </a:t>
            </a:r>
            <a:r>
              <a:rPr lang="hu-HU" dirty="0" err="1">
                <a:solidFill>
                  <a:schemeClr val="accent1">
                    <a:lumMod val="75000"/>
                  </a:schemeClr>
                </a:solidFill>
              </a:rPr>
              <a:t>years</a:t>
            </a:r>
            <a:r>
              <a:rPr lang="hu-HU" dirty="0">
                <a:solidFill>
                  <a:schemeClr val="accent1">
                    <a:lumMod val="75000"/>
                  </a:schemeClr>
                </a:solidFill>
              </a:rPr>
              <a:t>: (1) </a:t>
            </a:r>
            <a:r>
              <a:rPr lang="hu-HU" dirty="0" err="1">
                <a:solidFill>
                  <a:schemeClr val="accent1">
                    <a:lumMod val="75000"/>
                  </a:schemeClr>
                </a:solidFill>
              </a:rPr>
              <a:t>Energy</a:t>
            </a:r>
            <a:r>
              <a:rPr lang="hu-HU" dirty="0">
                <a:solidFill>
                  <a:schemeClr val="accent1">
                    <a:lumMod val="75000"/>
                  </a:schemeClr>
                </a:solidFill>
              </a:rPr>
              <a:t> </a:t>
            </a:r>
            <a:r>
              <a:rPr lang="hu-HU" dirty="0" err="1">
                <a:solidFill>
                  <a:schemeClr val="accent1">
                    <a:lumMod val="75000"/>
                  </a:schemeClr>
                </a:solidFill>
              </a:rPr>
              <a:t>storage</a:t>
            </a:r>
            <a:r>
              <a:rPr lang="hu-HU" dirty="0">
                <a:solidFill>
                  <a:schemeClr val="accent1">
                    <a:lumMod val="75000"/>
                  </a:schemeClr>
                </a:solidFill>
              </a:rPr>
              <a:t>, (2) </a:t>
            </a:r>
            <a:r>
              <a:rPr lang="hu-HU" dirty="0" err="1">
                <a:solidFill>
                  <a:schemeClr val="accent1">
                    <a:lumMod val="75000"/>
                  </a:schemeClr>
                </a:solidFill>
              </a:rPr>
              <a:t>Clean</a:t>
            </a:r>
            <a:r>
              <a:rPr lang="hu-HU" dirty="0">
                <a:solidFill>
                  <a:schemeClr val="accent1">
                    <a:lumMod val="75000"/>
                  </a:schemeClr>
                </a:solidFill>
              </a:rPr>
              <a:t> </a:t>
            </a:r>
            <a:r>
              <a:rPr lang="hu-HU" dirty="0" err="1">
                <a:solidFill>
                  <a:schemeClr val="accent1">
                    <a:lumMod val="75000"/>
                  </a:schemeClr>
                </a:solidFill>
              </a:rPr>
              <a:t>transport</a:t>
            </a:r>
            <a:r>
              <a:rPr lang="hu-HU" dirty="0">
                <a:solidFill>
                  <a:schemeClr val="accent1">
                    <a:lumMod val="75000"/>
                  </a:schemeClr>
                </a:solidFill>
              </a:rPr>
              <a:t> </a:t>
            </a:r>
          </a:p>
          <a:p>
            <a:pPr algn="just">
              <a:lnSpc>
                <a:spcPct val="150000"/>
              </a:lnSpc>
            </a:pPr>
            <a:r>
              <a:rPr lang="hu-HU" dirty="0">
                <a:solidFill>
                  <a:schemeClr val="accent1">
                    <a:lumMod val="75000"/>
                  </a:schemeClr>
                </a:solidFill>
              </a:rPr>
              <a:t>Project </a:t>
            </a:r>
            <a:r>
              <a:rPr lang="hu-HU" dirty="0" err="1">
                <a:solidFill>
                  <a:schemeClr val="accent1">
                    <a:lumMod val="75000"/>
                  </a:schemeClr>
                </a:solidFill>
              </a:rPr>
              <a:t>support</a:t>
            </a:r>
            <a:r>
              <a:rPr lang="hu-HU" dirty="0">
                <a:solidFill>
                  <a:schemeClr val="accent1">
                    <a:lumMod val="75000"/>
                  </a:schemeClr>
                </a:solidFill>
              </a:rPr>
              <a:t>: </a:t>
            </a:r>
            <a:r>
              <a:rPr lang="en-GB" dirty="0">
                <a:solidFill>
                  <a:schemeClr val="accent1">
                    <a:lumMod val="75000"/>
                  </a:schemeClr>
                </a:solidFill>
              </a:rPr>
              <a:t>the project partners of the</a:t>
            </a:r>
            <a:r>
              <a:rPr lang="hu-HU" dirty="0">
                <a:solidFill>
                  <a:schemeClr val="accent1">
                    <a:lumMod val="75000"/>
                  </a:schemeClr>
                </a:solidFill>
              </a:rPr>
              <a:t> </a:t>
            </a:r>
            <a:r>
              <a:rPr lang="hu-HU" dirty="0" err="1">
                <a:solidFill>
                  <a:schemeClr val="accent1">
                    <a:lumMod val="75000"/>
                  </a:schemeClr>
                </a:solidFill>
              </a:rPr>
              <a:t>Interreg</a:t>
            </a:r>
            <a:r>
              <a:rPr lang="hu-HU" dirty="0">
                <a:solidFill>
                  <a:schemeClr val="accent1">
                    <a:lumMod val="75000"/>
                  </a:schemeClr>
                </a:solidFill>
              </a:rPr>
              <a:t> Europe project,</a:t>
            </a:r>
            <a:r>
              <a:rPr lang="en-GB" dirty="0">
                <a:solidFill>
                  <a:schemeClr val="accent1">
                    <a:lumMod val="75000"/>
                  </a:schemeClr>
                </a:solidFill>
              </a:rPr>
              <a:t> </a:t>
            </a:r>
            <a:r>
              <a:rPr lang="hu-HU" dirty="0">
                <a:solidFill>
                  <a:schemeClr val="accent1">
                    <a:lumMod val="75000"/>
                  </a:schemeClr>
                </a:solidFill>
              </a:rPr>
              <a:t>SETUP „</a:t>
            </a:r>
            <a:r>
              <a:rPr lang="hu-HU" dirty="0" err="1">
                <a:solidFill>
                  <a:schemeClr val="accent1">
                    <a:lumMod val="75000"/>
                  </a:schemeClr>
                </a:solidFill>
              </a:rPr>
              <a:t>Smart</a:t>
            </a:r>
            <a:r>
              <a:rPr lang="hu-HU" dirty="0">
                <a:solidFill>
                  <a:schemeClr val="accent1">
                    <a:lumMod val="75000"/>
                  </a:schemeClr>
                </a:solidFill>
              </a:rPr>
              <a:t> </a:t>
            </a:r>
            <a:r>
              <a:rPr lang="hu-HU" dirty="0" err="1">
                <a:solidFill>
                  <a:schemeClr val="accent1">
                    <a:lumMod val="75000"/>
                  </a:schemeClr>
                </a:solidFill>
              </a:rPr>
              <a:t>Energy</a:t>
            </a:r>
            <a:r>
              <a:rPr lang="hu-HU" dirty="0">
                <a:solidFill>
                  <a:schemeClr val="accent1">
                    <a:lumMod val="75000"/>
                  </a:schemeClr>
                </a:solidFill>
              </a:rPr>
              <a:t> </a:t>
            </a:r>
            <a:r>
              <a:rPr lang="hu-HU" dirty="0" err="1">
                <a:solidFill>
                  <a:schemeClr val="accent1">
                    <a:lumMod val="75000"/>
                  </a:schemeClr>
                </a:solidFill>
              </a:rPr>
              <a:t>Transition</a:t>
            </a:r>
            <a:r>
              <a:rPr lang="hu-HU" dirty="0">
                <a:solidFill>
                  <a:schemeClr val="accent1">
                    <a:lumMod val="75000"/>
                  </a:schemeClr>
                </a:solidFill>
              </a:rPr>
              <a:t> </a:t>
            </a:r>
            <a:r>
              <a:rPr lang="hu-HU" dirty="0" err="1">
                <a:solidFill>
                  <a:schemeClr val="accent1">
                    <a:lumMod val="75000"/>
                  </a:schemeClr>
                </a:solidFill>
              </a:rPr>
              <a:t>to</a:t>
            </a:r>
            <a:r>
              <a:rPr lang="hu-HU" dirty="0">
                <a:solidFill>
                  <a:schemeClr val="accent1">
                    <a:lumMod val="75000"/>
                  </a:schemeClr>
                </a:solidFill>
              </a:rPr>
              <a:t> Upgrade </a:t>
            </a:r>
            <a:r>
              <a:rPr lang="hu-HU" dirty="0" err="1">
                <a:solidFill>
                  <a:schemeClr val="accent1">
                    <a:lumMod val="75000"/>
                  </a:schemeClr>
                </a:solidFill>
              </a:rPr>
              <a:t>Regional</a:t>
            </a:r>
            <a:r>
              <a:rPr lang="hu-HU" dirty="0">
                <a:solidFill>
                  <a:schemeClr val="accent1">
                    <a:lumMod val="75000"/>
                  </a:schemeClr>
                </a:solidFill>
              </a:rPr>
              <a:t> Performance“</a:t>
            </a:r>
            <a:r>
              <a:rPr lang="en-GB" dirty="0">
                <a:solidFill>
                  <a:schemeClr val="accent1">
                    <a:lumMod val="75000"/>
                  </a:schemeClr>
                </a:solidFill>
              </a:rPr>
              <a:t>, offered PA2 to take part in the 1 year continuation of the project. The main project´s objective has been the improvement of energy performance of the 6 partner regions based on an interregional exchange regarding the regional competencies on smart grids. The continuation will focus on the possible tools for balancing the power grids, mainly on battery storage and hydrogen, which became even more important during the pandemic, because of the unexpected and dramatic changes in demand and offer.</a:t>
            </a:r>
            <a:r>
              <a:rPr lang="hu-HU" dirty="0">
                <a:solidFill>
                  <a:schemeClr val="accent1">
                    <a:lumMod val="75000"/>
                  </a:schemeClr>
                </a:solidFill>
              </a:rPr>
              <a:t> The </a:t>
            </a:r>
            <a:r>
              <a:rPr lang="hu-HU" dirty="0" err="1">
                <a:solidFill>
                  <a:schemeClr val="accent1">
                    <a:lumMod val="75000"/>
                  </a:schemeClr>
                </a:solidFill>
              </a:rPr>
              <a:t>continuation</a:t>
            </a:r>
            <a:r>
              <a:rPr lang="hu-HU" dirty="0">
                <a:solidFill>
                  <a:schemeClr val="accent1">
                    <a:lumMod val="75000"/>
                  </a:schemeClr>
                </a:solidFill>
              </a:rPr>
              <a:t> is </a:t>
            </a:r>
            <a:r>
              <a:rPr lang="hu-HU" dirty="0" err="1">
                <a:solidFill>
                  <a:schemeClr val="accent1">
                    <a:lumMod val="75000"/>
                  </a:schemeClr>
                </a:solidFill>
              </a:rPr>
              <a:t>currently</a:t>
            </a:r>
            <a:r>
              <a:rPr lang="hu-HU" dirty="0">
                <a:solidFill>
                  <a:schemeClr val="accent1">
                    <a:lumMod val="75000"/>
                  </a:schemeClr>
                </a:solidFill>
              </a:rPr>
              <a:t> </a:t>
            </a:r>
            <a:r>
              <a:rPr lang="hu-HU" dirty="0" err="1">
                <a:solidFill>
                  <a:schemeClr val="accent1">
                    <a:lumMod val="75000"/>
                  </a:schemeClr>
                </a:solidFill>
              </a:rPr>
              <a:t>under</a:t>
            </a:r>
            <a:r>
              <a:rPr lang="hu-HU" dirty="0">
                <a:solidFill>
                  <a:schemeClr val="accent1">
                    <a:lumMod val="75000"/>
                  </a:schemeClr>
                </a:solidFill>
              </a:rPr>
              <a:t> </a:t>
            </a:r>
            <a:r>
              <a:rPr lang="hu-HU" dirty="0" err="1">
                <a:solidFill>
                  <a:schemeClr val="accent1">
                    <a:lumMod val="75000"/>
                  </a:schemeClr>
                </a:solidFill>
              </a:rPr>
              <a:t>approval</a:t>
            </a:r>
            <a:r>
              <a:rPr lang="hu-HU" dirty="0">
                <a:solidFill>
                  <a:schemeClr val="accent1">
                    <a:lumMod val="75000"/>
                  </a:schemeClr>
                </a:solidFill>
              </a:rPr>
              <a:t>.</a:t>
            </a:r>
          </a:p>
          <a:p>
            <a:endParaRPr lang="hu-HU" dirty="0">
              <a:solidFill>
                <a:schemeClr val="accent1">
                  <a:lumMod val="75000"/>
                </a:schemeClr>
              </a:solidFill>
            </a:endParaRPr>
          </a:p>
        </p:txBody>
      </p:sp>
      <p:cxnSp>
        <p:nvCxnSpPr>
          <p:cNvPr id="7" name="Přímá spojnice 6">
            <a:extLst>
              <a:ext uri="{FF2B5EF4-FFF2-40B4-BE49-F238E27FC236}">
                <a16:creationId xmlns:a16="http://schemas.microsoft.com/office/drawing/2014/main" id="{F9509769-A161-489F-AA45-88806D84946E}"/>
              </a:ext>
            </a:extLst>
          </p:cNvPr>
          <p:cNvCxnSpPr>
            <a:cxnSpLocks/>
          </p:cNvCxnSpPr>
          <p:nvPr/>
        </p:nvCxnSpPr>
        <p:spPr>
          <a:xfrm>
            <a:off x="1195925" y="1860818"/>
            <a:ext cx="8724900" cy="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grpSp>
        <p:nvGrpSpPr>
          <p:cNvPr id="11" name="Csoportba foglalás 10">
            <a:extLst>
              <a:ext uri="{FF2B5EF4-FFF2-40B4-BE49-F238E27FC236}">
                <a16:creationId xmlns:a16="http://schemas.microsoft.com/office/drawing/2014/main" id="{6F53CDD5-78C2-4F89-A552-6654222B8091}"/>
              </a:ext>
            </a:extLst>
          </p:cNvPr>
          <p:cNvGrpSpPr/>
          <p:nvPr/>
        </p:nvGrpSpPr>
        <p:grpSpPr>
          <a:xfrm>
            <a:off x="497626" y="240059"/>
            <a:ext cx="11409807" cy="1094044"/>
            <a:chOff x="497626" y="240059"/>
            <a:chExt cx="11409807" cy="1094044"/>
          </a:xfrm>
        </p:grpSpPr>
        <p:pic>
          <p:nvPicPr>
            <p:cNvPr id="12" name="Obrázek 7">
              <a:extLst>
                <a:ext uri="{FF2B5EF4-FFF2-40B4-BE49-F238E27FC236}">
                  <a16:creationId xmlns:a16="http://schemas.microsoft.com/office/drawing/2014/main" id="{987619CC-83DF-4796-A386-821545516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070" y="240059"/>
              <a:ext cx="2444363" cy="1002815"/>
            </a:xfrm>
            <a:prstGeom prst="rect">
              <a:avLst/>
            </a:prstGeom>
          </p:spPr>
        </p:pic>
        <p:pic>
          <p:nvPicPr>
            <p:cNvPr id="13" name="Kép 12">
              <a:extLst>
                <a:ext uri="{FF2B5EF4-FFF2-40B4-BE49-F238E27FC236}">
                  <a16:creationId xmlns:a16="http://schemas.microsoft.com/office/drawing/2014/main" id="{67919E38-085B-4DD9-8B3F-14D1854A06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626" y="263354"/>
              <a:ext cx="2543029" cy="1070749"/>
            </a:xfrm>
            <a:prstGeom prst="rect">
              <a:avLst/>
            </a:prstGeom>
          </p:spPr>
        </p:pic>
        <p:pic>
          <p:nvPicPr>
            <p:cNvPr id="14" name="Kép 13">
              <a:extLst>
                <a:ext uri="{FF2B5EF4-FFF2-40B4-BE49-F238E27FC236}">
                  <a16:creationId xmlns:a16="http://schemas.microsoft.com/office/drawing/2014/main" id="{269EB87E-FF8D-41D9-AB79-0FC4007822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478130"/>
              <a:ext cx="652251" cy="553060"/>
            </a:xfrm>
            <a:prstGeom prst="rect">
              <a:avLst/>
            </a:prstGeom>
          </p:spPr>
        </p:pic>
      </p:grpSp>
    </p:spTree>
    <p:extLst>
      <p:ext uri="{BB962C8B-B14F-4D97-AF65-F5344CB8AC3E}">
        <p14:creationId xmlns:p14="http://schemas.microsoft.com/office/powerpoint/2010/main" val="392824836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1981</Words>
  <Application>Microsoft Office PowerPoint</Application>
  <PresentationFormat>Szélesvásznú</PresentationFormat>
  <Paragraphs>276</Paragraphs>
  <Slides>39</Slides>
  <Notes>8</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39</vt:i4>
      </vt:variant>
    </vt:vector>
  </HeadingPairs>
  <TitlesOfParts>
    <vt:vector size="47" baseType="lpstr">
      <vt:lpstr>Arial</vt:lpstr>
      <vt:lpstr>Calibri</vt:lpstr>
      <vt:lpstr>Calibri Light</vt:lpstr>
      <vt:lpstr>Cambria</vt:lpstr>
      <vt:lpstr>Courier New</vt:lpstr>
      <vt:lpstr>wf_segoe-ui_normal</vt:lpstr>
      <vt:lpstr>Wingdings</vt:lpstr>
      <vt:lpstr>Motiv Office</vt:lpstr>
      <vt:lpstr> The 22th Steering Group Meeting of the Priority Area 2</vt:lpstr>
      <vt:lpstr>PowerPoint-bemutató</vt:lpstr>
      <vt:lpstr>PowerPoint-bemutató</vt:lpstr>
      <vt:lpstr>            Opening remarks </vt:lpstr>
      <vt:lpstr>            Introduction of the Participants</vt:lpstr>
      <vt:lpstr>        Report of the PACs: Progress since the 21th SG Meeting</vt:lpstr>
      <vt:lpstr>            Joint  activities</vt:lpstr>
      <vt:lpstr>         </vt:lpstr>
      <vt:lpstr>         </vt:lpstr>
      <vt:lpstr>         </vt:lpstr>
      <vt:lpstr>Danube Region Sustainable Energy - DESTINE </vt:lpstr>
      <vt:lpstr>         </vt:lpstr>
      <vt:lpstr>         </vt:lpstr>
      <vt:lpstr>        Recent Developments in EUSDR</vt:lpstr>
      <vt:lpstr>        Follow up: „Comparative Assessment of the National Energy and Climate Plans (NECPs) of the EUSDR countries “ – Policy Briefs and Webinars</vt:lpstr>
      <vt:lpstr>        Presentation of the Outcomes of SG Survey</vt:lpstr>
      <vt:lpstr>        Our proposals as basis for the discussion</vt:lpstr>
      <vt:lpstr>        Roundtable Discussion: SG mobilization and stakeholder involvement </vt:lpstr>
      <vt:lpstr>PowerPoint-bemutató</vt:lpstr>
      <vt:lpstr>  Stakeholder involvement </vt:lpstr>
      <vt:lpstr>PowerPoint-bemutató</vt:lpstr>
      <vt:lpstr>PowerPoint-bemutató</vt:lpstr>
      <vt:lpstr>PowerPoint-bemutató</vt:lpstr>
      <vt:lpstr>PowerPoint-bemutató</vt:lpstr>
      <vt:lpstr>        Roundtable Discussion: Stakeholder involvement </vt:lpstr>
      <vt:lpstr>                       Coffee Break </vt:lpstr>
      <vt:lpstr>        Revision of Rules of Procedures  (RoP) and Roadmap</vt:lpstr>
      <vt:lpstr>    Roadmap</vt:lpstr>
      <vt:lpstr>    Roadmap</vt:lpstr>
      <vt:lpstr>PowerPoint-bemutató</vt:lpstr>
      <vt:lpstr>PowerPoint-bemutató</vt:lpstr>
      <vt:lpstr>PowerPoint-bemutató</vt:lpstr>
      <vt:lpstr>PowerPoint-bemutató</vt:lpstr>
      <vt:lpstr>Presentation of funding programs, discussion on project generation</vt:lpstr>
      <vt:lpstr>Actualities of the Danube Strategy Point </vt:lpstr>
      <vt:lpstr>Discussion: Strategic projects, processes, flagships </vt:lpstr>
      <vt:lpstr>               AOB, Q&amp;A </vt:lpstr>
      <vt:lpstr>                 Closing words</vt:lpstr>
      <vt:lpstr>Thank you for your time and valuable inputs!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Strategic Meeting of the Priority Area 2 Coordinators</dc:title>
  <dc:creator>Šimicová Zuzana</dc:creator>
  <cp:lastModifiedBy>Sue</cp:lastModifiedBy>
  <cp:revision>157</cp:revision>
  <cp:lastPrinted>2020-12-03T07:55:45Z</cp:lastPrinted>
  <dcterms:created xsi:type="dcterms:W3CDTF">2020-11-09T15:32:08Z</dcterms:created>
  <dcterms:modified xsi:type="dcterms:W3CDTF">2021-07-05T13:46:06Z</dcterms:modified>
</cp:coreProperties>
</file>