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4.xml" ContentType="application/vnd.openxmlformats-officedocument.presentationml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omments/comment5.xml" ContentType="application/vnd.openxmlformats-officedocument.presentationml.comment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omments/comment6.xml" ContentType="application/vnd.openxmlformats-officedocument.presentationml.comment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7.xml" ContentType="application/vnd.openxmlformats-officedocument.presentationml.comment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comments/comment8.xml" ContentType="application/vnd.openxmlformats-officedocument.presentationml.comment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omments/comment9.xml" ContentType="application/vnd.openxmlformats-officedocument.presentationml.comment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308" r:id="rId3"/>
    <p:sldId id="306" r:id="rId4"/>
    <p:sldId id="310" r:id="rId5"/>
    <p:sldId id="304" r:id="rId6"/>
    <p:sldId id="285" r:id="rId7"/>
    <p:sldId id="271" r:id="rId8"/>
    <p:sldId id="268" r:id="rId9"/>
    <p:sldId id="272" r:id="rId10"/>
    <p:sldId id="303" r:id="rId11"/>
    <p:sldId id="287" r:id="rId12"/>
    <p:sldId id="273" r:id="rId13"/>
    <p:sldId id="274" r:id="rId14"/>
    <p:sldId id="275" r:id="rId15"/>
    <p:sldId id="307" r:id="rId16"/>
    <p:sldId id="309" r:id="rId17"/>
    <p:sldId id="313" r:id="rId18"/>
    <p:sldId id="312" r:id="rId19"/>
    <p:sldId id="277" r:id="rId20"/>
    <p:sldId id="278" r:id="rId21"/>
    <p:sldId id="279" r:id="rId22"/>
    <p:sldId id="280" r:id="rId23"/>
    <p:sldId id="288" r:id="rId24"/>
    <p:sldId id="289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270" r:id="rId36"/>
    <p:sldId id="266" r:id="rId3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a Rambousková" initials="HR" lastIdx="2" clrIdx="0">
    <p:extLst>
      <p:ext uri="{19B8F6BF-5375-455C-9EA6-DF929625EA0E}">
        <p15:presenceInfo xmlns:p15="http://schemas.microsoft.com/office/powerpoint/2012/main" userId="b894eb11a210cf5a" providerId="Windows Live"/>
      </p:ext>
    </p:extLst>
  </p:cmAuthor>
  <p:cmAuthor id="2" name="Pojar, Jan" initials="PJ" lastIdx="14" clrIdx="1">
    <p:extLst>
      <p:ext uri="{19B8F6BF-5375-455C-9EA6-DF929625EA0E}">
        <p15:presenceInfo xmlns:p15="http://schemas.microsoft.com/office/powerpoint/2012/main" userId="Pojar, J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7803" autoAdjust="0"/>
  </p:normalViewPr>
  <p:slideViewPr>
    <p:cSldViewPr snapToGrid="0">
      <p:cViewPr varScale="1">
        <p:scale>
          <a:sx n="104" d="100"/>
          <a:sy n="104" d="100"/>
        </p:scale>
        <p:origin x="12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P:\395_21_Studie%20-%20Podunajsk&#253;%20region%20(MPO)\B_Reseni_projektu\Bytov&#253;%20fond%20Podunaj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31084661906984"/>
          <c:y val="3.7985363462204463E-2"/>
          <c:w val="0.70826297981976594"/>
          <c:h val="0.882778587508753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20112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Austria</c:v>
                </c:pt>
                <c:pt idx="1">
                  <c:v>Czech Republic</c:v>
                </c:pt>
                <c:pt idx="2">
                  <c:v>Hungary</c:v>
                </c:pt>
                <c:pt idx="3">
                  <c:v>Slovakia</c:v>
                </c:pt>
                <c:pt idx="4">
                  <c:v>Romania</c:v>
                </c:pt>
                <c:pt idx="5">
                  <c:v>Serbia</c:v>
                </c:pt>
              </c:strCache>
            </c:strRef>
          </c:cat>
          <c:val>
            <c:numRef>
              <c:f>List1!$B$2:$B$7</c:f>
              <c:numCache>
                <c:formatCode>#,##0</c:formatCode>
                <c:ptCount val="6"/>
                <c:pt idx="0">
                  <c:v>4441408</c:v>
                </c:pt>
                <c:pt idx="1">
                  <c:v>4756572</c:v>
                </c:pt>
                <c:pt idx="2">
                  <c:v>4390302</c:v>
                </c:pt>
                <c:pt idx="3">
                  <c:v>1940400</c:v>
                </c:pt>
                <c:pt idx="4">
                  <c:v>8722000</c:v>
                </c:pt>
                <c:pt idx="5">
                  <c:v>3231931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E9-4B8C-9962-820095B159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71366751"/>
        <c:axId val="871379231"/>
      </c:barChart>
      <c:catAx>
        <c:axId val="8713667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79231"/>
        <c:crosses val="autoZero"/>
        <c:auto val="1"/>
        <c:lblAlgn val="ctr"/>
        <c:lblOffset val="100"/>
        <c:noMultiLvlLbl val="0"/>
      </c:catAx>
      <c:valAx>
        <c:axId val="871379231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66751"/>
        <c:crosses val="max"/>
        <c:crossBetween val="between"/>
      </c:valAx>
      <c:spPr>
        <a:noFill/>
        <a:ln w="9525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19050"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2">
                  <c:v>2350</c:v>
                </c:pt>
                <c:pt idx="3" formatCode="#,##0">
                  <c:v>84340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7B-4B87-A620-C2D6C8D92224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28630</c:v>
                </c:pt>
                <c:pt idx="3" formatCode="#,##0">
                  <c:v>96549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7B-4B87-A620-C2D6C8D92224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29467</c:v>
                </c:pt>
                <c:pt idx="2">
                  <c:v>2399</c:v>
                </c:pt>
                <c:pt idx="3" formatCode="#,##0">
                  <c:v>100816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7B-4B87-A620-C2D6C8D92224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List1!$E$2:$E$5</c:f>
              <c:numCache>
                <c:formatCode>General</c:formatCode>
                <c:ptCount val="4"/>
                <c:pt idx="0">
                  <c:v>25238</c:v>
                </c:pt>
                <c:pt idx="3" formatCode="#,##0">
                  <c:v>103331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17B-4B87-A620-C2D6C8D92224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List1!$F$2:$F$5</c:f>
              <c:numCache>
                <c:formatCode>#,##0</c:formatCode>
                <c:ptCount val="4"/>
                <c:pt idx="0" formatCode="General">
                  <c:v>23954</c:v>
                </c:pt>
                <c:pt idx="1">
                  <c:v>18792</c:v>
                </c:pt>
                <c:pt idx="3">
                  <c:v>108908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7B-4B87-A620-C2D6C8D92224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List1!$G$2:$G$5</c:f>
              <c:numCache>
                <c:formatCode>#,##0</c:formatCode>
                <c:ptCount val="4"/>
                <c:pt idx="0" formatCode="General">
                  <c:v>25095</c:v>
                </c:pt>
                <c:pt idx="1">
                  <c:v>18738</c:v>
                </c:pt>
                <c:pt idx="2" formatCode="General">
                  <c:v>2263</c:v>
                </c:pt>
                <c:pt idx="3">
                  <c:v>105568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17B-4B87-A620-C2D6C8D92224}"/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List1!$H$2:$H$5</c:f>
              <c:numCache>
                <c:formatCode>#,##0</c:formatCode>
                <c:ptCount val="4"/>
                <c:pt idx="0" formatCode="General">
                  <c:v>27322</c:v>
                </c:pt>
                <c:pt idx="1">
                  <c:v>19984</c:v>
                </c:pt>
                <c:pt idx="2" formatCode="General">
                  <c:v>2161</c:v>
                </c:pt>
                <c:pt idx="3">
                  <c:v>109990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7B-4B87-A620-C2D6C8D92224}"/>
            </c:ext>
          </c:extLst>
        </c:ser>
        <c:ser>
          <c:idx val="7"/>
          <c:order val="7"/>
          <c:tx>
            <c:strRef>
              <c:f>List1!$I$1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List1!$I$2:$I$5</c:f>
              <c:numCache>
                <c:formatCode>#,##0</c:formatCode>
                <c:ptCount val="4"/>
                <c:pt idx="0" formatCode="General">
                  <c:v>28569</c:v>
                </c:pt>
                <c:pt idx="1">
                  <c:v>19920</c:v>
                </c:pt>
                <c:pt idx="2" formatCode="General">
                  <c:v>2205</c:v>
                </c:pt>
                <c:pt idx="3">
                  <c:v>110051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17B-4B87-A620-C2D6C8D92224}"/>
            </c:ext>
          </c:extLst>
        </c:ser>
        <c:ser>
          <c:idx val="8"/>
          <c:order val="8"/>
          <c:tx>
            <c:strRef>
              <c:f>List1!$J$1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List1!$J$2:$J$5</c:f>
              <c:numCache>
                <c:formatCode>#,##0</c:formatCode>
                <c:ptCount val="4"/>
                <c:pt idx="0" formatCode="General">
                  <c:v>33850</c:v>
                </c:pt>
                <c:pt idx="1">
                  <c:v>20343</c:v>
                </c:pt>
                <c:pt idx="2" formatCode="General">
                  <c:v>2324</c:v>
                </c:pt>
                <c:pt idx="3">
                  <c:v>107581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17B-4B87-A620-C2D6C8D92224}"/>
            </c:ext>
          </c:extLst>
        </c:ser>
        <c:ser>
          <c:idx val="9"/>
          <c:order val="9"/>
          <c:tx>
            <c:strRef>
              <c:f>List1!$K$1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List1!$K$2:$K$5</c:f>
              <c:numCache>
                <c:formatCode>#,##0</c:formatCode>
                <c:ptCount val="4"/>
                <c:pt idx="0" formatCode="General">
                  <c:v>36406</c:v>
                </c:pt>
                <c:pt idx="1">
                  <c:v>20980</c:v>
                </c:pt>
                <c:pt idx="2" formatCode="General">
                  <c:v>3052</c:v>
                </c:pt>
                <c:pt idx="3">
                  <c:v>108071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17B-4B87-A620-C2D6C8D92224}"/>
            </c:ext>
          </c:extLst>
        </c:ser>
        <c:ser>
          <c:idx val="10"/>
          <c:order val="10"/>
          <c:tx>
            <c:strRef>
              <c:f>List1!$L$1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Czech Republic</c:v>
                </c:pt>
                <c:pt idx="1">
                  <c:v>Austria</c:v>
                </c:pt>
                <c:pt idx="2">
                  <c:v>Bulgaria</c:v>
                </c:pt>
                <c:pt idx="3">
                  <c:v>Germany</c:v>
                </c:pt>
              </c:strCache>
            </c:strRef>
          </c:cat>
          <c:val>
            <c:numRef>
              <c:f>List1!$L$2:$L$5</c:f>
              <c:numCache>
                <c:formatCode>#,##0</c:formatCode>
                <c:ptCount val="4"/>
                <c:pt idx="1">
                  <c:v>21550</c:v>
                </c:pt>
                <c:pt idx="2" formatCode="General">
                  <c:v>3376</c:v>
                </c:pt>
                <c:pt idx="3">
                  <c:v>112935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17B-4B87-A620-C2D6C8D922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1366751"/>
        <c:axId val="871379231"/>
      </c:barChart>
      <c:catAx>
        <c:axId val="87136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79231"/>
        <c:crosses val="autoZero"/>
        <c:auto val="1"/>
        <c:lblAlgn val="ctr"/>
        <c:lblOffset val="100"/>
        <c:noMultiLvlLbl val="0"/>
      </c:catAx>
      <c:valAx>
        <c:axId val="871379231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66751"/>
        <c:crosses val="max"/>
        <c:crossBetween val="between"/>
      </c:valAx>
      <c:spPr>
        <a:noFill/>
        <a:ln w="9525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10800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19050"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List1!$D$1</c:f>
              <c:strCache>
                <c:ptCount val="1"/>
                <c:pt idx="0">
                  <c:v>Czechia</c:v>
                </c:pt>
              </c:strCache>
            </c:strRef>
          </c:tx>
          <c:spPr>
            <a:ln w="50800" cap="rnd" cmpd="sng" algn="ctr">
              <a:solidFill>
                <a:schemeClr val="accent1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List1!$D$2:$D$7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103.28705222112897</c:v>
                </c:pt>
                <c:pt idx="2">
                  <c:v>108.17754455012572</c:v>
                </c:pt>
                <c:pt idx="3">
                  <c:v>109.89759848402025</c:v>
                </c:pt>
                <c:pt idx="4">
                  <c:v>107.45235231952188</c:v>
                </c:pt>
                <c:pt idx="5">
                  <c:v>106.90572501002148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06-4E15-B5FF-2F28CB40BA73}"/>
            </c:ext>
          </c:extLst>
        </c:ser>
        <c:ser>
          <c:idx val="1"/>
          <c:order val="1"/>
          <c:tx>
            <c:strRef>
              <c:f>List1!$E$1</c:f>
              <c:strCache>
                <c:ptCount val="1"/>
                <c:pt idx="0">
                  <c:v>Croatia</c:v>
                </c:pt>
              </c:strCache>
            </c:strRef>
          </c:tx>
          <c:spPr>
            <a:ln w="5080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List1!$E$2:$E$7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109.03536977491962</c:v>
                </c:pt>
                <c:pt idx="2">
                  <c:v>108.10289389067525</c:v>
                </c:pt>
                <c:pt idx="3">
                  <c:v>107.37406216505896</c:v>
                </c:pt>
                <c:pt idx="4">
                  <c:v>103.16184351554128</c:v>
                </c:pt>
                <c:pt idx="5">
                  <c:v>100.46087888531619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6A06-4E15-B5FF-2F28CB40BA73}"/>
            </c:ext>
          </c:extLst>
        </c:ser>
        <c:ser>
          <c:idx val="2"/>
          <c:order val="2"/>
          <c:tx>
            <c:strRef>
              <c:f>List1!$F$1</c:f>
              <c:strCache>
                <c:ptCount val="1"/>
                <c:pt idx="0">
                  <c:v>Romania</c:v>
                </c:pt>
              </c:strCache>
            </c:strRef>
          </c:tx>
          <c:spPr>
            <a:ln w="50800" cap="rnd" cmpd="sng" algn="ctr">
              <a:solidFill>
                <a:schemeClr val="accent3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List1!$F$2:$F$7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99.532604841569167</c:v>
                </c:pt>
                <c:pt idx="2">
                  <c:v>100.07091512748605</c:v>
                </c:pt>
                <c:pt idx="3">
                  <c:v>104.34838668084969</c:v>
                </c:pt>
                <c:pt idx="4">
                  <c:v>104.9318247751668</c:v>
                </c:pt>
                <c:pt idx="5">
                  <c:v>104.63527060567965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6A06-4E15-B5FF-2F28CB40BA7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71366751"/>
        <c:axId val="871379231"/>
      </c:lineChart>
      <c:catAx>
        <c:axId val="87136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3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79231"/>
        <c:crosses val="autoZero"/>
        <c:auto val="1"/>
        <c:lblAlgn val="ctr"/>
        <c:lblOffset val="100"/>
        <c:noMultiLvlLbl val="0"/>
      </c:catAx>
      <c:valAx>
        <c:axId val="871379231"/>
        <c:scaling>
          <c:orientation val="minMax"/>
          <c:max val="110"/>
          <c:min val="95"/>
        </c:scaling>
        <c:delete val="1"/>
        <c:axPos val="l"/>
        <c:numFmt formatCode="#,##0" sourceLinked="1"/>
        <c:majorTickMark val="none"/>
        <c:minorTickMark val="none"/>
        <c:tickLblPos val="nextTo"/>
        <c:crossAx val="871366751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Bulgaria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List1!$B$2:$B$7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101.29082082965579</c:v>
                </c:pt>
                <c:pt idx="2">
                  <c:v>104.02691968225948</c:v>
                </c:pt>
                <c:pt idx="3">
                  <c:v>107.10503089143866</c:v>
                </c:pt>
                <c:pt idx="4">
                  <c:v>102.98984995586937</c:v>
                </c:pt>
                <c:pt idx="5">
                  <c:v>99.768314210061789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E2-4331-8025-026A009BB1A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Czechia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List1!$C$2:$C$7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103.28705222112897</c:v>
                </c:pt>
                <c:pt idx="2">
                  <c:v>108.17754455012572</c:v>
                </c:pt>
                <c:pt idx="3">
                  <c:v>109.89759848402025</c:v>
                </c:pt>
                <c:pt idx="4">
                  <c:v>107.45235231952188</c:v>
                </c:pt>
                <c:pt idx="5">
                  <c:v>106.90572501002148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E2-4331-8025-026A009BB1A7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Germany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List1!$D$2:$D$7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102.44508356558362</c:v>
                </c:pt>
                <c:pt idx="2">
                  <c:v>106.17993535576589</c:v>
                </c:pt>
                <c:pt idx="3">
                  <c:v>105.3959236735021</c:v>
                </c:pt>
                <c:pt idx="4">
                  <c:v>104.09279920218685</c:v>
                </c:pt>
                <c:pt idx="5">
                  <c:v>107.6175127106948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AE2-4331-8025-026A009BB1A7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Croatia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List1!$E$2:$E$7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109.03536977491962</c:v>
                </c:pt>
                <c:pt idx="2">
                  <c:v>108.10289389067525</c:v>
                </c:pt>
                <c:pt idx="3">
                  <c:v>107.37406216505896</c:v>
                </c:pt>
                <c:pt idx="4">
                  <c:v>103.16184351554128</c:v>
                </c:pt>
                <c:pt idx="5">
                  <c:v>100.46087888531619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AE2-4331-8025-026A009BB1A7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Hungary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List1!$F$2:$F$7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108.78781284004353</c:v>
                </c:pt>
                <c:pt idx="2">
                  <c:v>112.48748639825898</c:v>
                </c:pt>
                <c:pt idx="3">
                  <c:v>114.69858541893363</c:v>
                </c:pt>
                <c:pt idx="4">
                  <c:v>106.02393906420022</c:v>
                </c:pt>
                <c:pt idx="5">
                  <c:v>103.45157780195866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AE2-4331-8025-026A009BB1A7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Austria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List1!$G$2:$G$7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106.28516746411482</c:v>
                </c:pt>
                <c:pt idx="2">
                  <c:v>110.733014354067</c:v>
                </c:pt>
                <c:pt idx="3">
                  <c:v>111.47177033492824</c:v>
                </c:pt>
                <c:pt idx="4">
                  <c:v>104.85358851674643</c:v>
                </c:pt>
                <c:pt idx="5">
                  <c:v>107.29952153110047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AE2-4331-8025-026A009BB1A7}"/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Romania</c:v>
                </c:pt>
              </c:strCache>
            </c:strRef>
          </c:tx>
          <c:spPr>
            <a:ln w="3810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List1!$H$2:$H$7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99.532604841569167</c:v>
                </c:pt>
                <c:pt idx="2">
                  <c:v>100.07091512748605</c:v>
                </c:pt>
                <c:pt idx="3">
                  <c:v>104.34838668084969</c:v>
                </c:pt>
                <c:pt idx="4">
                  <c:v>104.9318247751668</c:v>
                </c:pt>
                <c:pt idx="5">
                  <c:v>104.63527060567965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AE2-4331-8025-026A009BB1A7}"/>
            </c:ext>
          </c:extLst>
        </c:ser>
        <c:ser>
          <c:idx val="7"/>
          <c:order val="7"/>
          <c:tx>
            <c:strRef>
              <c:f>List1!$I$1</c:f>
              <c:strCache>
                <c:ptCount val="1"/>
                <c:pt idx="0">
                  <c:v>Slovenia</c:v>
                </c:pt>
              </c:strCache>
            </c:strRef>
          </c:tx>
          <c:spPr>
            <a:ln w="38100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List1!$I$2:$I$7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109.95271335284846</c:v>
                </c:pt>
                <c:pt idx="2">
                  <c:v>111.8666966899347</c:v>
                </c:pt>
                <c:pt idx="3">
                  <c:v>109.0069804098176</c:v>
                </c:pt>
                <c:pt idx="4">
                  <c:v>102.25174510245441</c:v>
                </c:pt>
                <c:pt idx="5">
                  <c:v>99.684755685656384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AE2-4331-8025-026A009BB1A7}"/>
            </c:ext>
          </c:extLst>
        </c:ser>
        <c:ser>
          <c:idx val="8"/>
          <c:order val="8"/>
          <c:tx>
            <c:strRef>
              <c:f>List1!$J$1</c:f>
              <c:strCache>
                <c:ptCount val="1"/>
                <c:pt idx="0">
                  <c:v>Slovakia</c:v>
                </c:pt>
              </c:strCache>
            </c:strRef>
          </c:tx>
          <c:spPr>
            <a:ln w="3810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List1!$J$2:$J$7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101.83553597650514</c:v>
                </c:pt>
                <c:pt idx="2">
                  <c:v>104.01370533529123</c:v>
                </c:pt>
                <c:pt idx="3">
                  <c:v>108.02741067058248</c:v>
                </c:pt>
                <c:pt idx="4">
                  <c:v>105.40871267743515</c:v>
                </c:pt>
                <c:pt idx="5">
                  <c:v>135.42584434654918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6AE2-4331-8025-026A009BB1A7}"/>
            </c:ext>
          </c:extLst>
        </c:ser>
        <c:ser>
          <c:idx val="9"/>
          <c:order val="9"/>
          <c:tx>
            <c:strRef>
              <c:f>List1!$K$1</c:f>
              <c:strCache>
                <c:ptCount val="1"/>
                <c:pt idx="0">
                  <c:v>Montenegro</c:v>
                </c:pt>
              </c:strCache>
            </c:strRef>
          </c:tx>
          <c:spPr>
            <a:ln w="38100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List1!$K$2:$K$7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103.54147250698975</c:v>
                </c:pt>
                <c:pt idx="2">
                  <c:v>103.26188257222739</c:v>
                </c:pt>
                <c:pt idx="3">
                  <c:v>102.70270270270269</c:v>
                </c:pt>
                <c:pt idx="4">
                  <c:v>96.738117427772593</c:v>
                </c:pt>
                <c:pt idx="5">
                  <c:v>95.153774464119294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6AE2-4331-8025-026A009BB1A7}"/>
            </c:ext>
          </c:extLst>
        </c:ser>
        <c:ser>
          <c:idx val="10"/>
          <c:order val="10"/>
          <c:tx>
            <c:strRef>
              <c:f>List1!$L$1</c:f>
              <c:strCache>
                <c:ptCount val="1"/>
                <c:pt idx="0">
                  <c:v>Serbia</c:v>
                </c:pt>
              </c:strCache>
            </c:strRef>
          </c:tx>
          <c:spPr>
            <a:ln w="38100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List1!$L$2:$L$7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102.67245119305856</c:v>
                </c:pt>
                <c:pt idx="2">
                  <c:v>106.22993492407808</c:v>
                </c:pt>
                <c:pt idx="3">
                  <c:v>103.66160520607374</c:v>
                </c:pt>
                <c:pt idx="4">
                  <c:v>103.11496746203905</c:v>
                </c:pt>
                <c:pt idx="5">
                  <c:v>103.70498915401301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6AE2-4331-8025-026A009BB1A7}"/>
            </c:ext>
          </c:extLst>
        </c:ser>
        <c:ser>
          <c:idx val="11"/>
          <c:order val="11"/>
          <c:tx>
            <c:strRef>
              <c:f>List1!$M$1</c:f>
              <c:strCache>
                <c:ptCount val="1"/>
                <c:pt idx="0">
                  <c:v>Bosnia and Herzegovina</c:v>
                </c:pt>
              </c:strCache>
            </c:strRef>
          </c:tx>
          <c:spPr>
            <a:ln w="3810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List1!$M$2:$M$7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113.49245007306381</c:v>
                </c:pt>
                <c:pt idx="2">
                  <c:v>116.17145640526059</c:v>
                </c:pt>
                <c:pt idx="3">
                  <c:v>106.62445202143205</c:v>
                </c:pt>
                <c:pt idx="4">
                  <c:v>175.32878714076961</c:v>
                </c:pt>
                <c:pt idx="5">
                  <c:v>171.96785192401364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6AE2-4331-8025-026A009BB1A7}"/>
            </c:ext>
          </c:extLst>
        </c:ser>
        <c:ser>
          <c:idx val="12"/>
          <c:order val="12"/>
          <c:tx>
            <c:strRef>
              <c:f>List1!$N$1</c:f>
              <c:strCache>
                <c:ptCount val="1"/>
                <c:pt idx="0">
                  <c:v>Moldova</c:v>
                </c:pt>
              </c:strCache>
            </c:strRef>
          </c:tx>
          <c:spPr>
            <a:ln w="38100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List1!$N$2:$N$7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100.85749285422621</c:v>
                </c:pt>
                <c:pt idx="2">
                  <c:v>105.45120457329521</c:v>
                </c:pt>
                <c:pt idx="3">
                  <c:v>112.55614536545528</c:v>
                </c:pt>
                <c:pt idx="4">
                  <c:v>115.98611678236014</c:v>
                </c:pt>
                <c:pt idx="5">
                  <c:v>105.79828501429154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6AE2-4331-8025-026A009BB1A7}"/>
            </c:ext>
          </c:extLst>
        </c:ser>
        <c:ser>
          <c:idx val="13"/>
          <c:order val="13"/>
          <c:tx>
            <c:strRef>
              <c:f>List1!$O$1</c:f>
              <c:strCache>
                <c:ptCount val="1"/>
                <c:pt idx="0">
                  <c:v>Ukraine</c:v>
                </c:pt>
              </c:strCache>
            </c:strRef>
          </c:tx>
          <c:spPr>
            <a:ln w="38100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List1!$O$2:$O$7</c:f>
              <c:numCache>
                <c:formatCode>General</c:formatCode>
                <c:ptCount val="6"/>
                <c:pt idx="0" formatCode="#,##0">
                  <c:v>100</c:v>
                </c:pt>
                <c:pt idx="1">
                  <c:v>81.306316876290595</c:v>
                </c:pt>
                <c:pt idx="2">
                  <c:v>85.221513046742999</c:v>
                </c:pt>
                <c:pt idx="3">
                  <c:v>80.969588886803081</c:v>
                </c:pt>
                <c:pt idx="4">
                  <c:v>78.528017645954577</c:v>
                </c:pt>
                <c:pt idx="5">
                  <c:v>68.848554533508548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6AE2-4331-8025-026A009BB1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71366751"/>
        <c:axId val="871379231"/>
      </c:lineChart>
      <c:catAx>
        <c:axId val="87136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79231"/>
        <c:crosses val="autoZero"/>
        <c:auto val="1"/>
        <c:lblAlgn val="ctr"/>
        <c:lblOffset val="100"/>
        <c:noMultiLvlLbl val="0"/>
      </c:catAx>
      <c:valAx>
        <c:axId val="871379231"/>
        <c:scaling>
          <c:orientation val="minMax"/>
          <c:max val="18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66751"/>
        <c:crosses val="autoZero"/>
        <c:crossBetween val="between"/>
      </c:valAx>
      <c:spPr>
        <a:noFill/>
        <a:ln w="9525">
          <a:solidFill>
            <a:schemeClr val="accent1">
              <a:lumMod val="75000"/>
            </a:schemeClr>
          </a:solidFill>
        </a:ln>
        <a:effectLst/>
      </c:spPr>
    </c:plotArea>
    <c:legend>
      <c:legendPos val="l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10800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19050">
      <a:solidFill>
        <a:schemeClr val="accent1">
          <a:lumMod val="75000"/>
        </a:schemeClr>
      </a:solidFill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Summary!$O$30</c:f>
              <c:strCache>
                <c:ptCount val="1"/>
                <c:pt idx="0">
                  <c:v>GJ/households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Summary!$M$31:$M$44</c:f>
              <c:strCache>
                <c:ptCount val="14"/>
                <c:pt idx="0">
                  <c:v>Austria</c:v>
                </c:pt>
                <c:pt idx="1">
                  <c:v>Bulgaria</c:v>
                </c:pt>
                <c:pt idx="2">
                  <c:v>Croatia</c:v>
                </c:pt>
                <c:pt idx="3">
                  <c:v>Czech Republic</c:v>
                </c:pt>
                <c:pt idx="4">
                  <c:v>Germany</c:v>
                </c:pt>
                <c:pt idx="5">
                  <c:v>Hungary</c:v>
                </c:pt>
                <c:pt idx="6">
                  <c:v>Romania</c:v>
                </c:pt>
                <c:pt idx="7">
                  <c:v>Slovakia</c:v>
                </c:pt>
                <c:pt idx="8">
                  <c:v>Slovenia</c:v>
                </c:pt>
                <c:pt idx="9">
                  <c:v>Bosnia and Hercegovina</c:v>
                </c:pt>
                <c:pt idx="10">
                  <c:v>Moldova</c:v>
                </c:pt>
                <c:pt idx="11">
                  <c:v>Montenegro</c:v>
                </c:pt>
                <c:pt idx="12">
                  <c:v>Serbia</c:v>
                </c:pt>
                <c:pt idx="13">
                  <c:v>Ukraine</c:v>
                </c:pt>
              </c:strCache>
            </c:strRef>
          </c:cat>
          <c:val>
            <c:numRef>
              <c:f>Summary!$O$31:$O$44</c:f>
              <c:numCache>
                <c:formatCode>_(* #,##0.00_);_(* \(#,##0.00\);_(* "-"??_);_(@_)</c:formatCode>
                <c:ptCount val="14"/>
                <c:pt idx="0">
                  <c:v>69.950478953193581</c:v>
                </c:pt>
                <c:pt idx="1">
                  <c:v>23.577983903659373</c:v>
                </c:pt>
                <c:pt idx="2">
                  <c:v>50.317357249538794</c:v>
                </c:pt>
                <c:pt idx="3">
                  <c:v>61.990887344919827</c:v>
                </c:pt>
                <c:pt idx="4">
                  <c:v>57.265222343381495</c:v>
                </c:pt>
                <c:pt idx="5">
                  <c:v>54.863758426598082</c:v>
                </c:pt>
                <c:pt idx="6">
                  <c:v>36.045514339497288</c:v>
                </c:pt>
                <c:pt idx="7">
                  <c:v>46.512669952739088</c:v>
                </c:pt>
                <c:pt idx="8">
                  <c:v>55.063861084768945</c:v>
                </c:pt>
                <c:pt idx="9">
                  <c:v>65.207299818840568</c:v>
                </c:pt>
                <c:pt idx="10">
                  <c:v>52.747556174558966</c:v>
                </c:pt>
                <c:pt idx="11">
                  <c:v>54.509107611548558</c:v>
                </c:pt>
                <c:pt idx="12">
                  <c:v>36.770356174064361</c:v>
                </c:pt>
                <c:pt idx="13">
                  <c:v>39.140673742690062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9A-47FA-A726-AD9F2B639E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98848208"/>
        <c:axId val="298852800"/>
      </c:barChart>
      <c:catAx>
        <c:axId val="29884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98852800"/>
        <c:crosses val="autoZero"/>
        <c:auto val="1"/>
        <c:lblAlgn val="ctr"/>
        <c:lblOffset val="100"/>
        <c:noMultiLvlLbl val="0"/>
      </c:catAx>
      <c:valAx>
        <c:axId val="298852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Final energy consumption [GJ / household]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98848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9050">
      <a:solidFill>
        <a:schemeClr val="accent1"/>
      </a:solidFill>
    </a:ln>
    <a:effectLst/>
  </c:spPr>
  <c:txPr>
    <a:bodyPr/>
    <a:lstStyle/>
    <a:p>
      <a:pPr>
        <a:defRPr sz="1050"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Bulgaria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List1!$A$2:$A$3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2019</c:v>
                </c:pt>
              </c:numCache>
            </c:numRef>
          </c:cat>
          <c:val>
            <c:numRef>
              <c:f>List1!$B$2:$B$3</c:f>
              <c:numCache>
                <c:formatCode>General</c:formatCode>
                <c:ptCount val="2"/>
                <c:pt idx="0" formatCode="#,##0">
                  <c:v>100</c:v>
                </c:pt>
                <c:pt idx="1">
                  <c:v>100.06373486297005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34-44BA-8C9D-4EE8E51B546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Germany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List1!$A$2:$A$3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2019</c:v>
                </c:pt>
              </c:numCache>
            </c:numRef>
          </c:cat>
          <c:val>
            <c:numRef>
              <c:f>List1!$C$2:$C$3</c:f>
              <c:numCache>
                <c:formatCode>General</c:formatCode>
                <c:ptCount val="2"/>
                <c:pt idx="0" formatCode="#,##0">
                  <c:v>100</c:v>
                </c:pt>
                <c:pt idx="1">
                  <c:v>107.19403363080757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34-44BA-8C9D-4EE8E51B546E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Croatia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List1!$A$2:$A$3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2019</c:v>
                </c:pt>
              </c:numCache>
            </c:numRef>
          </c:cat>
          <c:val>
            <c:numRef>
              <c:f>List1!$D$2:$D$3</c:f>
              <c:numCache>
                <c:formatCode>General</c:formatCode>
                <c:ptCount val="2"/>
                <c:pt idx="0" formatCode="#,##0">
                  <c:v>100</c:v>
                </c:pt>
                <c:pt idx="1">
                  <c:v>100.89887640449437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34-44BA-8C9D-4EE8E51B546E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Austria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List1!$A$2:$A$3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2019</c:v>
                </c:pt>
              </c:numCache>
            </c:numRef>
          </c:cat>
          <c:val>
            <c:numRef>
              <c:f>List1!$E$2:$E$3</c:f>
              <c:numCache>
                <c:formatCode>General</c:formatCode>
                <c:ptCount val="2"/>
                <c:pt idx="0" formatCode="#,##0">
                  <c:v>100</c:v>
                </c:pt>
                <c:pt idx="1">
                  <c:v>109.78419692031021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034-44BA-8C9D-4EE8E51B546E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Slovenia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List1!$A$2:$A$3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2019</c:v>
                </c:pt>
              </c:numCache>
            </c:numRef>
          </c:cat>
          <c:val>
            <c:numRef>
              <c:f>List1!$F$2:$F$3</c:f>
              <c:numCache>
                <c:formatCode>General</c:formatCode>
                <c:ptCount val="2"/>
                <c:pt idx="0" formatCode="#,##0">
                  <c:v>100</c:v>
                </c:pt>
                <c:pt idx="1">
                  <c:v>98.998927422238125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034-44BA-8C9D-4EE8E51B546E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Serbia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List1!$A$2:$A$3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2019</c:v>
                </c:pt>
              </c:numCache>
            </c:numRef>
          </c:cat>
          <c:val>
            <c:numRef>
              <c:f>List1!$G$2:$G$3</c:f>
              <c:numCache>
                <c:formatCode>General</c:formatCode>
                <c:ptCount val="2"/>
                <c:pt idx="0" formatCode="#,##0">
                  <c:v>100</c:v>
                </c:pt>
                <c:pt idx="1">
                  <c:v>107.21784776902888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034-44BA-8C9D-4EE8E51B546E}"/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Bosnia and Herzegovina</c:v>
                </c:pt>
              </c:strCache>
            </c:strRef>
          </c:tx>
          <c:spPr>
            <a:ln w="3810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2019</c:v>
                </c:pt>
              </c:numCache>
            </c:numRef>
          </c:cat>
          <c:val>
            <c:numRef>
              <c:f>List1!$H$2:$H$3</c:f>
              <c:numCache>
                <c:formatCode>General</c:formatCode>
                <c:ptCount val="2"/>
                <c:pt idx="0" formatCode="#,##0">
                  <c:v>100</c:v>
                </c:pt>
                <c:pt idx="1">
                  <c:v>217.82515991471217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034-44BA-8C9D-4EE8E51B54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71366751"/>
        <c:axId val="871379231"/>
      </c:lineChart>
      <c:catAx>
        <c:axId val="87136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79231"/>
        <c:crosses val="autoZero"/>
        <c:auto val="1"/>
        <c:lblAlgn val="ctr"/>
        <c:lblOffset val="100"/>
        <c:noMultiLvlLbl val="0"/>
      </c:catAx>
      <c:valAx>
        <c:axId val="871379231"/>
        <c:scaling>
          <c:orientation val="minMax"/>
          <c:max val="130"/>
          <c:min val="9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66751"/>
        <c:crosses val="autoZero"/>
        <c:crossBetween val="between"/>
        <c:majorUnit val="5"/>
      </c:valAx>
      <c:spPr>
        <a:noFill/>
        <a:ln w="9525">
          <a:noFill/>
        </a:ln>
        <a:effectLst/>
      </c:spPr>
    </c:plotArea>
    <c:legend>
      <c:legendPos val="l"/>
      <c:layout>
        <c:manualLayout>
          <c:xMode val="edge"/>
          <c:yMode val="edge"/>
          <c:x val="1.2503222205066299E-2"/>
          <c:y val="0.63172930230209279"/>
          <c:w val="0.26259900640404538"/>
          <c:h val="0.31968467056474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10800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19050"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List1!$A$2:$A$12</c:f>
              <c:strCache>
                <c:ptCount val="11"/>
                <c:pt idx="0">
                  <c:v>Bulgaria</c:v>
                </c:pt>
                <c:pt idx="1">
                  <c:v>Czechia</c:v>
                </c:pt>
                <c:pt idx="2">
                  <c:v>Germany</c:v>
                </c:pt>
                <c:pt idx="3">
                  <c:v>Croatia</c:v>
                </c:pt>
                <c:pt idx="4">
                  <c:v>Hungary</c:v>
                </c:pt>
                <c:pt idx="5">
                  <c:v>Austria</c:v>
                </c:pt>
                <c:pt idx="6">
                  <c:v>Romania</c:v>
                </c:pt>
                <c:pt idx="7">
                  <c:v>Slovenia</c:v>
                </c:pt>
                <c:pt idx="8">
                  <c:v>Slovakia</c:v>
                </c:pt>
                <c:pt idx="9">
                  <c:v>Serbia</c:v>
                </c:pt>
                <c:pt idx="10">
                  <c:v>Bosnia and Herzegovina</c:v>
                </c:pt>
              </c:strCache>
            </c:strRef>
          </c:cat>
          <c:val>
            <c:numRef>
              <c:f>List1!$B$2:$B$12</c:f>
              <c:numCache>
                <c:formatCode>General</c:formatCode>
                <c:ptCount val="1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51-4656-A1C5-91D2FEA6ABAC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List1!$A$2:$A$12</c:f>
              <c:strCache>
                <c:ptCount val="11"/>
                <c:pt idx="0">
                  <c:v>Bulgaria</c:v>
                </c:pt>
                <c:pt idx="1">
                  <c:v>Czechia</c:v>
                </c:pt>
                <c:pt idx="2">
                  <c:v>Germany</c:v>
                </c:pt>
                <c:pt idx="3">
                  <c:v>Croatia</c:v>
                </c:pt>
                <c:pt idx="4">
                  <c:v>Hungary</c:v>
                </c:pt>
                <c:pt idx="5">
                  <c:v>Austria</c:v>
                </c:pt>
                <c:pt idx="6">
                  <c:v>Romania</c:v>
                </c:pt>
                <c:pt idx="7">
                  <c:v>Slovenia</c:v>
                </c:pt>
                <c:pt idx="8">
                  <c:v>Slovakia</c:v>
                </c:pt>
                <c:pt idx="9">
                  <c:v>Serbia</c:v>
                </c:pt>
                <c:pt idx="10">
                  <c:v>Bosnia and Herzegovina</c:v>
                </c:pt>
              </c:strCache>
            </c:strRef>
          </c:cat>
          <c:val>
            <c:numRef>
              <c:f>List1!$C$2:$C$12</c:f>
              <c:numCache>
                <c:formatCode>General</c:formatCode>
                <c:ptCount val="11"/>
                <c:pt idx="0">
                  <c:v>101.41451414514144</c:v>
                </c:pt>
                <c:pt idx="1">
                  <c:v>99.630693475584735</c:v>
                </c:pt>
                <c:pt idx="2">
                  <c:v>103.04121187685395</c:v>
                </c:pt>
                <c:pt idx="3">
                  <c:v>97.623762376237622</c:v>
                </c:pt>
                <c:pt idx="4">
                  <c:v>100.63593004769476</c:v>
                </c:pt>
                <c:pt idx="5">
                  <c:v>98.658507884208049</c:v>
                </c:pt>
                <c:pt idx="6">
                  <c:v>100.9327442317133</c:v>
                </c:pt>
                <c:pt idx="7">
                  <c:v>99.867549668874162</c:v>
                </c:pt>
                <c:pt idx="8">
                  <c:v>102.56629597946963</c:v>
                </c:pt>
                <c:pt idx="9">
                  <c:v>99.428897772701319</c:v>
                </c:pt>
                <c:pt idx="10">
                  <c:v>100.29985007496252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51-4656-A1C5-91D2FEA6ABAC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List1!$A$2:$A$12</c:f>
              <c:strCache>
                <c:ptCount val="11"/>
                <c:pt idx="0">
                  <c:v>Bulgaria</c:v>
                </c:pt>
                <c:pt idx="1">
                  <c:v>Czechia</c:v>
                </c:pt>
                <c:pt idx="2">
                  <c:v>Germany</c:v>
                </c:pt>
                <c:pt idx="3">
                  <c:v>Croatia</c:v>
                </c:pt>
                <c:pt idx="4">
                  <c:v>Hungary</c:v>
                </c:pt>
                <c:pt idx="5">
                  <c:v>Austria</c:v>
                </c:pt>
                <c:pt idx="6">
                  <c:v>Romania</c:v>
                </c:pt>
                <c:pt idx="7">
                  <c:v>Slovenia</c:v>
                </c:pt>
                <c:pt idx="8">
                  <c:v>Slovakia</c:v>
                </c:pt>
                <c:pt idx="9">
                  <c:v>Serbia</c:v>
                </c:pt>
                <c:pt idx="10">
                  <c:v>Bosnia and Herzegovina</c:v>
                </c:pt>
              </c:strCache>
            </c:strRef>
          </c:cat>
          <c:val>
            <c:numRef>
              <c:f>List1!$D$2:$D$12</c:f>
              <c:numCache>
                <c:formatCode>General</c:formatCode>
                <c:ptCount val="11"/>
                <c:pt idx="0">
                  <c:v>102.76752767527675</c:v>
                </c:pt>
                <c:pt idx="1">
                  <c:v>100.92326631103816</c:v>
                </c:pt>
                <c:pt idx="2">
                  <c:v>108.69164530714512</c:v>
                </c:pt>
                <c:pt idx="3">
                  <c:v>102.27722772277228</c:v>
                </c:pt>
                <c:pt idx="4">
                  <c:v>100.12718600953896</c:v>
                </c:pt>
                <c:pt idx="5">
                  <c:v>98.470228289009171</c:v>
                </c:pt>
                <c:pt idx="6">
                  <c:v>105.7437407952872</c:v>
                </c:pt>
                <c:pt idx="7">
                  <c:v>99.602649006622514</c:v>
                </c:pt>
                <c:pt idx="8">
                  <c:v>107.52780153977758</c:v>
                </c:pt>
                <c:pt idx="9">
                  <c:v>98.857795545402624</c:v>
                </c:pt>
                <c:pt idx="10">
                  <c:v>100.59970014992503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51-4656-A1C5-91D2FEA6ABAC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List1!$A$2:$A$12</c:f>
              <c:strCache>
                <c:ptCount val="11"/>
                <c:pt idx="0">
                  <c:v>Bulgaria</c:v>
                </c:pt>
                <c:pt idx="1">
                  <c:v>Czechia</c:v>
                </c:pt>
                <c:pt idx="2">
                  <c:v>Germany</c:v>
                </c:pt>
                <c:pt idx="3">
                  <c:v>Croatia</c:v>
                </c:pt>
                <c:pt idx="4">
                  <c:v>Hungary</c:v>
                </c:pt>
                <c:pt idx="5">
                  <c:v>Austria</c:v>
                </c:pt>
                <c:pt idx="6">
                  <c:v>Romania</c:v>
                </c:pt>
                <c:pt idx="7">
                  <c:v>Slovenia</c:v>
                </c:pt>
                <c:pt idx="8">
                  <c:v>Slovakia</c:v>
                </c:pt>
                <c:pt idx="9">
                  <c:v>Serbia</c:v>
                </c:pt>
                <c:pt idx="10">
                  <c:v>Bosnia and Herzegovina</c:v>
                </c:pt>
              </c:strCache>
            </c:strRef>
          </c:cat>
          <c:val>
            <c:numRef>
              <c:f>List1!$E$2:$E$12</c:f>
              <c:numCache>
                <c:formatCode>General</c:formatCode>
                <c:ptCount val="11"/>
                <c:pt idx="0">
                  <c:v>103.3210332103321</c:v>
                </c:pt>
                <c:pt idx="1">
                  <c:v>104.78046778826426</c:v>
                </c:pt>
                <c:pt idx="2">
                  <c:v>113.60769518762778</c:v>
                </c:pt>
                <c:pt idx="3">
                  <c:v>100.0990099009901</c:v>
                </c:pt>
                <c:pt idx="4">
                  <c:v>99.42766295707473</c:v>
                </c:pt>
                <c:pt idx="5">
                  <c:v>93.057189927041662</c:v>
                </c:pt>
                <c:pt idx="6">
                  <c:v>107.87923416789396</c:v>
                </c:pt>
                <c:pt idx="7">
                  <c:v>98.807947019867555</c:v>
                </c:pt>
                <c:pt idx="8">
                  <c:v>103.42172797262617</c:v>
                </c:pt>
                <c:pt idx="9">
                  <c:v>96.230725299828663</c:v>
                </c:pt>
                <c:pt idx="10">
                  <c:v>103.14842578710646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051-4656-A1C5-91D2FEA6ABAC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List1!$A$2:$A$12</c:f>
              <c:strCache>
                <c:ptCount val="11"/>
                <c:pt idx="0">
                  <c:v>Bulgaria</c:v>
                </c:pt>
                <c:pt idx="1">
                  <c:v>Czechia</c:v>
                </c:pt>
                <c:pt idx="2">
                  <c:v>Germany</c:v>
                </c:pt>
                <c:pt idx="3">
                  <c:v>Croatia</c:v>
                </c:pt>
                <c:pt idx="4">
                  <c:v>Hungary</c:v>
                </c:pt>
                <c:pt idx="5">
                  <c:v>Austria</c:v>
                </c:pt>
                <c:pt idx="6">
                  <c:v>Romania</c:v>
                </c:pt>
                <c:pt idx="7">
                  <c:v>Slovenia</c:v>
                </c:pt>
                <c:pt idx="8">
                  <c:v>Slovakia</c:v>
                </c:pt>
                <c:pt idx="9">
                  <c:v>Serbia</c:v>
                </c:pt>
                <c:pt idx="10">
                  <c:v>Bosnia and Herzegovina</c:v>
                </c:pt>
              </c:strCache>
            </c:strRef>
          </c:cat>
          <c:val>
            <c:numRef>
              <c:f>List1!$F$2:$F$12</c:f>
              <c:numCache>
                <c:formatCode>General</c:formatCode>
                <c:ptCount val="11"/>
                <c:pt idx="0">
                  <c:v>100.98400984009841</c:v>
                </c:pt>
                <c:pt idx="1">
                  <c:v>101.84653262207632</c:v>
                </c:pt>
                <c:pt idx="2">
                  <c:v>116.09019957952941</c:v>
                </c:pt>
                <c:pt idx="3">
                  <c:v>96.039603960396036</c:v>
                </c:pt>
                <c:pt idx="4">
                  <c:v>99.30047694753577</c:v>
                </c:pt>
                <c:pt idx="5">
                  <c:v>93.45728406683925</c:v>
                </c:pt>
                <c:pt idx="6">
                  <c:v>108.68924889543446</c:v>
                </c:pt>
                <c:pt idx="7">
                  <c:v>98.278145695364245</c:v>
                </c:pt>
                <c:pt idx="8">
                  <c:v>118.90504704875961</c:v>
                </c:pt>
                <c:pt idx="9">
                  <c:v>95.659623072529982</c:v>
                </c:pt>
                <c:pt idx="10">
                  <c:v>104.34782608695652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51-4656-A1C5-91D2FEA6A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1366751"/>
        <c:axId val="871379231"/>
      </c:barChart>
      <c:catAx>
        <c:axId val="87136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79231"/>
        <c:crosses val="autoZero"/>
        <c:auto val="1"/>
        <c:lblAlgn val="ctr"/>
        <c:lblOffset val="100"/>
        <c:noMultiLvlLbl val="0"/>
      </c:catAx>
      <c:valAx>
        <c:axId val="871379231"/>
        <c:scaling>
          <c:orientation val="minMax"/>
          <c:max val="120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1366751"/>
        <c:crosses val="autoZero"/>
        <c:crossBetween val="between"/>
      </c:valAx>
      <c:spPr>
        <a:noFill/>
        <a:ln w="9525">
          <a:solidFill>
            <a:schemeClr val="accent1">
              <a:lumMod val="75000"/>
            </a:schemeClr>
          </a:solidFill>
        </a:ln>
        <a:effectLst/>
      </c:spPr>
    </c:plotArea>
    <c:legend>
      <c:legendPos val="l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10800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19050">
      <a:solidFill>
        <a:schemeClr val="accent1">
          <a:lumMod val="75000"/>
        </a:schemeClr>
      </a:solidFill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cs:styleClr val="auto"/>
    </cs:fontRef>
    <cs:spPr/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915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2-14T14:49:17.205" idx="14">
    <p:pos x="10" y="10"/>
    <p:text>Vybrat první nebo druhý slide - první je podle šablony, druhý podle názvu textu studie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2-14T14:44:02.554" idx="10">
    <p:pos x="10" y="10"/>
    <p:text>Vybrat první nebo druhý slide - první je podle šablony, druhý podle názvu textu studie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2-14T13:12:31.806" idx="4">
    <p:pos x="10" y="10"/>
    <p:text>Ostatní země neměly porovnatelné hodnoty - vybíral jsem země s podobným trendem, podrobnější info je na slidu energy trends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2-14T14:47:15.107" idx="12">
    <p:pos x="6659" y="1162"/>
    <p:text>Převzato z textu studie, nevím zda ponechat budoucí čas?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2-14T14:40:44.804" idx="8">
    <p:pos x="10" y="10"/>
    <p:text>Pro ostatní země máme trend výstavby všech staveb nebo nedostupná data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2-14T14:41:48.355" idx="9">
    <p:pos x="10" y="10"/>
    <p:text>Porovnání vývoje chlazení - možný bych slide úplně vynechal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2-14T13:22:52.542" idx="5">
    <p:pos x="10" y="10"/>
    <p:text>U těchto států je uveden aktuální Renovation Rate nebo alespon odhad viz. SK, pro ostatní jsou uvedeny plány nebo žádná data dostupná nejsou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2-14T14:48:34.426" idx="13">
    <p:pos x="10" y="10"/>
    <p:text>Souhrn bariér, na následujících 4 slidech jsou podroběji rozepsány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2-14T13:31:26.308" idx="6">
    <p:pos x="10" y="10"/>
    <p:text>Slide by se možná dal vynechat, to podstatné je zopakované na dalším slidu</p:text>
    <p:extLst>
      <p:ext uri="{C676402C-5697-4E1C-873F-D02D1690AC5C}">
        <p15:threadingInfo xmlns:p15="http://schemas.microsoft.com/office/powerpoint/2012/main" timeZoneBias="-60"/>
      </p:ext>
    </p:extLst>
  </p:cm>
</p:cmLst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svg"/><Relationship Id="rId1" Type="http://schemas.openxmlformats.org/officeDocument/2006/relationships/image" Target="../media/image17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svg"/><Relationship Id="rId1" Type="http://schemas.openxmlformats.org/officeDocument/2006/relationships/image" Target="../media/image1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svg"/><Relationship Id="rId1" Type="http://schemas.openxmlformats.org/officeDocument/2006/relationships/image" Target="../media/image17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svg"/><Relationship Id="rId1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BAB021-10D8-4F2F-A5FF-4C53D801A5B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E378C3F-5522-4814-AEC4-4A8E789076FC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spcBef>
              <a:spcPts val="1200"/>
            </a:spcBef>
            <a:spcAft>
              <a:spcPts val="0"/>
            </a:spcAft>
          </a:pPr>
          <a:r>
            <a:rPr lang="cs-CZ" sz="2800" b="1" dirty="0">
              <a:latin typeface="+mn-lt"/>
            </a:rPr>
            <a:t>1</a:t>
          </a:r>
        </a:p>
      </dgm:t>
    </dgm:pt>
    <dgm:pt modelId="{2F77AF5A-C8B1-4ADC-B3C1-F41EB8BCE8FF}" type="parTrans" cxnId="{29ED37C3-1701-4E23-9F2B-C2634F10114C}">
      <dgm:prSet/>
      <dgm:spPr/>
      <dgm:t>
        <a:bodyPr/>
        <a:lstStyle/>
        <a:p>
          <a:endParaRPr lang="cs-CZ" sz="2000">
            <a:latin typeface="+mn-lt"/>
          </a:endParaRPr>
        </a:p>
      </dgm:t>
    </dgm:pt>
    <dgm:pt modelId="{030C6D46-5EAA-4DE7-8B4F-96138E5F23A3}" type="sibTrans" cxnId="{29ED37C3-1701-4E23-9F2B-C2634F10114C}">
      <dgm:prSet/>
      <dgm:spPr/>
      <dgm:t>
        <a:bodyPr/>
        <a:lstStyle/>
        <a:p>
          <a:endParaRPr lang="cs-CZ" sz="2000">
            <a:latin typeface="+mn-lt"/>
          </a:endParaRPr>
        </a:p>
      </dgm:t>
    </dgm:pt>
    <dgm:pt modelId="{09AFD6CA-4EC6-4FEF-9D9E-1C9272529ACE}">
      <dgm:prSet phldrT="[Text]" custT="1"/>
      <dgm:spPr>
        <a:solidFill>
          <a:schemeClr val="accent1">
            <a:lumMod val="75000"/>
          </a:scheme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17780" rIns="17780" bIns="177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2</a:t>
          </a:r>
        </a:p>
      </dgm:t>
    </dgm:pt>
    <dgm:pt modelId="{1B8F81E5-F03C-4651-AA0C-47A3752C0E69}" type="parTrans" cxnId="{F50AAA92-1A2B-4D95-ADDA-AEDCD804B9CA}">
      <dgm:prSet/>
      <dgm:spPr/>
      <dgm:t>
        <a:bodyPr/>
        <a:lstStyle/>
        <a:p>
          <a:endParaRPr lang="cs-CZ" sz="2000">
            <a:latin typeface="+mn-lt"/>
          </a:endParaRPr>
        </a:p>
      </dgm:t>
    </dgm:pt>
    <dgm:pt modelId="{DDAC6910-8A8D-42CB-A992-82A17AF953C1}" type="sibTrans" cxnId="{F50AAA92-1A2B-4D95-ADDA-AEDCD804B9CA}">
      <dgm:prSet/>
      <dgm:spPr/>
      <dgm:t>
        <a:bodyPr/>
        <a:lstStyle/>
        <a:p>
          <a:endParaRPr lang="cs-CZ" sz="2000">
            <a:latin typeface="+mn-lt"/>
          </a:endParaRPr>
        </a:p>
      </dgm:t>
    </dgm:pt>
    <dgm:pt modelId="{03E046EB-D70E-4AEC-8BA7-44634A9FECA8}">
      <dgm:prSet phldrT="[Text]" custT="1"/>
      <dgm:spPr>
        <a:ln>
          <a:noFill/>
        </a:ln>
      </dgm:spPr>
      <dgm:t>
        <a:bodyPr/>
        <a:lstStyle/>
        <a:p>
          <a:pPr>
            <a:buFont typeface="+mj-lt"/>
            <a:buNone/>
          </a:pPr>
          <a:r>
            <a:rPr lang="en-US" sz="2000" b="1" dirty="0">
              <a:solidFill>
                <a:schemeClr val="accent1">
                  <a:lumMod val="7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Identification of the best practice cases </a:t>
          </a:r>
          <a:r>
            <a:rPr lang="en-US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and their potential spread out in other countries. The study further introduce additional measures to the renovation rate increasing. </a:t>
          </a:r>
          <a:endParaRPr lang="cs-CZ" sz="2000" dirty="0">
            <a:latin typeface="+mn-lt"/>
          </a:endParaRPr>
        </a:p>
      </dgm:t>
    </dgm:pt>
    <dgm:pt modelId="{A22E0027-8818-44D3-93BC-A39E87E38A81}" type="parTrans" cxnId="{485A0509-75D1-4227-A3FE-3F10AC0D2DA6}">
      <dgm:prSet/>
      <dgm:spPr/>
      <dgm:t>
        <a:bodyPr/>
        <a:lstStyle/>
        <a:p>
          <a:endParaRPr lang="cs-CZ" sz="2000">
            <a:latin typeface="+mn-lt"/>
          </a:endParaRPr>
        </a:p>
      </dgm:t>
    </dgm:pt>
    <dgm:pt modelId="{BF48AEB6-E671-48FF-8425-25F82F0291A6}" type="sibTrans" cxnId="{485A0509-75D1-4227-A3FE-3F10AC0D2DA6}">
      <dgm:prSet/>
      <dgm:spPr/>
      <dgm:t>
        <a:bodyPr/>
        <a:lstStyle/>
        <a:p>
          <a:endParaRPr lang="cs-CZ" sz="2000">
            <a:latin typeface="+mn-lt"/>
          </a:endParaRPr>
        </a:p>
      </dgm:t>
    </dgm:pt>
    <dgm:pt modelId="{62A79ECE-86AF-41F8-B7A6-2C0FE753E322}">
      <dgm:prSet phldrT="[Text]" custT="1"/>
      <dgm:spPr>
        <a:ln>
          <a:noFill/>
        </a:ln>
      </dgm:spPr>
      <dgm:t>
        <a:bodyPr/>
        <a:lstStyle/>
        <a:p>
          <a:pPr>
            <a:buFont typeface="+mj-lt"/>
            <a:buNone/>
          </a:pPr>
          <a:r>
            <a:rPr lang="en-US" sz="2000" b="1" dirty="0">
              <a:solidFill>
                <a:schemeClr val="accent1">
                  <a:lumMod val="7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Mapping of the current measures </a:t>
          </a:r>
          <a:r>
            <a:rPr lang="en-US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in the fields of energy performance of residential building stock (new and refurbished) implemented in the Danube Region countries and regions. </a:t>
          </a:r>
          <a:endParaRPr lang="cs-CZ" sz="2000" dirty="0">
            <a:latin typeface="+mn-lt"/>
          </a:endParaRPr>
        </a:p>
      </dgm:t>
    </dgm:pt>
    <dgm:pt modelId="{779E5754-03D8-40B8-A3AF-2DBF23E4ACFC}" type="parTrans" cxnId="{71361838-93E9-4E45-8EEE-3EF2EFA0474A}">
      <dgm:prSet/>
      <dgm:spPr/>
      <dgm:t>
        <a:bodyPr/>
        <a:lstStyle/>
        <a:p>
          <a:endParaRPr lang="cs-CZ" sz="2000">
            <a:latin typeface="+mn-lt"/>
          </a:endParaRPr>
        </a:p>
      </dgm:t>
    </dgm:pt>
    <dgm:pt modelId="{45B21E37-4CA2-4036-AAEC-5C7F1B4EDE94}" type="sibTrans" cxnId="{71361838-93E9-4E45-8EEE-3EF2EFA0474A}">
      <dgm:prSet/>
      <dgm:spPr/>
      <dgm:t>
        <a:bodyPr/>
        <a:lstStyle/>
        <a:p>
          <a:endParaRPr lang="cs-CZ" sz="2000">
            <a:latin typeface="+mn-lt"/>
          </a:endParaRPr>
        </a:p>
      </dgm:t>
    </dgm:pt>
    <dgm:pt modelId="{53F8C744-C69E-44BB-A162-1E36EC4B4E36}" type="pres">
      <dgm:prSet presAssocID="{17BAB021-10D8-4F2F-A5FF-4C53D801A5B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8A76260-45B0-4157-A86E-6E068A7B28A4}" type="pres">
      <dgm:prSet presAssocID="{6E378C3F-5522-4814-AEC4-4A8E789076FC}" presName="composite" presStyleCnt="0"/>
      <dgm:spPr/>
    </dgm:pt>
    <dgm:pt modelId="{F99F8170-5D77-4ECF-AFF5-49FA80FA477B}" type="pres">
      <dgm:prSet presAssocID="{6E378C3F-5522-4814-AEC4-4A8E789076FC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C8F0771-3C69-4016-B913-E198273C68F6}" type="pres">
      <dgm:prSet presAssocID="{6E378C3F-5522-4814-AEC4-4A8E789076FC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AAEB5F5-DDA2-47E2-A44E-AE61BFB7AADC}" type="pres">
      <dgm:prSet presAssocID="{030C6D46-5EAA-4DE7-8B4F-96138E5F23A3}" presName="sp" presStyleCnt="0"/>
      <dgm:spPr/>
    </dgm:pt>
    <dgm:pt modelId="{674F3925-9C43-4CFF-971C-682549529F6C}" type="pres">
      <dgm:prSet presAssocID="{09AFD6CA-4EC6-4FEF-9D9E-1C9272529ACE}" presName="composite" presStyleCnt="0"/>
      <dgm:spPr/>
    </dgm:pt>
    <dgm:pt modelId="{C843DBE6-D094-4C8A-9988-D31510DE5764}" type="pres">
      <dgm:prSet presAssocID="{09AFD6CA-4EC6-4FEF-9D9E-1C9272529ACE}" presName="parentText" presStyleLbl="alignNode1" presStyleIdx="1" presStyleCnt="2" custLinFactNeighborX="-3781" custLinFactNeighborY="1985">
        <dgm:presLayoutVars>
          <dgm:chMax val="1"/>
          <dgm:bulletEnabled val="1"/>
        </dgm:presLayoutVars>
      </dgm:prSet>
      <dgm:spPr>
        <a:xfrm rot="5400000">
          <a:off x="-213707" y="1346498"/>
          <a:ext cx="1424718" cy="997302"/>
        </a:xfrm>
        <a:prstGeom prst="chevron">
          <a:avLst/>
        </a:prstGeom>
      </dgm:spPr>
      <dgm:t>
        <a:bodyPr/>
        <a:lstStyle/>
        <a:p>
          <a:endParaRPr lang="cs-CZ"/>
        </a:p>
      </dgm:t>
    </dgm:pt>
    <dgm:pt modelId="{9B3AC84F-C95B-46AC-9186-4002C4A1AF0B}" type="pres">
      <dgm:prSet presAssocID="{09AFD6CA-4EC6-4FEF-9D9E-1C9272529ACE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22382E3-16D9-42F1-B5B9-81CAE5BED9BF}" type="presOf" srcId="{62A79ECE-86AF-41F8-B7A6-2C0FE753E322}" destId="{5C8F0771-3C69-4016-B913-E198273C68F6}" srcOrd="0" destOrd="0" presId="urn:microsoft.com/office/officeart/2005/8/layout/chevron2"/>
    <dgm:cxn modelId="{71361838-93E9-4E45-8EEE-3EF2EFA0474A}" srcId="{6E378C3F-5522-4814-AEC4-4A8E789076FC}" destId="{62A79ECE-86AF-41F8-B7A6-2C0FE753E322}" srcOrd="0" destOrd="0" parTransId="{779E5754-03D8-40B8-A3AF-2DBF23E4ACFC}" sibTransId="{45B21E37-4CA2-4036-AAEC-5C7F1B4EDE94}"/>
    <dgm:cxn modelId="{3C3E7156-44EE-441F-B675-087E4243165E}" type="presOf" srcId="{6E378C3F-5522-4814-AEC4-4A8E789076FC}" destId="{F99F8170-5D77-4ECF-AFF5-49FA80FA477B}" srcOrd="0" destOrd="0" presId="urn:microsoft.com/office/officeart/2005/8/layout/chevron2"/>
    <dgm:cxn modelId="{F50AAA92-1A2B-4D95-ADDA-AEDCD804B9CA}" srcId="{17BAB021-10D8-4F2F-A5FF-4C53D801A5B0}" destId="{09AFD6CA-4EC6-4FEF-9D9E-1C9272529ACE}" srcOrd="1" destOrd="0" parTransId="{1B8F81E5-F03C-4651-AA0C-47A3752C0E69}" sibTransId="{DDAC6910-8A8D-42CB-A992-82A17AF953C1}"/>
    <dgm:cxn modelId="{AE6ACB75-DF2B-4F28-B054-CB8CD76766A8}" type="presOf" srcId="{03E046EB-D70E-4AEC-8BA7-44634A9FECA8}" destId="{9B3AC84F-C95B-46AC-9186-4002C4A1AF0B}" srcOrd="0" destOrd="0" presId="urn:microsoft.com/office/officeart/2005/8/layout/chevron2"/>
    <dgm:cxn modelId="{68A93AB4-990B-495E-8AB9-3D424E8397D1}" type="presOf" srcId="{17BAB021-10D8-4F2F-A5FF-4C53D801A5B0}" destId="{53F8C744-C69E-44BB-A162-1E36EC4B4E36}" srcOrd="0" destOrd="0" presId="urn:microsoft.com/office/officeart/2005/8/layout/chevron2"/>
    <dgm:cxn modelId="{485A0509-75D1-4227-A3FE-3F10AC0D2DA6}" srcId="{09AFD6CA-4EC6-4FEF-9D9E-1C9272529ACE}" destId="{03E046EB-D70E-4AEC-8BA7-44634A9FECA8}" srcOrd="0" destOrd="0" parTransId="{A22E0027-8818-44D3-93BC-A39E87E38A81}" sibTransId="{BF48AEB6-E671-48FF-8425-25F82F0291A6}"/>
    <dgm:cxn modelId="{29ED37C3-1701-4E23-9F2B-C2634F10114C}" srcId="{17BAB021-10D8-4F2F-A5FF-4C53D801A5B0}" destId="{6E378C3F-5522-4814-AEC4-4A8E789076FC}" srcOrd="0" destOrd="0" parTransId="{2F77AF5A-C8B1-4ADC-B3C1-F41EB8BCE8FF}" sibTransId="{030C6D46-5EAA-4DE7-8B4F-96138E5F23A3}"/>
    <dgm:cxn modelId="{97FF9BA4-4221-4C28-A19A-6B04A9CF9A04}" type="presOf" srcId="{09AFD6CA-4EC6-4FEF-9D9E-1C9272529ACE}" destId="{C843DBE6-D094-4C8A-9988-D31510DE5764}" srcOrd="0" destOrd="0" presId="urn:microsoft.com/office/officeart/2005/8/layout/chevron2"/>
    <dgm:cxn modelId="{86877DE7-3EAF-4942-87CA-F7E3334447E5}" type="presParOf" srcId="{53F8C744-C69E-44BB-A162-1E36EC4B4E36}" destId="{B8A76260-45B0-4157-A86E-6E068A7B28A4}" srcOrd="0" destOrd="0" presId="urn:microsoft.com/office/officeart/2005/8/layout/chevron2"/>
    <dgm:cxn modelId="{4FC97C5D-5B99-4112-AB7E-8E2807E36E20}" type="presParOf" srcId="{B8A76260-45B0-4157-A86E-6E068A7B28A4}" destId="{F99F8170-5D77-4ECF-AFF5-49FA80FA477B}" srcOrd="0" destOrd="0" presId="urn:microsoft.com/office/officeart/2005/8/layout/chevron2"/>
    <dgm:cxn modelId="{BB99E8F1-C633-4295-BF8E-463A37D85E57}" type="presParOf" srcId="{B8A76260-45B0-4157-A86E-6E068A7B28A4}" destId="{5C8F0771-3C69-4016-B913-E198273C68F6}" srcOrd="1" destOrd="0" presId="urn:microsoft.com/office/officeart/2005/8/layout/chevron2"/>
    <dgm:cxn modelId="{D8D1850B-CA69-4AA4-AE16-95C63D53F08C}" type="presParOf" srcId="{53F8C744-C69E-44BB-A162-1E36EC4B4E36}" destId="{4AAEB5F5-DDA2-47E2-A44E-AE61BFB7AADC}" srcOrd="1" destOrd="0" presId="urn:microsoft.com/office/officeart/2005/8/layout/chevron2"/>
    <dgm:cxn modelId="{311AB963-BAAB-41CC-89A5-310D7428F6A0}" type="presParOf" srcId="{53F8C744-C69E-44BB-A162-1E36EC4B4E36}" destId="{674F3925-9C43-4CFF-971C-682549529F6C}" srcOrd="2" destOrd="0" presId="urn:microsoft.com/office/officeart/2005/8/layout/chevron2"/>
    <dgm:cxn modelId="{5DEE32E5-B60F-4FCE-A8E9-30140AA9F274}" type="presParOf" srcId="{674F3925-9C43-4CFF-971C-682549529F6C}" destId="{C843DBE6-D094-4C8A-9988-D31510DE5764}" srcOrd="0" destOrd="0" presId="urn:microsoft.com/office/officeart/2005/8/layout/chevron2"/>
    <dgm:cxn modelId="{03ECD212-070B-4AAE-AD79-866D7835B681}" type="presParOf" srcId="{674F3925-9C43-4CFF-971C-682549529F6C}" destId="{9B3AC84F-C95B-46AC-9186-4002C4A1AF0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99A3ED-A24E-4DDD-9E4B-08E0482CC544}" type="doc">
      <dgm:prSet loTypeId="urn:microsoft.com/office/officeart/2005/8/layout/vList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65F2C59-07A8-4A9B-8C17-DB4D16B17779}">
      <dgm:prSet phldrT="[Text]" custT="1"/>
      <dgm:spPr>
        <a:solidFill>
          <a:schemeClr val="bg1"/>
        </a:solidFill>
        <a:ln w="63500">
          <a:solidFill>
            <a:schemeClr val="accent1">
              <a:lumMod val="75000"/>
            </a:schemeClr>
          </a:solidFill>
        </a:ln>
        <a:effectLst/>
      </dgm:spPr>
      <dgm:t>
        <a:bodyPr/>
        <a:lstStyle/>
        <a:p>
          <a:pPr>
            <a:spcAft>
              <a:spcPct val="35000"/>
            </a:spcAft>
            <a:buNone/>
          </a:pPr>
          <a:r>
            <a:rPr lang="en-US" sz="1800" b="1" noProof="0" dirty="0">
              <a:solidFill>
                <a:schemeClr val="accent1">
                  <a:lumMod val="75000"/>
                </a:schemeClr>
              </a:solidFill>
              <a:effectLst/>
            </a:rPr>
            <a:t>Austria</a:t>
          </a:r>
        </a:p>
      </dgm:t>
    </dgm:pt>
    <dgm:pt modelId="{9C505D87-8DA4-4E03-98BA-2E2296B03E74}" type="parTrans" cxnId="{1D48AEC2-946D-457D-8984-52C31B2128D5}">
      <dgm:prSet/>
      <dgm:spPr/>
      <dgm:t>
        <a:bodyPr/>
        <a:lstStyle/>
        <a:p>
          <a:endParaRPr lang="cs-CZ"/>
        </a:p>
      </dgm:t>
    </dgm:pt>
    <dgm:pt modelId="{159E8ED4-87E7-44E0-9E67-E7CF8B21B229}" type="sibTrans" cxnId="{1D48AEC2-946D-457D-8984-52C31B2128D5}">
      <dgm:prSet/>
      <dgm:spPr/>
      <dgm:t>
        <a:bodyPr/>
        <a:lstStyle/>
        <a:p>
          <a:endParaRPr lang="cs-CZ"/>
        </a:p>
      </dgm:t>
    </dgm:pt>
    <dgm:pt modelId="{361B7EC4-44C7-4DAD-A037-0C1CA9E5363A}">
      <dgm:prSet phldrT="[Text]" custT="1"/>
      <dgm:spPr>
        <a:solidFill>
          <a:schemeClr val="bg1"/>
        </a:solidFill>
        <a:ln w="63500">
          <a:solidFill>
            <a:schemeClr val="accent1">
              <a:lumMod val="75000"/>
            </a:schemeClr>
          </a:solidFill>
        </a:ln>
        <a:effectLst/>
      </dgm:spPr>
      <dgm:t>
        <a:bodyPr/>
        <a:lstStyle/>
        <a:p>
          <a:pPr>
            <a:spcAft>
              <a:spcPts val="0"/>
            </a:spcAft>
            <a:buNone/>
          </a:pPr>
          <a:r>
            <a:rPr lang="en-US" sz="1400" noProof="0" dirty="0">
              <a:solidFill>
                <a:schemeClr val="accent1">
                  <a:lumMod val="75000"/>
                </a:schemeClr>
              </a:solidFill>
            </a:rPr>
            <a:t>Renovation is approximately </a:t>
          </a:r>
          <a:r>
            <a:rPr lang="en-US" sz="1400" b="1" noProof="0" dirty="0">
              <a:solidFill>
                <a:schemeClr val="accent1">
                  <a:lumMod val="75000"/>
                </a:schemeClr>
              </a:solidFill>
            </a:rPr>
            <a:t>1.5%</a:t>
          </a:r>
        </a:p>
      </dgm:t>
    </dgm:pt>
    <dgm:pt modelId="{4AEC31D4-D65D-4C32-9982-04A58EFBD501}" type="parTrans" cxnId="{4BE4AC50-833B-4BFF-9A6B-F9E2AB44DF64}">
      <dgm:prSet/>
      <dgm:spPr/>
      <dgm:t>
        <a:bodyPr/>
        <a:lstStyle/>
        <a:p>
          <a:endParaRPr lang="cs-CZ"/>
        </a:p>
      </dgm:t>
    </dgm:pt>
    <dgm:pt modelId="{92DECAF0-8C00-4ECE-ADFC-9DCFD2573275}" type="sibTrans" cxnId="{4BE4AC50-833B-4BFF-9A6B-F9E2AB44DF64}">
      <dgm:prSet/>
      <dgm:spPr/>
      <dgm:t>
        <a:bodyPr/>
        <a:lstStyle/>
        <a:p>
          <a:endParaRPr lang="cs-CZ"/>
        </a:p>
      </dgm:t>
    </dgm:pt>
    <dgm:pt modelId="{F4573D07-85DB-45D1-AC8F-7096AC4E3E5E}">
      <dgm:prSet phldrT="[Text]" custT="1"/>
      <dgm:spPr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gm:spPr>
      <dgm:t>
        <a:bodyPr spcFirstLastPara="0" vert="horz" wrap="square" lIns="57150" tIns="57150" rIns="57150" bIns="57150" numCol="1" spcCol="1270" anchor="t" anchorCtr="0"/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Germany</a:t>
          </a:r>
        </a:p>
      </dgm:t>
    </dgm:pt>
    <dgm:pt modelId="{0D82EBF5-F640-4489-98E6-0800FD641565}" type="parTrans" cxnId="{C261419E-1CAD-43B3-9C35-EDF84E9A2940}">
      <dgm:prSet/>
      <dgm:spPr/>
      <dgm:t>
        <a:bodyPr/>
        <a:lstStyle/>
        <a:p>
          <a:endParaRPr lang="cs-CZ"/>
        </a:p>
      </dgm:t>
    </dgm:pt>
    <dgm:pt modelId="{56797055-523A-4AAC-BAD4-9D76B926B5E3}" type="sibTrans" cxnId="{C261419E-1CAD-43B3-9C35-EDF84E9A2940}">
      <dgm:prSet/>
      <dgm:spPr/>
      <dgm:t>
        <a:bodyPr/>
        <a:lstStyle/>
        <a:p>
          <a:endParaRPr lang="cs-CZ"/>
        </a:p>
      </dgm:t>
    </dgm:pt>
    <dgm:pt modelId="{8E667B7F-2A0A-48D5-B3F6-CD93025B061C}">
      <dgm:prSet phldrT="[Text]" custT="1"/>
      <dgm:spPr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gm:spPr>
      <dgm:t>
        <a:bodyPr spcFirstLastPara="0" vert="horz" wrap="square" lIns="57150" tIns="57150" rIns="57150" bIns="57150" numCol="1" spcCol="1270" anchor="t" anchorCtr="0"/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4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1.30% </a:t>
          </a:r>
          <a:r>
            <a:rPr lang="en-GB" sz="1400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of all residential buildings </a:t>
          </a:r>
          <a:endParaRPr lang="cs-CZ" sz="1400" kern="1200" dirty="0">
            <a:solidFill>
              <a:srgbClr val="4472C4">
                <a:lumMod val="75000"/>
              </a:srgbClr>
            </a:solidFill>
            <a:latin typeface="Calibri" panose="020F0502020204030204"/>
            <a:ea typeface="+mn-ea"/>
            <a:cs typeface="+mn-cs"/>
          </a:endParaRPr>
        </a:p>
      </dgm:t>
    </dgm:pt>
    <dgm:pt modelId="{1E36C928-DB4A-4D43-83D4-2DF9A7D1BD73}" type="parTrans" cxnId="{486AE820-9E26-46FB-9B6C-497BC6DBFABE}">
      <dgm:prSet/>
      <dgm:spPr/>
      <dgm:t>
        <a:bodyPr/>
        <a:lstStyle/>
        <a:p>
          <a:endParaRPr lang="cs-CZ"/>
        </a:p>
      </dgm:t>
    </dgm:pt>
    <dgm:pt modelId="{2A0F3AED-A2CF-48B6-8673-B3FB3D5F1FC3}" type="sibTrans" cxnId="{486AE820-9E26-46FB-9B6C-497BC6DBFABE}">
      <dgm:prSet/>
      <dgm:spPr/>
      <dgm:t>
        <a:bodyPr/>
        <a:lstStyle/>
        <a:p>
          <a:endParaRPr lang="cs-CZ"/>
        </a:p>
      </dgm:t>
    </dgm:pt>
    <dgm:pt modelId="{2CE2DEF8-07AC-4CA1-B895-7AF1EC4CEFA0}">
      <dgm:prSet phldrT="[Text]" custT="1"/>
      <dgm:spPr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gm:spPr>
      <dgm:t>
        <a:bodyPr spcFirstLastPara="0" vert="horz" wrap="square" lIns="57150" tIns="57150" rIns="57150" bIns="57150" numCol="1" spcCol="1270" anchor="t" anchorCtr="0"/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Czech Republic</a:t>
          </a:r>
        </a:p>
      </dgm:t>
    </dgm:pt>
    <dgm:pt modelId="{64A6079A-6A6F-42F5-866F-A2A262D80A5B}" type="parTrans" cxnId="{030A3772-E8EC-4A61-BEE4-DD82CDD127E6}">
      <dgm:prSet/>
      <dgm:spPr/>
      <dgm:t>
        <a:bodyPr/>
        <a:lstStyle/>
        <a:p>
          <a:endParaRPr lang="cs-CZ"/>
        </a:p>
      </dgm:t>
    </dgm:pt>
    <dgm:pt modelId="{8B3B2840-011F-4A35-8002-FC20F5CE0495}" type="sibTrans" cxnId="{030A3772-E8EC-4A61-BEE4-DD82CDD127E6}">
      <dgm:prSet/>
      <dgm:spPr/>
      <dgm:t>
        <a:bodyPr/>
        <a:lstStyle/>
        <a:p>
          <a:endParaRPr lang="cs-CZ"/>
        </a:p>
      </dgm:t>
    </dgm:pt>
    <dgm:pt modelId="{0EEB582C-B2DD-4AC7-84FE-0431CB33E5B4}">
      <dgm:prSet phldrT="[Text]" custT="1"/>
      <dgm:spPr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gm:spPr>
      <dgm:t>
        <a:bodyPr spcFirstLastPara="0" vert="horz" wrap="square" lIns="57150" tIns="57150" rIns="57150" bIns="57150" numCol="1" spcCol="1270" anchor="t" anchorCtr="0"/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4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1.40%</a:t>
          </a:r>
          <a:r>
            <a:rPr lang="cs-CZ" sz="14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1400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Single-family houses</a:t>
          </a:r>
          <a:endParaRPr lang="cs-CZ" sz="1400" kern="1200" dirty="0">
            <a:solidFill>
              <a:srgbClr val="4472C4">
                <a:lumMod val="75000"/>
              </a:srgbClr>
            </a:solidFill>
            <a:latin typeface="Calibri" panose="020F0502020204030204"/>
            <a:ea typeface="+mn-ea"/>
            <a:cs typeface="+mn-cs"/>
          </a:endParaRPr>
        </a:p>
      </dgm:t>
    </dgm:pt>
    <dgm:pt modelId="{B5F4BDC3-72BB-4284-9942-FF02A5A617C1}" type="parTrans" cxnId="{BF10A90D-E8BA-414E-A0D6-C469575EEDE0}">
      <dgm:prSet/>
      <dgm:spPr/>
      <dgm:t>
        <a:bodyPr/>
        <a:lstStyle/>
        <a:p>
          <a:endParaRPr lang="cs-CZ"/>
        </a:p>
      </dgm:t>
    </dgm:pt>
    <dgm:pt modelId="{3ACB043E-FE88-47AC-ACC1-F4B680B89C8C}" type="sibTrans" cxnId="{BF10A90D-E8BA-414E-A0D6-C469575EEDE0}">
      <dgm:prSet/>
      <dgm:spPr/>
      <dgm:t>
        <a:bodyPr/>
        <a:lstStyle/>
        <a:p>
          <a:endParaRPr lang="cs-CZ"/>
        </a:p>
      </dgm:t>
    </dgm:pt>
    <dgm:pt modelId="{2B1F742E-600D-4398-A567-D2EC18D30C14}">
      <dgm:prSet phldrT="[Text]" custT="1"/>
      <dgm:spPr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gm:spPr>
      <dgm:t>
        <a:bodyPr spcFirstLastPara="0" vert="horz" wrap="square" lIns="57150" tIns="57150" rIns="57150" bIns="57150" numCol="1" spcCol="1270" anchor="t" anchorCtr="0"/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4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0.79%</a:t>
          </a:r>
          <a:r>
            <a:rPr lang="cs-CZ" sz="14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1400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Apartment buildings</a:t>
          </a:r>
          <a:endParaRPr lang="cs-CZ" sz="1400" kern="1200" dirty="0">
            <a:solidFill>
              <a:srgbClr val="4472C4">
                <a:lumMod val="75000"/>
              </a:srgbClr>
            </a:solidFill>
            <a:latin typeface="Calibri" panose="020F0502020204030204"/>
            <a:ea typeface="+mn-ea"/>
            <a:cs typeface="+mn-cs"/>
          </a:endParaRPr>
        </a:p>
      </dgm:t>
    </dgm:pt>
    <dgm:pt modelId="{28F69863-CBF0-4BB1-B7E5-B0211C9EB334}" type="parTrans" cxnId="{FA4247F9-EF2B-4F6B-8BC8-D306E78C96D6}">
      <dgm:prSet/>
      <dgm:spPr/>
      <dgm:t>
        <a:bodyPr/>
        <a:lstStyle/>
        <a:p>
          <a:endParaRPr lang="cs-CZ"/>
        </a:p>
      </dgm:t>
    </dgm:pt>
    <dgm:pt modelId="{CBBE0BA3-0817-4005-ACDE-994F89CDCB25}" type="sibTrans" cxnId="{FA4247F9-EF2B-4F6B-8BC8-D306E78C96D6}">
      <dgm:prSet/>
      <dgm:spPr/>
      <dgm:t>
        <a:bodyPr/>
        <a:lstStyle/>
        <a:p>
          <a:endParaRPr lang="cs-CZ"/>
        </a:p>
      </dgm:t>
    </dgm:pt>
    <dgm:pt modelId="{106B0A2F-481A-4F0A-BFEE-213173F7EC10}">
      <dgm:prSet phldrT="[Text]" custT="1"/>
      <dgm:spPr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gm:spPr>
      <dgm:t>
        <a:bodyPr spcFirstLastPara="0" vert="horz" wrap="square" lIns="57150" tIns="57150" rIns="57150" bIns="57150" numCol="1" spcCol="1270" anchor="t" anchorCtr="0"/>
        <a:lstStyle/>
        <a:p>
          <a:pPr marL="0">
            <a:spcAft>
              <a:spcPct val="35000"/>
            </a:spcAft>
            <a:buNone/>
          </a:pPr>
          <a:r>
            <a:rPr lang="cs-CZ" sz="1800" b="1" i="0" dirty="0">
              <a:solidFill>
                <a:schemeClr val="accent1">
                  <a:lumMod val="75000"/>
                </a:schemeClr>
              </a:solidFill>
            </a:rPr>
            <a:t>Slovakia</a:t>
          </a:r>
        </a:p>
      </dgm:t>
    </dgm:pt>
    <dgm:pt modelId="{199CE42B-9E60-4C11-A857-0CAF53027800}" type="parTrans" cxnId="{C1A4D05F-5627-4458-85E7-527BA4425554}">
      <dgm:prSet/>
      <dgm:spPr/>
      <dgm:t>
        <a:bodyPr/>
        <a:lstStyle/>
        <a:p>
          <a:endParaRPr lang="cs-CZ"/>
        </a:p>
      </dgm:t>
    </dgm:pt>
    <dgm:pt modelId="{637DF128-CFCE-4FBB-A968-B2523201C1DB}" type="sibTrans" cxnId="{C1A4D05F-5627-4458-85E7-527BA4425554}">
      <dgm:prSet/>
      <dgm:spPr/>
      <dgm:t>
        <a:bodyPr/>
        <a:lstStyle/>
        <a:p>
          <a:endParaRPr lang="cs-CZ"/>
        </a:p>
      </dgm:t>
    </dgm:pt>
    <dgm:pt modelId="{BBABC75B-E036-4BD4-96CF-433A99627C8D}">
      <dgm:prSet phldrT="[Text]" custT="1"/>
      <dgm:spPr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gm:spPr>
      <dgm:t>
        <a:bodyPr spcFirstLastPara="0" vert="horz" wrap="square" lIns="57150" tIns="57150" rIns="57150" bIns="57150" numCol="1" spcCol="1270" anchor="t" anchorCtr="0"/>
        <a:lstStyle/>
        <a:p>
          <a:pPr marL="0" indent="0">
            <a:spcAft>
              <a:spcPts val="0"/>
            </a:spcAft>
            <a:buNone/>
          </a:pPr>
          <a:r>
            <a:rPr lang="en-US" sz="1400" dirty="0">
              <a:solidFill>
                <a:schemeClr val="accent1">
                  <a:lumMod val="75000"/>
                </a:schemeClr>
              </a:solidFill>
            </a:rPr>
            <a:t>calculated to about </a:t>
          </a:r>
          <a:r>
            <a:rPr lang="en-US" sz="1400" b="1" dirty="0">
              <a:solidFill>
                <a:schemeClr val="accent1">
                  <a:lumMod val="75000"/>
                </a:schemeClr>
              </a:solidFill>
            </a:rPr>
            <a:t>2% </a:t>
          </a:r>
          <a:r>
            <a:rPr lang="en-US" sz="1400" dirty="0">
              <a:solidFill>
                <a:schemeClr val="accent1">
                  <a:lumMod val="75000"/>
                </a:schemeClr>
              </a:solidFill>
            </a:rPr>
            <a:t>per year in the case of single-family houses</a:t>
          </a:r>
          <a:endParaRPr lang="cs-CZ" sz="1400" dirty="0">
            <a:solidFill>
              <a:schemeClr val="accent1">
                <a:lumMod val="75000"/>
              </a:schemeClr>
            </a:solidFill>
          </a:endParaRPr>
        </a:p>
      </dgm:t>
    </dgm:pt>
    <dgm:pt modelId="{8A95FCCE-5280-45DA-B225-AC15B3840A18}" type="parTrans" cxnId="{4A6E8D1D-D568-44C8-BBA2-738EE6297DB6}">
      <dgm:prSet/>
      <dgm:spPr/>
      <dgm:t>
        <a:bodyPr/>
        <a:lstStyle/>
        <a:p>
          <a:endParaRPr lang="cs-CZ"/>
        </a:p>
      </dgm:t>
    </dgm:pt>
    <dgm:pt modelId="{A1B488B1-0490-4880-ABA9-40B69C8E592A}" type="sibTrans" cxnId="{4A6E8D1D-D568-44C8-BBA2-738EE6297DB6}">
      <dgm:prSet/>
      <dgm:spPr/>
      <dgm:t>
        <a:bodyPr/>
        <a:lstStyle/>
        <a:p>
          <a:endParaRPr lang="cs-CZ"/>
        </a:p>
      </dgm:t>
    </dgm:pt>
    <dgm:pt modelId="{D27FB02A-4CCD-4433-BE6D-0D7CD09DB285}">
      <dgm:prSet phldrT="[Text]" custT="1"/>
      <dgm:spPr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gm:spPr>
      <dgm:t>
        <a:bodyPr spcFirstLastPara="0" vert="horz" wrap="square" lIns="57150" tIns="57150" rIns="57150" bIns="57150" numCol="1" spcCol="1270" anchor="t" anchorCtr="0"/>
        <a:lstStyle/>
        <a:p>
          <a:pPr marL="0" algn="l">
            <a:spcAft>
              <a:spcPct val="35000"/>
            </a:spcAft>
            <a:buNone/>
          </a:pPr>
          <a:r>
            <a:rPr lang="en-US" sz="1800" b="1" noProof="0" dirty="0">
              <a:solidFill>
                <a:schemeClr val="accent1">
                  <a:lumMod val="75000"/>
                </a:schemeClr>
              </a:solidFill>
            </a:rPr>
            <a:t>Romania</a:t>
          </a:r>
        </a:p>
      </dgm:t>
    </dgm:pt>
    <dgm:pt modelId="{92FAB231-A2C3-475B-B582-219E9B7BD017}" type="parTrans" cxnId="{138BC6D8-F78E-4AA2-9780-A96997DED682}">
      <dgm:prSet/>
      <dgm:spPr/>
      <dgm:t>
        <a:bodyPr/>
        <a:lstStyle/>
        <a:p>
          <a:endParaRPr lang="cs-CZ"/>
        </a:p>
      </dgm:t>
    </dgm:pt>
    <dgm:pt modelId="{9957BDF4-D393-4F30-A3DF-F9579DEFFC1E}" type="sibTrans" cxnId="{138BC6D8-F78E-4AA2-9780-A96997DED682}">
      <dgm:prSet/>
      <dgm:spPr/>
      <dgm:t>
        <a:bodyPr/>
        <a:lstStyle/>
        <a:p>
          <a:endParaRPr lang="cs-CZ"/>
        </a:p>
      </dgm:t>
    </dgm:pt>
    <dgm:pt modelId="{10444D84-D128-431C-A843-01E8B1B67FE1}">
      <dgm:prSet phldrT="[Text]" custT="1"/>
      <dgm:spPr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gm:spPr>
      <dgm:t>
        <a:bodyPr spcFirstLastPara="0" vert="horz" wrap="square" lIns="57150" tIns="57150" rIns="57150" bIns="57150" numCol="1" spcCol="1270" anchor="t" anchorCtr="0"/>
        <a:lstStyle/>
        <a:p>
          <a:pPr marL="0" indent="0" algn="l">
            <a:spcAft>
              <a:spcPts val="0"/>
            </a:spcAft>
            <a:buNone/>
          </a:pPr>
          <a:r>
            <a:rPr lang="en-GB" sz="1400" dirty="0">
              <a:solidFill>
                <a:schemeClr val="accent1">
                  <a:lumMod val="75000"/>
                </a:schemeClr>
              </a:solidFill>
            </a:rPr>
            <a:t>The current scenario consists of an annual renovation rate of about </a:t>
          </a:r>
          <a:r>
            <a:rPr lang="en-GB" sz="1400" b="1" dirty="0">
              <a:solidFill>
                <a:schemeClr val="accent1">
                  <a:lumMod val="75000"/>
                </a:schemeClr>
              </a:solidFill>
            </a:rPr>
            <a:t>0.5% </a:t>
          </a:r>
          <a:endParaRPr lang="cs-CZ" sz="1400" b="1" dirty="0">
            <a:solidFill>
              <a:schemeClr val="accent1">
                <a:lumMod val="75000"/>
              </a:schemeClr>
            </a:solidFill>
          </a:endParaRPr>
        </a:p>
      </dgm:t>
    </dgm:pt>
    <dgm:pt modelId="{992243A3-18C3-4C38-9712-36C195E0FBBC}" type="parTrans" cxnId="{95E79980-C868-4535-95B2-7073FAA497B6}">
      <dgm:prSet/>
      <dgm:spPr/>
      <dgm:t>
        <a:bodyPr/>
        <a:lstStyle/>
        <a:p>
          <a:endParaRPr lang="cs-CZ"/>
        </a:p>
      </dgm:t>
    </dgm:pt>
    <dgm:pt modelId="{A545F272-8009-45AF-846D-8A871C7B03C9}" type="sibTrans" cxnId="{95E79980-C868-4535-95B2-7073FAA497B6}">
      <dgm:prSet/>
      <dgm:spPr/>
      <dgm:t>
        <a:bodyPr/>
        <a:lstStyle/>
        <a:p>
          <a:endParaRPr lang="cs-CZ"/>
        </a:p>
      </dgm:t>
    </dgm:pt>
    <dgm:pt modelId="{38BD2960-12CB-40F8-89C6-DF26BF052A22}" type="pres">
      <dgm:prSet presAssocID="{7F99A3ED-A24E-4DDD-9E4B-08E0482CC544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7DF23AD9-6513-412E-AAA7-C4ABA1024A33}" type="pres">
      <dgm:prSet presAssocID="{565F2C59-07A8-4A9B-8C17-DB4D16B17779}" presName="comp" presStyleCnt="0"/>
      <dgm:spPr/>
    </dgm:pt>
    <dgm:pt modelId="{178AADBC-F0B6-49D6-9192-BF4C84304DCE}" type="pres">
      <dgm:prSet presAssocID="{565F2C59-07A8-4A9B-8C17-DB4D16B17779}" presName="box" presStyleLbl="node1" presStyleIdx="0" presStyleCnt="5"/>
      <dgm:spPr/>
      <dgm:t>
        <a:bodyPr/>
        <a:lstStyle/>
        <a:p>
          <a:endParaRPr lang="cs-CZ"/>
        </a:p>
      </dgm:t>
    </dgm:pt>
    <dgm:pt modelId="{5A80B637-5E25-495B-840F-6F2110C44C77}" type="pres">
      <dgm:prSet presAssocID="{565F2C59-07A8-4A9B-8C17-DB4D16B17779}" presName="img" presStyleLbl="fgImgPlace1" presStyleIdx="0" presStyleCnt="5"/>
      <dgm:spPr>
        <a:xfrm>
          <a:off x="77791" y="77791"/>
          <a:ext cx="779839" cy="622335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13000" b="-13000"/>
          </a:stretch>
        </a:blipFill>
        <a:ln>
          <a:noFill/>
        </a:ln>
        <a:effectLst/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Nastavení se souvislou výplní"/>
        </a:ext>
      </dgm:extLst>
    </dgm:pt>
    <dgm:pt modelId="{2760BAF7-606E-4591-91BA-7B1EF6CBBAFC}" type="pres">
      <dgm:prSet presAssocID="{565F2C59-07A8-4A9B-8C17-DB4D16B17779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3ED3AE4-A943-4491-9443-8E018E8C615C}" type="pres">
      <dgm:prSet presAssocID="{159E8ED4-87E7-44E0-9E67-E7CF8B21B229}" presName="spacer" presStyleCnt="0"/>
      <dgm:spPr/>
    </dgm:pt>
    <dgm:pt modelId="{FF243BF3-FC8F-45D6-932D-0CCBAB4E7705}" type="pres">
      <dgm:prSet presAssocID="{F4573D07-85DB-45D1-AC8F-7096AC4E3E5E}" presName="comp" presStyleCnt="0"/>
      <dgm:spPr/>
    </dgm:pt>
    <dgm:pt modelId="{90E4F0D1-703B-4BA4-A682-72B9A1C1EBD7}" type="pres">
      <dgm:prSet presAssocID="{F4573D07-85DB-45D1-AC8F-7096AC4E3E5E}" presName="box" presStyleLbl="node1" presStyleIdx="1" presStyleCnt="5"/>
      <dgm:spPr>
        <a:xfrm>
          <a:off x="0" y="855710"/>
          <a:ext cx="3899195" cy="777918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cs-CZ"/>
        </a:p>
      </dgm:t>
    </dgm:pt>
    <dgm:pt modelId="{71243A0B-A41B-460A-99AA-E03FEB70BB9C}" type="pres">
      <dgm:prSet presAssocID="{F4573D07-85DB-45D1-AC8F-7096AC4E3E5E}" presName="img" presStyleLbl="fgImgPlace1" presStyleIdx="1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13000" b="-13000"/>
          </a:stretch>
        </a:blipFill>
        <a:effectLst/>
      </dgm:spPr>
      <dgm:t>
        <a:bodyPr/>
        <a:lstStyle/>
        <a:p>
          <a:endParaRPr lang="cs-CZ"/>
        </a:p>
      </dgm:t>
    </dgm:pt>
    <dgm:pt modelId="{24F51120-B15D-478B-8720-56D257353AFE}" type="pres">
      <dgm:prSet presAssocID="{F4573D07-85DB-45D1-AC8F-7096AC4E3E5E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853DED1-B8F5-4646-9F76-307B302DC5B5}" type="pres">
      <dgm:prSet presAssocID="{56797055-523A-4AAC-BAD4-9D76B926B5E3}" presName="spacer" presStyleCnt="0"/>
      <dgm:spPr/>
    </dgm:pt>
    <dgm:pt modelId="{E4A6E601-5D82-4525-8198-1C752A9BE109}" type="pres">
      <dgm:prSet presAssocID="{2CE2DEF8-07AC-4CA1-B895-7AF1EC4CEFA0}" presName="comp" presStyleCnt="0"/>
      <dgm:spPr/>
    </dgm:pt>
    <dgm:pt modelId="{C0985CCE-39DF-4D6A-9DD9-2A1EA04A8DD4}" type="pres">
      <dgm:prSet presAssocID="{2CE2DEF8-07AC-4CA1-B895-7AF1EC4CEFA0}" presName="box" presStyleLbl="node1" presStyleIdx="2" presStyleCnt="5"/>
      <dgm:spPr>
        <a:xfrm>
          <a:off x="0" y="1711421"/>
          <a:ext cx="3899195" cy="777918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cs-CZ"/>
        </a:p>
      </dgm:t>
    </dgm:pt>
    <dgm:pt modelId="{B162B8A6-EA04-42FC-9217-F73549E2CFA9}" type="pres">
      <dgm:prSet presAssocID="{2CE2DEF8-07AC-4CA1-B895-7AF1EC4CEFA0}" presName="img" presStyleLbl="fgImgPlace1" presStyleIdx="2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13000" b="-13000"/>
          </a:stretch>
        </a:blipFill>
        <a:effectLst/>
      </dgm:spPr>
      <dgm:t>
        <a:bodyPr/>
        <a:lstStyle/>
        <a:p>
          <a:endParaRPr lang="cs-CZ"/>
        </a:p>
      </dgm:t>
    </dgm:pt>
    <dgm:pt modelId="{6FAF4481-C9E1-4168-870E-772E876670C3}" type="pres">
      <dgm:prSet presAssocID="{2CE2DEF8-07AC-4CA1-B895-7AF1EC4CEFA0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6F5E8A-2783-43DF-9D95-AE5A171B57C8}" type="pres">
      <dgm:prSet presAssocID="{8B3B2840-011F-4A35-8002-FC20F5CE0495}" presName="spacer" presStyleCnt="0"/>
      <dgm:spPr/>
    </dgm:pt>
    <dgm:pt modelId="{C5A6ACC8-C47B-469D-9C40-607A35F866AE}" type="pres">
      <dgm:prSet presAssocID="{106B0A2F-481A-4F0A-BFEE-213173F7EC10}" presName="comp" presStyleCnt="0"/>
      <dgm:spPr/>
    </dgm:pt>
    <dgm:pt modelId="{7371A6F5-61B0-47B3-8C59-168CC8510532}" type="pres">
      <dgm:prSet presAssocID="{106B0A2F-481A-4F0A-BFEE-213173F7EC10}" presName="box" presStyleLbl="node1" presStyleIdx="3" presStyleCnt="5"/>
      <dgm:spPr>
        <a:xfrm>
          <a:off x="0" y="2567132"/>
          <a:ext cx="3899195" cy="777918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cs-CZ"/>
        </a:p>
      </dgm:t>
    </dgm:pt>
    <dgm:pt modelId="{C43E2FE8-0F5C-4EFB-B1C8-BA3ECF0A2CA4}" type="pres">
      <dgm:prSet presAssocID="{106B0A2F-481A-4F0A-BFEE-213173F7EC10}" presName="img" presStyleLbl="fgImgPlace1" presStyleIdx="3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13000" b="-13000"/>
          </a:stretch>
        </a:blipFill>
        <a:effectLst/>
      </dgm:spPr>
      <dgm:t>
        <a:bodyPr/>
        <a:lstStyle/>
        <a:p>
          <a:endParaRPr lang="cs-CZ"/>
        </a:p>
      </dgm:t>
    </dgm:pt>
    <dgm:pt modelId="{8965FA45-6D3A-4F9D-815F-712E8BA81A0C}" type="pres">
      <dgm:prSet presAssocID="{106B0A2F-481A-4F0A-BFEE-213173F7EC10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2283642-B311-4129-A9CF-9D142E436ADB}" type="pres">
      <dgm:prSet presAssocID="{637DF128-CFCE-4FBB-A968-B2523201C1DB}" presName="spacer" presStyleCnt="0"/>
      <dgm:spPr/>
    </dgm:pt>
    <dgm:pt modelId="{EA4D2381-040E-4429-804A-C67A842FF994}" type="pres">
      <dgm:prSet presAssocID="{D27FB02A-4CCD-4433-BE6D-0D7CD09DB285}" presName="comp" presStyleCnt="0"/>
      <dgm:spPr/>
    </dgm:pt>
    <dgm:pt modelId="{73E4275B-B390-433B-99C3-82A62BD385E9}" type="pres">
      <dgm:prSet presAssocID="{D27FB02A-4CCD-4433-BE6D-0D7CD09DB285}" presName="box" presStyleLbl="node1" presStyleIdx="4" presStyleCnt="5"/>
      <dgm:spPr>
        <a:xfrm>
          <a:off x="0" y="3422843"/>
          <a:ext cx="3899195" cy="777918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cs-CZ"/>
        </a:p>
      </dgm:t>
    </dgm:pt>
    <dgm:pt modelId="{0131FF38-4819-4D48-8A40-AC8A44BFDD86}" type="pres">
      <dgm:prSet presAssocID="{D27FB02A-4CCD-4433-BE6D-0D7CD09DB285}" presName="img" presStyleLbl="fgImgPlace1" presStyleIdx="4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13000" b="-13000"/>
          </a:stretch>
        </a:blipFill>
        <a:effectLst/>
      </dgm:spPr>
      <dgm:t>
        <a:bodyPr/>
        <a:lstStyle/>
        <a:p>
          <a:endParaRPr lang="cs-CZ"/>
        </a:p>
      </dgm:t>
    </dgm:pt>
    <dgm:pt modelId="{12C77A68-18D3-4ECF-A971-A76721ED8FF5}" type="pres">
      <dgm:prSet presAssocID="{D27FB02A-4CCD-4433-BE6D-0D7CD09DB285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9CFAD38-5E80-4B26-B710-1E53ABC331E5}" type="presOf" srcId="{106B0A2F-481A-4F0A-BFEE-213173F7EC10}" destId="{8965FA45-6D3A-4F9D-815F-712E8BA81A0C}" srcOrd="1" destOrd="0" presId="urn:microsoft.com/office/officeart/2005/8/layout/vList4"/>
    <dgm:cxn modelId="{DCA5208F-5618-405D-8BC9-19D5289B58C2}" type="presOf" srcId="{D27FB02A-4CCD-4433-BE6D-0D7CD09DB285}" destId="{73E4275B-B390-433B-99C3-82A62BD385E9}" srcOrd="0" destOrd="0" presId="urn:microsoft.com/office/officeart/2005/8/layout/vList4"/>
    <dgm:cxn modelId="{C261419E-1CAD-43B3-9C35-EDF84E9A2940}" srcId="{7F99A3ED-A24E-4DDD-9E4B-08E0482CC544}" destId="{F4573D07-85DB-45D1-AC8F-7096AC4E3E5E}" srcOrd="1" destOrd="0" parTransId="{0D82EBF5-F640-4489-98E6-0800FD641565}" sibTransId="{56797055-523A-4AAC-BAD4-9D76B926B5E3}"/>
    <dgm:cxn modelId="{4BE4AC50-833B-4BFF-9A6B-F9E2AB44DF64}" srcId="{565F2C59-07A8-4A9B-8C17-DB4D16B17779}" destId="{361B7EC4-44C7-4DAD-A037-0C1CA9E5363A}" srcOrd="0" destOrd="0" parTransId="{4AEC31D4-D65D-4C32-9982-04A58EFBD501}" sibTransId="{92DECAF0-8C00-4ECE-ADFC-9DCFD2573275}"/>
    <dgm:cxn modelId="{D98A1A1A-415E-4106-B899-A7B1B85DEF03}" type="presOf" srcId="{F4573D07-85DB-45D1-AC8F-7096AC4E3E5E}" destId="{24F51120-B15D-478B-8720-56D257353AFE}" srcOrd="1" destOrd="0" presId="urn:microsoft.com/office/officeart/2005/8/layout/vList4"/>
    <dgm:cxn modelId="{BF10A90D-E8BA-414E-A0D6-C469575EEDE0}" srcId="{2CE2DEF8-07AC-4CA1-B895-7AF1EC4CEFA0}" destId="{0EEB582C-B2DD-4AC7-84FE-0431CB33E5B4}" srcOrd="0" destOrd="0" parTransId="{B5F4BDC3-72BB-4284-9942-FF02A5A617C1}" sibTransId="{3ACB043E-FE88-47AC-ACC1-F4B680B89C8C}"/>
    <dgm:cxn modelId="{CAE23BD1-9565-4FA5-B125-56A9C94BD752}" type="presOf" srcId="{2CE2DEF8-07AC-4CA1-B895-7AF1EC4CEFA0}" destId="{6FAF4481-C9E1-4168-870E-772E876670C3}" srcOrd="1" destOrd="0" presId="urn:microsoft.com/office/officeart/2005/8/layout/vList4"/>
    <dgm:cxn modelId="{486AE820-9E26-46FB-9B6C-497BC6DBFABE}" srcId="{F4573D07-85DB-45D1-AC8F-7096AC4E3E5E}" destId="{8E667B7F-2A0A-48D5-B3F6-CD93025B061C}" srcOrd="0" destOrd="0" parTransId="{1E36C928-DB4A-4D43-83D4-2DF9A7D1BD73}" sibTransId="{2A0F3AED-A2CF-48B6-8673-B3FB3D5F1FC3}"/>
    <dgm:cxn modelId="{55E16862-AF32-432F-93B9-2BF98F8251C6}" type="presOf" srcId="{7F99A3ED-A24E-4DDD-9E4B-08E0482CC544}" destId="{38BD2960-12CB-40F8-89C6-DF26BF052A22}" srcOrd="0" destOrd="0" presId="urn:microsoft.com/office/officeart/2005/8/layout/vList4"/>
    <dgm:cxn modelId="{1DD65740-7F77-4DE5-9690-208D3A05039D}" type="presOf" srcId="{2B1F742E-600D-4398-A567-D2EC18D30C14}" destId="{C0985CCE-39DF-4D6A-9DD9-2A1EA04A8DD4}" srcOrd="0" destOrd="2" presId="urn:microsoft.com/office/officeart/2005/8/layout/vList4"/>
    <dgm:cxn modelId="{DF15701F-D69C-4BCE-B0F8-E262ECE2549E}" type="presOf" srcId="{8E667B7F-2A0A-48D5-B3F6-CD93025B061C}" destId="{24F51120-B15D-478B-8720-56D257353AFE}" srcOrd="1" destOrd="1" presId="urn:microsoft.com/office/officeart/2005/8/layout/vList4"/>
    <dgm:cxn modelId="{138BC6D8-F78E-4AA2-9780-A96997DED682}" srcId="{7F99A3ED-A24E-4DDD-9E4B-08E0482CC544}" destId="{D27FB02A-4CCD-4433-BE6D-0D7CD09DB285}" srcOrd="4" destOrd="0" parTransId="{92FAB231-A2C3-475B-B582-219E9B7BD017}" sibTransId="{9957BDF4-D393-4F30-A3DF-F9579DEFFC1E}"/>
    <dgm:cxn modelId="{5920D750-6F26-444B-8750-10E4B4524394}" type="presOf" srcId="{BBABC75B-E036-4BD4-96CF-433A99627C8D}" destId="{8965FA45-6D3A-4F9D-815F-712E8BA81A0C}" srcOrd="1" destOrd="1" presId="urn:microsoft.com/office/officeart/2005/8/layout/vList4"/>
    <dgm:cxn modelId="{C288EC58-4F90-4C36-A79C-9B41541A0FD3}" type="presOf" srcId="{BBABC75B-E036-4BD4-96CF-433A99627C8D}" destId="{7371A6F5-61B0-47B3-8C59-168CC8510532}" srcOrd="0" destOrd="1" presId="urn:microsoft.com/office/officeart/2005/8/layout/vList4"/>
    <dgm:cxn modelId="{A0586772-B693-452B-90AD-8C300297A460}" type="presOf" srcId="{10444D84-D128-431C-A843-01E8B1B67FE1}" destId="{73E4275B-B390-433B-99C3-82A62BD385E9}" srcOrd="0" destOrd="1" presId="urn:microsoft.com/office/officeart/2005/8/layout/vList4"/>
    <dgm:cxn modelId="{C5A8EAC4-90F7-469F-95CD-4D87F1770ECF}" type="presOf" srcId="{106B0A2F-481A-4F0A-BFEE-213173F7EC10}" destId="{7371A6F5-61B0-47B3-8C59-168CC8510532}" srcOrd="0" destOrd="0" presId="urn:microsoft.com/office/officeart/2005/8/layout/vList4"/>
    <dgm:cxn modelId="{DD97FF52-0CF8-4216-B107-0673DAAF2598}" type="presOf" srcId="{0EEB582C-B2DD-4AC7-84FE-0431CB33E5B4}" destId="{C0985CCE-39DF-4D6A-9DD9-2A1EA04A8DD4}" srcOrd="0" destOrd="1" presId="urn:microsoft.com/office/officeart/2005/8/layout/vList4"/>
    <dgm:cxn modelId="{536E5147-BBE1-415A-BA48-239394E39B72}" type="presOf" srcId="{565F2C59-07A8-4A9B-8C17-DB4D16B17779}" destId="{178AADBC-F0B6-49D6-9192-BF4C84304DCE}" srcOrd="0" destOrd="0" presId="urn:microsoft.com/office/officeart/2005/8/layout/vList4"/>
    <dgm:cxn modelId="{FA4247F9-EF2B-4F6B-8BC8-D306E78C96D6}" srcId="{2CE2DEF8-07AC-4CA1-B895-7AF1EC4CEFA0}" destId="{2B1F742E-600D-4398-A567-D2EC18D30C14}" srcOrd="1" destOrd="0" parTransId="{28F69863-CBF0-4BB1-B7E5-B0211C9EB334}" sibTransId="{CBBE0BA3-0817-4005-ACDE-994F89CDCB25}"/>
    <dgm:cxn modelId="{8A759883-0E34-4317-8BBD-CA72FCFCA576}" type="presOf" srcId="{2B1F742E-600D-4398-A567-D2EC18D30C14}" destId="{6FAF4481-C9E1-4168-870E-772E876670C3}" srcOrd="1" destOrd="2" presId="urn:microsoft.com/office/officeart/2005/8/layout/vList4"/>
    <dgm:cxn modelId="{EF76C476-A172-4DCB-8C45-E75913834143}" type="presOf" srcId="{565F2C59-07A8-4A9B-8C17-DB4D16B17779}" destId="{2760BAF7-606E-4591-91BA-7B1EF6CBBAFC}" srcOrd="1" destOrd="0" presId="urn:microsoft.com/office/officeart/2005/8/layout/vList4"/>
    <dgm:cxn modelId="{8BCC145E-0DA9-455D-8D70-D5755C7AE62F}" type="presOf" srcId="{361B7EC4-44C7-4DAD-A037-0C1CA9E5363A}" destId="{2760BAF7-606E-4591-91BA-7B1EF6CBBAFC}" srcOrd="1" destOrd="1" presId="urn:microsoft.com/office/officeart/2005/8/layout/vList4"/>
    <dgm:cxn modelId="{56CCFD6E-AB23-4A7D-97BD-6DAEB174A111}" type="presOf" srcId="{F4573D07-85DB-45D1-AC8F-7096AC4E3E5E}" destId="{90E4F0D1-703B-4BA4-A682-72B9A1C1EBD7}" srcOrd="0" destOrd="0" presId="urn:microsoft.com/office/officeart/2005/8/layout/vList4"/>
    <dgm:cxn modelId="{8F29A481-1D29-404E-81FA-11505C4F87A9}" type="presOf" srcId="{8E667B7F-2A0A-48D5-B3F6-CD93025B061C}" destId="{90E4F0D1-703B-4BA4-A682-72B9A1C1EBD7}" srcOrd="0" destOrd="1" presId="urn:microsoft.com/office/officeart/2005/8/layout/vList4"/>
    <dgm:cxn modelId="{B78478D3-F6DD-482F-9494-12F92CBC2553}" type="presOf" srcId="{2CE2DEF8-07AC-4CA1-B895-7AF1EC4CEFA0}" destId="{C0985CCE-39DF-4D6A-9DD9-2A1EA04A8DD4}" srcOrd="0" destOrd="0" presId="urn:microsoft.com/office/officeart/2005/8/layout/vList4"/>
    <dgm:cxn modelId="{302199B2-05B6-4873-B3C4-4980141AD437}" type="presOf" srcId="{361B7EC4-44C7-4DAD-A037-0C1CA9E5363A}" destId="{178AADBC-F0B6-49D6-9192-BF4C84304DCE}" srcOrd="0" destOrd="1" presId="urn:microsoft.com/office/officeart/2005/8/layout/vList4"/>
    <dgm:cxn modelId="{030A3772-E8EC-4A61-BEE4-DD82CDD127E6}" srcId="{7F99A3ED-A24E-4DDD-9E4B-08E0482CC544}" destId="{2CE2DEF8-07AC-4CA1-B895-7AF1EC4CEFA0}" srcOrd="2" destOrd="0" parTransId="{64A6079A-6A6F-42F5-866F-A2A262D80A5B}" sibTransId="{8B3B2840-011F-4A35-8002-FC20F5CE0495}"/>
    <dgm:cxn modelId="{3D9883E6-23B9-4F9B-8713-50D2108C492C}" type="presOf" srcId="{0EEB582C-B2DD-4AC7-84FE-0431CB33E5B4}" destId="{6FAF4481-C9E1-4168-870E-772E876670C3}" srcOrd="1" destOrd="1" presId="urn:microsoft.com/office/officeart/2005/8/layout/vList4"/>
    <dgm:cxn modelId="{1D48AEC2-946D-457D-8984-52C31B2128D5}" srcId="{7F99A3ED-A24E-4DDD-9E4B-08E0482CC544}" destId="{565F2C59-07A8-4A9B-8C17-DB4D16B17779}" srcOrd="0" destOrd="0" parTransId="{9C505D87-8DA4-4E03-98BA-2E2296B03E74}" sibTransId="{159E8ED4-87E7-44E0-9E67-E7CF8B21B229}"/>
    <dgm:cxn modelId="{4A6E8D1D-D568-44C8-BBA2-738EE6297DB6}" srcId="{106B0A2F-481A-4F0A-BFEE-213173F7EC10}" destId="{BBABC75B-E036-4BD4-96CF-433A99627C8D}" srcOrd="0" destOrd="0" parTransId="{8A95FCCE-5280-45DA-B225-AC15B3840A18}" sibTransId="{A1B488B1-0490-4880-ABA9-40B69C8E592A}"/>
    <dgm:cxn modelId="{C1A4D05F-5627-4458-85E7-527BA4425554}" srcId="{7F99A3ED-A24E-4DDD-9E4B-08E0482CC544}" destId="{106B0A2F-481A-4F0A-BFEE-213173F7EC10}" srcOrd="3" destOrd="0" parTransId="{199CE42B-9E60-4C11-A857-0CAF53027800}" sibTransId="{637DF128-CFCE-4FBB-A968-B2523201C1DB}"/>
    <dgm:cxn modelId="{95E79980-C868-4535-95B2-7073FAA497B6}" srcId="{D27FB02A-4CCD-4433-BE6D-0D7CD09DB285}" destId="{10444D84-D128-431C-A843-01E8B1B67FE1}" srcOrd="0" destOrd="0" parTransId="{992243A3-18C3-4C38-9712-36C195E0FBBC}" sibTransId="{A545F272-8009-45AF-846D-8A871C7B03C9}"/>
    <dgm:cxn modelId="{F5A72751-2945-4BB9-87F2-B37317D9405C}" type="presOf" srcId="{10444D84-D128-431C-A843-01E8B1B67FE1}" destId="{12C77A68-18D3-4ECF-A971-A76721ED8FF5}" srcOrd="1" destOrd="1" presId="urn:microsoft.com/office/officeart/2005/8/layout/vList4"/>
    <dgm:cxn modelId="{0A6C798C-7A7C-4EFF-8692-1E22620FE0DE}" type="presOf" srcId="{D27FB02A-4CCD-4433-BE6D-0D7CD09DB285}" destId="{12C77A68-18D3-4ECF-A971-A76721ED8FF5}" srcOrd="1" destOrd="0" presId="urn:microsoft.com/office/officeart/2005/8/layout/vList4"/>
    <dgm:cxn modelId="{39894AF5-E006-4FAA-9FC3-21B92239A569}" type="presParOf" srcId="{38BD2960-12CB-40F8-89C6-DF26BF052A22}" destId="{7DF23AD9-6513-412E-AAA7-C4ABA1024A33}" srcOrd="0" destOrd="0" presId="urn:microsoft.com/office/officeart/2005/8/layout/vList4"/>
    <dgm:cxn modelId="{603E746C-7E64-43F5-B8ED-78952EC415B2}" type="presParOf" srcId="{7DF23AD9-6513-412E-AAA7-C4ABA1024A33}" destId="{178AADBC-F0B6-49D6-9192-BF4C84304DCE}" srcOrd="0" destOrd="0" presId="urn:microsoft.com/office/officeart/2005/8/layout/vList4"/>
    <dgm:cxn modelId="{764D9A0D-5FBD-4D85-9844-2F47D35C2166}" type="presParOf" srcId="{7DF23AD9-6513-412E-AAA7-C4ABA1024A33}" destId="{5A80B637-5E25-495B-840F-6F2110C44C77}" srcOrd="1" destOrd="0" presId="urn:microsoft.com/office/officeart/2005/8/layout/vList4"/>
    <dgm:cxn modelId="{6B680823-FABA-4A22-A217-1173747A674A}" type="presParOf" srcId="{7DF23AD9-6513-412E-AAA7-C4ABA1024A33}" destId="{2760BAF7-606E-4591-91BA-7B1EF6CBBAFC}" srcOrd="2" destOrd="0" presId="urn:microsoft.com/office/officeart/2005/8/layout/vList4"/>
    <dgm:cxn modelId="{53B36410-82A7-4E4E-93C1-1E921171C494}" type="presParOf" srcId="{38BD2960-12CB-40F8-89C6-DF26BF052A22}" destId="{63ED3AE4-A943-4491-9443-8E018E8C615C}" srcOrd="1" destOrd="0" presId="urn:microsoft.com/office/officeart/2005/8/layout/vList4"/>
    <dgm:cxn modelId="{BD8A0848-B77D-4755-963D-E575351295DF}" type="presParOf" srcId="{38BD2960-12CB-40F8-89C6-DF26BF052A22}" destId="{FF243BF3-FC8F-45D6-932D-0CCBAB4E7705}" srcOrd="2" destOrd="0" presId="urn:microsoft.com/office/officeart/2005/8/layout/vList4"/>
    <dgm:cxn modelId="{11F37C03-A61C-4A24-AAE7-B760C2BE3240}" type="presParOf" srcId="{FF243BF3-FC8F-45D6-932D-0CCBAB4E7705}" destId="{90E4F0D1-703B-4BA4-A682-72B9A1C1EBD7}" srcOrd="0" destOrd="0" presId="urn:microsoft.com/office/officeart/2005/8/layout/vList4"/>
    <dgm:cxn modelId="{4422BD9F-685F-4553-8A07-334DC4804921}" type="presParOf" srcId="{FF243BF3-FC8F-45D6-932D-0CCBAB4E7705}" destId="{71243A0B-A41B-460A-99AA-E03FEB70BB9C}" srcOrd="1" destOrd="0" presId="urn:microsoft.com/office/officeart/2005/8/layout/vList4"/>
    <dgm:cxn modelId="{EC40269E-2BB8-4FF8-A0AD-32FB0EF7DC91}" type="presParOf" srcId="{FF243BF3-FC8F-45D6-932D-0CCBAB4E7705}" destId="{24F51120-B15D-478B-8720-56D257353AFE}" srcOrd="2" destOrd="0" presId="urn:microsoft.com/office/officeart/2005/8/layout/vList4"/>
    <dgm:cxn modelId="{0194CA7D-E369-4406-83A1-C7264F706D65}" type="presParOf" srcId="{38BD2960-12CB-40F8-89C6-DF26BF052A22}" destId="{0853DED1-B8F5-4646-9F76-307B302DC5B5}" srcOrd="3" destOrd="0" presId="urn:microsoft.com/office/officeart/2005/8/layout/vList4"/>
    <dgm:cxn modelId="{CDBDEB58-B655-4BAC-A777-5FAB7DE80982}" type="presParOf" srcId="{38BD2960-12CB-40F8-89C6-DF26BF052A22}" destId="{E4A6E601-5D82-4525-8198-1C752A9BE109}" srcOrd="4" destOrd="0" presId="urn:microsoft.com/office/officeart/2005/8/layout/vList4"/>
    <dgm:cxn modelId="{32AF52F0-B014-4737-B1C4-B2299C651390}" type="presParOf" srcId="{E4A6E601-5D82-4525-8198-1C752A9BE109}" destId="{C0985CCE-39DF-4D6A-9DD9-2A1EA04A8DD4}" srcOrd="0" destOrd="0" presId="urn:microsoft.com/office/officeart/2005/8/layout/vList4"/>
    <dgm:cxn modelId="{F16117A0-D9B3-49C8-B292-792E7BF5C0C0}" type="presParOf" srcId="{E4A6E601-5D82-4525-8198-1C752A9BE109}" destId="{B162B8A6-EA04-42FC-9217-F73549E2CFA9}" srcOrd="1" destOrd="0" presId="urn:microsoft.com/office/officeart/2005/8/layout/vList4"/>
    <dgm:cxn modelId="{91B7DBC0-2D32-4381-AB44-A37DF027F4B0}" type="presParOf" srcId="{E4A6E601-5D82-4525-8198-1C752A9BE109}" destId="{6FAF4481-C9E1-4168-870E-772E876670C3}" srcOrd="2" destOrd="0" presId="urn:microsoft.com/office/officeart/2005/8/layout/vList4"/>
    <dgm:cxn modelId="{C79A864F-0D1C-48A1-A308-3EC4C2B264F6}" type="presParOf" srcId="{38BD2960-12CB-40F8-89C6-DF26BF052A22}" destId="{2F6F5E8A-2783-43DF-9D95-AE5A171B57C8}" srcOrd="5" destOrd="0" presId="urn:microsoft.com/office/officeart/2005/8/layout/vList4"/>
    <dgm:cxn modelId="{DC3414AB-624F-4836-9498-F48F1ECD81DC}" type="presParOf" srcId="{38BD2960-12CB-40F8-89C6-DF26BF052A22}" destId="{C5A6ACC8-C47B-469D-9C40-607A35F866AE}" srcOrd="6" destOrd="0" presId="urn:microsoft.com/office/officeart/2005/8/layout/vList4"/>
    <dgm:cxn modelId="{B8EBA28F-C725-411B-B885-FDE8913E5C3D}" type="presParOf" srcId="{C5A6ACC8-C47B-469D-9C40-607A35F866AE}" destId="{7371A6F5-61B0-47B3-8C59-168CC8510532}" srcOrd="0" destOrd="0" presId="urn:microsoft.com/office/officeart/2005/8/layout/vList4"/>
    <dgm:cxn modelId="{AD6F2CAB-BC33-4FFE-B806-C7AFA52E146A}" type="presParOf" srcId="{C5A6ACC8-C47B-469D-9C40-607A35F866AE}" destId="{C43E2FE8-0F5C-4EFB-B1C8-BA3ECF0A2CA4}" srcOrd="1" destOrd="0" presId="urn:microsoft.com/office/officeart/2005/8/layout/vList4"/>
    <dgm:cxn modelId="{77806C50-A0A7-4635-947E-D81BE5A77CAE}" type="presParOf" srcId="{C5A6ACC8-C47B-469D-9C40-607A35F866AE}" destId="{8965FA45-6D3A-4F9D-815F-712E8BA81A0C}" srcOrd="2" destOrd="0" presId="urn:microsoft.com/office/officeart/2005/8/layout/vList4"/>
    <dgm:cxn modelId="{823E7CCB-A4D7-46A6-A849-6A1CDDAD8BE1}" type="presParOf" srcId="{38BD2960-12CB-40F8-89C6-DF26BF052A22}" destId="{D2283642-B311-4129-A9CF-9D142E436ADB}" srcOrd="7" destOrd="0" presId="urn:microsoft.com/office/officeart/2005/8/layout/vList4"/>
    <dgm:cxn modelId="{F918F3AA-25F9-4C9B-86F6-D6B68370254F}" type="presParOf" srcId="{38BD2960-12CB-40F8-89C6-DF26BF052A22}" destId="{EA4D2381-040E-4429-804A-C67A842FF994}" srcOrd="8" destOrd="0" presId="urn:microsoft.com/office/officeart/2005/8/layout/vList4"/>
    <dgm:cxn modelId="{AE181191-D805-4D6D-A945-17B995A23C16}" type="presParOf" srcId="{EA4D2381-040E-4429-804A-C67A842FF994}" destId="{73E4275B-B390-433B-99C3-82A62BD385E9}" srcOrd="0" destOrd="0" presId="urn:microsoft.com/office/officeart/2005/8/layout/vList4"/>
    <dgm:cxn modelId="{52CA7C97-FB2D-4AD2-AC2A-B22B489FB95A}" type="presParOf" srcId="{EA4D2381-040E-4429-804A-C67A842FF994}" destId="{0131FF38-4819-4D48-8A40-AC8A44BFDD86}" srcOrd="1" destOrd="0" presId="urn:microsoft.com/office/officeart/2005/8/layout/vList4"/>
    <dgm:cxn modelId="{39E80783-D7DF-4B09-B234-29B03F11BB1E}" type="presParOf" srcId="{EA4D2381-040E-4429-804A-C67A842FF994}" destId="{12C77A68-18D3-4ECF-A971-A76721ED8FF5}" srcOrd="2" destOrd="0" presId="urn:microsoft.com/office/officeart/2005/8/layout/vList4"/>
  </dgm:cxnLst>
  <dgm:bg>
    <a:effectLst/>
  </dgm:bg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E3A7C3-DD6D-40E3-B6FC-7052743FFC2B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16105E47-D684-413F-B4CF-DDD79B7F0393}">
      <dgm:prSet phldrT="[Text]" custT="1"/>
      <dgm:spPr>
        <a:solidFill>
          <a:schemeClr val="bg1"/>
        </a:solidFill>
        <a:ln w="38100">
          <a:solidFill>
            <a:schemeClr val="accent1">
              <a:lumMod val="75000"/>
            </a:schemeClr>
          </a:solidFill>
        </a:ln>
      </dgm:spPr>
      <dgm:t>
        <a:bodyPr/>
        <a:lstStyle/>
        <a:p>
          <a:pPr>
            <a:buClr>
              <a:schemeClr val="accent1">
                <a:lumMod val="75000"/>
              </a:schemeClr>
            </a:buClr>
            <a:buFont typeface="+mj-lt"/>
            <a:buAutoNum type="arabicParenR"/>
          </a:pPr>
          <a:r>
            <a:rPr lang="en-US" sz="1600" b="0" noProof="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rPr>
            <a:t>With</a:t>
          </a:r>
          <a:r>
            <a:rPr lang="en-US" sz="2000" b="1" noProof="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rPr>
            <a:t> </a:t>
          </a:r>
          <a:br>
            <a:rPr lang="en-US" sz="2000" b="1" noProof="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rPr>
          </a:br>
          <a:r>
            <a:rPr lang="en-US" sz="2000" b="1" noProof="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rPr>
            <a:t>The Renovation Wave </a:t>
          </a:r>
          <a:endParaRPr lang="en-US" sz="2000" b="1" noProof="0" dirty="0">
            <a:solidFill>
              <a:schemeClr val="accent1">
                <a:lumMod val="75000"/>
              </a:schemeClr>
            </a:solidFill>
          </a:endParaRPr>
        </a:p>
      </dgm:t>
    </dgm:pt>
    <dgm:pt modelId="{7FA0EFE1-0F37-4C05-8817-C18A0112F914}" type="parTrans" cxnId="{225FBFC4-ED2C-4BD0-A9C6-985E804E5AD5}">
      <dgm:prSet/>
      <dgm:spPr/>
      <dgm:t>
        <a:bodyPr/>
        <a:lstStyle/>
        <a:p>
          <a:endParaRPr lang="cs-CZ"/>
        </a:p>
      </dgm:t>
    </dgm:pt>
    <dgm:pt modelId="{10CECA99-1499-49D3-B1F7-7E30DA84E9DA}" type="sibTrans" cxnId="{225FBFC4-ED2C-4BD0-A9C6-985E804E5AD5}">
      <dgm:prSet/>
      <dgm:spPr/>
      <dgm:t>
        <a:bodyPr/>
        <a:lstStyle/>
        <a:p>
          <a:endParaRPr lang="cs-CZ"/>
        </a:p>
      </dgm:t>
    </dgm:pt>
    <dgm:pt modelId="{A9B914B2-6371-4545-B6D0-DCDEE252D44B}">
      <dgm:prSet phldrT="[Text]" custT="1"/>
      <dgm:spPr>
        <a:solidFill>
          <a:prstClr val="white"/>
        </a:solidFill>
        <a:ln w="38100" cap="flat" cmpd="sng" algn="ctr">
          <a:solidFill>
            <a:srgbClr val="4472C4">
              <a:lumMod val="75000"/>
            </a:srgbClr>
          </a:solidFill>
          <a:prstDash val="solid"/>
          <a:miter lim="800000"/>
        </a:ln>
        <a:effectLst/>
      </dgm:spPr>
      <dgm:t>
        <a:bodyPr spcFirstLastPara="0" vert="horz" wrap="square" lIns="142240" tIns="142240" rIns="142240" bIns="142240" numCol="1" spcCol="1270" anchor="ctr" anchorCtr="0"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4472C4">
                <a:lumMod val="75000"/>
              </a:srgbClr>
            </a:buClr>
            <a:buFont typeface="+mj-lt"/>
            <a:buNone/>
          </a:pPr>
          <a:r>
            <a:rPr lang="en-US" sz="1600" b="0" kern="1200" noProof="0" dirty="0">
              <a:solidFill>
                <a:srgbClr val="4472C4">
                  <a:lumMod val="75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rPr>
            <a:t>With</a:t>
          </a:r>
          <a:r>
            <a:rPr lang="en-US" sz="2000" b="0" kern="1200" noProof="0" dirty="0">
              <a:solidFill>
                <a:srgbClr val="4472C4">
                  <a:lumMod val="75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rPr>
            <a:t> </a:t>
          </a:r>
          <a:r>
            <a:rPr lang="en-US" sz="2000" b="1" kern="1200" noProof="0" dirty="0">
              <a:solidFill>
                <a:srgbClr val="4472C4">
                  <a:lumMod val="75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rPr>
            <a:t/>
          </a:r>
          <a:br>
            <a:rPr lang="en-US" sz="2000" b="1" kern="1200" noProof="0" dirty="0">
              <a:solidFill>
                <a:srgbClr val="4472C4">
                  <a:lumMod val="75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rPr>
          </a:br>
          <a:r>
            <a:rPr lang="en-US" sz="2000" b="1" kern="1200" noProof="0" dirty="0">
              <a:solidFill>
                <a:srgbClr val="4472C4">
                  <a:lumMod val="75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rPr>
            <a:t>The Long-term Renovation Strategy Requirements</a:t>
          </a:r>
        </a:p>
      </dgm:t>
    </dgm:pt>
    <dgm:pt modelId="{BF261556-8DCA-4B4F-938D-34FFBAF232B3}" type="parTrans" cxnId="{7AB71BBF-BA83-4597-8CE1-6A90D2CAC141}">
      <dgm:prSet/>
      <dgm:spPr/>
      <dgm:t>
        <a:bodyPr/>
        <a:lstStyle/>
        <a:p>
          <a:endParaRPr lang="cs-CZ"/>
        </a:p>
      </dgm:t>
    </dgm:pt>
    <dgm:pt modelId="{28B4651F-4DD0-4478-A92E-1AEF95BB3664}" type="sibTrans" cxnId="{7AB71BBF-BA83-4597-8CE1-6A90D2CAC141}">
      <dgm:prSet/>
      <dgm:spPr/>
      <dgm:t>
        <a:bodyPr/>
        <a:lstStyle/>
        <a:p>
          <a:endParaRPr lang="cs-CZ"/>
        </a:p>
      </dgm:t>
    </dgm:pt>
    <dgm:pt modelId="{200DB214-79E0-455E-A1FC-B9BC7A3E5170}" type="pres">
      <dgm:prSet presAssocID="{57E3A7C3-DD6D-40E3-B6FC-7052743FFC2B}" presName="Name0" presStyleCnt="0">
        <dgm:presLayoutVars>
          <dgm:dir/>
          <dgm:resizeHandles val="exact"/>
        </dgm:presLayoutVars>
      </dgm:prSet>
      <dgm:spPr/>
    </dgm:pt>
    <dgm:pt modelId="{90081223-A5E1-4CBB-B198-74CBB97E7923}" type="pres">
      <dgm:prSet presAssocID="{57E3A7C3-DD6D-40E3-B6FC-7052743FFC2B}" presName="fgShape" presStyleLbl="fgShp" presStyleIdx="0" presStyleCnt="1"/>
      <dgm:spPr>
        <a:solidFill>
          <a:schemeClr val="accent1">
            <a:lumMod val="75000"/>
          </a:schemeClr>
        </a:solidFill>
      </dgm:spPr>
    </dgm:pt>
    <dgm:pt modelId="{34D48073-42D2-4934-BF71-437E22A7F8BC}" type="pres">
      <dgm:prSet presAssocID="{57E3A7C3-DD6D-40E3-B6FC-7052743FFC2B}" presName="linComp" presStyleCnt="0"/>
      <dgm:spPr/>
    </dgm:pt>
    <dgm:pt modelId="{190DC37A-806F-477F-BEC1-2873AE490A67}" type="pres">
      <dgm:prSet presAssocID="{16105E47-D684-413F-B4CF-DDD79B7F0393}" presName="compNode" presStyleCnt="0"/>
      <dgm:spPr/>
    </dgm:pt>
    <dgm:pt modelId="{16A481C7-7A9F-4CA6-BBBD-D59909C3FD1F}" type="pres">
      <dgm:prSet presAssocID="{16105E47-D684-413F-B4CF-DDD79B7F0393}" presName="bkgdShape" presStyleLbl="node1" presStyleIdx="0" presStyleCnt="2" custScaleX="86541"/>
      <dgm:spPr/>
      <dgm:t>
        <a:bodyPr/>
        <a:lstStyle/>
        <a:p>
          <a:endParaRPr lang="cs-CZ"/>
        </a:p>
      </dgm:t>
    </dgm:pt>
    <dgm:pt modelId="{9AD72A3F-E5C9-44EB-A741-B1C1F1564A2B}" type="pres">
      <dgm:prSet presAssocID="{16105E47-D684-413F-B4CF-DDD79B7F0393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3BDCA63-8E67-480D-8F17-485CD06F3E15}" type="pres">
      <dgm:prSet presAssocID="{16105E47-D684-413F-B4CF-DDD79B7F0393}" presName="invisiNode" presStyleLbl="node1" presStyleIdx="0" presStyleCnt="2"/>
      <dgm:spPr/>
    </dgm:pt>
    <dgm:pt modelId="{9591578F-A367-477B-A549-1892F007CB3D}" type="pres">
      <dgm:prSet presAssocID="{16105E47-D684-413F-B4CF-DDD79B7F0393}" presName="imagNode" presStyleLbl="fgImgPlac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akloněné váhy se souvislou výplní"/>
        </a:ext>
      </dgm:extLst>
    </dgm:pt>
    <dgm:pt modelId="{6421FD39-3C23-48B5-A4C3-67E987C3D023}" type="pres">
      <dgm:prSet presAssocID="{10CECA99-1499-49D3-B1F7-7E30DA84E9DA}" presName="sibTrans" presStyleLbl="sibTrans2D1" presStyleIdx="0" presStyleCnt="0"/>
      <dgm:spPr/>
      <dgm:t>
        <a:bodyPr/>
        <a:lstStyle/>
        <a:p>
          <a:endParaRPr lang="cs-CZ"/>
        </a:p>
      </dgm:t>
    </dgm:pt>
    <dgm:pt modelId="{70486DC0-5D25-42D0-A0F0-DC721B056BE2}" type="pres">
      <dgm:prSet presAssocID="{A9B914B2-6371-4545-B6D0-DCDEE252D44B}" presName="compNode" presStyleCnt="0"/>
      <dgm:spPr/>
    </dgm:pt>
    <dgm:pt modelId="{AC921678-CCF3-46A3-A34E-7D8F726EF540}" type="pres">
      <dgm:prSet presAssocID="{A9B914B2-6371-4545-B6D0-DCDEE252D44B}" presName="bkgdShape" presStyleLbl="node1" presStyleIdx="1" presStyleCnt="2" custScaleX="118297"/>
      <dgm:spPr>
        <a:xfrm>
          <a:off x="5335434" y="0"/>
          <a:ext cx="5175646" cy="1493195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cs-CZ"/>
        </a:p>
      </dgm:t>
    </dgm:pt>
    <dgm:pt modelId="{B3FE753E-E99D-4847-B2D3-2ADB1249CED3}" type="pres">
      <dgm:prSet presAssocID="{A9B914B2-6371-4545-B6D0-DCDEE252D44B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BEAA7C-E009-435E-8E39-CB8B48FF2268}" type="pres">
      <dgm:prSet presAssocID="{A9B914B2-6371-4545-B6D0-DCDEE252D44B}" presName="invisiNode" presStyleLbl="node1" presStyleIdx="1" presStyleCnt="2"/>
      <dgm:spPr/>
    </dgm:pt>
    <dgm:pt modelId="{5609D90B-69CC-4320-A1B0-AB975E478FDD}" type="pres">
      <dgm:prSet presAssocID="{A9B914B2-6371-4545-B6D0-DCDEE252D44B}" presName="imagNode" presStyleLbl="fgImgPlace1" presStyleIdx="1" presStyleCnt="2"/>
      <dgm:spPr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</dgm:spPr>
    </dgm:pt>
  </dgm:ptLst>
  <dgm:cxnLst>
    <dgm:cxn modelId="{52B5FA02-525B-42D5-88E1-98CE4055113B}" type="presOf" srcId="{A9B914B2-6371-4545-B6D0-DCDEE252D44B}" destId="{B3FE753E-E99D-4847-B2D3-2ADB1249CED3}" srcOrd="1" destOrd="0" presId="urn:microsoft.com/office/officeart/2005/8/layout/hList7"/>
    <dgm:cxn modelId="{225FBFC4-ED2C-4BD0-A9C6-985E804E5AD5}" srcId="{57E3A7C3-DD6D-40E3-B6FC-7052743FFC2B}" destId="{16105E47-D684-413F-B4CF-DDD79B7F0393}" srcOrd="0" destOrd="0" parTransId="{7FA0EFE1-0F37-4C05-8817-C18A0112F914}" sibTransId="{10CECA99-1499-49D3-B1F7-7E30DA84E9DA}"/>
    <dgm:cxn modelId="{DEEFCEA6-95A7-4238-9DD9-A2362E582FD4}" type="presOf" srcId="{16105E47-D684-413F-B4CF-DDD79B7F0393}" destId="{16A481C7-7A9F-4CA6-BBBD-D59909C3FD1F}" srcOrd="0" destOrd="0" presId="urn:microsoft.com/office/officeart/2005/8/layout/hList7"/>
    <dgm:cxn modelId="{1D6F135D-099F-4240-8F57-429A05573AF5}" type="presOf" srcId="{10CECA99-1499-49D3-B1F7-7E30DA84E9DA}" destId="{6421FD39-3C23-48B5-A4C3-67E987C3D023}" srcOrd="0" destOrd="0" presId="urn:microsoft.com/office/officeart/2005/8/layout/hList7"/>
    <dgm:cxn modelId="{EAC4AA49-870C-4025-ABDE-8ABC916B2380}" type="presOf" srcId="{16105E47-D684-413F-B4CF-DDD79B7F0393}" destId="{9AD72A3F-E5C9-44EB-A741-B1C1F1564A2B}" srcOrd="1" destOrd="0" presId="urn:microsoft.com/office/officeart/2005/8/layout/hList7"/>
    <dgm:cxn modelId="{7AB71BBF-BA83-4597-8CE1-6A90D2CAC141}" srcId="{57E3A7C3-DD6D-40E3-B6FC-7052743FFC2B}" destId="{A9B914B2-6371-4545-B6D0-DCDEE252D44B}" srcOrd="1" destOrd="0" parTransId="{BF261556-8DCA-4B4F-938D-34FFBAF232B3}" sibTransId="{28B4651F-4DD0-4478-A92E-1AEF95BB3664}"/>
    <dgm:cxn modelId="{4E9A20E8-35FD-40AF-8AAE-EFE6BADA2CFA}" type="presOf" srcId="{A9B914B2-6371-4545-B6D0-DCDEE252D44B}" destId="{AC921678-CCF3-46A3-A34E-7D8F726EF540}" srcOrd="0" destOrd="0" presId="urn:microsoft.com/office/officeart/2005/8/layout/hList7"/>
    <dgm:cxn modelId="{BAAE34CA-98BD-4BAC-807A-0BE927FC54A5}" type="presOf" srcId="{57E3A7C3-DD6D-40E3-B6FC-7052743FFC2B}" destId="{200DB214-79E0-455E-A1FC-B9BC7A3E5170}" srcOrd="0" destOrd="0" presId="urn:microsoft.com/office/officeart/2005/8/layout/hList7"/>
    <dgm:cxn modelId="{98B2F4E2-B175-4370-8EE9-1CF6E46DEC28}" type="presParOf" srcId="{200DB214-79E0-455E-A1FC-B9BC7A3E5170}" destId="{90081223-A5E1-4CBB-B198-74CBB97E7923}" srcOrd="0" destOrd="0" presId="urn:microsoft.com/office/officeart/2005/8/layout/hList7"/>
    <dgm:cxn modelId="{42A0DE5D-2E2F-4FC7-9300-63C109DFF820}" type="presParOf" srcId="{200DB214-79E0-455E-A1FC-B9BC7A3E5170}" destId="{34D48073-42D2-4934-BF71-437E22A7F8BC}" srcOrd="1" destOrd="0" presId="urn:microsoft.com/office/officeart/2005/8/layout/hList7"/>
    <dgm:cxn modelId="{28703118-EC7E-4312-B849-31031656381D}" type="presParOf" srcId="{34D48073-42D2-4934-BF71-437E22A7F8BC}" destId="{190DC37A-806F-477F-BEC1-2873AE490A67}" srcOrd="0" destOrd="0" presId="urn:microsoft.com/office/officeart/2005/8/layout/hList7"/>
    <dgm:cxn modelId="{6EA327E2-5E05-43F7-8568-05503D24DB47}" type="presParOf" srcId="{190DC37A-806F-477F-BEC1-2873AE490A67}" destId="{16A481C7-7A9F-4CA6-BBBD-D59909C3FD1F}" srcOrd="0" destOrd="0" presId="urn:microsoft.com/office/officeart/2005/8/layout/hList7"/>
    <dgm:cxn modelId="{F746B800-A697-4547-9C0B-D821BF97B2B3}" type="presParOf" srcId="{190DC37A-806F-477F-BEC1-2873AE490A67}" destId="{9AD72A3F-E5C9-44EB-A741-B1C1F1564A2B}" srcOrd="1" destOrd="0" presId="urn:microsoft.com/office/officeart/2005/8/layout/hList7"/>
    <dgm:cxn modelId="{FF2C97AF-D3B9-4783-B849-43BA08ECDFBC}" type="presParOf" srcId="{190DC37A-806F-477F-BEC1-2873AE490A67}" destId="{F3BDCA63-8E67-480D-8F17-485CD06F3E15}" srcOrd="2" destOrd="0" presId="urn:microsoft.com/office/officeart/2005/8/layout/hList7"/>
    <dgm:cxn modelId="{F527F84C-C517-4160-B3FD-6D792D050684}" type="presParOf" srcId="{190DC37A-806F-477F-BEC1-2873AE490A67}" destId="{9591578F-A367-477B-A549-1892F007CB3D}" srcOrd="3" destOrd="0" presId="urn:microsoft.com/office/officeart/2005/8/layout/hList7"/>
    <dgm:cxn modelId="{FA11C9C0-A1D5-45BB-ABA9-F13F766B516C}" type="presParOf" srcId="{34D48073-42D2-4934-BF71-437E22A7F8BC}" destId="{6421FD39-3C23-48B5-A4C3-67E987C3D023}" srcOrd="1" destOrd="0" presId="urn:microsoft.com/office/officeart/2005/8/layout/hList7"/>
    <dgm:cxn modelId="{E966CEBE-8417-46FE-8C8C-4A3D392A6B0A}" type="presParOf" srcId="{34D48073-42D2-4934-BF71-437E22A7F8BC}" destId="{70486DC0-5D25-42D0-A0F0-DC721B056BE2}" srcOrd="2" destOrd="0" presId="urn:microsoft.com/office/officeart/2005/8/layout/hList7"/>
    <dgm:cxn modelId="{9AD1363C-4D12-4F94-9142-5B4A21439736}" type="presParOf" srcId="{70486DC0-5D25-42D0-A0F0-DC721B056BE2}" destId="{AC921678-CCF3-46A3-A34E-7D8F726EF540}" srcOrd="0" destOrd="0" presId="urn:microsoft.com/office/officeart/2005/8/layout/hList7"/>
    <dgm:cxn modelId="{E4A659D2-518F-4484-9101-91399ED01993}" type="presParOf" srcId="{70486DC0-5D25-42D0-A0F0-DC721B056BE2}" destId="{B3FE753E-E99D-4847-B2D3-2ADB1249CED3}" srcOrd="1" destOrd="0" presId="urn:microsoft.com/office/officeart/2005/8/layout/hList7"/>
    <dgm:cxn modelId="{6B9FC13B-F32C-4CA5-B698-D0DB17BF3302}" type="presParOf" srcId="{70486DC0-5D25-42D0-A0F0-DC721B056BE2}" destId="{2FBEAA7C-E009-435E-8E39-CB8B48FF2268}" srcOrd="2" destOrd="0" presId="urn:microsoft.com/office/officeart/2005/8/layout/hList7"/>
    <dgm:cxn modelId="{AC543B73-534B-45CA-88FE-A4296252295A}" type="presParOf" srcId="{70486DC0-5D25-42D0-A0F0-DC721B056BE2}" destId="{5609D90B-69CC-4320-A1B0-AB975E478FD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F8170-5D77-4ECF-AFF5-49FA80FA477B}">
      <dsp:nvSpPr>
        <dsp:cNvPr id="0" name=""/>
        <dsp:cNvSpPr/>
      </dsp:nvSpPr>
      <dsp:spPr>
        <a:xfrm rot="5400000">
          <a:off x="-213707" y="216950"/>
          <a:ext cx="1424718" cy="997302"/>
        </a:xfrm>
        <a:prstGeom prst="chevron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cs-CZ" sz="2800" b="1" kern="1200" dirty="0">
              <a:latin typeface="+mn-lt"/>
            </a:rPr>
            <a:t>1</a:t>
          </a:r>
        </a:p>
      </dsp:txBody>
      <dsp:txXfrm rot="-5400000">
        <a:off x="1" y="501893"/>
        <a:ext cx="997302" cy="427416"/>
      </dsp:txXfrm>
    </dsp:sp>
    <dsp:sp modelId="{5C8F0771-3C69-4016-B913-E198273C68F6}">
      <dsp:nvSpPr>
        <dsp:cNvPr id="0" name=""/>
        <dsp:cNvSpPr/>
      </dsp:nvSpPr>
      <dsp:spPr>
        <a:xfrm rot="5400000">
          <a:off x="4995594" y="-3995049"/>
          <a:ext cx="926066" cy="8922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Char char="••"/>
          </a:pPr>
          <a:r>
            <a:rPr lang="en-US" sz="2000" b="1" kern="1200" dirty="0">
              <a:solidFill>
                <a:schemeClr val="accent1">
                  <a:lumMod val="7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Mapping of the current measures </a:t>
          </a:r>
          <a:r>
            <a:rPr lang="en-US" sz="2000" kern="12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in the fields of energy performance of residential building stock (new and refurbished) implemented in the Danube Region countries and regions. </a:t>
          </a:r>
          <a:endParaRPr lang="cs-CZ" sz="2000" kern="1200" dirty="0">
            <a:latin typeface="+mn-lt"/>
          </a:endParaRPr>
        </a:p>
      </dsp:txBody>
      <dsp:txXfrm rot="-5400000">
        <a:off x="997302" y="48450"/>
        <a:ext cx="8877444" cy="835652"/>
      </dsp:txXfrm>
    </dsp:sp>
    <dsp:sp modelId="{C843DBE6-D094-4C8A-9988-D31510DE5764}">
      <dsp:nvSpPr>
        <dsp:cNvPr id="0" name=""/>
        <dsp:cNvSpPr/>
      </dsp:nvSpPr>
      <dsp:spPr>
        <a:xfrm rot="5400000">
          <a:off x="-213707" y="1346498"/>
          <a:ext cx="1424718" cy="997302"/>
        </a:xfrm>
        <a:prstGeom prst="chevron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2</a:t>
          </a:r>
        </a:p>
      </dsp:txBody>
      <dsp:txXfrm rot="-5400000">
        <a:off x="1" y="1631441"/>
        <a:ext cx="997302" cy="427416"/>
      </dsp:txXfrm>
    </dsp:sp>
    <dsp:sp modelId="{9B3AC84F-C95B-46AC-9186-4002C4A1AF0B}">
      <dsp:nvSpPr>
        <dsp:cNvPr id="0" name=""/>
        <dsp:cNvSpPr/>
      </dsp:nvSpPr>
      <dsp:spPr>
        <a:xfrm rot="5400000">
          <a:off x="4995594" y="-2868743"/>
          <a:ext cx="926066" cy="8922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Char char="••"/>
          </a:pPr>
          <a:r>
            <a:rPr lang="en-US" sz="2000" b="1" kern="1200" dirty="0">
              <a:solidFill>
                <a:schemeClr val="accent1">
                  <a:lumMod val="7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Identification of the best practice cases </a:t>
          </a:r>
          <a:r>
            <a:rPr lang="en-US" sz="2000" kern="12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and their potential spread out in other countries. The study further introduce additional measures to the renovation rate increasing. </a:t>
          </a:r>
          <a:endParaRPr lang="cs-CZ" sz="2000" kern="1200" dirty="0">
            <a:latin typeface="+mn-lt"/>
          </a:endParaRPr>
        </a:p>
      </dsp:txBody>
      <dsp:txXfrm rot="-5400000">
        <a:off x="997302" y="1174756"/>
        <a:ext cx="8877444" cy="8356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AADBC-F0B6-49D6-9192-BF4C84304DCE}">
      <dsp:nvSpPr>
        <dsp:cNvPr id="0" name=""/>
        <dsp:cNvSpPr/>
      </dsp:nvSpPr>
      <dsp:spPr>
        <a:xfrm>
          <a:off x="0" y="0"/>
          <a:ext cx="3899195" cy="915765"/>
        </a:xfrm>
        <a:prstGeom prst="roundRect">
          <a:avLst>
            <a:gd name="adj" fmla="val 10000"/>
          </a:avLst>
        </a:prstGeom>
        <a:solidFill>
          <a:schemeClr val="bg1"/>
        </a:solidFill>
        <a:ln w="63500">
          <a:solidFill>
            <a:schemeClr val="accent1">
              <a:lumMod val="75000"/>
            </a:schemeClr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solidFill>
                <a:schemeClr val="accent1">
                  <a:lumMod val="75000"/>
                </a:schemeClr>
              </a:solidFill>
              <a:effectLst/>
            </a:rPr>
            <a:t>Austria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noProof="0" dirty="0">
              <a:solidFill>
                <a:schemeClr val="accent1">
                  <a:lumMod val="75000"/>
                </a:schemeClr>
              </a:solidFill>
            </a:rPr>
            <a:t>Renovation is approximately </a:t>
          </a:r>
          <a:r>
            <a:rPr lang="en-US" sz="1400" b="1" kern="1200" noProof="0" dirty="0">
              <a:solidFill>
                <a:schemeClr val="accent1">
                  <a:lumMod val="75000"/>
                </a:schemeClr>
              </a:solidFill>
            </a:rPr>
            <a:t>1.5%</a:t>
          </a:r>
        </a:p>
      </dsp:txBody>
      <dsp:txXfrm>
        <a:off x="871415" y="0"/>
        <a:ext cx="3027779" cy="915765"/>
      </dsp:txXfrm>
    </dsp:sp>
    <dsp:sp modelId="{5A80B637-5E25-495B-840F-6F2110C44C77}">
      <dsp:nvSpPr>
        <dsp:cNvPr id="0" name=""/>
        <dsp:cNvSpPr/>
      </dsp:nvSpPr>
      <dsp:spPr>
        <a:xfrm>
          <a:off x="91576" y="91576"/>
          <a:ext cx="779839" cy="73261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13000" b="-1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0E4F0D1-703B-4BA4-A682-72B9A1C1EBD7}">
      <dsp:nvSpPr>
        <dsp:cNvPr id="0" name=""/>
        <dsp:cNvSpPr/>
      </dsp:nvSpPr>
      <dsp:spPr>
        <a:xfrm>
          <a:off x="0" y="1007341"/>
          <a:ext cx="3899195" cy="915765"/>
        </a:xfrm>
        <a:prstGeom prst="roundRect">
          <a:avLst>
            <a:gd name="adj" fmla="val 10000"/>
          </a:avLst>
        </a:prstGeom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Germany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GB" sz="14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1.30% </a:t>
          </a:r>
          <a:r>
            <a:rPr lang="en-GB" sz="1400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of all residential buildings </a:t>
          </a:r>
          <a:endParaRPr lang="cs-CZ" sz="1400" kern="1200" dirty="0">
            <a:solidFill>
              <a:srgbClr val="4472C4">
                <a:lumMod val="75000"/>
              </a:srgbClr>
            </a:solidFill>
            <a:latin typeface="Calibri" panose="020F0502020204030204"/>
            <a:ea typeface="+mn-ea"/>
            <a:cs typeface="+mn-cs"/>
          </a:endParaRPr>
        </a:p>
      </dsp:txBody>
      <dsp:txXfrm>
        <a:off x="871415" y="1007341"/>
        <a:ext cx="3027779" cy="915765"/>
      </dsp:txXfrm>
    </dsp:sp>
    <dsp:sp modelId="{71243A0B-A41B-460A-99AA-E03FEB70BB9C}">
      <dsp:nvSpPr>
        <dsp:cNvPr id="0" name=""/>
        <dsp:cNvSpPr/>
      </dsp:nvSpPr>
      <dsp:spPr>
        <a:xfrm>
          <a:off x="91576" y="1098918"/>
          <a:ext cx="779839" cy="73261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13000" b="-1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0985CCE-39DF-4D6A-9DD9-2A1EA04A8DD4}">
      <dsp:nvSpPr>
        <dsp:cNvPr id="0" name=""/>
        <dsp:cNvSpPr/>
      </dsp:nvSpPr>
      <dsp:spPr>
        <a:xfrm>
          <a:off x="0" y="2014683"/>
          <a:ext cx="3899195" cy="915765"/>
        </a:xfrm>
        <a:prstGeom prst="roundRect">
          <a:avLst>
            <a:gd name="adj" fmla="val 10000"/>
          </a:avLst>
        </a:prstGeom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Czech Republic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GB" sz="14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1.40%</a:t>
          </a:r>
          <a:r>
            <a:rPr lang="cs-CZ" sz="14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1400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Single-family houses</a:t>
          </a:r>
          <a:endParaRPr lang="cs-CZ" sz="1400" kern="1200" dirty="0">
            <a:solidFill>
              <a:srgbClr val="4472C4">
                <a:lumMod val="75000"/>
              </a:srgbClr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GB" sz="14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0.79%</a:t>
          </a:r>
          <a:r>
            <a:rPr lang="cs-CZ" sz="1400" b="1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1400" kern="1200" dirty="0">
              <a:solidFill>
                <a:srgbClr val="4472C4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Apartment buildings</a:t>
          </a:r>
          <a:endParaRPr lang="cs-CZ" sz="1400" kern="1200" dirty="0">
            <a:solidFill>
              <a:srgbClr val="4472C4">
                <a:lumMod val="75000"/>
              </a:srgbClr>
            </a:solidFill>
            <a:latin typeface="Calibri" panose="020F0502020204030204"/>
            <a:ea typeface="+mn-ea"/>
            <a:cs typeface="+mn-cs"/>
          </a:endParaRPr>
        </a:p>
      </dsp:txBody>
      <dsp:txXfrm>
        <a:off x="871415" y="2014683"/>
        <a:ext cx="3027779" cy="915765"/>
      </dsp:txXfrm>
    </dsp:sp>
    <dsp:sp modelId="{B162B8A6-EA04-42FC-9217-F73549E2CFA9}">
      <dsp:nvSpPr>
        <dsp:cNvPr id="0" name=""/>
        <dsp:cNvSpPr/>
      </dsp:nvSpPr>
      <dsp:spPr>
        <a:xfrm>
          <a:off x="91576" y="2106259"/>
          <a:ext cx="779839" cy="73261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13000" b="-1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371A6F5-61B0-47B3-8C59-168CC8510532}">
      <dsp:nvSpPr>
        <dsp:cNvPr id="0" name=""/>
        <dsp:cNvSpPr/>
      </dsp:nvSpPr>
      <dsp:spPr>
        <a:xfrm>
          <a:off x="0" y="3022024"/>
          <a:ext cx="3899195" cy="915765"/>
        </a:xfrm>
        <a:prstGeom prst="roundRect">
          <a:avLst>
            <a:gd name="adj" fmla="val 10000"/>
          </a:avLst>
        </a:prstGeom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i="0" kern="1200" dirty="0">
              <a:solidFill>
                <a:schemeClr val="accent1">
                  <a:lumMod val="75000"/>
                </a:schemeClr>
              </a:solidFill>
            </a:rPr>
            <a:t>Slovakia</a:t>
          </a:r>
        </a:p>
        <a:p>
          <a:pPr marL="0" lvl="1" indent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400" kern="1200" dirty="0">
              <a:solidFill>
                <a:schemeClr val="accent1">
                  <a:lumMod val="75000"/>
                </a:schemeClr>
              </a:solidFill>
            </a:rPr>
            <a:t>calculated to about </a:t>
          </a:r>
          <a:r>
            <a:rPr lang="en-US" sz="1400" b="1" kern="1200" dirty="0">
              <a:solidFill>
                <a:schemeClr val="accent1">
                  <a:lumMod val="75000"/>
                </a:schemeClr>
              </a:solidFill>
            </a:rPr>
            <a:t>2% </a:t>
          </a:r>
          <a:r>
            <a:rPr lang="en-US" sz="1400" kern="1200" dirty="0">
              <a:solidFill>
                <a:schemeClr val="accent1">
                  <a:lumMod val="75000"/>
                </a:schemeClr>
              </a:solidFill>
            </a:rPr>
            <a:t>per year in the case of single-family houses</a:t>
          </a:r>
          <a:endParaRPr lang="cs-CZ" sz="14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871415" y="3022024"/>
        <a:ext cx="3027779" cy="915765"/>
      </dsp:txXfrm>
    </dsp:sp>
    <dsp:sp modelId="{C43E2FE8-0F5C-4EFB-B1C8-BA3ECF0A2CA4}">
      <dsp:nvSpPr>
        <dsp:cNvPr id="0" name=""/>
        <dsp:cNvSpPr/>
      </dsp:nvSpPr>
      <dsp:spPr>
        <a:xfrm>
          <a:off x="91576" y="3113601"/>
          <a:ext cx="779839" cy="73261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13000" b="-1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3E4275B-B390-433B-99C3-82A62BD385E9}">
      <dsp:nvSpPr>
        <dsp:cNvPr id="0" name=""/>
        <dsp:cNvSpPr/>
      </dsp:nvSpPr>
      <dsp:spPr>
        <a:xfrm>
          <a:off x="0" y="4029366"/>
          <a:ext cx="3899195" cy="915765"/>
        </a:xfrm>
        <a:prstGeom prst="roundRect">
          <a:avLst>
            <a:gd name="adj" fmla="val 10000"/>
          </a:avLst>
        </a:prstGeom>
        <a:solidFill>
          <a:prstClr val="white"/>
        </a:solidFill>
        <a:ln w="63500">
          <a:solidFill>
            <a:srgbClr val="4472C4">
              <a:lumMod val="75000"/>
            </a:srgbClr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solidFill>
                <a:schemeClr val="accent1">
                  <a:lumMod val="75000"/>
                </a:schemeClr>
              </a:solidFill>
            </a:rPr>
            <a:t>Romania</a:t>
          </a:r>
        </a:p>
        <a:p>
          <a:pPr marL="0" lvl="1" indent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GB" sz="1400" kern="1200" dirty="0">
              <a:solidFill>
                <a:schemeClr val="accent1">
                  <a:lumMod val="75000"/>
                </a:schemeClr>
              </a:solidFill>
            </a:rPr>
            <a:t>The current scenario consists of an annual renovation rate of about </a:t>
          </a:r>
          <a:r>
            <a:rPr lang="en-GB" sz="1400" b="1" kern="1200" dirty="0">
              <a:solidFill>
                <a:schemeClr val="accent1">
                  <a:lumMod val="75000"/>
                </a:schemeClr>
              </a:solidFill>
            </a:rPr>
            <a:t>0.5% </a:t>
          </a:r>
          <a:endParaRPr lang="cs-CZ" sz="14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871415" y="4029366"/>
        <a:ext cx="3027779" cy="915765"/>
      </dsp:txXfrm>
    </dsp:sp>
    <dsp:sp modelId="{0131FF38-4819-4D48-8A40-AC8A44BFDD86}">
      <dsp:nvSpPr>
        <dsp:cNvPr id="0" name=""/>
        <dsp:cNvSpPr/>
      </dsp:nvSpPr>
      <dsp:spPr>
        <a:xfrm>
          <a:off x="91576" y="4120942"/>
          <a:ext cx="779839" cy="73261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13000" b="-1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A481C7-7A9F-4CA6-BBBD-D59909C3FD1F}">
      <dsp:nvSpPr>
        <dsp:cNvPr id="0" name=""/>
        <dsp:cNvSpPr/>
      </dsp:nvSpPr>
      <dsp:spPr>
        <a:xfrm>
          <a:off x="2042" y="0"/>
          <a:ext cx="4376855" cy="1493195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accent1">
                <a:lumMod val="75000"/>
              </a:schemeClr>
            </a:buClr>
            <a:buFont typeface="+mj-lt"/>
            <a:buAutoNum type="arabicParenR"/>
          </a:pPr>
          <a:r>
            <a:rPr lang="en-US" sz="1600" b="0" kern="1200" noProof="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rPr>
            <a:t>With</a:t>
          </a:r>
          <a:r>
            <a:rPr lang="en-US" sz="2000" b="1" kern="1200" noProof="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rPr>
            <a:t> </a:t>
          </a:r>
          <a:br>
            <a:rPr lang="en-US" sz="2000" b="1" kern="1200" noProof="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rPr>
          </a:br>
          <a:r>
            <a:rPr lang="en-US" sz="2000" b="1" kern="1200" noProof="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rPr>
            <a:t>The Renovation Wave </a:t>
          </a:r>
          <a:endParaRPr lang="en-US" sz="2000" b="1" kern="1200" noProof="0" dirty="0">
            <a:solidFill>
              <a:schemeClr val="accent1">
                <a:lumMod val="75000"/>
              </a:schemeClr>
            </a:solidFill>
          </a:endParaRPr>
        </a:p>
      </dsp:txBody>
      <dsp:txXfrm>
        <a:off x="2042" y="597278"/>
        <a:ext cx="4376855" cy="597278"/>
      </dsp:txXfrm>
    </dsp:sp>
    <dsp:sp modelId="{9591578F-A367-477B-A549-1892F007CB3D}">
      <dsp:nvSpPr>
        <dsp:cNvPr id="0" name=""/>
        <dsp:cNvSpPr/>
      </dsp:nvSpPr>
      <dsp:spPr>
        <a:xfrm>
          <a:off x="1941853" y="89591"/>
          <a:ext cx="497233" cy="49723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921678-CCF3-46A3-A34E-7D8F726EF540}">
      <dsp:nvSpPr>
        <dsp:cNvPr id="0" name=""/>
        <dsp:cNvSpPr/>
      </dsp:nvSpPr>
      <dsp:spPr>
        <a:xfrm>
          <a:off x="4530624" y="0"/>
          <a:ext cx="5982931" cy="1493195"/>
        </a:xfrm>
        <a:prstGeom prst="roundRect">
          <a:avLst>
            <a:gd name="adj" fmla="val 10000"/>
          </a:avLst>
        </a:prstGeom>
        <a:solidFill>
          <a:prstClr val="white"/>
        </a:solidFill>
        <a:ln w="38100" cap="flat" cmpd="sng" algn="ctr">
          <a:solidFill>
            <a:srgbClr val="4472C4">
              <a:lumMod val="75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4472C4">
                <a:lumMod val="75000"/>
              </a:srgbClr>
            </a:buClr>
            <a:buFont typeface="+mj-lt"/>
            <a:buNone/>
          </a:pPr>
          <a:r>
            <a:rPr lang="en-US" sz="1600" b="0" kern="1200" noProof="0" dirty="0">
              <a:solidFill>
                <a:srgbClr val="4472C4">
                  <a:lumMod val="75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rPr>
            <a:t>With</a:t>
          </a:r>
          <a:r>
            <a:rPr lang="en-US" sz="2000" b="0" kern="1200" noProof="0" dirty="0">
              <a:solidFill>
                <a:srgbClr val="4472C4">
                  <a:lumMod val="75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rPr>
            <a:t> </a:t>
          </a:r>
          <a:r>
            <a:rPr lang="en-US" sz="2000" b="1" kern="1200" noProof="0" dirty="0">
              <a:solidFill>
                <a:srgbClr val="4472C4">
                  <a:lumMod val="75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rPr>
            <a:t/>
          </a:r>
          <a:br>
            <a:rPr lang="en-US" sz="2000" b="1" kern="1200" noProof="0" dirty="0">
              <a:solidFill>
                <a:srgbClr val="4472C4">
                  <a:lumMod val="75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rPr>
          </a:br>
          <a:r>
            <a:rPr lang="en-US" sz="2000" b="1" kern="1200" noProof="0" dirty="0">
              <a:solidFill>
                <a:srgbClr val="4472C4">
                  <a:lumMod val="75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rPr>
            <a:t>The Long-term Renovation Strategy Requirements</a:t>
          </a:r>
        </a:p>
      </dsp:txBody>
      <dsp:txXfrm>
        <a:off x="4530624" y="597278"/>
        <a:ext cx="5982931" cy="597278"/>
      </dsp:txXfrm>
    </dsp:sp>
    <dsp:sp modelId="{5609D90B-69CC-4320-A1B0-AB975E478FDD}">
      <dsp:nvSpPr>
        <dsp:cNvPr id="0" name=""/>
        <dsp:cNvSpPr/>
      </dsp:nvSpPr>
      <dsp:spPr>
        <a:xfrm>
          <a:off x="7273473" y="89591"/>
          <a:ext cx="497233" cy="497233"/>
        </a:xfrm>
        <a:prstGeom prst="ellipse">
          <a:avLst/>
        </a:prstGeom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081223-A5E1-4CBB-B198-74CBB97E7923}">
      <dsp:nvSpPr>
        <dsp:cNvPr id="0" name=""/>
        <dsp:cNvSpPr/>
      </dsp:nvSpPr>
      <dsp:spPr>
        <a:xfrm>
          <a:off x="420623" y="1194556"/>
          <a:ext cx="9674351" cy="223979"/>
        </a:xfrm>
        <a:prstGeom prst="leftRightArrow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21824E-138E-4EC9-B721-80DA1E027DB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AD48B-DD3F-4B38-B4BC-7892E712F2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6497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Vybrat první nebo druhý slide, nevím jak mý vypadat název prezentace, (první slide je ze šablony, druhý podle dokumentu studie)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311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4718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2489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8475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7668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8722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361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182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24303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7402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978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947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E66E7D-3379-407C-936E-C791744B9D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7498BC-E328-4B5F-9890-3370DA787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F25A7F-2FDE-43D8-96CA-558AEA2B4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63FC5B-1B10-43D0-9CBB-1642E9C0C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6DD497-78B7-4E45-80BA-F7ACD831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584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825F15-F329-463E-904F-DD6C0DED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2B40783-44FF-41F2-BB5C-7180DAF36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36C584-1D04-4C6C-9FD2-778895399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A767B2-6AE3-4732-9EB1-F4258316B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E2C5AE-117A-43BA-8FB4-74CF76A8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17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E7337C9-367B-4178-AF8C-9477BB526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3FC8BD3-FF4F-409F-A931-1868F9831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1BB068-92BF-4BE0-84A5-B6F9EEB0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B99684-50CA-4218-9242-1D7742556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FE0A24-BE05-46D4-80C2-2F74DCA0E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779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1B637-E90C-47D6-9CF7-F7D5DE800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EE714F9-E16D-4117-BF5D-4C50A6B1A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0B5E7C-D241-48F8-9ECA-11CC8A6D3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5133B7-EC90-4A95-A1BF-8864C3D9D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9D7294F-03B2-42B8-85FC-06FB0059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06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177634-5848-433B-A419-D0CB0C48D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C206DD-FE9F-4C02-86B0-58EEAA0CD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8683B5-B5B6-409D-822B-A59E7AC72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D735C4-B368-461F-A5C8-650FAAC2C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F95C51-6566-4EC7-BB0E-19EE87AED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6554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DA479D-CEFC-4DAF-BCBC-F9F8D7FBF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689AD58-BF51-4A6B-A379-2EFC2A756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B14D1B3-1BF4-4183-838C-DBD9AD7F7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4EAED24-DF5E-43BC-8263-FB4A8C21F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0F558DB-956A-4C9F-8E04-AA3892B1D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FCB49F6-21F2-47E3-8565-F5CA72BD4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66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554025-4941-445A-9BB2-4A37F0B0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10B109D-B654-4F55-81E2-64782F449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2E653BD-43A2-4B01-8974-746E75327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2ECF5CBF-79E2-4AFB-8C86-9BA823E466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8827188-B162-4D44-A1BD-67FD56466E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37476ED-32BB-45D7-B1E7-53EA407C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AF0DAA-A093-4FB4-99A3-696B9B633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85352B5-4940-404D-9FDA-9D942B1B8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041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6F948E-9298-417C-95A4-4EC4A2853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3A555A1-C41D-4295-BABD-D28C1AC3C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E51CFC3-DB3B-4F78-B7DC-3670321B9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D5046D7-5D09-4F0B-A7E2-6190A0F33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63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B33B638-FF7D-4D73-86A2-596E0FA72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6425EF6-F3B8-4888-B7CE-B751187F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2AB9687-1944-4DD3-A90F-ACE2F2457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38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E1AD2A-5A86-464D-9738-90AD5E7AF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330B478-5BCF-46E4-9117-DC99B2F0F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9486D70-1F48-411E-9F98-5BFEE6511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B0830B8-FCD6-42AD-BC11-F198BA66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E94BD78-7F4A-468A-B951-E4903C628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E2DB3F-1E54-4A16-8D7B-A9B254BF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88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E34A91-8B84-4114-9797-51FEF64B5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F1276BF-7179-4B18-913C-D83E4E1074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0396239-CBED-4E34-9BF9-923A0960AB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FCB82A6-9613-4A23-952C-E8D3F3D0C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D03B9EE-D1BB-4669-A7F6-E03ABE478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DEB1FC-5F3A-4363-8D30-3CB92592D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70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7512B93-C69F-43D5-87AA-3893EACEB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5BD721C-B3A7-45F2-ADAF-3E66181DF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16A97E-B563-4FCB-AB8D-67E8CDB1F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C6CC7-16C0-41E8-9619-1F66A7A0E3C4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0FE449-AE6E-4261-84F0-3F5E618B6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0AF3AA-143C-4375-B819-E1A2712228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087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comments" Target="../comments/comment4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8.sv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22.svg"/><Relationship Id="rId5" Type="http://schemas.openxmlformats.org/officeDocument/2006/relationships/image" Target="../media/image3.png"/><Relationship Id="rId10" Type="http://schemas.openxmlformats.org/officeDocument/2006/relationships/image" Target="../media/image14.png"/><Relationship Id="rId4" Type="http://schemas.openxmlformats.org/officeDocument/2006/relationships/image" Target="../media/image2.png"/><Relationship Id="rId9" Type="http://schemas.openxmlformats.org/officeDocument/2006/relationships/image" Target="../media/image20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4.svg"/><Relationship Id="rId7" Type="http://schemas.openxmlformats.org/officeDocument/2006/relationships/image" Target="../media/image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26.sv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openxmlformats.org/officeDocument/2006/relationships/comments" Target="../comments/comment7.xml"/><Relationship Id="rId5" Type="http://schemas.openxmlformats.org/officeDocument/2006/relationships/image" Target="../media/image3.png"/><Relationship Id="rId10" Type="http://schemas.microsoft.com/office/2007/relationships/diagramDrawing" Target="../diagrams/drawing2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png"/><Relationship Id="rId9" Type="http://schemas.microsoft.com/office/2007/relationships/diagramDrawing" Target="../diagrams/drawing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8.xml"/><Relationship Id="rId3" Type="http://schemas.openxmlformats.org/officeDocument/2006/relationships/image" Target="../media/image19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2.sv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comments" Target="../comments/commen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8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fencl@mpo.cz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4EB1F2-FFDE-4B28-A9C1-5E4088C7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4517" y="1122362"/>
            <a:ext cx="9233483" cy="2625357"/>
          </a:xfrm>
        </p:spPr>
        <p:txBody>
          <a:bodyPr>
            <a:normAutofit/>
          </a:bodyPr>
          <a:lstStyle/>
          <a:p>
            <a:r>
              <a:rPr lang="cs-CZ" sz="5400" dirty="0"/>
              <a:t/>
            </a:r>
            <a:br>
              <a:rPr lang="cs-CZ" sz="5400" dirty="0"/>
            </a:b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>Study on energy efficiency in buildings</a:t>
            </a:r>
            <a:endParaRPr lang="cs-CZ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F741FC6-66E0-4581-935F-B4BF9D48E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6100" y="3548937"/>
            <a:ext cx="9144000" cy="1655762"/>
          </a:xfrm>
        </p:spPr>
        <p:txBody>
          <a:bodyPr/>
          <a:lstStyle/>
          <a:p>
            <a:endParaRPr lang="en-US"/>
          </a:p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On 16th November 2020 from 1p.m. Brussels Time</a:t>
            </a:r>
          </a:p>
          <a:p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3E4BB81-1989-4DC4-9169-A221D21E13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492" y="545285"/>
            <a:ext cx="2843868" cy="1166715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BC4FABC5-9CF7-49F6-85AF-1636A2391F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99" y="5006066"/>
            <a:ext cx="2270707" cy="1322353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D1675456-2911-4EBF-9BB7-AEFD6F7A6C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23" y="529581"/>
            <a:ext cx="3710643" cy="156237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57906280-145E-4CAD-AB1A-A188F0BA7EE8}"/>
              </a:ext>
            </a:extLst>
          </p:cNvPr>
          <p:cNvSpPr txBox="1"/>
          <p:nvPr/>
        </p:nvSpPr>
        <p:spPr>
          <a:xfrm>
            <a:off x="4117860" y="5667242"/>
            <a:ext cx="7502186" cy="607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study has been funded by the European Union within the framework of the Interreg Danube Transnational Programme within project PA02 Energy 805 (DTP-PAC2-PA2).</a:t>
            </a:r>
            <a:endParaRPr lang="cs-CZ" sz="16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933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3)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Methods and Data Acquisitions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10515600" cy="3425890"/>
          </a:xfrm>
        </p:spPr>
        <p:txBody>
          <a:bodyPr numCol="1">
            <a:noAutofit/>
          </a:bodyPr>
          <a:lstStyle/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Qualitative analysis of the processed data</a:t>
            </a:r>
          </a:p>
          <a:p>
            <a:pPr marL="457200" lvl="1" indent="-457200" algn="just">
              <a:lnSpc>
                <a:spcPct val="117000"/>
              </a:lnSpc>
              <a:spcBef>
                <a:spcPts val="18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arenR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Answering the questions addressed in this study</a:t>
            </a:r>
          </a:p>
          <a:p>
            <a:pPr marL="457200" lvl="1" indent="-4572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arenR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Compared with the requirements of:</a:t>
            </a:r>
          </a:p>
          <a:p>
            <a:pPr lvl="1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cs-CZ" sz="1800" dirty="0"/>
              <a:t>T</a:t>
            </a:r>
            <a:r>
              <a:rPr lang="en-US" sz="1800" dirty="0"/>
              <a:t>he European Commission's new Renovation Wave</a:t>
            </a:r>
            <a:endParaRPr lang="cs-CZ" sz="1800" dirty="0"/>
          </a:p>
          <a:p>
            <a:pPr lvl="2"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r>
              <a:rPr lang="en-US" sz="1800" i="1" dirty="0"/>
              <a:t>(published by the European Commission on 14 October 2020)</a:t>
            </a:r>
          </a:p>
          <a:p>
            <a:pPr lvl="1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cs-CZ" sz="1800" dirty="0"/>
              <a:t>T</a:t>
            </a:r>
            <a:r>
              <a:rPr lang="en-US" sz="1800" dirty="0"/>
              <a:t>he development of a Long-term renovation strategy</a:t>
            </a:r>
            <a:endParaRPr lang="cs-CZ" sz="1800" dirty="0"/>
          </a:p>
          <a:p>
            <a:pPr lvl="2"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r>
              <a:rPr lang="en-US" sz="1800" i="1" dirty="0"/>
              <a:t>according to Article 2a of the EP and Council Directive (EU) 2018/844 of 30 May 2018</a:t>
            </a:r>
            <a:r>
              <a:rPr lang="cs-CZ" sz="1800" i="1" dirty="0"/>
              <a:t/>
            </a:r>
            <a:br>
              <a:rPr lang="cs-CZ" sz="1800" i="1" dirty="0"/>
            </a:br>
            <a:r>
              <a:rPr lang="en-US" sz="1800" i="1" dirty="0"/>
              <a:t>amending Directive 2010/31 / EU on energy performance of buildings and Directive 2012/27 / EU on energy efficiency</a:t>
            </a:r>
          </a:p>
          <a:p>
            <a:pPr lvl="2"/>
            <a:endParaRPr lang="en-US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pic>
        <p:nvPicPr>
          <p:cNvPr id="11" name="Grafický objekt 10" descr="Výzkum se souvislou výplní">
            <a:extLst>
              <a:ext uri="{FF2B5EF4-FFF2-40B4-BE49-F238E27FC236}">
                <a16:creationId xmlns:a16="http://schemas.microsoft.com/office/drawing/2014/main" id="{C5D22A18-8633-417B-82A9-D540586D6E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621973" y="1446469"/>
            <a:ext cx="3131752" cy="3131752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47F0A8D3-1C49-484E-A4B3-1D0128EE66AA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8147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cký objekt 9" descr="Výzkum se souvislou výplní">
            <a:extLst>
              <a:ext uri="{FF2B5EF4-FFF2-40B4-BE49-F238E27FC236}">
                <a16:creationId xmlns:a16="http://schemas.microsoft.com/office/drawing/2014/main" id="{F704F6BE-83AB-4E75-A6FF-061A676EA8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27697" y="2965633"/>
            <a:ext cx="3131752" cy="3131752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3)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Methods and Data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Acquisition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10515600" cy="3425890"/>
          </a:xfrm>
        </p:spPr>
        <p:txBody>
          <a:bodyPr numCol="1">
            <a:noAutofit/>
          </a:bodyPr>
          <a:lstStyle/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Barriers to complying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with the requirements of applicable EU legislation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will be identified</a:t>
            </a:r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Measures are proposed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to reduce energy intensity across the states of the Danube region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the form of a matrix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proposal for additional measures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 sz="1400" dirty="0"/>
              <a:t>could lead to improved rate of renovation, along with the identification of examples of good practice in the Danube region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 sz="1400" dirty="0"/>
              <a:t>the possibility of their implementation in other countries is developer (Phase II of the project)</a:t>
            </a:r>
            <a:endParaRPr lang="cs-CZ" sz="1400" dirty="0"/>
          </a:p>
          <a:p>
            <a:pPr lvl="2">
              <a:buClr>
                <a:schemeClr val="accent1">
                  <a:lumMod val="75000"/>
                </a:schemeClr>
              </a:buClr>
            </a:pPr>
            <a:endParaRPr lang="en-US" sz="1400" dirty="0"/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Summary of important findings from previous points</a:t>
            </a:r>
            <a:endParaRPr lang="en-US" sz="2000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7494418-6D96-497B-922A-E457FFBFFF5B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700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Graf 18">
            <a:extLst>
              <a:ext uri="{FF2B5EF4-FFF2-40B4-BE49-F238E27FC236}">
                <a16:creationId xmlns:a16="http://schemas.microsoft.com/office/drawing/2014/main" id="{37DF0481-A133-491C-8C10-FA6CC823C7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45557"/>
              </p:ext>
            </p:extLst>
          </p:nvPr>
        </p:nvGraphicFramePr>
        <p:xfrm>
          <a:off x="4973586" y="2945496"/>
          <a:ext cx="6815580" cy="29633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4)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Residential Building Stock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4469091" cy="2474328"/>
          </a:xfrm>
        </p:spPr>
        <p:txBody>
          <a:bodyPr numCol="1">
            <a:noAutofit/>
          </a:bodyPr>
          <a:lstStyle/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Description of the current state of the housing stock.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Number of buildings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Types of buildings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Occupancy of buildings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Other available information </a:t>
            </a:r>
          </a:p>
          <a:p>
            <a:pPr lvl="2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400" dirty="0"/>
              <a:t>age of the housing stock, share of non - renovated buildings, energy performance of buildings, etc.</a:t>
            </a:r>
          </a:p>
          <a:p>
            <a:endParaRPr lang="en-US" sz="2000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B52F53C-C0D2-4AE6-A48E-3AC69FFAD321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12</a:t>
            </a:fld>
            <a:endParaRPr lang="cs-CZ" dirty="0"/>
          </a:p>
        </p:txBody>
      </p:sp>
      <p:pic>
        <p:nvPicPr>
          <p:cNvPr id="12" name="Grafický objekt 11" descr="Budova se souvislou výplní">
            <a:extLst>
              <a:ext uri="{FF2B5EF4-FFF2-40B4-BE49-F238E27FC236}">
                <a16:creationId xmlns:a16="http://schemas.microsoft.com/office/drawing/2014/main" id="{BB1A113F-2AC2-4774-AAC1-AB43F6F276F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554831" y="5338717"/>
            <a:ext cx="914400" cy="914400"/>
          </a:xfrm>
          <a:prstGeom prst="rect">
            <a:avLst/>
          </a:prstGeom>
        </p:spPr>
      </p:pic>
      <p:pic>
        <p:nvPicPr>
          <p:cNvPr id="14" name="Grafický objekt 13" descr="Dům se souvislou výplní">
            <a:extLst>
              <a:ext uri="{FF2B5EF4-FFF2-40B4-BE49-F238E27FC236}">
                <a16:creationId xmlns:a16="http://schemas.microsoft.com/office/drawing/2014/main" id="{91B8D90E-753A-4206-805E-534558FD1451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357685" y="5841241"/>
            <a:ext cx="654346" cy="654346"/>
          </a:xfrm>
          <a:prstGeom prst="rect">
            <a:avLst/>
          </a:prstGeom>
        </p:spPr>
      </p:pic>
      <p:pic>
        <p:nvPicPr>
          <p:cNvPr id="16" name="Grafický objekt 15" descr="Město se souvislou výplní">
            <a:extLst>
              <a:ext uri="{FF2B5EF4-FFF2-40B4-BE49-F238E27FC236}">
                <a16:creationId xmlns:a16="http://schemas.microsoft.com/office/drawing/2014/main" id="{C052B490-FA88-48EF-881A-8151791DB80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2964661" y="4912455"/>
            <a:ext cx="1838717" cy="1838717"/>
          </a:xfrm>
          <a:prstGeom prst="rect">
            <a:avLst/>
          </a:prstGeom>
        </p:spPr>
      </p:pic>
      <p:sp>
        <p:nvSpPr>
          <p:cNvPr id="17" name="TextovéPole 16">
            <a:extLst>
              <a:ext uri="{FF2B5EF4-FFF2-40B4-BE49-F238E27FC236}">
                <a16:creationId xmlns:a16="http://schemas.microsoft.com/office/drawing/2014/main" id="{2E950DA2-8845-4471-9D25-2665F0B2F003}"/>
              </a:ext>
            </a:extLst>
          </p:cNvPr>
          <p:cNvSpPr txBox="1"/>
          <p:nvPr/>
        </p:nvSpPr>
        <p:spPr>
          <a:xfrm>
            <a:off x="5307291" y="2576164"/>
            <a:ext cx="49046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number of dwellings </a:t>
            </a:r>
            <a:r>
              <a:rPr lang="cs-CZ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(2011)</a:t>
            </a:r>
            <a:endParaRPr lang="cs-CZ" i="1" dirty="0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DB8DB140-B809-47B1-B313-FBEB339D9D39}"/>
              </a:ext>
            </a:extLst>
          </p:cNvPr>
          <p:cNvSpPr txBox="1"/>
          <p:nvPr/>
        </p:nvSpPr>
        <p:spPr>
          <a:xfrm>
            <a:off x="5501193" y="6343710"/>
            <a:ext cx="6094428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(National Statistical Institute</a:t>
            </a:r>
            <a:r>
              <a:rPr lang="cs-CZ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2021)</a:t>
            </a:r>
            <a:endParaRPr lang="cs-CZ" sz="12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337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af 9">
            <a:extLst>
              <a:ext uri="{FF2B5EF4-FFF2-40B4-BE49-F238E27FC236}">
                <a16:creationId xmlns:a16="http://schemas.microsoft.com/office/drawing/2014/main" id="{066B5CD4-EBC9-4D08-BC98-CF70F95EBF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914987"/>
              </p:ext>
            </p:extLst>
          </p:nvPr>
        </p:nvGraphicFramePr>
        <p:xfrm>
          <a:off x="3545544" y="2699144"/>
          <a:ext cx="8389855" cy="3779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4)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Trends in the Construction of Residential Buildings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10515600" cy="3425890"/>
          </a:xfrm>
        </p:spPr>
        <p:txBody>
          <a:bodyPr numCol="1">
            <a:noAutofit/>
          </a:bodyPr>
          <a:lstStyle/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Trends in the construction of residential buildings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The number of buildings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Types of newly built buildings per year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Additional information </a:t>
            </a:r>
          </a:p>
          <a:p>
            <a:pPr lvl="2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400" dirty="0"/>
              <a:t>energy class, energy performance or size of new buildings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79E8082-E52B-4FC5-B8D8-41675B2E76B8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13</a:t>
            </a:fld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40850B8F-0564-467D-8D62-81C9C97CCA49}"/>
              </a:ext>
            </a:extLst>
          </p:cNvPr>
          <p:cNvSpPr txBox="1"/>
          <p:nvPr/>
        </p:nvSpPr>
        <p:spPr>
          <a:xfrm>
            <a:off x="5480900" y="2388325"/>
            <a:ext cx="5872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i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Construction of new residential buildings from 201</a:t>
            </a:r>
            <a:r>
              <a:rPr lang="cs-CZ" sz="1800" i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2020</a:t>
            </a:r>
            <a:endParaRPr 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60EBDD6-43CB-47DF-8E3D-718B74DDE513}"/>
              </a:ext>
            </a:extLst>
          </p:cNvPr>
          <p:cNvSpPr txBox="1"/>
          <p:nvPr/>
        </p:nvSpPr>
        <p:spPr>
          <a:xfrm>
            <a:off x="5501193" y="6343710"/>
            <a:ext cx="6094428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(National Statistical Institute</a:t>
            </a:r>
            <a:r>
              <a:rPr lang="cs-CZ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2021)</a:t>
            </a:r>
            <a:endParaRPr lang="cs-CZ" sz="12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622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id="{4AFA77A9-372F-472B-91E7-5660C758CD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1892475"/>
              </p:ext>
            </p:extLst>
          </p:nvPr>
        </p:nvGraphicFramePr>
        <p:xfrm>
          <a:off x="1917941" y="4402986"/>
          <a:ext cx="9601614" cy="2259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5)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Energy Consumption Trends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10515600" cy="3425890"/>
          </a:xfrm>
        </p:spPr>
        <p:txBody>
          <a:bodyPr numCol="1">
            <a:noAutofit/>
          </a:bodyPr>
          <a:lstStyle/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Energy consumption of countries 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Total primary 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Total final energy consumption in recent years</a:t>
            </a:r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The trend of energy consumption in the household and commercial sector are compared</a:t>
            </a:r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Trends in energy consumption are processed in the form of comparisons between countries</a:t>
            </a:r>
          </a:p>
          <a:p>
            <a:endParaRPr lang="en-US" sz="2000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2F79286-F902-4376-89E6-9542CCFE1B25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2621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5)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Energy Consumption Trends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5A337FA0-56C7-43D1-95E5-AA56EEE4FA7F}"/>
              </a:ext>
            </a:extLst>
          </p:cNvPr>
          <p:cNvSpPr txBox="1"/>
          <p:nvPr/>
        </p:nvSpPr>
        <p:spPr>
          <a:xfrm>
            <a:off x="923691" y="1849003"/>
            <a:ext cx="10133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energy consumption - other sectors - households – Percentage Increase of Energy use from 2014 to 2020</a:t>
            </a:r>
            <a:endParaRPr lang="en-US" i="1"/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26A275FD-2DBF-4616-8236-D17905C61CC9}"/>
              </a:ext>
            </a:extLst>
          </p:cNvPr>
          <p:cNvSpPr txBox="1"/>
          <p:nvPr/>
        </p:nvSpPr>
        <p:spPr>
          <a:xfrm>
            <a:off x="5501193" y="5568331"/>
            <a:ext cx="6094428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(Eurostat, 2021)</a:t>
            </a:r>
            <a:endParaRPr lang="cs-CZ" sz="12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64F89B6-9E94-47E1-8A5D-10EFCBEF9956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15</a:t>
            </a:fld>
            <a:endParaRPr lang="cs-CZ" dirty="0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0DD91248-BF64-49A3-B1D8-8B878218FB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6343398"/>
              </p:ext>
            </p:extLst>
          </p:nvPr>
        </p:nvGraphicFramePr>
        <p:xfrm>
          <a:off x="923689" y="2227393"/>
          <a:ext cx="10133951" cy="3305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18877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5) Energy Consumption Trends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 in Danube Region</a:t>
            </a:r>
            <a:endParaRPr lang="en-US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5A337FA0-56C7-43D1-95E5-AA56EEE4FA7F}"/>
              </a:ext>
            </a:extLst>
          </p:cNvPr>
          <p:cNvSpPr txBox="1"/>
          <p:nvPr/>
        </p:nvSpPr>
        <p:spPr>
          <a:xfrm>
            <a:off x="923691" y="1849003"/>
            <a:ext cx="101339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energy consumption per household in 2018</a:t>
            </a:r>
            <a:endParaRPr lang="en-US" i="1" dirty="0"/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26A275FD-2DBF-4616-8236-D17905C61CC9}"/>
              </a:ext>
            </a:extLst>
          </p:cNvPr>
          <p:cNvSpPr txBox="1"/>
          <p:nvPr/>
        </p:nvSpPr>
        <p:spPr>
          <a:xfrm>
            <a:off x="5501193" y="5568331"/>
            <a:ext cx="6094428" cy="289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(Eurostat, 2021), National statistical offices, LTRS</a:t>
            </a:r>
            <a:endParaRPr lang="en-US" sz="12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64F89B6-9E94-47E1-8A5D-10EFCBEF9956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16</a:t>
            </a:fld>
            <a:endParaRPr lang="en-US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333766"/>
              </p:ext>
            </p:extLst>
          </p:nvPr>
        </p:nvGraphicFramePr>
        <p:xfrm>
          <a:off x="923691" y="2218341"/>
          <a:ext cx="3674188" cy="330531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672860">
                  <a:extLst>
                    <a:ext uri="{9D8B030D-6E8A-4147-A177-3AD203B41FA5}">
                      <a16:colId xmlns:a16="http://schemas.microsoft.com/office/drawing/2014/main" val="966183963"/>
                    </a:ext>
                  </a:extLst>
                </a:gridCol>
                <a:gridCol w="2001328">
                  <a:extLst>
                    <a:ext uri="{9D8B030D-6E8A-4147-A177-3AD203B41FA5}">
                      <a16:colId xmlns:a16="http://schemas.microsoft.com/office/drawing/2014/main" val="2591622772"/>
                    </a:ext>
                  </a:extLst>
                </a:gridCol>
              </a:tblGrid>
              <a:tr h="2203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noProof="0">
                          <a:effectLst/>
                        </a:rPr>
                        <a:t>Country / Time</a:t>
                      </a:r>
                      <a:endParaRPr lang="en-US" sz="18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noProof="0">
                          <a:effectLst/>
                        </a:rPr>
                        <a:t>GJ / household</a:t>
                      </a:r>
                      <a:endParaRPr lang="en-US" sz="18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7678874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69.95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4237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Bulgaria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23.58*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4897604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Croatia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50.32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0338219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Czech Republic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61.99*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5804889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Germany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57.27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7274154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Hungary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54.86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1182111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Romania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36.05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6225175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Slovakia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46.51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972217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Slovenia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55.06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3233014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Bosnia and Hercegovina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65.21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1472544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Moldova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52.75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9453048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Montenegro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54.51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2999675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Serbia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36.77*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8064742"/>
                  </a:ext>
                </a:extLst>
              </a:tr>
              <a:tr h="22035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Ukraine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39.14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2612086"/>
                  </a:ext>
                </a:extLst>
              </a:tr>
            </a:tbl>
          </a:graphicData>
        </a:graphic>
      </p:graphicFrame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283" y="5563998"/>
            <a:ext cx="5497169" cy="996371"/>
          </a:xfrm>
        </p:spPr>
        <p:txBody>
          <a:bodyPr numCol="1">
            <a:noAutofit/>
          </a:bodyPr>
          <a:lstStyle/>
          <a:p>
            <a:pPr marL="0" indent="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*Building stock based on Census 2011, energy consumption from Eurostat 2018. The resulting value will be slightly lower due to new buildings over period 2011-2018.</a:t>
            </a:r>
            <a:endParaRPr lang="en-US" sz="1100" dirty="0"/>
          </a:p>
        </p:txBody>
      </p:sp>
      <p:graphicFrame>
        <p:nvGraphicFramePr>
          <p:cNvPr id="13" name="Graf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4480958"/>
              </p:ext>
            </p:extLst>
          </p:nvPr>
        </p:nvGraphicFramePr>
        <p:xfrm>
          <a:off x="4775973" y="2243978"/>
          <a:ext cx="6868626" cy="3317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839435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af 13">
            <a:extLst>
              <a:ext uri="{FF2B5EF4-FFF2-40B4-BE49-F238E27FC236}">
                <a16:creationId xmlns:a16="http://schemas.microsoft.com/office/drawing/2014/main" id="{2370F194-996E-4365-BF45-D1D1C44F33CC}"/>
              </a:ext>
            </a:extLst>
          </p:cNvPr>
          <p:cNvGraphicFramePr/>
          <p:nvPr/>
        </p:nvGraphicFramePr>
        <p:xfrm>
          <a:off x="5694737" y="1634572"/>
          <a:ext cx="6094429" cy="4692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5) Heating and Cooling Trends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5958526" cy="3425890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escribed based on energy balances </a:t>
            </a:r>
            <a:r>
              <a:rPr lang="cs-CZ" sz="2000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0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of the country / typology of energy consumption</a:t>
            </a: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/>
              <a:t>Trends are processed in the form of comparisons between countries with a focus on residential sector</a:t>
            </a:r>
            <a:endParaRPr lang="cs-CZ" sz="2000" dirty="0"/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Data are available only for some countries</a:t>
            </a:r>
            <a:endParaRPr lang="cs-CZ" sz="1800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79E8082-E52B-4FC5-B8D8-41675B2E76B8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17</a:t>
            </a:fld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40850B8F-0564-467D-8D62-81C9C97CCA49}"/>
              </a:ext>
            </a:extLst>
          </p:cNvPr>
          <p:cNvSpPr txBox="1"/>
          <p:nvPr/>
        </p:nvSpPr>
        <p:spPr>
          <a:xfrm>
            <a:off x="5095840" y="1359114"/>
            <a:ext cx="5872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i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Trends in space heating from 2014 to 2019</a:t>
            </a:r>
            <a:endParaRPr 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60EBDD6-43CB-47DF-8E3D-718B74DDE513}"/>
              </a:ext>
            </a:extLst>
          </p:cNvPr>
          <p:cNvSpPr txBox="1"/>
          <p:nvPr/>
        </p:nvSpPr>
        <p:spPr>
          <a:xfrm>
            <a:off x="5501193" y="6343710"/>
            <a:ext cx="6094428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(Eurostat, 2021)</a:t>
            </a:r>
            <a:endParaRPr lang="cs-CZ" sz="12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B9968D30-C7E8-4FB6-9E7C-27F3E2F0A7CA}"/>
              </a:ext>
            </a:extLst>
          </p:cNvPr>
          <p:cNvSpPr txBox="1"/>
          <p:nvPr/>
        </p:nvSpPr>
        <p:spPr>
          <a:xfrm>
            <a:off x="9209986" y="1755647"/>
            <a:ext cx="829560" cy="280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2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▲</a:t>
            </a:r>
            <a:r>
              <a:rPr lang="cs-CZ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217%</a:t>
            </a:r>
            <a:endParaRPr lang="cs-CZ" sz="12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971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5) Heating and Cooling Trends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79E8082-E52B-4FC5-B8D8-41675B2E76B8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18</a:t>
            </a:fld>
            <a:endParaRPr lang="cs-CZ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60EBDD6-43CB-47DF-8E3D-718B74DDE513}"/>
              </a:ext>
            </a:extLst>
          </p:cNvPr>
          <p:cNvSpPr txBox="1"/>
          <p:nvPr/>
        </p:nvSpPr>
        <p:spPr>
          <a:xfrm>
            <a:off x="5501193" y="6343710"/>
            <a:ext cx="6094428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(Eurostat, 2021)</a:t>
            </a:r>
            <a:endParaRPr lang="cs-CZ" sz="12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AD40E736-D5B5-4EF5-BF4E-14684BDA4AF2}"/>
              </a:ext>
            </a:extLst>
          </p:cNvPr>
          <p:cNvSpPr txBox="1"/>
          <p:nvPr/>
        </p:nvSpPr>
        <p:spPr>
          <a:xfrm>
            <a:off x="923691" y="1849003"/>
            <a:ext cx="101339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consumption -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 heating from 2015 to 2020 (Compared to 2015)</a:t>
            </a:r>
            <a:endParaRPr lang="en-US" i="1" dirty="0"/>
          </a:p>
        </p:txBody>
      </p:sp>
      <p:graphicFrame>
        <p:nvGraphicFramePr>
          <p:cNvPr id="18" name="Graf 17">
            <a:extLst>
              <a:ext uri="{FF2B5EF4-FFF2-40B4-BE49-F238E27FC236}">
                <a16:creationId xmlns:a16="http://schemas.microsoft.com/office/drawing/2014/main" id="{26EEF352-7ACD-4644-8218-8567DB443634}"/>
              </a:ext>
            </a:extLst>
          </p:cNvPr>
          <p:cNvGraphicFramePr/>
          <p:nvPr/>
        </p:nvGraphicFramePr>
        <p:xfrm>
          <a:off x="923689" y="2227393"/>
          <a:ext cx="10671931" cy="3305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" name="TextovéPole 10">
            <a:extLst>
              <a:ext uri="{FF2B5EF4-FFF2-40B4-BE49-F238E27FC236}">
                <a16:creationId xmlns:a16="http://schemas.microsoft.com/office/drawing/2014/main" id="{1A07EC01-FBCC-477B-9B77-23DFCB8F0442}"/>
              </a:ext>
            </a:extLst>
          </p:cNvPr>
          <p:cNvSpPr txBox="1"/>
          <p:nvPr/>
        </p:nvSpPr>
        <p:spPr>
          <a:xfrm>
            <a:off x="5501193" y="5568331"/>
            <a:ext cx="6094428" cy="289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2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(Eurostat, 2021), National statistical offices, LTRS</a:t>
            </a:r>
            <a:endParaRPr lang="en-US" sz="12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652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cký objekt 9" descr="Smlouva se souvislou výplní">
            <a:extLst>
              <a:ext uri="{FF2B5EF4-FFF2-40B4-BE49-F238E27FC236}">
                <a16:creationId xmlns:a16="http://schemas.microsoft.com/office/drawing/2014/main" id="{02BA328D-1310-490C-AAF3-7D44FEBBB9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20383300">
            <a:off x="8089769" y="3936863"/>
            <a:ext cx="2610482" cy="2610482"/>
          </a:xfrm>
          <a:prstGeom prst="rect">
            <a:avLst/>
          </a:prstGeom>
        </p:spPr>
      </p:pic>
      <p:pic>
        <p:nvPicPr>
          <p:cNvPr id="12" name="Grafický objekt 11" descr="Seznam se souvislou výplní">
            <a:extLst>
              <a:ext uri="{FF2B5EF4-FFF2-40B4-BE49-F238E27FC236}">
                <a16:creationId xmlns:a16="http://schemas.microsoft.com/office/drawing/2014/main" id="{294F25F7-96AB-4990-B1A3-693052663A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603902" y="3174307"/>
            <a:ext cx="2610482" cy="2610482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6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Regulatory Framework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10515600" cy="3425890"/>
          </a:xfrm>
        </p:spPr>
        <p:txBody>
          <a:bodyPr numCol="1">
            <a:noAutofit/>
          </a:bodyPr>
          <a:lstStyle/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Regulatory framework in the field of energy performance of buildings and renovation supporting. </a:t>
            </a:r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The analysis is based on the National Action and Climate Plans</a:t>
            </a: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which summarize legislative measures</a:t>
            </a:r>
            <a:endParaRPr lang="cs-CZ" sz="1800" dirty="0"/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In the case of non-EU countries, analysis is be based on other available data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3A16258-A171-459D-8379-4BBD59A1EEE5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691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BC4FABC5-9CF7-49F6-85AF-1636A2391F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99" y="5006066"/>
            <a:ext cx="2270707" cy="132235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D4EB1F2-FFDE-4B28-A9C1-5E4088C7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4517" y="1122362"/>
            <a:ext cx="9233483" cy="3251675"/>
          </a:xfrm>
        </p:spPr>
        <p:txBody>
          <a:bodyPr>
            <a:normAutofit/>
          </a:bodyPr>
          <a:lstStyle/>
          <a:p>
            <a:r>
              <a:rPr lang="cs-CZ" sz="5400" dirty="0"/>
              <a:t/>
            </a:r>
            <a:br>
              <a:rPr lang="cs-CZ" sz="5400" dirty="0"/>
            </a:b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Energy Performance of Buildings</a:t>
            </a:r>
            <a:b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in Danube Region</a:t>
            </a: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700" b="1" dirty="0">
                <a:solidFill>
                  <a:schemeClr val="accent1"/>
                </a:solidFill>
              </a:rPr>
              <a:t>Overview of new and existing residential buildings stock </a:t>
            </a:r>
            <a:endParaRPr lang="cs-CZ" sz="2700" b="1" dirty="0">
              <a:solidFill>
                <a:schemeClr val="accent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F741FC6-66E0-4581-935F-B4BF9D48E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7860" y="4883518"/>
            <a:ext cx="6322240" cy="480334"/>
          </a:xfrm>
        </p:spPr>
        <p:txBody>
          <a:bodyPr>
            <a:normAutofit fontScale="92500"/>
          </a:bodyPr>
          <a:lstStyle/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On 16th November 2020 from 1p.m. Brussels Time</a:t>
            </a:r>
          </a:p>
          <a:p>
            <a:pPr algn="l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3E4BB81-1989-4DC4-9169-A221D21E13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492" y="545285"/>
            <a:ext cx="2843868" cy="116671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D1675456-2911-4EBF-9BB7-AEFD6F7A6C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23" y="529581"/>
            <a:ext cx="3710643" cy="156237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57906280-145E-4CAD-AB1A-A188F0BA7EE8}"/>
              </a:ext>
            </a:extLst>
          </p:cNvPr>
          <p:cNvSpPr txBox="1"/>
          <p:nvPr/>
        </p:nvSpPr>
        <p:spPr>
          <a:xfrm>
            <a:off x="4117860" y="5667242"/>
            <a:ext cx="7502186" cy="607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study has been funded by the European Union within the framework of the Interreg Danube Transnational Programme within project PA02 Energy 805 (DTP-PAC2-PA2).</a:t>
            </a:r>
            <a:endParaRPr lang="cs-CZ" sz="16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335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7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Renovation Rate and Depth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6910633" cy="3425890"/>
          </a:xfrm>
        </p:spPr>
        <p:txBody>
          <a:bodyPr numCol="1">
            <a:noAutofit/>
          </a:bodyPr>
          <a:lstStyle/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The building sector is still considered as one of the most relevant segments to meet energy efficiency goals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Through Energy Performance of Buildings Directive 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and Energy Efficiency Directive</a:t>
            </a:r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The European Commission presented the effort to 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double renovation rate 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increase share of deep renovations in order to increase impact of renovations in general</a:t>
            </a:r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The availability of data on the share of deep renovations was significantly lower across the states in the official documents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D161C347-A3B8-4F87-B50C-98B32AEDCD89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20</a:t>
            </a:fld>
            <a:endParaRPr lang="cs-CZ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A3F9EF59-1133-4ADA-BE02-B8312C3493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7272504"/>
              </p:ext>
            </p:extLst>
          </p:nvPr>
        </p:nvGraphicFramePr>
        <p:xfrm>
          <a:off x="7889971" y="1362407"/>
          <a:ext cx="3899195" cy="4948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4965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8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Comparison of </a:t>
            </a:r>
            <a:r>
              <a:rPr lang="cs-CZ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D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ata</a:t>
            </a:r>
            <a:r>
              <a:rPr lang="cs-CZ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ollected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48592"/>
            <a:ext cx="10515600" cy="1693510"/>
          </a:xfrm>
        </p:spPr>
        <p:txBody>
          <a:bodyPr numCol="1">
            <a:noAutofit/>
          </a:bodyPr>
          <a:lstStyle/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Difficult to evaluate the level of compliance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The national long-term renovation strategies were issued during 2020 (developed in 2018-2020</a:t>
            </a:r>
            <a:r>
              <a:rPr lang="cs-CZ" sz="1800" dirty="0"/>
              <a:t>)</a:t>
            </a:r>
            <a:endParaRPr lang="en-US" sz="1800" dirty="0"/>
          </a:p>
          <a:p>
            <a:pPr lvl="2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400" dirty="0"/>
              <a:t> following the requirements of Directive 2010/31 / EU of the European Parliament and of the Council of 19 May 2010 on the energy performance of buildings, as amended by Directive (EU) 2018/844 of the European Parliament and of the Council of 30 May 2018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The renovation strategy may not currently be in line with the requirements of the Renovation Wav</a:t>
            </a:r>
          </a:p>
          <a:p>
            <a:pPr lvl="2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400" dirty="0"/>
              <a:t> issued by the European Commission later, on 14 October 2020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FC02A4F4-2BF6-486C-BB7C-0978C5D71D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1426675"/>
              </p:ext>
            </p:extLst>
          </p:nvPr>
        </p:nvGraphicFramePr>
        <p:xfrm>
          <a:off x="838199" y="1935805"/>
          <a:ext cx="10515599" cy="1493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ovéPole 10">
            <a:extLst>
              <a:ext uri="{FF2B5EF4-FFF2-40B4-BE49-F238E27FC236}">
                <a16:creationId xmlns:a16="http://schemas.microsoft.com/office/drawing/2014/main" id="{878218E8-0D1E-41EE-BBE7-85BF42E2F973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16389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Compliance with the </a:t>
            </a:r>
            <a:r>
              <a:rPr lang="cs-CZ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R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enovation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W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ave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6641325" cy="8126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Based on the documents relevant to the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Renovation wave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72154309-31C6-4B9B-8567-8EA699211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235657"/>
              </p:ext>
            </p:extLst>
          </p:nvPr>
        </p:nvGraphicFramePr>
        <p:xfrm>
          <a:off x="7689075" y="1918216"/>
          <a:ext cx="3096000" cy="43920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4229848534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418971734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Country / criteria</a:t>
                      </a:r>
                      <a:endParaRPr lang="cs-CZ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cs-CZ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185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Austria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67176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Bulgaria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7034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Croatia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✓*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9526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Czech Republic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✓*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9272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Germany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85694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Hungary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32159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Romania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✓*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0142896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Slovakia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✓*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913292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Slovenia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✓*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539224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Bosnia and Hercegovina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89494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Moldova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49006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Montenegro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85943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Serbia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97053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Ukraine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57424687"/>
                  </a:ext>
                </a:extLst>
              </a:tr>
            </a:tbl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:a16="http://schemas.microsoft.com/office/drawing/2014/main" id="{A8D40AEB-E002-4F80-A36E-1FBA99B294D1}"/>
              </a:ext>
            </a:extLst>
          </p:cNvPr>
          <p:cNvSpPr txBox="1"/>
          <p:nvPr/>
        </p:nvSpPr>
        <p:spPr>
          <a:xfrm>
            <a:off x="2430883" y="6097385"/>
            <a:ext cx="4661456" cy="543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X - not implemented or information/evidence not found, *Further details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Study</a:t>
            </a:r>
            <a:endParaRPr lang="cs-CZ" i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F59BABB-8B92-473D-AC0C-3EC6187EC221}"/>
              </a:ext>
            </a:extLst>
          </p:cNvPr>
          <p:cNvSpPr txBox="1"/>
          <p:nvPr/>
        </p:nvSpPr>
        <p:spPr>
          <a:xfrm>
            <a:off x="838199" y="3005333"/>
            <a:ext cx="6641325" cy="2036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dirty="0"/>
              <a:t>Increasing the renovation rate from an average of 1% to at least 2% in 2030</a:t>
            </a:r>
            <a:endParaRPr lang="cs-CZ" dirty="0"/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Projections are for a 1% annual energy renovation rate for 2021-2022, an increase to 1.2% a year in 2023-2025 before stabilizing at least 2% per year in 2026-2029</a:t>
            </a:r>
            <a:endParaRPr lang="cs-CZ" sz="1400" dirty="0"/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The rate of renovations that concern the change of heating equipment only will have to reach around 4% in 2026-2030 in both the residential and services sector (European Commission, 2020)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614388A-20D9-4493-8B2A-79B41B71F5FC}"/>
              </a:ext>
            </a:extLst>
          </p:cNvPr>
          <p:cNvSpPr txBox="1"/>
          <p:nvPr/>
        </p:nvSpPr>
        <p:spPr>
          <a:xfrm>
            <a:off x="838200" y="3005333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1)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A13D49C-8616-4219-A9BC-E7F456BFF50B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17250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Compliance with the renovation wave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6610350" cy="8126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Based on the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Commission Recommendation</a:t>
            </a:r>
            <a:r>
              <a:rPr lang="cs-CZ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0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(EU) 2020/1563 on energy poverty: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72154309-31C6-4B9B-8567-8EA699211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061585"/>
              </p:ext>
            </p:extLst>
          </p:nvPr>
        </p:nvGraphicFramePr>
        <p:xfrm>
          <a:off x="7689074" y="1918216"/>
          <a:ext cx="4032000" cy="43920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4229848534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4189717340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109311739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Country / criteria</a:t>
                      </a:r>
                      <a:endParaRPr lang="cs-CZ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185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Austria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✓*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67176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Bulgaria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7034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Croatia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9526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Czech Republic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9272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Germany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85694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Hungary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32159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Romania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✓*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0142896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Slovakia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✓*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913292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Slovenia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539224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Bosnia and Hercegovina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89494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Moldova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49006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Montenegro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85943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Serbia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97053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Ukraine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57424687"/>
                  </a:ext>
                </a:extLst>
              </a:tr>
            </a:tbl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:a16="http://schemas.microsoft.com/office/drawing/2014/main" id="{A8D40AEB-E002-4F80-A36E-1FBA99B294D1}"/>
              </a:ext>
            </a:extLst>
          </p:cNvPr>
          <p:cNvSpPr txBox="1"/>
          <p:nvPr/>
        </p:nvSpPr>
        <p:spPr>
          <a:xfrm>
            <a:off x="2430883" y="6097385"/>
            <a:ext cx="4661456" cy="543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X - not implemented or information/evidence not found, *Further details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Study</a:t>
            </a:r>
            <a:endParaRPr lang="cs-CZ" i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F59BABB-8B92-473D-AC0C-3EC6187EC221}"/>
              </a:ext>
            </a:extLst>
          </p:cNvPr>
          <p:cNvSpPr txBox="1"/>
          <p:nvPr/>
        </p:nvSpPr>
        <p:spPr>
          <a:xfrm>
            <a:off x="838199" y="3071436"/>
            <a:ext cx="6610350" cy="175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dirty="0"/>
              <a:t>Use the indicators outlined in the Annex in their energy poverty assessments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dirty="0"/>
              <a:t>In line with Recital 60 of the recast Electricity Directive, produce integrated policy solutions as part of energy and social policy. </a:t>
            </a:r>
            <a:endParaRPr lang="cs-CZ" dirty="0"/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These should include social policy measures and energy efficiency improvements that reinforce each other, especially in housing.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614388A-20D9-4493-8B2A-79B41B71F5FC}"/>
              </a:ext>
            </a:extLst>
          </p:cNvPr>
          <p:cNvSpPr txBox="1"/>
          <p:nvPr/>
        </p:nvSpPr>
        <p:spPr>
          <a:xfrm>
            <a:off x="838200" y="3071436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2AE53C96-74E5-4A91-A52B-7515F9DF0AFB}"/>
              </a:ext>
            </a:extLst>
          </p:cNvPr>
          <p:cNvSpPr txBox="1"/>
          <p:nvPr/>
        </p:nvSpPr>
        <p:spPr>
          <a:xfrm>
            <a:off x="838200" y="3728313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129A2B05-1F4A-4F54-9D83-9C174D09D7EE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4344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Compliance with the renovation wave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6641325" cy="8126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Based on the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Commission Implementing Regulation </a:t>
            </a:r>
            <a:r>
              <a:rPr lang="cs-CZ" sz="2000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0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(EU) 2020/2156: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72154309-31C6-4B9B-8567-8EA699211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387966"/>
              </p:ext>
            </p:extLst>
          </p:nvPr>
        </p:nvGraphicFramePr>
        <p:xfrm>
          <a:off x="7689075" y="1918216"/>
          <a:ext cx="3096000" cy="43920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4229848534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418971734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Country / criteria</a:t>
                      </a:r>
                      <a:endParaRPr lang="cs-CZ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185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Austria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67176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Bulgaria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✓*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7034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Croatia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9526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Czech Republic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9272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Germany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85694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Hungary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✓*</a:t>
                      </a:r>
                      <a:endParaRPr lang="cs-CZ" sz="1600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32159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Romania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0142896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Slovakia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913292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Slovenia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539224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Bosnia and Hercegovina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89494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Moldova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49006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Montenegro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85943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Serbia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97053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Ukraine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cs-CZ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57424687"/>
                  </a:ext>
                </a:extLst>
              </a:tr>
            </a:tbl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:a16="http://schemas.microsoft.com/office/drawing/2014/main" id="{A8D40AEB-E002-4F80-A36E-1FBA99B294D1}"/>
              </a:ext>
            </a:extLst>
          </p:cNvPr>
          <p:cNvSpPr txBox="1"/>
          <p:nvPr/>
        </p:nvSpPr>
        <p:spPr>
          <a:xfrm>
            <a:off x="2430883" y="6097385"/>
            <a:ext cx="4661456" cy="543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X - not implemented or information/evidence not found, *Further details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Study</a:t>
            </a:r>
            <a:endParaRPr lang="cs-CZ" i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F59BABB-8B92-473D-AC0C-3EC6187EC221}"/>
              </a:ext>
            </a:extLst>
          </p:cNvPr>
          <p:cNvSpPr txBox="1"/>
          <p:nvPr/>
        </p:nvSpPr>
        <p:spPr>
          <a:xfrm>
            <a:off x="838199" y="3429000"/>
            <a:ext cx="6641325" cy="11197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dirty="0"/>
              <a:t>(Optional) implementation of system of a readiness indicator for smart solutions </a:t>
            </a:r>
            <a:endParaRPr lang="cs-CZ" dirty="0"/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(Commission Implementing Regulation (EU) 2020/2156) based on the (Commission Delegated Regulation (EU) 2020/2155)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614388A-20D9-4493-8B2A-79B41B71F5FC}"/>
              </a:ext>
            </a:extLst>
          </p:cNvPr>
          <p:cNvSpPr txBox="1"/>
          <p:nvPr/>
        </p:nvSpPr>
        <p:spPr>
          <a:xfrm>
            <a:off x="838200" y="3429000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ADE60FEA-3212-4CB4-9ECA-B4E1C61A2932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34165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Compliance with the Long-Term Renovation Strategy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6641325" cy="8126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Based on the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Directive (EU) 2018/844</a:t>
            </a:r>
            <a:r>
              <a:rPr lang="cs-CZ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of the European Parliament and of the Council of 30 May 2018</a:t>
            </a: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72154309-31C6-4B9B-8567-8EA699211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501726"/>
              </p:ext>
            </p:extLst>
          </p:nvPr>
        </p:nvGraphicFramePr>
        <p:xfrm>
          <a:off x="7092339" y="1918216"/>
          <a:ext cx="4500000" cy="43920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422984853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18971734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42547263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7329712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9639566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6910452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Country / criteria</a:t>
                      </a:r>
                      <a:endParaRPr lang="cs-CZ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185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Austria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67176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Bulgaria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7034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Croatia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9526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Czech Republic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9272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Germany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85694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Hungary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32159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Romania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142896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Slovakia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13292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Slovenia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539224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Bosnia and Hercegovina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9494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Moldova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49006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Montenegro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85943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Serbia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97053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Ukraine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7424687"/>
                  </a:ext>
                </a:extLst>
              </a:tr>
            </a:tbl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:a16="http://schemas.microsoft.com/office/drawing/2014/main" id="{A8D40AEB-E002-4F80-A36E-1FBA99B294D1}"/>
              </a:ext>
            </a:extLst>
          </p:cNvPr>
          <p:cNvSpPr txBox="1"/>
          <p:nvPr/>
        </p:nvSpPr>
        <p:spPr>
          <a:xfrm>
            <a:off x="2342147" y="5634476"/>
            <a:ext cx="5198642" cy="1004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 – partially covered,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– Further details below,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– not implemented/included or information/evidence not found</a:t>
            </a:r>
            <a:endParaRPr lang="cs-CZ" i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F59BABB-8B92-473D-AC0C-3EC6187EC221}"/>
              </a:ext>
            </a:extLst>
          </p:cNvPr>
          <p:cNvSpPr txBox="1"/>
          <p:nvPr/>
        </p:nvSpPr>
        <p:spPr>
          <a:xfrm>
            <a:off x="838200" y="2881721"/>
            <a:ext cx="5495925" cy="26509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overview of the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building stock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identification of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cost-effective approaches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renovation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Policies and actions to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stimulate cost-effective deep renovation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buildings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overview of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policies and actions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target the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worst performing segments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Policies and actions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target all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buildings </a:t>
            </a:r>
            <a:endParaRPr lang="en-US" sz="1400" b="1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614388A-20D9-4493-8B2A-79B41B71F5FC}"/>
              </a:ext>
            </a:extLst>
          </p:cNvPr>
          <p:cNvSpPr txBox="1"/>
          <p:nvPr/>
        </p:nvSpPr>
        <p:spPr>
          <a:xfrm>
            <a:off x="838200" y="2810266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2A18B3BE-BC76-43A7-B867-31202B2948AD}"/>
              </a:ext>
            </a:extLst>
          </p:cNvPr>
          <p:cNvSpPr txBox="1"/>
          <p:nvPr/>
        </p:nvSpPr>
        <p:spPr>
          <a:xfrm>
            <a:off x="838200" y="3248586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91D258E8-93E5-48DE-A538-E0E60CBC4E3D}"/>
              </a:ext>
            </a:extLst>
          </p:cNvPr>
          <p:cNvSpPr txBox="1"/>
          <p:nvPr/>
        </p:nvSpPr>
        <p:spPr>
          <a:xfrm>
            <a:off x="838200" y="3921467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9C1FE04B-B743-4AB0-8F10-DC4091A04EF7}"/>
              </a:ext>
            </a:extLst>
          </p:cNvPr>
          <p:cNvSpPr txBox="1"/>
          <p:nvPr/>
        </p:nvSpPr>
        <p:spPr>
          <a:xfrm>
            <a:off x="838200" y="4558240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81A91CA8-5858-49AD-8FC3-2EF1071080B0}"/>
              </a:ext>
            </a:extLst>
          </p:cNvPr>
          <p:cNvSpPr txBox="1"/>
          <p:nvPr/>
        </p:nvSpPr>
        <p:spPr>
          <a:xfrm>
            <a:off x="838200" y="5068004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5A54F055-7E84-498E-9473-E4ACAA9A62D0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9214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Compliance with the Long-Term Renovation Strategy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6641325" cy="8126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Based on the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Directive (EU) 2018/844</a:t>
            </a:r>
            <a:r>
              <a:rPr lang="cs-CZ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of the European Parliament and of the Council of 30 May 2018</a:t>
            </a: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72154309-31C6-4B9B-8567-8EA699211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764240"/>
              </p:ext>
            </p:extLst>
          </p:nvPr>
        </p:nvGraphicFramePr>
        <p:xfrm>
          <a:off x="7092339" y="1918216"/>
          <a:ext cx="3564000" cy="43920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422984853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18971734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42547263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7329712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Country / criteria</a:t>
                      </a:r>
                      <a:endParaRPr lang="cs-CZ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185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Austria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67176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Bulgaria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7034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Croatia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9526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Czech Republic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9272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Germany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85694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Hungary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32159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Romania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142896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Slovakia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13292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Slovenia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539224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Bosnia and Hercegovina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9494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Moldova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49006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Montenegro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85943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Serbia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 *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97053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Ukraine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 *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7424687"/>
                  </a:ext>
                </a:extLst>
              </a:tr>
            </a:tbl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:a16="http://schemas.microsoft.com/office/drawing/2014/main" id="{A8D40AEB-E002-4F80-A36E-1FBA99B294D1}"/>
              </a:ext>
            </a:extLst>
          </p:cNvPr>
          <p:cNvSpPr txBox="1"/>
          <p:nvPr/>
        </p:nvSpPr>
        <p:spPr>
          <a:xfrm>
            <a:off x="2342147" y="5634476"/>
            <a:ext cx="5198642" cy="1004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 – partially covered,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– Further details below,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– not implemented/included or information/evidence not found</a:t>
            </a:r>
            <a:endParaRPr lang="cs-CZ" i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F59BABB-8B92-473D-AC0C-3EC6187EC221}"/>
              </a:ext>
            </a:extLst>
          </p:cNvPr>
          <p:cNvSpPr txBox="1"/>
          <p:nvPr/>
        </p:nvSpPr>
        <p:spPr>
          <a:xfrm>
            <a:off x="838200" y="2992070"/>
            <a:ext cx="5495925" cy="2119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An overview of 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national initiatives to promote smart technologies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and well-connected buildings and communities</a:t>
            </a:r>
            <a:endParaRPr lang="cs-CZ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An evidence-based estimate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of expected energy savings and wider benefits</a:t>
            </a:r>
            <a:endParaRPr lang="cs-CZ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A roadmap with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measures and domestically established measurable progress 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indicators</a:t>
            </a:r>
            <a:endParaRPr lang="cs-CZ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614388A-20D9-4493-8B2A-79B41B71F5FC}"/>
              </a:ext>
            </a:extLst>
          </p:cNvPr>
          <p:cNvSpPr txBox="1"/>
          <p:nvPr/>
        </p:nvSpPr>
        <p:spPr>
          <a:xfrm>
            <a:off x="838200" y="3151447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2A18B3BE-BC76-43A7-B867-31202B2948AD}"/>
              </a:ext>
            </a:extLst>
          </p:cNvPr>
          <p:cNvSpPr txBox="1"/>
          <p:nvPr/>
        </p:nvSpPr>
        <p:spPr>
          <a:xfrm>
            <a:off x="838200" y="3907035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91D258E8-93E5-48DE-A538-E0E60CBC4E3D}"/>
              </a:ext>
            </a:extLst>
          </p:cNvPr>
          <p:cNvSpPr txBox="1"/>
          <p:nvPr/>
        </p:nvSpPr>
        <p:spPr>
          <a:xfrm>
            <a:off x="838200" y="4546335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F98BC7D5-E1E1-4BAD-B95B-6E75FB38E4BA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16123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Compliance with the Long-Term Renovation Strategy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6641325" cy="8126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Based on the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Directive (EU) 2018/844</a:t>
            </a:r>
            <a:r>
              <a:rPr lang="cs-CZ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of the European Parliament and of the Council of 30 May 2018</a:t>
            </a: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72154309-31C6-4B9B-8567-8EA699211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672622"/>
              </p:ext>
            </p:extLst>
          </p:nvPr>
        </p:nvGraphicFramePr>
        <p:xfrm>
          <a:off x="7092339" y="1918216"/>
          <a:ext cx="3564000" cy="43920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422984853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18971734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42547263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7329712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Country / criteria</a:t>
                      </a:r>
                      <a:endParaRPr lang="cs-CZ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185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Austria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67176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Bulgaria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X*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7034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Croatia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9526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Czech Republic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9272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Germany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85694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Hungary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32159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Romania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P*</a:t>
                      </a:r>
                      <a:endParaRPr lang="cs-CZ" sz="1600" b="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142896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Slovakia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13292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Slovenia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539224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Bosnia and Hercegovina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9494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Moldova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49006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Montenegro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85943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Serbia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97053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Ukraine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16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7424687"/>
                  </a:ext>
                </a:extLst>
              </a:tr>
            </a:tbl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:a16="http://schemas.microsoft.com/office/drawing/2014/main" id="{A8D40AEB-E002-4F80-A36E-1FBA99B294D1}"/>
              </a:ext>
            </a:extLst>
          </p:cNvPr>
          <p:cNvSpPr txBox="1"/>
          <p:nvPr/>
        </p:nvSpPr>
        <p:spPr>
          <a:xfrm>
            <a:off x="2342147" y="5634476"/>
            <a:ext cx="5198642" cy="1004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 – partially covered,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– Further details below,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– not implemented/included or information/evidence not found</a:t>
            </a:r>
            <a:endParaRPr lang="cs-CZ" i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F59BABB-8B92-473D-AC0C-3EC6187EC221}"/>
              </a:ext>
            </a:extLst>
          </p:cNvPr>
          <p:cNvSpPr txBox="1"/>
          <p:nvPr/>
        </p:nvSpPr>
        <p:spPr>
          <a:xfrm>
            <a:off x="838200" y="2791038"/>
            <a:ext cx="5495925" cy="2867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Support the </a:t>
            </a:r>
            <a:r>
              <a:rPr lang="en-GB" b="1" dirty="0">
                <a:latin typeface="Calibri" panose="020F0502020204030204" pitchFamily="34" charset="0"/>
                <a:cs typeface="Times New Roman" panose="02020603050405020304" pitchFamily="18" charset="0"/>
              </a:rPr>
              <a:t>mobilisation of investments 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into the renovation needed to achieve the goals referred to in paragraph 1 (points 1 to 7 above)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Annex the </a:t>
            </a:r>
            <a:r>
              <a:rPr lang="en-GB" b="1" dirty="0">
                <a:latin typeface="Calibri" panose="020F0502020204030204" pitchFamily="34" charset="0"/>
                <a:cs typeface="Times New Roman" panose="02020603050405020304" pitchFamily="18" charset="0"/>
              </a:rPr>
              <a:t>details of the implementation 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of its most </a:t>
            </a:r>
            <a:r>
              <a:rPr lang="en-GB" b="1" dirty="0">
                <a:latin typeface="Calibri" panose="020F0502020204030204" pitchFamily="34" charset="0"/>
                <a:cs typeface="Times New Roman" panose="02020603050405020304" pitchFamily="18" charset="0"/>
              </a:rPr>
              <a:t>recent long-term renovation strategy 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to its long-term renovation strategy (Article 2a(6) of the EPBD)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Carry out a p</a:t>
            </a:r>
            <a:r>
              <a:rPr lang="en-GB" b="1" dirty="0">
                <a:latin typeface="Calibri" panose="020F0502020204030204" pitchFamily="34" charset="0"/>
                <a:cs typeface="Times New Roman" panose="02020603050405020304" pitchFamily="18" charset="0"/>
              </a:rPr>
              <a:t>ublic consultation on long-term renovation strategy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prior to submitting it to the Commission for support the development of its long-term renovation strategy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614388A-20D9-4493-8B2A-79B41B71F5FC}"/>
              </a:ext>
            </a:extLst>
          </p:cNvPr>
          <p:cNvSpPr txBox="1"/>
          <p:nvPr/>
        </p:nvSpPr>
        <p:spPr>
          <a:xfrm>
            <a:off x="838200" y="2719583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2A18B3BE-BC76-43A7-B867-31202B2948AD}"/>
              </a:ext>
            </a:extLst>
          </p:cNvPr>
          <p:cNvSpPr txBox="1"/>
          <p:nvPr/>
        </p:nvSpPr>
        <p:spPr>
          <a:xfrm>
            <a:off x="695325" y="3828621"/>
            <a:ext cx="6000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10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91D258E8-93E5-48DE-A538-E0E60CBC4E3D}"/>
              </a:ext>
            </a:extLst>
          </p:cNvPr>
          <p:cNvSpPr txBox="1"/>
          <p:nvPr/>
        </p:nvSpPr>
        <p:spPr>
          <a:xfrm>
            <a:off x="695325" y="4812783"/>
            <a:ext cx="6000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11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C2CA18AE-D936-45AA-B7F2-619C2088DD7F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61474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cký objekt 16" descr="Stavební zábrana se souvislou výplní">
            <a:extLst>
              <a:ext uri="{FF2B5EF4-FFF2-40B4-BE49-F238E27FC236}">
                <a16:creationId xmlns:a16="http://schemas.microsoft.com/office/drawing/2014/main" id="{1AD2C24D-015D-4D60-A9E5-E76873C123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370341" y="3213153"/>
            <a:ext cx="3467100" cy="346710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Identified Barriers and Matrix of Measures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2"/>
            <a:ext cx="10515600" cy="37844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Identified barriers to complying with the requirements of EU legislation</a:t>
            </a:r>
          </a:p>
          <a:p>
            <a:pPr marL="360000" lvl="1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Barriers in complying with the EU legislation requirements emerges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at the national level (laws</a:t>
            </a:r>
            <a:r>
              <a:rPr lang="cs-CZ" sz="1800" dirty="0"/>
              <a:t>)</a:t>
            </a:r>
            <a:endParaRPr lang="en-US" sz="1800" dirty="0"/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at the specific local level (region, market segment, certain sector of the economy)</a:t>
            </a:r>
          </a:p>
          <a:p>
            <a:pPr marL="360000" lvl="1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Categories of barriers are similar in general in all the countries: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Financial Barriers, Legal Barriers, Social Trends, Information and Capacity</a:t>
            </a:r>
          </a:p>
          <a:p>
            <a:pPr lvl="1"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endParaRPr lang="en-US" sz="800" dirty="0"/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i="1" dirty="0"/>
              <a:t>For example, in case of building renovations, the renovation rate is a "theoretical" concept at the legislative level, a percentage point, but also a "practical" amount of activity and concrete projects at the level of implementation and the involvement of people and stakeholders.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C7BBE40-037E-47AF-8097-44611AECA1EC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00279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cký objekt 16" descr="Stavební zábrana se souvislou výplní">
            <a:extLst>
              <a:ext uri="{FF2B5EF4-FFF2-40B4-BE49-F238E27FC236}">
                <a16:creationId xmlns:a16="http://schemas.microsoft.com/office/drawing/2014/main" id="{1AD2C24D-015D-4D60-A9E5-E76873C123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370341" y="3213153"/>
            <a:ext cx="3467100" cy="346710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Barriers </a:t>
            </a:r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Financial Barriers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2"/>
            <a:ext cx="10515600" cy="37844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Financial complexity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of the implementation of certain measures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Insufficient public funds or high public debt, insufficient funds to implement financial measures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Low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creditworthiness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 or borrowing capacity of the building owners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High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administrative burden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, transaction costs and demanding conditions of subsidies/grants or financial incentives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High initial costs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of the energy-saving renovation of buildings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Long return-on-investments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period of some energy saving measures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Lack of an appropriate budget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, procurement and budget law, lack of responsibility for or access to the properties in public sector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4C42148-AA86-46CF-8BFE-9ACA7956760D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19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Do you know …?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4E890DC-0A0E-4461-BC0B-1C7D88287FB1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 in Danube Region</a:t>
            </a:r>
            <a:endParaRPr lang="en-US" sz="160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A9D3FDDE-139B-45A5-8636-C44B93646E44}"/>
              </a:ext>
            </a:extLst>
          </p:cNvPr>
          <p:cNvSpPr txBox="1"/>
          <p:nvPr/>
        </p:nvSpPr>
        <p:spPr>
          <a:xfrm>
            <a:off x="838200" y="1954946"/>
            <a:ext cx="1061441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</a:rPr>
              <a:t>Which country from the selected EU member states has the lowest percentage of increase in Final consumption of households (in the time period 2014-2019)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F2420B04-B55D-4F4B-ABF8-368506F92B2D}"/>
              </a:ext>
            </a:extLst>
          </p:cNvPr>
          <p:cNvSpPr txBox="1"/>
          <p:nvPr/>
        </p:nvSpPr>
        <p:spPr>
          <a:xfrm>
            <a:off x="1129217" y="2713363"/>
            <a:ext cx="16633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cs-CZ"/>
            </a:defPPr>
            <a:lvl1pPr>
              <a:spcBef>
                <a:spcPts val="2400"/>
              </a:spcBef>
              <a:spcAft>
                <a:spcPts val="600"/>
              </a:spcAft>
              <a:defRPr sz="2400" b="1" cap="all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Austria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16F86EC1-7DDC-48F6-8AE6-7E426FFDDE61}"/>
              </a:ext>
            </a:extLst>
          </p:cNvPr>
          <p:cNvSpPr txBox="1"/>
          <p:nvPr/>
        </p:nvSpPr>
        <p:spPr>
          <a:xfrm>
            <a:off x="3881663" y="2713364"/>
            <a:ext cx="249070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cs-CZ"/>
            </a:defPPr>
            <a:lvl1pPr algn="ctr">
              <a:spcBef>
                <a:spcPts val="2400"/>
              </a:spcBef>
              <a:spcAft>
                <a:spcPts val="600"/>
              </a:spcAft>
              <a:defRPr sz="2400" b="1" cap="all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>
                <a:solidFill>
                  <a:schemeClr val="tx1"/>
                </a:solidFill>
              </a:rPr>
              <a:t>Hungary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5F2FE18A-5D96-4203-8B6B-1D0A2BDADE9E}"/>
              </a:ext>
            </a:extLst>
          </p:cNvPr>
          <p:cNvSpPr txBox="1"/>
          <p:nvPr/>
        </p:nvSpPr>
        <p:spPr>
          <a:xfrm>
            <a:off x="838200" y="5244135"/>
            <a:ext cx="21264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107,3 %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B28BB807-2E05-4E6C-9215-F1AE899B0B96}"/>
              </a:ext>
            </a:extLst>
          </p:cNvPr>
          <p:cNvSpPr txBox="1"/>
          <p:nvPr/>
        </p:nvSpPr>
        <p:spPr>
          <a:xfrm>
            <a:off x="8993573" y="2716825"/>
            <a:ext cx="25847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b="1" cap="all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Czech Republic</a:t>
            </a:r>
          </a:p>
        </p:txBody>
      </p:sp>
      <p:pic>
        <p:nvPicPr>
          <p:cNvPr id="28" name="Obrázek 27">
            <a:extLst>
              <a:ext uri="{FF2B5EF4-FFF2-40B4-BE49-F238E27FC236}">
                <a16:creationId xmlns:a16="http://schemas.microsoft.com/office/drawing/2014/main" id="{B1F55BE5-4883-4EE2-AA76-F30EC87450F5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34" y="3544076"/>
            <a:ext cx="2045466" cy="1078664"/>
          </a:xfrm>
          <a:prstGeom prst="rect">
            <a:avLst/>
          </a:prstGeom>
        </p:spPr>
      </p:pic>
      <p:pic>
        <p:nvPicPr>
          <p:cNvPr id="30" name="Obrázek 29">
            <a:extLst>
              <a:ext uri="{FF2B5EF4-FFF2-40B4-BE49-F238E27FC236}">
                <a16:creationId xmlns:a16="http://schemas.microsoft.com/office/drawing/2014/main" id="{E53868AE-BD50-4381-A5E6-5526DB5BADFC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8404" y="3300424"/>
            <a:ext cx="2045466" cy="1244801"/>
          </a:xfrm>
          <a:prstGeom prst="rect">
            <a:avLst/>
          </a:prstGeom>
        </p:spPr>
      </p:pic>
      <p:pic>
        <p:nvPicPr>
          <p:cNvPr id="32" name="Obrázek 31" descr="Obsah obrázku příroda, hora, tmavé&#10;&#10;Popis byl vytvořen automaticky">
            <a:extLst>
              <a:ext uri="{FF2B5EF4-FFF2-40B4-BE49-F238E27FC236}">
                <a16:creationId xmlns:a16="http://schemas.microsoft.com/office/drawing/2014/main" id="{A2460ADF-09EC-4AD5-AAD3-89E6EA6C8D8C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704" y="3494664"/>
            <a:ext cx="2045466" cy="1198515"/>
          </a:xfrm>
          <a:prstGeom prst="rect">
            <a:avLst/>
          </a:prstGeom>
        </p:spPr>
      </p:pic>
      <p:sp>
        <p:nvSpPr>
          <p:cNvPr id="21" name="TextovéPole 20">
            <a:extLst>
              <a:ext uri="{FF2B5EF4-FFF2-40B4-BE49-F238E27FC236}">
                <a16:creationId xmlns:a16="http://schemas.microsoft.com/office/drawing/2014/main" id="{7845F1EA-5F50-46DC-B2CF-6678F11CC83D}"/>
              </a:ext>
            </a:extLst>
          </p:cNvPr>
          <p:cNvSpPr txBox="1"/>
          <p:nvPr/>
        </p:nvSpPr>
        <p:spPr>
          <a:xfrm>
            <a:off x="6674245" y="2716825"/>
            <a:ext cx="25847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cs-CZ" sz="2400" b="1" cap="all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GERMANY</a:t>
            </a:r>
            <a:endParaRPr lang="en-US" sz="2400" b="1" cap="all" dirty="0">
              <a:effectLst/>
              <a:latin typeface="Calibri" panose="020F050202020403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8" name="Obrázek 7" descr="Obsah obrázku tmavé, vysoký&#10;&#10;Popis byl vytvořen automaticky">
            <a:extLst>
              <a:ext uri="{FF2B5EF4-FFF2-40B4-BE49-F238E27FC236}">
                <a16:creationId xmlns:a16="http://schemas.microsoft.com/office/drawing/2014/main" id="{AD90DFFA-DD18-459E-AD06-0952C3FC8482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141" y="3141943"/>
            <a:ext cx="1528941" cy="2082058"/>
          </a:xfrm>
          <a:prstGeom prst="rect">
            <a:avLst/>
          </a:prstGeom>
        </p:spPr>
      </p:pic>
      <p:sp>
        <p:nvSpPr>
          <p:cNvPr id="27" name="TextovéPole 26">
            <a:extLst>
              <a:ext uri="{FF2B5EF4-FFF2-40B4-BE49-F238E27FC236}">
                <a16:creationId xmlns:a16="http://schemas.microsoft.com/office/drawing/2014/main" id="{8BCCC1DA-91DA-4471-8471-C9C1D2489B8A}"/>
              </a:ext>
            </a:extLst>
          </p:cNvPr>
          <p:cNvSpPr txBox="1"/>
          <p:nvPr/>
        </p:nvSpPr>
        <p:spPr>
          <a:xfrm>
            <a:off x="2208045" y="6262932"/>
            <a:ext cx="25363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(data from </a:t>
            </a:r>
            <a:r>
              <a:rPr lang="cs-CZ" sz="1800" b="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EUROSTAT</a:t>
            </a:r>
            <a:r>
              <a:rPr lang="en-US" sz="1800" b="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800" b="0" i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9" name="Grafický objekt 28" descr="Zaškrtnutí se souvislou výplní">
            <a:extLst>
              <a:ext uri="{FF2B5EF4-FFF2-40B4-BE49-F238E27FC236}">
                <a16:creationId xmlns:a16="http://schemas.microsoft.com/office/drawing/2014/main" id="{40100CDB-906D-45FC-8A0C-FB827877069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3529901" y="2180524"/>
            <a:ext cx="2681686" cy="2681686"/>
          </a:xfrm>
          <a:prstGeom prst="rect">
            <a:avLst/>
          </a:prstGeom>
        </p:spPr>
      </p:pic>
      <p:sp>
        <p:nvSpPr>
          <p:cNvPr id="33" name="TextovéPole 32">
            <a:extLst>
              <a:ext uri="{FF2B5EF4-FFF2-40B4-BE49-F238E27FC236}">
                <a16:creationId xmlns:a16="http://schemas.microsoft.com/office/drawing/2014/main" id="{AA5A3740-94CD-4F7E-9133-D80DAD56B83F}"/>
              </a:ext>
            </a:extLst>
          </p:cNvPr>
          <p:cNvSpPr txBox="1"/>
          <p:nvPr/>
        </p:nvSpPr>
        <p:spPr>
          <a:xfrm>
            <a:off x="6343888" y="5244135"/>
            <a:ext cx="21264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107,6 %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41C221C0-0444-46E2-AFBA-C9F5DAD9CC98}"/>
              </a:ext>
            </a:extLst>
          </p:cNvPr>
          <p:cNvSpPr txBox="1"/>
          <p:nvPr/>
        </p:nvSpPr>
        <p:spPr>
          <a:xfrm>
            <a:off x="9117409" y="5244135"/>
            <a:ext cx="21264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106,9 %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6CBC6351-6F13-45B6-AB22-64F795E327A2}"/>
              </a:ext>
            </a:extLst>
          </p:cNvPr>
          <p:cNvSpPr txBox="1"/>
          <p:nvPr/>
        </p:nvSpPr>
        <p:spPr>
          <a:xfrm>
            <a:off x="3529901" y="5244135"/>
            <a:ext cx="21264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103,5 %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49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3" grpId="0"/>
      <p:bldP spid="34" grpId="0"/>
      <p:bldP spid="2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cký objekt 16" descr="Stavební zábrana se souvislou výplní">
            <a:extLst>
              <a:ext uri="{FF2B5EF4-FFF2-40B4-BE49-F238E27FC236}">
                <a16:creationId xmlns:a16="http://schemas.microsoft.com/office/drawing/2014/main" id="{1AD2C24D-015D-4D60-A9E5-E76873C12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370341" y="3213153"/>
            <a:ext cx="3467100" cy="346710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Barriers </a:t>
            </a:r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Legal Barriers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2"/>
            <a:ext cx="10515600" cy="37844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Gap between the national legislation and EU legislation</a:t>
            </a:r>
            <a:endParaRPr lang="cs-CZ" sz="20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Existing differences in national legislation resulting from different approaches taken to transposing EU legislation into national law</a:t>
            </a: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Insufficient use of all EU support mechanisms</a:t>
            </a: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Lack of clear definitions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in regulatory framework or absence of regulatory framework and the complex administrative formalities</a:t>
            </a: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Public procurement barriers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(low quality, administrative obstacles, lengthy public procurement, lengthy proceedings, etc.)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47280A8-9473-43D2-8735-7F8F796F9652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30716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cký objekt 16" descr="Stavební zábrana se souvislou výplní">
            <a:extLst>
              <a:ext uri="{FF2B5EF4-FFF2-40B4-BE49-F238E27FC236}">
                <a16:creationId xmlns:a16="http://schemas.microsoft.com/office/drawing/2014/main" id="{1AD2C24D-015D-4D60-A9E5-E76873C12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370341" y="3213153"/>
            <a:ext cx="3467100" cy="346710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Barriers - Social Trends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2"/>
            <a:ext cx="10515600" cy="37844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Unpredictability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of the legislation development or market environment, uncertainty surrounding the legislative framework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Favouring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national interests over regional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or European ones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Ownership of buildings and related obligations and legislative options -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tenant-owner dilemma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Behavioural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barriers and personal attitude, lack of interest, lack of time, fear of stress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Country practices, historical background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, path dependency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Lack of capacity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, lack of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human resources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(availability of skilled </a:t>
            </a:r>
            <a:r>
              <a:rPr lang="en-US" sz="2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labour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Stakeholder involvement, low participation in decision-making process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B57D204-1256-4801-A1C6-42AA45B0E0A8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60636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cký objekt 16" descr="Stavební zábrana se souvislou výplní">
            <a:extLst>
              <a:ext uri="{FF2B5EF4-FFF2-40B4-BE49-F238E27FC236}">
                <a16:creationId xmlns:a16="http://schemas.microsoft.com/office/drawing/2014/main" id="{1AD2C24D-015D-4D60-A9E5-E76873C12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370341" y="3213153"/>
            <a:ext cx="3467100" cy="346710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Barriers </a:t>
            </a:r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Information and Capacity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2"/>
            <a:ext cx="10515600" cy="37844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Lack of information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on available support tools</a:t>
            </a: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Insufficient or low economic motivation among the involved players</a:t>
            </a:r>
            <a:endParaRPr lang="cs-CZ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Lack of access to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independent and public information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and advice, education,  information transparency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Insufficient public relations in the renovation and energy efficiency sector in general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Barriers to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conducting analyses and reporting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on the strategy plans and programmes at national and local level arising from insufficient capacity</a:t>
            </a:r>
          </a:p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Lack of competence</a:t>
            </a:r>
            <a:r>
              <a:rPr lang="cs-CZ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adequate data and/or </a:t>
            </a:r>
            <a:r>
              <a:rPr lang="en-US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understanding of data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BE8D594-6027-4BA5-B1D4-6F35ABFEE17B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98004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Matrix of Measures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2"/>
            <a:ext cx="10515600" cy="3784487"/>
          </a:xfrm>
        </p:spPr>
        <p:txBody>
          <a:bodyPr numCol="1">
            <a:noAutofit/>
          </a:bodyPr>
          <a:lstStyle/>
          <a:p>
            <a:pPr marL="360000" indent="-360000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A matrix of key measures suitable for implementation in individual countries was identified. </a:t>
            </a:r>
            <a:r>
              <a:rPr lang="cs-CZ" sz="2000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0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The identified measures include: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58D1F88E-1D67-4578-BAAA-D9174A67873D}"/>
              </a:ext>
            </a:extLst>
          </p:cNvPr>
          <p:cNvSpPr txBox="1"/>
          <p:nvPr/>
        </p:nvSpPr>
        <p:spPr>
          <a:xfrm>
            <a:off x="838201" y="2784768"/>
            <a:ext cx="10623882" cy="2956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Increasing the renovation rate according to the Renovation wave requirements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Develop plans/framework to tackle energy poverty and address vulnerable customers</a:t>
            </a:r>
            <a:endParaRPr lang="cs-CZ" sz="1800" dirty="0"/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/>
              <a:t>based on the Recital 60 of the Directive (EU) 2019 on common rules for the internal market for electricity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Implement energy poverty indicators into the national practice</a:t>
            </a:r>
            <a:endParaRPr lang="cs-CZ" sz="1800" dirty="0"/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/>
              <a:t>according to annex in the Commission Recommendation (EU) 2020/1563 on energy poverty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Introduce the Smart Readiness Indicator for Buildings (optional)</a:t>
            </a:r>
          </a:p>
          <a:p>
            <a:pPr lvl="1"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Ensuring full and detailed compliance of Long</a:t>
            </a:r>
            <a:r>
              <a:rPr lang="cs-CZ" sz="1800" dirty="0"/>
              <a:t>-</a:t>
            </a:r>
            <a:r>
              <a:rPr lang="en-US" sz="1800" dirty="0"/>
              <a:t>term building renovation strategy with EU requirements</a:t>
            </a:r>
            <a:endParaRPr lang="cs-CZ" sz="1800" dirty="0"/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/>
              <a:t>optional for non-EU countries.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B6A07B3-F199-4CE1-8E4B-0A329DB8E327}"/>
              </a:ext>
            </a:extLst>
          </p:cNvPr>
          <p:cNvSpPr txBox="1"/>
          <p:nvPr/>
        </p:nvSpPr>
        <p:spPr>
          <a:xfrm>
            <a:off x="838199" y="2718194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8E36E20B-4114-4CF7-A467-A633CA1B9C87}"/>
              </a:ext>
            </a:extLst>
          </p:cNvPr>
          <p:cNvSpPr txBox="1"/>
          <p:nvPr/>
        </p:nvSpPr>
        <p:spPr>
          <a:xfrm>
            <a:off x="838198" y="3083867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C31FD947-13DF-48F9-B445-5984A0122A87}"/>
              </a:ext>
            </a:extLst>
          </p:cNvPr>
          <p:cNvSpPr txBox="1"/>
          <p:nvPr/>
        </p:nvSpPr>
        <p:spPr>
          <a:xfrm>
            <a:off x="838198" y="3807405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2BDC5A20-D12D-4F59-AA45-9EEDBCAD5E9D}"/>
              </a:ext>
            </a:extLst>
          </p:cNvPr>
          <p:cNvSpPr txBox="1"/>
          <p:nvPr/>
        </p:nvSpPr>
        <p:spPr>
          <a:xfrm>
            <a:off x="838198" y="4557420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73FF3BEF-921B-45BA-BF9E-FB9294567DB4}"/>
              </a:ext>
            </a:extLst>
          </p:cNvPr>
          <p:cNvSpPr txBox="1"/>
          <p:nvPr/>
        </p:nvSpPr>
        <p:spPr>
          <a:xfrm>
            <a:off x="838197" y="4908593"/>
            <a:ext cx="45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F75971DF-6571-45D1-A3EE-4DA0D6DE4AD7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52920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 Matrix of Measures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3125"/>
            <a:ext cx="5257800" cy="3457574"/>
          </a:xfrm>
        </p:spPr>
        <p:txBody>
          <a:bodyPr numCol="1">
            <a:noAutofit/>
          </a:bodyPr>
          <a:lstStyle/>
          <a:p>
            <a:pPr marL="342900" indent="-342900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arenR"/>
            </a:pPr>
            <a:r>
              <a:rPr lang="en-US" sz="1600" dirty="0"/>
              <a:t>Increasing the renovation rate according to the Renovation wave requirements</a:t>
            </a:r>
          </a:p>
          <a:p>
            <a:pPr marL="342900" indent="-342900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arenR"/>
            </a:pPr>
            <a:r>
              <a:rPr lang="en-US" sz="1600" dirty="0"/>
              <a:t>Develop plans/framework to tackle energy poverty and address vulnerable customers</a:t>
            </a:r>
            <a:endParaRPr lang="cs-CZ" sz="1600" dirty="0"/>
          </a:p>
          <a:p>
            <a:pPr marL="342900" indent="-342900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arenR"/>
            </a:pPr>
            <a:r>
              <a:rPr lang="en-US" sz="1600" dirty="0"/>
              <a:t>Implement energy poverty indicators into the national practice</a:t>
            </a:r>
            <a:endParaRPr lang="cs-CZ" sz="1600" dirty="0"/>
          </a:p>
          <a:p>
            <a:pPr marL="342900" indent="-342900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arenR"/>
            </a:pPr>
            <a:r>
              <a:rPr lang="en-US" sz="1600" dirty="0"/>
              <a:t>Introduce the Smart Readiness Indicator for Buildings (optional)</a:t>
            </a:r>
          </a:p>
          <a:p>
            <a:pPr marL="342900" indent="-342900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arenR"/>
            </a:pPr>
            <a:r>
              <a:rPr lang="en-US" sz="1600" dirty="0"/>
              <a:t>Ensuring full and detailed compliance of Long</a:t>
            </a:r>
            <a:r>
              <a:rPr lang="cs-CZ" sz="1600" dirty="0"/>
              <a:t>-</a:t>
            </a:r>
            <a:r>
              <a:rPr lang="en-US" sz="1600" dirty="0"/>
              <a:t>term building renovation strategy with EU requirements</a:t>
            </a:r>
            <a:endParaRPr lang="cs-CZ" sz="1600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graphicFrame>
        <p:nvGraphicFramePr>
          <p:cNvPr id="16" name="Tabulka 15">
            <a:extLst>
              <a:ext uri="{FF2B5EF4-FFF2-40B4-BE49-F238E27FC236}">
                <a16:creationId xmlns:a16="http://schemas.microsoft.com/office/drawing/2014/main" id="{519F554D-6370-4D2F-BB3D-1DA1CE41C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227883"/>
              </p:ext>
            </p:extLst>
          </p:nvPr>
        </p:nvGraphicFramePr>
        <p:xfrm>
          <a:off x="6531366" y="1844804"/>
          <a:ext cx="4860000" cy="43920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422984853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1897173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42547263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87329712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49149705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4548132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Country / criteria</a:t>
                      </a:r>
                      <a:endParaRPr lang="cs-CZ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185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Austria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67176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Bulgaria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7034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Croatia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9526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Czech Republic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✓*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92722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Germany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85694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Hungary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32159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Romania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142896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Slovakia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13292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Slovenia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6"/>
                          </a:solidFill>
                          <a:effectLst/>
                          <a:latin typeface="Segoe UI Symbol" panose="020B0502040204020203" pitchFamily="34" charset="0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✓</a:t>
                      </a:r>
                      <a:endParaRPr lang="cs-CZ" sz="1600" b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539224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Bosnia and Hercegovina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(●)*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9494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Moldova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(●)*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49006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Montenegro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(●)*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85943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Serbia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(●)*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97053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>
                          <a:effectLst/>
                        </a:rPr>
                        <a:t>Ukraine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(●)*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7424687"/>
                  </a:ext>
                </a:extLst>
              </a:tr>
            </a:tbl>
          </a:graphicData>
        </a:graphic>
      </p:graphicFrame>
      <p:sp>
        <p:nvSpPr>
          <p:cNvPr id="17" name="TextovéPole 16">
            <a:extLst>
              <a:ext uri="{FF2B5EF4-FFF2-40B4-BE49-F238E27FC236}">
                <a16:creationId xmlns:a16="http://schemas.microsoft.com/office/drawing/2014/main" id="{DF98DB4E-01CD-478E-8A42-519F81E393D5}"/>
              </a:ext>
            </a:extLst>
          </p:cNvPr>
          <p:cNvSpPr txBox="1"/>
          <p:nvPr/>
        </p:nvSpPr>
        <p:spPr>
          <a:xfrm>
            <a:off x="2345935" y="5629290"/>
            <a:ext cx="6096000" cy="1004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Note: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● – recommendation to more address the topic,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(●) – optional recommendation, 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* - further details below</a:t>
            </a:r>
            <a:endParaRPr lang="cs-CZ" sz="1400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3EC88B2-0225-412C-8FB1-6217342CB693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91535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97" y="1166674"/>
            <a:ext cx="10708103" cy="649539"/>
          </a:xfrm>
        </p:spPr>
        <p:txBody>
          <a:bodyPr>
            <a:normAutofit/>
          </a:bodyPr>
          <a:lstStyle/>
          <a:p>
            <a:r>
              <a:rPr lang="en-US" sz="3600" b="1">
                <a:solidFill>
                  <a:schemeClr val="accent1">
                    <a:lumMod val="75000"/>
                  </a:schemeClr>
                </a:solidFill>
                <a:latin typeface="+mn-lt"/>
              </a:rPr>
              <a:t>Identification Data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697" y="1816213"/>
            <a:ext cx="4744450" cy="4727316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en-US" sz="1600" b="1"/>
              <a:t>CONTRACTING AUTHORITY</a:t>
            </a:r>
          </a:p>
          <a:p>
            <a:pPr marL="0" indent="0">
              <a:buNone/>
            </a:pPr>
            <a:r>
              <a:rPr lang="en-US" sz="1600"/>
              <a:t>Name of organisation: </a:t>
            </a:r>
          </a:p>
          <a:p>
            <a:pPr marL="0" indent="0">
              <a:buNone/>
            </a:pPr>
            <a:r>
              <a:rPr lang="en-US" sz="1600" b="1"/>
              <a:t>The Czech Republic</a:t>
            </a:r>
          </a:p>
          <a:p>
            <a:pPr marL="0" indent="0">
              <a:buNone/>
            </a:pPr>
            <a:r>
              <a:rPr lang="en-US" sz="1600" b="1"/>
              <a:t>Ministry of Industry and Trade</a:t>
            </a:r>
          </a:p>
          <a:p>
            <a:pPr marL="0" indent="0">
              <a:buNone/>
            </a:pPr>
            <a:r>
              <a:rPr lang="en-US" sz="1600"/>
              <a:t>Address: </a:t>
            </a:r>
          </a:p>
          <a:p>
            <a:pPr marL="0" indent="0">
              <a:buNone/>
            </a:pPr>
            <a:r>
              <a:rPr lang="en-US" sz="1600"/>
              <a:t>Na Františku 32, 110 15, Prague 1, the Czech Republic</a:t>
            </a:r>
          </a:p>
          <a:p>
            <a:pPr marL="0" indent="0">
              <a:buNone/>
            </a:pPr>
            <a:r>
              <a:rPr lang="en-US" sz="1600"/>
              <a:t>Identification number: 476 09 109</a:t>
            </a:r>
          </a:p>
          <a:p>
            <a:pPr marL="0" indent="0">
              <a:buNone/>
            </a:pPr>
            <a:r>
              <a:rPr lang="en-US" sz="1600"/>
              <a:t>Contact person:	Ing. Vít Fencl</a:t>
            </a:r>
          </a:p>
          <a:p>
            <a:pPr marL="0" indent="0">
              <a:buNone/>
            </a:pPr>
            <a:r>
              <a:rPr lang="en-US" sz="1600"/>
              <a:t>Email:		</a:t>
            </a:r>
            <a:r>
              <a:rPr lang="en-US" sz="1600">
                <a:hlinkClick r:id="rId6"/>
              </a:rPr>
              <a:t>fencl@mpo.cz</a:t>
            </a:r>
            <a:r>
              <a:rPr lang="en-US" sz="1600"/>
              <a:t> 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5D326B9E-07D7-472F-8BD4-6E354B2F69BF}"/>
              </a:ext>
            </a:extLst>
          </p:cNvPr>
          <p:cNvSpPr txBox="1">
            <a:spLocks/>
          </p:cNvSpPr>
          <p:nvPr/>
        </p:nvSpPr>
        <p:spPr>
          <a:xfrm>
            <a:off x="5390147" y="1816213"/>
            <a:ext cx="6399019" cy="4727316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CONTRACTOR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Name of </a:t>
            </a:r>
            <a:r>
              <a:rPr lang="en-US" sz="1600" dirty="0" err="1"/>
              <a:t>organisation</a:t>
            </a:r>
            <a:r>
              <a:rPr lang="en-US" sz="1600" dirty="0"/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 err="1"/>
              <a:t>SEVEn</a:t>
            </a:r>
            <a:r>
              <a:rPr lang="en-US" sz="1600" b="1" dirty="0"/>
              <a:t> Energy </a:t>
            </a:r>
            <a:r>
              <a:rPr lang="en-US" sz="1600" b="1" dirty="0" err="1"/>
              <a:t>s.r.o</a:t>
            </a:r>
            <a:r>
              <a:rPr lang="en-US" sz="1600" b="1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Address: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 err="1"/>
              <a:t>Americká</a:t>
            </a:r>
            <a:r>
              <a:rPr lang="en-US" sz="1600" dirty="0"/>
              <a:t> 579/17, 120 00 Prague 2, the Czech Republic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Identification number: 278 76 829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Contact person:	</a:t>
            </a:r>
            <a:r>
              <a:rPr lang="en-US" sz="1600" dirty="0" err="1"/>
              <a:t>Václav</a:t>
            </a:r>
            <a:r>
              <a:rPr lang="en-US" sz="1600" dirty="0"/>
              <a:t> </a:t>
            </a:r>
            <a:r>
              <a:rPr lang="cs-CZ" sz="1600" dirty="0"/>
              <a:t> </a:t>
            </a:r>
            <a:r>
              <a:rPr lang="en-US" sz="1600" dirty="0" err="1"/>
              <a:t>Šebek</a:t>
            </a:r>
            <a:endParaRPr lang="en-US" sz="1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Authors:		Jiří Karásek,</a:t>
            </a:r>
            <a:r>
              <a:rPr lang="cs-CZ" sz="1600" dirty="0"/>
              <a:t> </a:t>
            </a:r>
            <a:r>
              <a:rPr lang="en-US" sz="1600" dirty="0" err="1"/>
              <a:t>Václav</a:t>
            </a:r>
            <a:r>
              <a:rPr lang="en-US" sz="1600" dirty="0"/>
              <a:t> </a:t>
            </a:r>
            <a:r>
              <a:rPr lang="en-US" sz="1600" dirty="0" err="1"/>
              <a:t>Šebek</a:t>
            </a:r>
            <a:r>
              <a:rPr lang="cs-CZ" sz="1600" dirty="0"/>
              <a:t>, </a:t>
            </a:r>
            <a:r>
              <a:rPr lang="en-US" sz="1600" dirty="0"/>
              <a:t>Jakub </a:t>
            </a:r>
            <a:r>
              <a:rPr lang="en-US" sz="1600" dirty="0" err="1"/>
              <a:t>Kvasnica</a:t>
            </a:r>
            <a:r>
              <a:rPr lang="en-US" sz="1600" dirty="0"/>
              <a:t>, </a:t>
            </a:r>
            <a:endParaRPr lang="cs-CZ" sz="1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1600" dirty="0"/>
              <a:t>		</a:t>
            </a:r>
            <a:r>
              <a:rPr lang="en-US" sz="1600" dirty="0"/>
              <a:t>Jan </a:t>
            </a:r>
            <a:r>
              <a:rPr lang="en-US" sz="1600" dirty="0" err="1"/>
              <a:t>Veleba</a:t>
            </a:r>
            <a:r>
              <a:rPr lang="cs-CZ" sz="1600" dirty="0"/>
              <a:t>, </a:t>
            </a:r>
            <a:r>
              <a:rPr lang="en-US" sz="1600" dirty="0" err="1"/>
              <a:t>Natálie</a:t>
            </a:r>
            <a:r>
              <a:rPr lang="en-US" sz="1600" dirty="0"/>
              <a:t> Anisimova, Ph.D.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		Jan </a:t>
            </a:r>
            <a:r>
              <a:rPr lang="en-US" sz="1600" dirty="0" err="1"/>
              <a:t>pojar</a:t>
            </a:r>
            <a:endParaRPr lang="en-US" sz="16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A570470-5A0D-433D-BC23-46FFECB89475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655ADD19-395C-4958-93EA-8A6B9DB2AF45}"/>
              </a:ext>
            </a:extLst>
          </p:cNvPr>
          <p:cNvSpPr txBox="1"/>
          <p:nvPr/>
        </p:nvSpPr>
        <p:spPr>
          <a:xfrm>
            <a:off x="2344907" y="6101214"/>
            <a:ext cx="7502186" cy="543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study has been funded by the European Union within the framework of the Interreg Danube Transnational Programme within project PA02 Energy 805 (DTP-PAC2-PA2).</a:t>
            </a:r>
            <a:endParaRPr lang="cs-CZ" sz="1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483B055-6B2A-4DC6-BFC8-F580688C0D3E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05297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4EB1F2-FFDE-4B28-A9C1-5E4088C79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>Thank you!</a:t>
            </a:r>
            <a:r>
              <a:rPr lang="en-US" sz="5400" dirty="0"/>
              <a:t/>
            </a:r>
            <a:br>
              <a:rPr lang="en-US" sz="5400" dirty="0"/>
            </a:b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261F8E11-974E-4F15-B191-E246B1CD76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Project is co-funded by the European Union (ERDF)</a:t>
            </a:r>
          </a:p>
          <a:p>
            <a:endParaRPr lang="en-US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3E4BB81-1989-4DC4-9169-A221D21E13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492" y="545285"/>
            <a:ext cx="2843868" cy="1166715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BC4FABC5-9CF7-49F6-85AF-1636A2391F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99" y="5006066"/>
            <a:ext cx="2270707" cy="1322353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D1675456-2911-4EBF-9BB7-AEFD6F7A6C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23" y="529581"/>
            <a:ext cx="3710643" cy="1562376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439709AB-040D-46F2-A218-1ECF30967CFD}"/>
              </a:ext>
            </a:extLst>
          </p:cNvPr>
          <p:cNvSpPr txBox="1"/>
          <p:nvPr/>
        </p:nvSpPr>
        <p:spPr>
          <a:xfrm>
            <a:off x="3459332" y="5735637"/>
            <a:ext cx="7502186" cy="543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study has been funded by the European Union within the framework of the Interreg Danube Transnational Programme within project PA02 Energy 805 (DTP-PAC2-PA2).</a:t>
            </a:r>
            <a:endParaRPr lang="cs-CZ" sz="1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5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Do you know …?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4E890DC-0A0E-4461-BC0B-1C7D88287FB1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 in Danube Region</a:t>
            </a:r>
            <a:endParaRPr lang="en-US" sz="160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A9D3FDDE-139B-45A5-8636-C44B93646E44}"/>
              </a:ext>
            </a:extLst>
          </p:cNvPr>
          <p:cNvSpPr txBox="1"/>
          <p:nvPr/>
        </p:nvSpPr>
        <p:spPr>
          <a:xfrm>
            <a:off x="838199" y="1954946"/>
            <a:ext cx="10515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By what percentage has the area of completed dwellings in Romania from 2011 to 2020 changed?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F2420B04-B55D-4F4B-ABF8-368506F92B2D}"/>
              </a:ext>
            </a:extLst>
          </p:cNvPr>
          <p:cNvSpPr txBox="1"/>
          <p:nvPr/>
        </p:nvSpPr>
        <p:spPr>
          <a:xfrm>
            <a:off x="6635986" y="1022788"/>
            <a:ext cx="16633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cs-CZ"/>
            </a:defPPr>
            <a:lvl1pPr>
              <a:spcBef>
                <a:spcPts val="2400"/>
              </a:spcBef>
              <a:spcAft>
                <a:spcPts val="600"/>
              </a:spcAft>
              <a:defRPr sz="2400" b="1" cap="all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defRPr>
            </a:lvl1pPr>
          </a:lstStyle>
          <a:p>
            <a:pPr algn="ctr"/>
            <a:r>
              <a:rPr lang="cs-CZ" dirty="0">
                <a:solidFill>
                  <a:schemeClr val="tx1"/>
                </a:solidFill>
              </a:rPr>
              <a:t>ROMANIA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Obrázek 12" descr="Obsah obrázku příroda&#10;&#10;Popis byl vytvořen automaticky">
            <a:extLst>
              <a:ext uri="{FF2B5EF4-FFF2-40B4-BE49-F238E27FC236}">
                <a16:creationId xmlns:a16="http://schemas.microsoft.com/office/drawing/2014/main" id="{DB3A34E8-B98B-4A47-84C4-C713A6D49E74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743" y="768037"/>
            <a:ext cx="1663366" cy="1247524"/>
          </a:xfrm>
          <a:prstGeom prst="rect">
            <a:avLst/>
          </a:prstGeom>
        </p:spPr>
      </p:pic>
      <p:sp>
        <p:nvSpPr>
          <p:cNvPr id="27" name="TextovéPole 26">
            <a:extLst>
              <a:ext uri="{FF2B5EF4-FFF2-40B4-BE49-F238E27FC236}">
                <a16:creationId xmlns:a16="http://schemas.microsoft.com/office/drawing/2014/main" id="{1A350515-BFC7-4078-9B0C-5E52C0CE3518}"/>
              </a:ext>
            </a:extLst>
          </p:cNvPr>
          <p:cNvSpPr txBox="1"/>
          <p:nvPr/>
        </p:nvSpPr>
        <p:spPr>
          <a:xfrm>
            <a:off x="2342147" y="6255158"/>
            <a:ext cx="6093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data</a:t>
            </a:r>
            <a:r>
              <a:rPr lang="en-US" sz="1800" b="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from </a:t>
            </a:r>
            <a:r>
              <a:rPr lang="en-GB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National Institute of Statistics, 2021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57" name="Skupina 56">
            <a:extLst>
              <a:ext uri="{FF2B5EF4-FFF2-40B4-BE49-F238E27FC236}">
                <a16:creationId xmlns:a16="http://schemas.microsoft.com/office/drawing/2014/main" id="{69ABFB40-9A37-4D0A-8D37-56C4E089773F}"/>
              </a:ext>
            </a:extLst>
          </p:cNvPr>
          <p:cNvGrpSpPr/>
          <p:nvPr/>
        </p:nvGrpSpPr>
        <p:grpSpPr>
          <a:xfrm>
            <a:off x="185626" y="2881788"/>
            <a:ext cx="12108742" cy="2160000"/>
            <a:chOff x="185626" y="3067663"/>
            <a:chExt cx="12108742" cy="2160000"/>
          </a:xfrm>
        </p:grpSpPr>
        <p:cxnSp>
          <p:nvCxnSpPr>
            <p:cNvPr id="8" name="Přímá spojnice 7">
              <a:extLst>
                <a:ext uri="{FF2B5EF4-FFF2-40B4-BE49-F238E27FC236}">
                  <a16:creationId xmlns:a16="http://schemas.microsoft.com/office/drawing/2014/main" id="{29FF2700-7739-433F-9350-0D1075039A54}"/>
                </a:ext>
              </a:extLst>
            </p:cNvPr>
            <p:cNvCxnSpPr>
              <a:cxnSpLocks/>
            </p:cNvCxnSpPr>
            <p:nvPr/>
          </p:nvCxnSpPr>
          <p:spPr>
            <a:xfrm>
              <a:off x="838199" y="4141313"/>
              <a:ext cx="10800000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>
              <a:extLst>
                <a:ext uri="{FF2B5EF4-FFF2-40B4-BE49-F238E27FC236}">
                  <a16:creationId xmlns:a16="http://schemas.microsoft.com/office/drawing/2014/main" id="{668EB7A8-6C33-4863-9613-2A4AF43DAC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8199" y="3067663"/>
              <a:ext cx="10800000" cy="21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Přímá spojnice 28">
              <a:extLst>
                <a:ext uri="{FF2B5EF4-FFF2-40B4-BE49-F238E27FC236}">
                  <a16:creationId xmlns:a16="http://schemas.microsoft.com/office/drawing/2014/main" id="{01CB1B5C-DCA0-473C-921A-B8E1AE2CBE86}"/>
                </a:ext>
              </a:extLst>
            </p:cNvPr>
            <p:cNvCxnSpPr/>
            <p:nvPr/>
          </p:nvCxnSpPr>
          <p:spPr>
            <a:xfrm>
              <a:off x="840286" y="3963071"/>
              <a:ext cx="0" cy="35648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Přímá spojnice 43">
              <a:extLst>
                <a:ext uri="{FF2B5EF4-FFF2-40B4-BE49-F238E27FC236}">
                  <a16:creationId xmlns:a16="http://schemas.microsoft.com/office/drawing/2014/main" id="{8A4E1844-02D8-45EB-BA44-20ADFE2C34FC}"/>
                </a:ext>
              </a:extLst>
            </p:cNvPr>
            <p:cNvCxnSpPr/>
            <p:nvPr/>
          </p:nvCxnSpPr>
          <p:spPr>
            <a:xfrm>
              <a:off x="2638199" y="3963071"/>
              <a:ext cx="0" cy="35648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Přímá spojnice 44">
              <a:extLst>
                <a:ext uri="{FF2B5EF4-FFF2-40B4-BE49-F238E27FC236}">
                  <a16:creationId xmlns:a16="http://schemas.microsoft.com/office/drawing/2014/main" id="{4E06C280-F54F-489B-9F36-252D00E225D8}"/>
                </a:ext>
              </a:extLst>
            </p:cNvPr>
            <p:cNvCxnSpPr/>
            <p:nvPr/>
          </p:nvCxnSpPr>
          <p:spPr>
            <a:xfrm>
              <a:off x="4438199" y="3963071"/>
              <a:ext cx="0" cy="35648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Přímá spojnice 45">
              <a:extLst>
                <a:ext uri="{FF2B5EF4-FFF2-40B4-BE49-F238E27FC236}">
                  <a16:creationId xmlns:a16="http://schemas.microsoft.com/office/drawing/2014/main" id="{E670A1F7-7EB2-41D1-97AC-A8EEEF9BAD58}"/>
                </a:ext>
              </a:extLst>
            </p:cNvPr>
            <p:cNvCxnSpPr/>
            <p:nvPr/>
          </p:nvCxnSpPr>
          <p:spPr>
            <a:xfrm>
              <a:off x="6238199" y="3963071"/>
              <a:ext cx="0" cy="35648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Přímá spojnice 46">
              <a:extLst>
                <a:ext uri="{FF2B5EF4-FFF2-40B4-BE49-F238E27FC236}">
                  <a16:creationId xmlns:a16="http://schemas.microsoft.com/office/drawing/2014/main" id="{1314BA06-B8E6-425E-8B5D-EC6D21570D64}"/>
                </a:ext>
              </a:extLst>
            </p:cNvPr>
            <p:cNvCxnSpPr/>
            <p:nvPr/>
          </p:nvCxnSpPr>
          <p:spPr>
            <a:xfrm>
              <a:off x="8038199" y="3963071"/>
              <a:ext cx="0" cy="35648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Přímá spojnice 47">
              <a:extLst>
                <a:ext uri="{FF2B5EF4-FFF2-40B4-BE49-F238E27FC236}">
                  <a16:creationId xmlns:a16="http://schemas.microsoft.com/office/drawing/2014/main" id="{66C30B10-D594-424C-91AE-1296DA54E927}"/>
                </a:ext>
              </a:extLst>
            </p:cNvPr>
            <p:cNvCxnSpPr/>
            <p:nvPr/>
          </p:nvCxnSpPr>
          <p:spPr>
            <a:xfrm>
              <a:off x="9836111" y="3963071"/>
              <a:ext cx="0" cy="35648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Přímá spojnice 48">
              <a:extLst>
                <a:ext uri="{FF2B5EF4-FFF2-40B4-BE49-F238E27FC236}">
                  <a16:creationId xmlns:a16="http://schemas.microsoft.com/office/drawing/2014/main" id="{B797C81D-A8EC-4620-A24E-0AE82168FC86}"/>
                </a:ext>
              </a:extLst>
            </p:cNvPr>
            <p:cNvCxnSpPr/>
            <p:nvPr/>
          </p:nvCxnSpPr>
          <p:spPr>
            <a:xfrm>
              <a:off x="11636111" y="3963071"/>
              <a:ext cx="0" cy="35648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ovéPole 49">
              <a:extLst>
                <a:ext uri="{FF2B5EF4-FFF2-40B4-BE49-F238E27FC236}">
                  <a16:creationId xmlns:a16="http://schemas.microsoft.com/office/drawing/2014/main" id="{14F3C04E-9345-45E3-945C-99DAF580F38D}"/>
                </a:ext>
              </a:extLst>
            </p:cNvPr>
            <p:cNvSpPr txBox="1"/>
            <p:nvPr/>
          </p:nvSpPr>
          <p:spPr>
            <a:xfrm>
              <a:off x="185626" y="3501405"/>
              <a:ext cx="130514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-30%</a:t>
              </a:r>
              <a:endPara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ovéPole 50">
              <a:extLst>
                <a:ext uri="{FF2B5EF4-FFF2-40B4-BE49-F238E27FC236}">
                  <a16:creationId xmlns:a16="http://schemas.microsoft.com/office/drawing/2014/main" id="{D5614057-5905-4CA9-899C-C60B8CA1256D}"/>
                </a:ext>
              </a:extLst>
            </p:cNvPr>
            <p:cNvSpPr txBox="1"/>
            <p:nvPr/>
          </p:nvSpPr>
          <p:spPr>
            <a:xfrm>
              <a:off x="2006396" y="3501405"/>
              <a:ext cx="130514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-20%</a:t>
              </a:r>
              <a:endPara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TextovéPole 51">
              <a:extLst>
                <a:ext uri="{FF2B5EF4-FFF2-40B4-BE49-F238E27FC236}">
                  <a16:creationId xmlns:a16="http://schemas.microsoft.com/office/drawing/2014/main" id="{A58E65F7-C32E-4100-930D-7DCA136C5648}"/>
                </a:ext>
              </a:extLst>
            </p:cNvPr>
            <p:cNvSpPr txBox="1"/>
            <p:nvPr/>
          </p:nvSpPr>
          <p:spPr>
            <a:xfrm>
              <a:off x="3783538" y="3501405"/>
              <a:ext cx="130514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-10%</a:t>
              </a:r>
              <a:endPara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ovéPole 52">
              <a:extLst>
                <a:ext uri="{FF2B5EF4-FFF2-40B4-BE49-F238E27FC236}">
                  <a16:creationId xmlns:a16="http://schemas.microsoft.com/office/drawing/2014/main" id="{0BED3909-9234-486D-8972-87F3EA27BD41}"/>
                </a:ext>
              </a:extLst>
            </p:cNvPr>
            <p:cNvSpPr txBox="1"/>
            <p:nvPr/>
          </p:nvSpPr>
          <p:spPr>
            <a:xfrm>
              <a:off x="5588468" y="4299417"/>
              <a:ext cx="130514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endPara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ovéPole 53">
              <a:extLst>
                <a:ext uri="{FF2B5EF4-FFF2-40B4-BE49-F238E27FC236}">
                  <a16:creationId xmlns:a16="http://schemas.microsoft.com/office/drawing/2014/main" id="{77BA9790-769A-40A5-A631-9EF435E79442}"/>
                </a:ext>
              </a:extLst>
            </p:cNvPr>
            <p:cNvSpPr txBox="1"/>
            <p:nvPr/>
          </p:nvSpPr>
          <p:spPr>
            <a:xfrm>
              <a:off x="7412833" y="4299416"/>
              <a:ext cx="130514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r>
                <a:rPr lang="cs-CZ" sz="2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0%</a:t>
              </a:r>
              <a:endPara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ovéPole 54">
              <a:extLst>
                <a:ext uri="{FF2B5EF4-FFF2-40B4-BE49-F238E27FC236}">
                  <a16:creationId xmlns:a16="http://schemas.microsoft.com/office/drawing/2014/main" id="{A6BDF4A4-FA68-4374-9D91-69DF34C9606D}"/>
                </a:ext>
              </a:extLst>
            </p:cNvPr>
            <p:cNvSpPr txBox="1"/>
            <p:nvPr/>
          </p:nvSpPr>
          <p:spPr>
            <a:xfrm>
              <a:off x="9164857" y="4299416"/>
              <a:ext cx="130514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r>
                <a:rPr lang="cs-CZ" sz="2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0%</a:t>
              </a:r>
              <a:endPara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ovéPole 55">
              <a:extLst>
                <a:ext uri="{FF2B5EF4-FFF2-40B4-BE49-F238E27FC236}">
                  <a16:creationId xmlns:a16="http://schemas.microsoft.com/office/drawing/2014/main" id="{87485E3F-4ABF-4DD9-A5F8-DF3167F105F2}"/>
                </a:ext>
              </a:extLst>
            </p:cNvPr>
            <p:cNvSpPr txBox="1"/>
            <p:nvPr/>
          </p:nvSpPr>
          <p:spPr>
            <a:xfrm>
              <a:off x="10989222" y="4299416"/>
              <a:ext cx="130514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30%</a:t>
              </a:r>
              <a:endPara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Ovál 57">
            <a:extLst>
              <a:ext uri="{FF2B5EF4-FFF2-40B4-BE49-F238E27FC236}">
                <a16:creationId xmlns:a16="http://schemas.microsoft.com/office/drawing/2014/main" id="{50A58C77-17F5-4275-A35D-B6D9CA6845BA}"/>
              </a:ext>
            </a:extLst>
          </p:cNvPr>
          <p:cNvSpPr/>
          <p:nvPr/>
        </p:nvSpPr>
        <p:spPr>
          <a:xfrm>
            <a:off x="6036739" y="3732847"/>
            <a:ext cx="400833" cy="40083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60" name="Tabulka 60">
            <a:extLst>
              <a:ext uri="{FF2B5EF4-FFF2-40B4-BE49-F238E27FC236}">
                <a16:creationId xmlns:a16="http://schemas.microsoft.com/office/drawing/2014/main" id="{1EEBF683-1672-439C-BCBA-D3A276BDB2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791169"/>
              </p:ext>
            </p:extLst>
          </p:nvPr>
        </p:nvGraphicFramePr>
        <p:xfrm>
          <a:off x="1700468" y="5404753"/>
          <a:ext cx="993564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4800">
                  <a:extLst>
                    <a:ext uri="{9D8B030D-6E8A-4147-A177-3AD203B41FA5}">
                      <a16:colId xmlns:a16="http://schemas.microsoft.com/office/drawing/2014/main" val="1344284525"/>
                    </a:ext>
                  </a:extLst>
                </a:gridCol>
                <a:gridCol w="824350">
                  <a:extLst>
                    <a:ext uri="{9D8B030D-6E8A-4147-A177-3AD203B41FA5}">
                      <a16:colId xmlns:a16="http://schemas.microsoft.com/office/drawing/2014/main" val="2646009870"/>
                    </a:ext>
                  </a:extLst>
                </a:gridCol>
                <a:gridCol w="824350">
                  <a:extLst>
                    <a:ext uri="{9D8B030D-6E8A-4147-A177-3AD203B41FA5}">
                      <a16:colId xmlns:a16="http://schemas.microsoft.com/office/drawing/2014/main" val="476180710"/>
                    </a:ext>
                  </a:extLst>
                </a:gridCol>
                <a:gridCol w="824350">
                  <a:extLst>
                    <a:ext uri="{9D8B030D-6E8A-4147-A177-3AD203B41FA5}">
                      <a16:colId xmlns:a16="http://schemas.microsoft.com/office/drawing/2014/main" val="1689669273"/>
                    </a:ext>
                  </a:extLst>
                </a:gridCol>
                <a:gridCol w="824350">
                  <a:extLst>
                    <a:ext uri="{9D8B030D-6E8A-4147-A177-3AD203B41FA5}">
                      <a16:colId xmlns:a16="http://schemas.microsoft.com/office/drawing/2014/main" val="2500108576"/>
                    </a:ext>
                  </a:extLst>
                </a:gridCol>
                <a:gridCol w="824350">
                  <a:extLst>
                    <a:ext uri="{9D8B030D-6E8A-4147-A177-3AD203B41FA5}">
                      <a16:colId xmlns:a16="http://schemas.microsoft.com/office/drawing/2014/main" val="231669579"/>
                    </a:ext>
                  </a:extLst>
                </a:gridCol>
                <a:gridCol w="824350">
                  <a:extLst>
                    <a:ext uri="{9D8B030D-6E8A-4147-A177-3AD203B41FA5}">
                      <a16:colId xmlns:a16="http://schemas.microsoft.com/office/drawing/2014/main" val="4259183523"/>
                    </a:ext>
                  </a:extLst>
                </a:gridCol>
                <a:gridCol w="764743">
                  <a:extLst>
                    <a:ext uri="{9D8B030D-6E8A-4147-A177-3AD203B41FA5}">
                      <a16:colId xmlns:a16="http://schemas.microsoft.com/office/drawing/2014/main" val="41896209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4400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Average living area per dwelling (m2)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4274692"/>
                  </a:ext>
                </a:extLst>
              </a:tr>
            </a:tbl>
          </a:graphicData>
        </a:graphic>
      </p:graphicFrame>
      <p:sp>
        <p:nvSpPr>
          <p:cNvPr id="62" name="TextovéPole 61">
            <a:extLst>
              <a:ext uri="{FF2B5EF4-FFF2-40B4-BE49-F238E27FC236}">
                <a16:creationId xmlns:a16="http://schemas.microsoft.com/office/drawing/2014/main" id="{7B387E7C-7AA2-44A0-ABF4-3482A6A0B6A9}"/>
              </a:ext>
            </a:extLst>
          </p:cNvPr>
          <p:cNvSpPr txBox="1"/>
          <p:nvPr/>
        </p:nvSpPr>
        <p:spPr>
          <a:xfrm>
            <a:off x="1700468" y="5037000"/>
            <a:ext cx="6146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Finished dwellings trends in Romania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Average area</a:t>
            </a:r>
            <a:endParaRPr lang="en-US" dirty="0"/>
          </a:p>
        </p:txBody>
      </p:sp>
      <p:sp>
        <p:nvSpPr>
          <p:cNvPr id="64" name="TextovéPole 63">
            <a:extLst>
              <a:ext uri="{FF2B5EF4-FFF2-40B4-BE49-F238E27FC236}">
                <a16:creationId xmlns:a16="http://schemas.microsoft.com/office/drawing/2014/main" id="{9A922623-B643-409F-B540-750EC42C4D7E}"/>
              </a:ext>
            </a:extLst>
          </p:cNvPr>
          <p:cNvSpPr txBox="1"/>
          <p:nvPr/>
        </p:nvSpPr>
        <p:spPr>
          <a:xfrm>
            <a:off x="824383" y="2623921"/>
            <a:ext cx="91294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Compared to 2011, the average area in 2020 is lower by 19.53%.</a:t>
            </a:r>
          </a:p>
        </p:txBody>
      </p:sp>
    </p:spTree>
    <p:extLst>
      <p:ext uri="{BB962C8B-B14F-4D97-AF65-F5344CB8AC3E}">
        <p14:creationId xmlns:p14="http://schemas.microsoft.com/office/powerpoint/2010/main" val="233268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3.7037E-7 L -0.29531 0.106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66" y="530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9" presetClass="emph" presetSubtype="0" fill="hold" grpId="1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0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62" grpId="0"/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en-US" sz="3600" b="1">
                <a:solidFill>
                  <a:schemeClr val="accent1">
                    <a:lumMod val="75000"/>
                  </a:schemeClr>
                </a:solidFill>
                <a:latin typeface="+mn-lt"/>
              </a:rPr>
              <a:t>Content</a:t>
            </a:r>
          </a:p>
        </p:txBody>
      </p:sp>
      <p:sp>
        <p:nvSpPr>
          <p:cNvPr id="14" name="Zástupný obsah 13">
            <a:extLst>
              <a:ext uri="{FF2B5EF4-FFF2-40B4-BE49-F238E27FC236}">
                <a16:creationId xmlns:a16="http://schemas.microsoft.com/office/drawing/2014/main" id="{2DA10966-6D19-4BC9-9163-C73FE8F04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1624" y="1816212"/>
            <a:ext cx="9782175" cy="3801759"/>
          </a:xfrm>
        </p:spPr>
        <p:txBody>
          <a:bodyPr>
            <a:noAutofit/>
          </a:bodyPr>
          <a:lstStyle/>
          <a:p>
            <a:pPr marL="720000" indent="-7200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</a:p>
          <a:p>
            <a:pPr marL="720000" indent="-7200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Goals of the Study</a:t>
            </a:r>
          </a:p>
          <a:p>
            <a:pPr marL="720000" indent="-7200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Methods and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Data Acquisitions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0" indent="-7200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Residential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Building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Stock and Trends in the Construction</a:t>
            </a:r>
          </a:p>
          <a:p>
            <a:pPr marL="720000" indent="-7200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Energy Consumption Trends</a:t>
            </a:r>
          </a:p>
          <a:p>
            <a:pPr marL="720000" indent="-7200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Regulatory Framework</a:t>
            </a:r>
          </a:p>
          <a:p>
            <a:pPr marL="720000" indent="-7200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Renovation Rate and Depth</a:t>
            </a:r>
          </a:p>
          <a:p>
            <a:pPr marL="720000" indent="-7200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Comparison of Collected Data</a:t>
            </a:r>
          </a:p>
          <a:p>
            <a:pPr marL="720000" indent="-7200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Conclusions - Compliance with Documents,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Identified Barriers 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4E890DC-0A0E-4461-BC0B-1C7D88287FB1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D1CACE2-67E9-42B5-AAC0-BB49A8D4239F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5089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1)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Introduction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C99AE1B-C3DF-4DF5-9017-67BB144F4B29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4" name="Zástupný obsah 13">
            <a:extLst>
              <a:ext uri="{FF2B5EF4-FFF2-40B4-BE49-F238E27FC236}">
                <a16:creationId xmlns:a16="http://schemas.microsoft.com/office/drawing/2014/main" id="{2DA10966-6D19-4BC9-9163-C73FE8F04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10515600" cy="3716490"/>
          </a:xfrm>
        </p:spPr>
        <p:txBody>
          <a:bodyPr>
            <a:noAutofit/>
          </a:bodyPr>
          <a:lstStyle/>
          <a:p>
            <a:pPr marL="360000" indent="-360000" algn="just">
              <a:lnSpc>
                <a:spcPct val="9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000">
                <a:latin typeface="Calibri" panose="020F0502020204030204" pitchFamily="34" charset="0"/>
                <a:cs typeface="Times New Roman" panose="02020603050405020304" pitchFamily="18" charset="0"/>
              </a:rPr>
              <a:t>The study on Energy Performance of building in Danube Region is part of the Interreg Danube transnational programme. </a:t>
            </a: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indent="-360000" algn="just">
              <a:lnSpc>
                <a:spcPct val="9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000">
                <a:latin typeface="Calibri" panose="020F0502020204030204" pitchFamily="34" charset="0"/>
                <a:cs typeface="Times New Roman" panose="02020603050405020304" pitchFamily="18" charset="0"/>
              </a:rPr>
              <a:t>The work is divided into two phases:</a:t>
            </a:r>
          </a:p>
          <a:p>
            <a:pPr marL="0" indent="0" algn="just">
              <a:spcBef>
                <a:spcPts val="0"/>
              </a:spcBef>
              <a:spcAft>
                <a:spcPts val="800"/>
              </a:spcAft>
              <a:buNone/>
            </a:pPr>
            <a:endParaRPr lang="en-GB" sz="2000"/>
          </a:p>
        </p:txBody>
      </p:sp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id="{99D5F1D1-0928-4F2E-8A78-EA85CE6A9B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0647882"/>
              </p:ext>
            </p:extLst>
          </p:nvPr>
        </p:nvGraphicFramePr>
        <p:xfrm>
          <a:off x="1627882" y="3186918"/>
          <a:ext cx="9919954" cy="2557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id="{B36FF16D-E482-484E-8946-C9E8FCE647D3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8887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 descr="Obsah obrázku mapa&#10;&#10;Popis byl vytvořen automaticky">
            <a:extLst>
              <a:ext uri="{FF2B5EF4-FFF2-40B4-BE49-F238E27FC236}">
                <a16:creationId xmlns:a16="http://schemas.microsoft.com/office/drawing/2014/main" id="{E2B06B99-4144-4A14-A28A-0D7B2CC78E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1870" y="3196175"/>
            <a:ext cx="5407546" cy="2824437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1)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Introduction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C99AE1B-C3DF-4DF5-9017-67BB144F4B29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4" name="Zástupný obsah 13">
            <a:extLst>
              <a:ext uri="{FF2B5EF4-FFF2-40B4-BE49-F238E27FC236}">
                <a16:creationId xmlns:a16="http://schemas.microsoft.com/office/drawing/2014/main" id="{2DA10966-6D19-4BC9-9163-C73FE8F04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10515600" cy="3387384"/>
          </a:xfrm>
        </p:spPr>
        <p:txBody>
          <a:bodyPr>
            <a:normAutofit/>
          </a:bodyPr>
          <a:lstStyle/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 The topics are addressed for countries belonging to the Danube region. </a:t>
            </a:r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 EU Member States (9 countries)</a:t>
            </a:r>
          </a:p>
          <a:p>
            <a:pPr marL="540000" lvl="1" indent="0" algn="just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Austria, Bulgaria, Croatia, Czech Republic, Germany, Hungary, Romania, Slovakia, Slovenia</a:t>
            </a:r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 With EU candidate status (3 countries)</a:t>
            </a:r>
          </a:p>
          <a:p>
            <a:pPr marL="540000" lvl="1" indent="0" algn="just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Bosnia and Herzegovina, Montenegro and Serbia</a:t>
            </a:r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 With signed an Association agreement(2 countries)</a:t>
            </a:r>
          </a:p>
          <a:p>
            <a:pPr marL="540000" lvl="1" indent="0" algn="just">
              <a:lnSpc>
                <a:spcPct val="11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Moldova and Ukraine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CD395F39-1118-42B5-8799-8B9E46CD7EB8}"/>
              </a:ext>
            </a:extLst>
          </p:cNvPr>
          <p:cNvSpPr txBox="1"/>
          <p:nvPr/>
        </p:nvSpPr>
        <p:spPr>
          <a:xfrm>
            <a:off x="1727441" y="5437637"/>
            <a:ext cx="64290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i="1" baseline="300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Bosnia and Herzegovina, Montenegro and Serbia have EU candidate status. Moldova and Ukraine signed an Association agreement,</a:t>
            </a:r>
            <a:r>
              <a:rPr lang="cs-CZ" sz="2400" i="1" baseline="300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400" i="1" baseline="300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i="1" baseline="300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is s the main tool for bringing them and the EU closer together.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FE71438-33FC-4098-9ADF-8D25A738584A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6959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2)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Goals of the Study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4239BD1-2B5D-4160-BE36-B2D13CE427F5}"/>
              </a:ext>
            </a:extLst>
          </p:cNvPr>
          <p:cNvSpPr txBox="1"/>
          <p:nvPr/>
        </p:nvSpPr>
        <p:spPr>
          <a:xfrm>
            <a:off x="838201" y="1743099"/>
            <a:ext cx="105155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The study focuses on the analysis of following topics according to the contract: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849F4EC9-0BD7-411E-9433-1781A2AF089E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8</a:t>
            </a:fld>
            <a:endParaRPr lang="cs-CZ" dirty="0"/>
          </a:p>
        </p:txBody>
      </p:sp>
      <p:graphicFrame>
        <p:nvGraphicFramePr>
          <p:cNvPr id="12" name="Tabulka 12">
            <a:extLst>
              <a:ext uri="{FF2B5EF4-FFF2-40B4-BE49-F238E27FC236}">
                <a16:creationId xmlns:a16="http://schemas.microsoft.com/office/drawing/2014/main" id="{2B79554D-49EB-4699-BDB4-47DAB06EC6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0194439"/>
              </p:ext>
            </p:extLst>
          </p:nvPr>
        </p:nvGraphicFramePr>
        <p:xfrm>
          <a:off x="1683746" y="2268017"/>
          <a:ext cx="9128798" cy="397965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564399">
                  <a:extLst>
                    <a:ext uri="{9D8B030D-6E8A-4147-A177-3AD203B41FA5}">
                      <a16:colId xmlns:a16="http://schemas.microsoft.com/office/drawing/2014/main" val="2139014996"/>
                    </a:ext>
                  </a:extLst>
                </a:gridCol>
                <a:gridCol w="4564399">
                  <a:extLst>
                    <a:ext uri="{9D8B030D-6E8A-4147-A177-3AD203B41FA5}">
                      <a16:colId xmlns:a16="http://schemas.microsoft.com/office/drawing/2014/main" val="433371387"/>
                    </a:ext>
                  </a:extLst>
                </a:gridCol>
              </a:tblGrid>
              <a:tr h="66327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Climate conditions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Renovation support schemes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631505"/>
                  </a:ext>
                </a:extLst>
              </a:tr>
              <a:tr h="66327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Residential building stock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Renovation rate and depth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575303"/>
                  </a:ext>
                </a:extLst>
              </a:tr>
              <a:tr h="66327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Trends in the construction of residential buildings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Comparison with the Renovation wave for Europe  requirements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232880"/>
                  </a:ext>
                </a:extLst>
              </a:tr>
              <a:tr h="66327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Energy consumption trends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Identified barriers to complying with the requirements of EU legislation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940464"/>
                  </a:ext>
                </a:extLst>
              </a:tr>
              <a:tr h="66327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Heating and cooling trends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Proposal for energy saving measures in Danube region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994988"/>
                  </a:ext>
                </a:extLst>
              </a:tr>
              <a:tr h="663275">
                <a:tc gridSpan="2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Regulatory framework in the field of the energy performance of buildings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endParaRPr lang="cs-CZ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111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39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cký objekt 9" descr="Výzkum se souvislou výplní">
            <a:extLst>
              <a:ext uri="{FF2B5EF4-FFF2-40B4-BE49-F238E27FC236}">
                <a16:creationId xmlns:a16="http://schemas.microsoft.com/office/drawing/2014/main" id="{1D496D0B-29B2-4343-9510-33E1E8C913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621973" y="1446469"/>
            <a:ext cx="3131752" cy="3131752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5F726DE-F6F7-49CC-96FC-FAE998202C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73" y="177747"/>
            <a:ext cx="2843868" cy="116671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6B3AF18-7647-44FB-B45D-6680EF31B8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5532703"/>
            <a:ext cx="1939313" cy="112936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9EAA908-372B-4169-AC30-672C062A62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4" y="283743"/>
            <a:ext cx="2561827" cy="107866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620649B-BC74-4422-9B0F-893148D5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674"/>
            <a:ext cx="10515600" cy="64953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3)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Methods and Data Acquisitions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1913F-C3AA-4A6D-B02F-0E7A75462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13"/>
            <a:ext cx="10515600" cy="3425890"/>
          </a:xfrm>
        </p:spPr>
        <p:txBody>
          <a:bodyPr numCol="1">
            <a:noAutofit/>
          </a:bodyPr>
          <a:lstStyle/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Search for available data relevant to the study assignment, data sources:</a:t>
            </a:r>
          </a:p>
          <a:p>
            <a:pPr lvl="1"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EU Member States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Specific documents </a:t>
            </a:r>
            <a:r>
              <a:rPr lang="en-US" sz="1800" i="1" dirty="0"/>
              <a:t>- 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strategies</a:t>
            </a:r>
            <a:r>
              <a:rPr lang="en-US" sz="1800" i="1" dirty="0"/>
              <a:t>, 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action plans </a:t>
            </a:r>
            <a:r>
              <a:rPr lang="en-US" sz="1800" i="1" dirty="0"/>
              <a:t>according to EU requirements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non-Member States</a:t>
            </a:r>
          </a:p>
          <a:p>
            <a:pPr lvl="2"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International agreements </a:t>
            </a:r>
            <a:r>
              <a:rPr lang="en-US" sz="1800" i="1" dirty="0"/>
              <a:t>- strategic documents relevant to energy efficiency</a:t>
            </a:r>
          </a:p>
          <a:p>
            <a:pPr lvl="2"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Unofficial </a:t>
            </a:r>
            <a:r>
              <a:rPr lang="en-US" sz="1800" i="1" dirty="0"/>
              <a:t>and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secondary data</a:t>
            </a:r>
            <a:r>
              <a:rPr lang="en-US" sz="1800" i="1" dirty="0"/>
              <a:t> sources</a:t>
            </a:r>
          </a:p>
          <a:p>
            <a:pPr marL="360000" indent="-360000" algn="just">
              <a:lnSpc>
                <a:spcPct val="11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Get acquainted with the current situation in the investigated countries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 sz="1800" dirty="0"/>
              <a:t>Different data between EU and non-EU Member States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 sz="1800" i="1" dirty="0"/>
              <a:t>Few International Agreements - strategic documents relevant to energy efficiency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 sz="1800" i="1" dirty="0"/>
              <a:t>Usually not detailed, not up-to-date or missing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FD4009-43B0-4F39-80E5-A59C626E9AD6}"/>
              </a:ext>
            </a:extLst>
          </p:cNvPr>
          <p:cNvSpPr txBox="1"/>
          <p:nvPr/>
        </p:nvSpPr>
        <p:spPr>
          <a:xfrm>
            <a:off x="3994484" y="177747"/>
            <a:ext cx="4999089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Energy Performance of Buildings</a:t>
            </a:r>
            <a:r>
              <a:rPr lang="cs-CZ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 Danube Region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9C9C9C"/>
                </a:solidFill>
                <a:effectLst/>
                <a:ea typeface="Calibri" panose="020F0502020204030204" pitchFamily="34" charset="0"/>
                <a:cs typeface="ArialMT"/>
              </a:rPr>
              <a:t>Overview of new and existing residential buildings stock </a:t>
            </a:r>
            <a:endParaRPr lang="cs-CZ" sz="1600" dirty="0">
              <a:solidFill>
                <a:srgbClr val="9C9C9C"/>
              </a:solidFill>
              <a:effectLst/>
              <a:ea typeface="Calibri" panose="020F0502020204030204" pitchFamily="34" charset="0"/>
              <a:cs typeface="ArialM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96E03B9-4D36-44A4-A88F-67F705E798D3}"/>
              </a:ext>
            </a:extLst>
          </p:cNvPr>
          <p:cNvSpPr txBox="1"/>
          <p:nvPr/>
        </p:nvSpPr>
        <p:spPr>
          <a:xfrm>
            <a:off x="11353800" y="6310921"/>
            <a:ext cx="581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58F7ECDC-2A28-4A1A-B42D-02D9450EA8EB}" type="slidenum">
              <a:rPr lang="en-US" sz="1800" b="1" smtClean="0">
                <a:solidFill>
                  <a:schemeClr val="accent1">
                    <a:lumMod val="75000"/>
                  </a:schemeClr>
                </a:solidFill>
              </a:rPr>
              <a:pPr algn="r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48952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4086</Words>
  <Application>Microsoft Office PowerPoint</Application>
  <PresentationFormat>Širokoúhlá obrazovka</PresentationFormat>
  <Paragraphs>872</Paragraphs>
  <Slides>36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5" baseType="lpstr">
      <vt:lpstr>SimSun</vt:lpstr>
      <vt:lpstr>Arial</vt:lpstr>
      <vt:lpstr>ArialMT</vt:lpstr>
      <vt:lpstr>Calibri</vt:lpstr>
      <vt:lpstr>Calibri Light</vt:lpstr>
      <vt:lpstr>Segoe UI Symbol</vt:lpstr>
      <vt:lpstr>Times New Roman</vt:lpstr>
      <vt:lpstr>Wingdings</vt:lpstr>
      <vt:lpstr>Motiv Office</vt:lpstr>
      <vt:lpstr> Study on energy efficiency in buildings</vt:lpstr>
      <vt:lpstr> Energy Performance of Buildings in Danube Region Overview of new and existing residential buildings stock </vt:lpstr>
      <vt:lpstr>Do you know …?</vt:lpstr>
      <vt:lpstr>Do you know …?</vt:lpstr>
      <vt:lpstr>Content</vt:lpstr>
      <vt:lpstr>1) Introduction</vt:lpstr>
      <vt:lpstr>1) Introduction</vt:lpstr>
      <vt:lpstr>2) Goals of the Study</vt:lpstr>
      <vt:lpstr>3) Methods and Data Acquisitions</vt:lpstr>
      <vt:lpstr>3) Methods and Data Acquisitions</vt:lpstr>
      <vt:lpstr>3) Methods and Data Acquisition</vt:lpstr>
      <vt:lpstr>4) Residential Building Stock</vt:lpstr>
      <vt:lpstr>4) Trends in the Construction of Residential Buildings</vt:lpstr>
      <vt:lpstr>5) Energy Consumption Trends</vt:lpstr>
      <vt:lpstr>5) Energy Consumption Trends</vt:lpstr>
      <vt:lpstr>5) Energy Consumption Trends</vt:lpstr>
      <vt:lpstr>5) Heating and Cooling Trends</vt:lpstr>
      <vt:lpstr>5) Heating and Cooling Trends</vt:lpstr>
      <vt:lpstr>6) Regulatory Framework</vt:lpstr>
      <vt:lpstr>7) Renovation Rate and Depth</vt:lpstr>
      <vt:lpstr>8) Comparison of Data Collected </vt:lpstr>
      <vt:lpstr>9) Compliance with the Renovation Wave</vt:lpstr>
      <vt:lpstr>9) Compliance with the renovation wave</vt:lpstr>
      <vt:lpstr>9) Compliance with the renovation wave</vt:lpstr>
      <vt:lpstr>9) Compliance with the Long-Term Renovation Strategy</vt:lpstr>
      <vt:lpstr>9) Compliance with the Long-Term Renovation Strategy</vt:lpstr>
      <vt:lpstr>9) Compliance with the Long-Term Renovation Strategy</vt:lpstr>
      <vt:lpstr>9) Identified Barriers and Matrix of Measures</vt:lpstr>
      <vt:lpstr>9) Barriers - Financial Barriers</vt:lpstr>
      <vt:lpstr>9) Barriers - Legal Barriers</vt:lpstr>
      <vt:lpstr>9) Barriers - Social Trends</vt:lpstr>
      <vt:lpstr>9) Barriers - Information and Capacity</vt:lpstr>
      <vt:lpstr>9) Matrix of Measures</vt:lpstr>
      <vt:lpstr>9) Matrix of Measures</vt:lpstr>
      <vt:lpstr>Identification Data</vt:lpstr>
      <vt:lpstr>Thank you!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Strategic Meeting of the Priority Area 2 Coordinators</dc:title>
  <dc:creator>Šimicová Zuzana</dc:creator>
  <cp:lastModifiedBy>Jiří Karásek</cp:lastModifiedBy>
  <cp:revision>104</cp:revision>
  <dcterms:created xsi:type="dcterms:W3CDTF">2020-11-09T15:32:08Z</dcterms:created>
  <dcterms:modified xsi:type="dcterms:W3CDTF">2021-12-14T15:25:47Z</dcterms:modified>
</cp:coreProperties>
</file>