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0" r:id="rId3"/>
    <p:sldId id="287" r:id="rId4"/>
    <p:sldId id="288" r:id="rId5"/>
    <p:sldId id="289" r:id="rId6"/>
    <p:sldId id="291" r:id="rId7"/>
    <p:sldId id="290" r:id="rId8"/>
    <p:sldId id="322" r:id="rId9"/>
    <p:sldId id="323" r:id="rId10"/>
    <p:sldId id="327" r:id="rId11"/>
    <p:sldId id="292" r:id="rId12"/>
    <p:sldId id="328" r:id="rId13"/>
    <p:sldId id="332" r:id="rId14"/>
    <p:sldId id="331" r:id="rId15"/>
    <p:sldId id="293" r:id="rId16"/>
    <p:sldId id="297" r:id="rId17"/>
    <p:sldId id="294" r:id="rId18"/>
    <p:sldId id="333" r:id="rId19"/>
    <p:sldId id="296" r:id="rId20"/>
    <p:sldId id="329" r:id="rId21"/>
    <p:sldId id="330" r:id="rId22"/>
    <p:sldId id="298" r:id="rId23"/>
    <p:sldId id="299" r:id="rId24"/>
    <p:sldId id="325" r:id="rId25"/>
    <p:sldId id="300" r:id="rId26"/>
    <p:sldId id="309" r:id="rId27"/>
    <p:sldId id="310" r:id="rId28"/>
    <p:sldId id="311" r:id="rId29"/>
  </p:sldIdLst>
  <p:sldSz cx="12192000" cy="6858000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ECAE13E-1342-4835-B82B-E9941F8EBB0A}">
          <p14:sldIdLst>
            <p14:sldId id="256"/>
            <p14:sldId id="270"/>
            <p14:sldId id="287"/>
            <p14:sldId id="288"/>
            <p14:sldId id="289"/>
            <p14:sldId id="291"/>
            <p14:sldId id="290"/>
            <p14:sldId id="322"/>
            <p14:sldId id="323"/>
            <p14:sldId id="327"/>
            <p14:sldId id="292"/>
            <p14:sldId id="328"/>
            <p14:sldId id="332"/>
            <p14:sldId id="331"/>
            <p14:sldId id="293"/>
            <p14:sldId id="297"/>
            <p14:sldId id="294"/>
            <p14:sldId id="333"/>
            <p14:sldId id="296"/>
            <p14:sldId id="329"/>
            <p14:sldId id="330"/>
            <p14:sldId id="298"/>
            <p14:sldId id="299"/>
            <p14:sldId id="325"/>
            <p14:sldId id="300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imicová Zuzana" initials="ŠZ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251" autoAdjust="0"/>
  </p:normalViewPr>
  <p:slideViewPr>
    <p:cSldViewPr snapToGrid="0">
      <p:cViewPr>
        <p:scale>
          <a:sx n="70" d="100"/>
          <a:sy n="70" d="100"/>
        </p:scale>
        <p:origin x="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BCD52ED-CA5D-480C-BDC1-1B6015068F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809CC23-3437-4848-A231-6E4682FE19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0575A-822A-4661-B09C-BF0F397D8B24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FACC2B-4692-403B-8B34-A077722EC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D6CCF0-8175-4F46-83E0-F825520C9E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47821-6577-492A-9BCB-9F8436E788F6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3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1824E-138E-4EC9-B721-80DA1E027DB4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AD48B-DD3F-4B38-B4BC-7892E712F21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49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AD48B-DD3F-4B38-B4BC-7892E712F2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97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AD48B-DD3F-4B38-B4BC-7892E712F2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39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AD48B-DD3F-4B38-B4BC-7892E712F21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87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AD48B-DD3F-4B38-B4BC-7892E712F2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52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AD48B-DD3F-4B38-B4BC-7892E712F21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4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66E7D-3379-407C-936E-C791744B9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7498BC-E328-4B5F-9890-3370DA787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F25A7F-2FDE-43D8-96CA-558AEA2B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627F-E0DF-4A4C-9F36-FF7C514AB4D3}" type="datetime1">
              <a:rPr lang="cs-CZ" smtClean="0"/>
              <a:t>13.12.2021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63FC5B-1B10-43D0-9CBB-1642E9C0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6DD497-78B7-4E45-80BA-F7ACD831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ABB2-D78B-4AEC-9BFF-9AB4B88DD41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84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25F15-F329-463E-904F-DD6C0DED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B40783-44FF-41F2-BB5C-7180DAF36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36C584-1D04-4C6C-9FD2-77889539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7D6E-6232-4182-BCA9-12294D0EA45E}" type="datetime1">
              <a:rPr lang="cs-CZ" smtClean="0"/>
              <a:t>13.12.2021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A767B2-6AE3-4732-9EB1-F4258316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E2C5AE-117A-43BA-8FB4-74CF76A8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ABB2-D78B-4AEC-9BFF-9AB4B88DD41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7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E7337C9-367B-4178-AF8C-9477BB526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FC8BD3-FF4F-409F-A931-1868F9831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1BB068-92BF-4BE0-84A5-B6F9EEB0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BAD-5BDD-4316-B688-9DB3AFCDA6E8}" type="datetime1">
              <a:rPr lang="cs-CZ" smtClean="0"/>
              <a:t>13.12.2021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B99684-50CA-4218-9242-1D774255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FE0A24-BE05-46D4-80C2-2F74DCA0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ABB2-D78B-4AEC-9BFF-9AB4B88DD41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79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1B637-E90C-47D6-9CF7-F7D5DE80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E714F9-E16D-4117-BF5D-4C50A6B1A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0B5E7C-D241-48F8-9ECA-11CC8A6D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C83-B73A-423F-AAF5-4A767005644F}" type="datetime1">
              <a:rPr lang="cs-CZ" smtClean="0"/>
              <a:t>13.12.2021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5133B7-EC90-4A95-A1BF-8864C3D9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D7294F-03B2-42B8-85FC-06FB0059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ABB2-D78B-4AEC-9BFF-9AB4B88DD41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06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77634-5848-433B-A419-D0CB0C48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6C206DD-FE9F-4C02-86B0-58EEAA0CD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8683B5-B5B6-409D-822B-A59E7AC7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7DAE-D099-480A-8CB8-1BDF41A9AEF9}" type="datetime1">
              <a:rPr lang="cs-CZ" smtClean="0"/>
              <a:t>13.12.2021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D735C4-B368-461F-A5C8-650FAAC2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F95C51-6566-4EC7-BB0E-19EE87AE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ABB2-D78B-4AEC-9BFF-9AB4B88DD41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55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A479D-CEFC-4DAF-BCBC-F9F8D7FB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9AD58-BF51-4A6B-A379-2EFC2A756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B14D1B3-1BF4-4183-838C-DBD9AD7F7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EAED24-DF5E-43BC-8263-FB4A8C21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00C-E98C-4965-8302-E8E7A3B6CC4C}" type="datetime1">
              <a:rPr lang="cs-CZ" smtClean="0"/>
              <a:t>13.12.2021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F558DB-956A-4C9F-8E04-AA3892B1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CB49F6-21F2-47E3-8565-F5CA72BD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ABB2-D78B-4AEC-9BFF-9AB4B88DD41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6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54025-4941-445A-9BB2-4A37F0B0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0B109D-B654-4F55-81E2-64782F449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2E653BD-43A2-4B01-8974-746E75327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ECF5CBF-79E2-4AFB-8C86-9BA823E46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8827188-B162-4D44-A1BD-67FD56466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37476ED-32BB-45D7-B1E7-53EA407C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3F95-F23A-493E-B870-05A06C0C207C}" type="datetime1">
              <a:rPr lang="cs-CZ" smtClean="0"/>
              <a:t>13.12.2021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AF0DAA-A093-4FB4-99A3-696B9B63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85352B5-4940-404D-9FDA-9D942B1B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ABB2-D78B-4AEC-9BFF-9AB4B88DD41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4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F948E-9298-417C-95A4-4EC4A285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A555A1-C41D-4295-BABD-D28C1AC3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68B5-B5F9-4462-8668-4BA6011E9C70}" type="datetime1">
              <a:rPr lang="cs-CZ" smtClean="0"/>
              <a:t>13.12.2021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51CFC3-DB3B-4F78-B7DC-3670321B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5046D7-5D09-4F0B-A7E2-6190A0F3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ABB2-D78B-4AEC-9BFF-9AB4B88DD41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63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33B638-FF7D-4D73-86A2-596E0FA7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2039-07A4-47AB-AC64-68027440316C}" type="datetime1">
              <a:rPr lang="cs-CZ" smtClean="0"/>
              <a:t>13.12.2021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425EF6-F3B8-4888-B7CE-B751187F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AB9687-1944-4DD3-A90F-ACE2F245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ABB2-D78B-4AEC-9BFF-9AB4B88DD41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38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1AD2A-5A86-464D-9738-90AD5E7A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30B478-5BCF-46E4-9117-DC99B2F0F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9486D70-1F48-411E-9F98-5BFEE6511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0830B8-FCD6-42AD-BC11-F198BA66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6381-40FE-4BBE-AE16-ECCF673D3F0A}" type="datetime1">
              <a:rPr lang="cs-CZ" smtClean="0"/>
              <a:t>13.12.2021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94BD78-7F4A-468A-B951-E4903C62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E2DB3F-1E54-4A16-8D7B-A9B254BF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ABB2-D78B-4AEC-9BFF-9AB4B88DD41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88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34A91-8B84-4114-9797-51FEF64B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F1276BF-7179-4B18-913C-D83E4E107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0396239-CBED-4E34-9BF9-923A0960A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CB82A6-9613-4A23-952C-E8D3F3D0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AE3D-3D70-4D56-87B1-6A957647EABD}" type="datetime1">
              <a:rPr lang="cs-CZ" smtClean="0"/>
              <a:t>13.12.2021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03B9EE-D1BB-4669-A7F6-E03ABE47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DEB1FC-5F3A-4363-8D30-3CB92592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ABB2-D78B-4AEC-9BFF-9AB4B88DD41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70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7512B93-C69F-43D5-87AA-3893EACE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BD721C-B3A7-45F2-ADAF-3E66181DF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16A97E-B563-4FCB-AB8D-67E8CDB1F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1E700-C9EA-48A0-88F7-25044DC0B7CA}" type="datetime1">
              <a:rPr lang="cs-CZ" smtClean="0"/>
              <a:t>13.12.2021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0FE449-AE6E-4261-84F0-3F5E618B6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0AF3AA-143C-4375-B819-E1A271222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ABB2-D78B-4AEC-9BFF-9AB4B88DD41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08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ws.trenecon.h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EB1F2-FFDE-4B28-A9C1-5E4088C79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515" y="1620438"/>
            <a:ext cx="9233483" cy="1322354"/>
          </a:xfrm>
        </p:spPr>
        <p:txBody>
          <a:bodyPr>
            <a:noAutofit/>
          </a:bodyPr>
          <a:lstStyle/>
          <a:p>
            <a:br>
              <a:rPr lang="cs-CZ" sz="4400" dirty="0"/>
            </a:b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The 2</a:t>
            </a:r>
            <a:r>
              <a:rPr lang="cs-CZ" sz="4400" b="1">
                <a:solidFill>
                  <a:schemeClr val="accent1">
                    <a:lumMod val="50000"/>
                  </a:schemeClr>
                </a:solidFill>
              </a:rPr>
              <a:t>3rd</a:t>
            </a:r>
            <a:r>
              <a:rPr lang="en-GB" sz="4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Steering Group Meeting of the Priority Area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41FC6-66E0-4581-935F-B4BF9D48E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256" y="3166793"/>
            <a:ext cx="9144000" cy="922716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December 202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10-14:30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Online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D0D6B0-1136-458A-B33E-59ACC6CDA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6" y="236224"/>
            <a:ext cx="3184483" cy="11036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3E4BB81-1989-4DC4-9169-A221D21E1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717" y="114404"/>
            <a:ext cx="3189675" cy="130858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C4FABC5-9CF7-49F6-85AF-1636A2391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2" y="5035677"/>
            <a:ext cx="2270709" cy="132235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36FA1C6-03B1-4754-8EA5-DD6D6944AFA8}"/>
              </a:ext>
            </a:extLst>
          </p:cNvPr>
          <p:cNvSpPr txBox="1"/>
          <p:nvPr/>
        </p:nvSpPr>
        <p:spPr>
          <a:xfrm>
            <a:off x="4600557" y="572595"/>
            <a:ext cx="3605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B0F0"/>
                </a:solidFill>
              </a:rPr>
              <a:t>Priority Area 2</a:t>
            </a:r>
            <a:r>
              <a:rPr lang="cs-CZ" sz="1100" b="1" dirty="0">
                <a:solidFill>
                  <a:srgbClr val="00B0F0"/>
                </a:solidFill>
              </a:rPr>
              <a:t> To encourage more</a:t>
            </a:r>
            <a:r>
              <a:rPr lang="en-GB" sz="1100" b="1" dirty="0">
                <a:solidFill>
                  <a:srgbClr val="00B0F0"/>
                </a:solidFill>
              </a:rPr>
              <a:t> sustainable </a:t>
            </a:r>
            <a:r>
              <a:rPr lang="cs-CZ" sz="1100" b="1" dirty="0">
                <a:solidFill>
                  <a:srgbClr val="00B0F0"/>
                </a:solidFill>
              </a:rPr>
              <a:t>e</a:t>
            </a:r>
            <a:r>
              <a:rPr lang="en-GB" sz="1100" b="1" dirty="0" err="1">
                <a:solidFill>
                  <a:srgbClr val="00B0F0"/>
                </a:solidFill>
              </a:rPr>
              <a:t>nergy</a:t>
            </a:r>
            <a:endParaRPr lang="en-GB" sz="1100" b="1" dirty="0">
              <a:solidFill>
                <a:srgbClr val="00B0F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43595A7-27B9-4D38-ADD4-6466D848E3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52" y="4965950"/>
            <a:ext cx="1922939" cy="1839098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C0C0F20-73A6-4D79-BD9F-D51EE9DFE1C8}"/>
              </a:ext>
            </a:extLst>
          </p:cNvPr>
          <p:cNvCxnSpPr/>
          <p:nvPr/>
        </p:nvCxnSpPr>
        <p:spPr>
          <a:xfrm>
            <a:off x="1505821" y="3140242"/>
            <a:ext cx="92456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E33ACEF1-6839-412B-A341-CED7E4F5A0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82" y="4351716"/>
            <a:ext cx="4344180" cy="20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3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10001705" y="5073951"/>
            <a:ext cx="2016506" cy="159055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				   </a:t>
            </a:r>
            <a:br>
              <a:rPr lang="cs-CZ" dirty="0"/>
            </a:br>
            <a:endParaRPr lang="cs-CZ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63" y="1332081"/>
            <a:ext cx="118041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cs-CZ" sz="4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Roundtable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4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Discussion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4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between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4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PAC´s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and SG </a:t>
            </a:r>
            <a:r>
              <a:rPr lang="cs-CZ" sz="4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Members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2" y="112711"/>
            <a:ext cx="2972215" cy="121937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053386" y="518932"/>
            <a:ext cx="428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9509769-A161-489F-AA45-88806D84946E}"/>
              </a:ext>
            </a:extLst>
          </p:cNvPr>
          <p:cNvCxnSpPr>
            <a:cxnSpLocks/>
          </p:cNvCxnSpPr>
          <p:nvPr/>
        </p:nvCxnSpPr>
        <p:spPr>
          <a:xfrm>
            <a:off x="370405" y="2657475"/>
            <a:ext cx="1098339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5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784" y="1490930"/>
            <a:ext cx="7575056" cy="1305507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 </a:t>
            </a:r>
            <a:br>
              <a:rPr lang="cs-CZ" dirty="0"/>
            </a:b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Recent Developments and Activities of DG REGIO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919" y="2978702"/>
            <a:ext cx="7292787" cy="2221816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Mr. Johan MAGNUSSON, Team Leader – Danube and Baltic Sea Regions, European Commission</a:t>
            </a:r>
          </a:p>
          <a:p>
            <a:pPr marL="0" lv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227210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76216" y="543923"/>
            <a:ext cx="420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2429558" y="2978702"/>
            <a:ext cx="744614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9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802" y="1441750"/>
            <a:ext cx="7912071" cy="1305507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 </a:t>
            </a:r>
            <a:br>
              <a:rPr lang="cs-CZ" dirty="0"/>
            </a:b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Plans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in 2022 in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PA2,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215" y="3018243"/>
            <a:ext cx="7186384" cy="2221816"/>
          </a:xfrm>
        </p:spPr>
        <p:txBody>
          <a:bodyPr>
            <a:normAutofit fontScale="85000" lnSpcReduction="20000"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Ms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Zuzana Šimicová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PAC (CZ), Ministry of Industry and Trade of the Czech Republic</a:t>
            </a:r>
          </a:p>
          <a:p>
            <a:pPr marL="0" lv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Ms Annamária NÁDOR, PAC (HU), Ministry of Foreign Affairs and Trade of Hungary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365125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48920" y="543923"/>
            <a:ext cx="422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2515284" y="2880343"/>
            <a:ext cx="744614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3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5" y="5638647"/>
            <a:ext cx="1926976" cy="112218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269" y="2100309"/>
            <a:ext cx="9324871" cy="3376565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03" y="960842"/>
            <a:ext cx="7912071" cy="1041401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 </a:t>
            </a:r>
            <a:br>
              <a:rPr lang="cs-CZ" dirty="0"/>
            </a:b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Outcomes of the workshop „Let´s talk all together!“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365125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10155291" y="5267444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046852" y="543923"/>
            <a:ext cx="433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encoursage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1384802" y="2302561"/>
            <a:ext cx="807238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08CFDD1D-5ACC-41B1-BD29-C352DA07AF88}"/>
              </a:ext>
            </a:extLst>
          </p:cNvPr>
          <p:cNvSpPr txBox="1"/>
          <p:nvPr/>
        </p:nvSpPr>
        <p:spPr>
          <a:xfrm>
            <a:off x="509909" y="2359619"/>
            <a:ext cx="10653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COOPERATION – More meetings than twice a year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CONTRIBUTION – together actively contribute to the certain subtopics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COMMUNICATION – to be more involved (data research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Roundtable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Discussion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at SG Meetings &amp; Newsletter)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VISIBILITY (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regularly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update on open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calls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funding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opportunities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via email &amp; Letter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Recommendation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&amp;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sharing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ideas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inviting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PA2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events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683497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38" y="1024597"/>
            <a:ext cx="7912071" cy="647924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 </a:t>
            </a:r>
            <a:br>
              <a:rPr lang="cs-CZ" dirty="0"/>
            </a:b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Plans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in 2022 in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PA2,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37" y="1752935"/>
            <a:ext cx="10269184" cy="3897283"/>
          </a:xfrm>
        </p:spPr>
        <p:txBody>
          <a:bodyPr>
            <a:normAutofit fontScale="85000" lnSpcReduction="20000"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Main activity: Roadmap, draft of next PAC project 2023- CZ,HU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Workshop MRS Week March 2022 „Energy efficiency in buildings“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- CZ</a:t>
            </a:r>
          </a:p>
          <a:p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Outcomes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Study on Energy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efficiency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buildings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June-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July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- CZ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Best practices and report on Elektricity Market Integration Efforts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workshop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-  CZ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Workshop and training on Green District Heating – HU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Finalisation of the interactive portal (DESTINE) – HU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Every 2-3 months a workshop dedicated to a certain subtopic – possible inputs to the new PAC project 2023- CZ, HU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365125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299210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045394" y="540973"/>
            <a:ext cx="422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1715161" y="1908421"/>
            <a:ext cx="744614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1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5" y="2110501"/>
            <a:ext cx="10992920" cy="85983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				   </a:t>
            </a:r>
            <a:br>
              <a:rPr lang="cs-CZ" b="1" dirty="0"/>
            </a:b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Presentation of the Ongoing Study “Energy Efficiency in Buildings – Overview of  New and Refurbished Residential Building Stocks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br>
              <a:rPr lang="cs-CZ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05" y="3429000"/>
            <a:ext cx="7288980" cy="2102833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Mr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Jiří Karásek, Senior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Consultant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SEVen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Mr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Václav Šebek,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Consultant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SEVen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365125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217158" y="543923"/>
            <a:ext cx="4159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2- </a:t>
            </a:r>
            <a:r>
              <a:rPr lang="cs-CZ" sz="1400" b="1" dirty="0">
                <a:solidFill>
                  <a:srgbClr val="00B0F0"/>
                </a:solidFill>
              </a:rPr>
              <a:t>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 flipV="1">
            <a:off x="504825" y="3429000"/>
            <a:ext cx="10753725" cy="6734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42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527" y="1471425"/>
            <a:ext cx="7575056" cy="814181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 </a:t>
            </a:r>
            <a:br>
              <a:rPr lang="cs-CZ" dirty="0"/>
            </a:b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	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Coffee Break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643" y="3647413"/>
            <a:ext cx="7292787" cy="2221816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180837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080682" y="543923"/>
            <a:ext cx="429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3495963" y="2545926"/>
            <a:ext cx="520007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Obrázek 15">
            <a:extLst>
              <a:ext uri="{FF2B5EF4-FFF2-40B4-BE49-F238E27FC236}">
                <a16:creationId xmlns:a16="http://schemas.microsoft.com/office/drawing/2014/main" id="{6C5C2885-E575-4F7F-A7BF-72A046D61E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10" y="2806247"/>
            <a:ext cx="2616613" cy="295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0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458" y="1383266"/>
            <a:ext cx="7575056" cy="1305507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 </a:t>
            </a:r>
            <a:br>
              <a:rPr lang="cs-CZ" dirty="0"/>
            </a:b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Priorities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Ukrainian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Presidency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2022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EUSDR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458" y="2763374"/>
            <a:ext cx="7317553" cy="2352133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Mr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Igor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Korkhovyi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UA NC,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Deputy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Minister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EU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Integration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163896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51593" y="517987"/>
            <a:ext cx="4367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2740912" y="2893691"/>
            <a:ext cx="744614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4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63" y="1383266"/>
            <a:ext cx="10413767" cy="1305507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 </a:t>
            </a:r>
            <a:br>
              <a:rPr lang="cs-CZ" dirty="0"/>
            </a:b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Priorities of Ukrainian Presidency 2022 of EUSDR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</a:rPr>
              <a:t>Suggestions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 PAC´S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07" y="2763375"/>
            <a:ext cx="7317553" cy="2546732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Hydrogen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event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framework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V4+ UA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Energy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efficiency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buildings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- Kickoff Event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Side Event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during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AF 2022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163896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76216" y="512901"/>
            <a:ext cx="4200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</a:t>
            </a:r>
            <a:r>
              <a:rPr lang="cs-CZ" sz="1400" b="1" dirty="0">
                <a:solidFill>
                  <a:srgbClr val="00B0F0"/>
                </a:solidFill>
              </a:rPr>
              <a:t>2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819807" y="2893691"/>
            <a:ext cx="936725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55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5" y="1538538"/>
            <a:ext cx="9732160" cy="980307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</a:t>
            </a:r>
            <a:br>
              <a:rPr lang="cs-CZ" dirty="0"/>
            </a:br>
            <a:r>
              <a:rPr lang="cs-CZ" dirty="0"/>
              <a:t> 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Presentation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new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Project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Ideas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its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Cooperation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Opportunties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644" y="3643208"/>
            <a:ext cx="7292787" cy="2221816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204232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62568" y="543923"/>
            <a:ext cx="421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590563" y="2912027"/>
            <a:ext cx="864868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6537AE-F7C1-4B66-884D-38D3DB7873B8}"/>
              </a:ext>
            </a:extLst>
          </p:cNvPr>
          <p:cNvSpPr txBox="1"/>
          <p:nvPr/>
        </p:nvSpPr>
        <p:spPr>
          <a:xfrm>
            <a:off x="533406" y="3238246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Green Hydrogen and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Biomethane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Integration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Increase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Energy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Efficency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- EFRE CE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on „EEA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along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Danube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“,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Discussion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0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879" y="143040"/>
            <a:ext cx="3491347" cy="1032592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 </a:t>
            </a:r>
            <a:br>
              <a:rPr lang="cs-CZ" dirty="0"/>
            </a:br>
            <a:r>
              <a:rPr lang="cs-CZ" dirty="0"/>
              <a:t>           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517" y="1528043"/>
            <a:ext cx="7743039" cy="4930911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10:00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Welcome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Family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Foto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10:05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Opening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remarks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10:15 Report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CZ and HU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PAC´s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Progress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since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22th SG Meeting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10:25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Roundtable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Discussion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between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PAC´s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and SG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Member´s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10:50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Recent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Developments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Activities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DG REGIO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11:05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Plans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in 2022 in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PA2,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Discussion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11:35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Presentation of the Ongoing Study “Energy Efficiency in Buildings – Overview of New and Refurbished Residential Building Stocks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Discussion</a:t>
            </a:r>
            <a:endParaRPr lang="cs-CZ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12:05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Coffee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Break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96" y="143040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35272" y="543923"/>
            <a:ext cx="4241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 </a:t>
            </a:r>
            <a:r>
              <a:rPr lang="cs-CZ" sz="1400" b="1" dirty="0">
                <a:solidFill>
                  <a:srgbClr val="00B0F0"/>
                </a:solidFill>
              </a:rPr>
              <a:t>To encourage more </a:t>
            </a:r>
            <a:r>
              <a:rPr lang="en-GB" sz="1400" b="1" dirty="0">
                <a:solidFill>
                  <a:srgbClr val="00B0F0"/>
                </a:solidFill>
              </a:rPr>
              <a:t>sustainable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40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5" y="1538538"/>
            <a:ext cx="9732160" cy="980307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</a:t>
            </a:r>
            <a:br>
              <a:rPr lang="cs-CZ" dirty="0"/>
            </a:b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Green Hydrogen and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Biomethane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Integration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Increase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Efficency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- EFRE CE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Proposal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644" y="3643208"/>
            <a:ext cx="7292787" cy="2221816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243654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35272" y="543923"/>
            <a:ext cx="4241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533406" y="2740577"/>
            <a:ext cx="929639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6537AE-F7C1-4B66-884D-38D3DB7873B8}"/>
              </a:ext>
            </a:extLst>
          </p:cNvPr>
          <p:cNvSpPr txBox="1"/>
          <p:nvPr/>
        </p:nvSpPr>
        <p:spPr>
          <a:xfrm>
            <a:off x="533406" y="3238246"/>
            <a:ext cx="876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Ms Annamária NÁDOR, PAC (HU), Ministry of Foreign Affairs and Trade of Hungary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39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5" y="1538538"/>
            <a:ext cx="9732160" cy="980307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</a:t>
            </a:r>
            <a:br>
              <a:rPr lang="cs-CZ" dirty="0"/>
            </a:br>
            <a:br>
              <a:rPr lang="cs-CZ" dirty="0"/>
            </a:b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Presentation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on „EEA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along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Danube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“,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644" y="3643208"/>
            <a:ext cx="7292787" cy="2221816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238295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76216" y="543923"/>
            <a:ext cx="420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533406" y="2740577"/>
            <a:ext cx="929639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6537AE-F7C1-4B66-884D-38D3DB7873B8}"/>
              </a:ext>
            </a:extLst>
          </p:cNvPr>
          <p:cNvSpPr txBox="1"/>
          <p:nvPr/>
        </p:nvSpPr>
        <p:spPr>
          <a:xfrm>
            <a:off x="533406" y="2902324"/>
            <a:ext cx="8763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Ms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Nadja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Rapp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, Project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Manager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Danube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Office Ulm/New Ulm</a:t>
            </a:r>
          </a:p>
          <a:p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Mr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Valentin Graf, Project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Manager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European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Energy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Award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75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654" y="1757630"/>
            <a:ext cx="8174182" cy="130550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The DTP´s Priority Focus 2021-2027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635" y="2852135"/>
            <a:ext cx="7519466" cy="2221816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Mr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Horst Schindler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Project Officer, Danube Transnational Programme</a:t>
            </a:r>
          </a:p>
          <a:p>
            <a:pPr marL="0" lv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232462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76216" y="543923"/>
            <a:ext cx="420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</a:t>
            </a:r>
            <a:r>
              <a:rPr lang="cs-CZ" sz="1400" b="1" dirty="0">
                <a:solidFill>
                  <a:srgbClr val="00B0F0"/>
                </a:solidFill>
              </a:rPr>
              <a:t>2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2150635" y="2814368"/>
            <a:ext cx="789072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620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103" y="1784049"/>
            <a:ext cx="9596582" cy="130550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Recent Developments in DSP and Activities in EUSDR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856" y="3429000"/>
            <a:ext cx="9443829" cy="2221816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Ms Katharina LENZ, Pillar Officer, Danube Strategy Point</a:t>
            </a:r>
          </a:p>
          <a:p>
            <a:pPr lvl="0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193493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89864" y="543923"/>
            <a:ext cx="4187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1434752" y="3050289"/>
            <a:ext cx="9384145" cy="620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172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98" y="1748858"/>
            <a:ext cx="8308355" cy="1362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Status Quo of the Interactive Website</a:t>
            </a:r>
            <a:br>
              <a:rPr lang="hu-H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3" y="355328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29" y="217413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62568" y="543923"/>
            <a:ext cx="421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</a:rPr>
              <a:t>Priority Area 2 To encourage more sustainable energy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1403927" y="2571099"/>
            <a:ext cx="9384145" cy="620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>
            <a:off x="7215609" y="3326156"/>
            <a:ext cx="697117" cy="87465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99791BC4-5DF8-4DC8-A031-2B0DFBAF1121}"/>
              </a:ext>
            </a:extLst>
          </p:cNvPr>
          <p:cNvSpPr/>
          <p:nvPr/>
        </p:nvSpPr>
        <p:spPr>
          <a:xfrm>
            <a:off x="1323975" y="3105835"/>
            <a:ext cx="8858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Ms Annamária NÁDOR, PAC (HU), Ministry of Foreign Affairs and Trade of Hungary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476730" y="4151794"/>
            <a:ext cx="38990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hlinkClick r:id="rId6"/>
              </a:rPr>
              <a:t>https://dws.trenecon.hu/</a:t>
            </a:r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5455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893" y="1688046"/>
            <a:ext cx="9596582" cy="1714297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Presentation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Final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Inputs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NECP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Assesment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11" y="3885556"/>
            <a:ext cx="8848035" cy="2568796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Ms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Mária Bartek-Lesi, Senior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Associate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REKK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258521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35272" y="543923"/>
            <a:ext cx="4241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1440111" y="3455658"/>
            <a:ext cx="9384145" cy="620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009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163" y="1642127"/>
            <a:ext cx="8174182" cy="130550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            		AOB, Q&amp;A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644" y="3643208"/>
            <a:ext cx="7519466" cy="2221816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192738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21624" y="543923"/>
            <a:ext cx="4255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</a:rPr>
              <a:t>Priority Area 2 To encourage more sustainable energy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1926163" y="2717614"/>
            <a:ext cx="789072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lačítko akce: Nápověda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6AB474-D8B0-4C1C-851C-996D25C8695A}"/>
              </a:ext>
            </a:extLst>
          </p:cNvPr>
          <p:cNvSpPr/>
          <p:nvPr/>
        </p:nvSpPr>
        <p:spPr>
          <a:xfrm>
            <a:off x="4676457" y="3086671"/>
            <a:ext cx="2673593" cy="18540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01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50" y="1557231"/>
            <a:ext cx="8174182" cy="121937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            	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  Closing words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312" y="2567050"/>
            <a:ext cx="7519466" cy="2807333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Ms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Zuzana Šimicová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PAC (CZ), Ministry of Industry and Trade of the Czech Republic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Ms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Annamária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NÁDOR, PAC (HU), Ministry of Foreign Affairs and Trade of Hungary</a:t>
            </a:r>
          </a:p>
          <a:p>
            <a:pPr marL="0" lv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283966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080681" y="543923"/>
            <a:ext cx="4255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1942312" y="2567051"/>
            <a:ext cx="789072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3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648" y="1981379"/>
            <a:ext cx="8174182" cy="121937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Thank you for your time and valuable inputs!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966" y="3635702"/>
            <a:ext cx="7519466" cy="22218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365125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48920" y="543923"/>
            <a:ext cx="422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2297381" y="3300346"/>
            <a:ext cx="789072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BD8EC5AD-8B08-41FA-8BB5-86D249BD07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20" y="3635702"/>
            <a:ext cx="3962400" cy="26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879" y="276073"/>
            <a:ext cx="3491347" cy="1032592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 </a:t>
            </a:r>
            <a:br>
              <a:rPr lang="cs-CZ" dirty="0"/>
            </a:br>
            <a:r>
              <a:rPr lang="cs-CZ" dirty="0"/>
              <a:t>          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740" y="1644365"/>
            <a:ext cx="7743039" cy="4930911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12:20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Priorities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UA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Presidency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2022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EUSDR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12:35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Priorities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Project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Ideas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Cooperation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Opportunities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13:05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DTP´s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Priority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Focus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2021-2027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13:20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Recent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Developments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in DSP and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Activities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in EUSDR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13:35 Status Quo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Interactive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Website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13:45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Final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Inputs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NECP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Assesment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14:00 AOB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14:05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Closing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Words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149681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3905879" y="543922"/>
            <a:ext cx="4323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 </a:t>
            </a:r>
            <a:r>
              <a:rPr lang="cs-CZ" sz="1400" b="1" dirty="0">
                <a:solidFill>
                  <a:srgbClr val="00B0F0"/>
                </a:solidFill>
              </a:rPr>
              <a:t>To encourage more </a:t>
            </a:r>
            <a:r>
              <a:rPr lang="en-GB" sz="1400" b="1" dirty="0">
                <a:solidFill>
                  <a:srgbClr val="00B0F0"/>
                </a:solidFill>
              </a:rPr>
              <a:t>sustainable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5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459" y="1543164"/>
            <a:ext cx="4727917" cy="814180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 </a:t>
            </a:r>
            <a:br>
              <a:rPr lang="cs-CZ" dirty="0"/>
            </a:br>
            <a:r>
              <a:rPr lang="cs-CZ" dirty="0"/>
              <a:t>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Opening remarks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0" y="2695582"/>
            <a:ext cx="7222661" cy="2598333"/>
          </a:xfrm>
        </p:spPr>
        <p:txBody>
          <a:bodyPr>
            <a:normAutofit fontScale="85000" lnSpcReduction="10000"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Mr. Lukáš LUKAČOVIČ,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National Coordinator of the EUSDR, Office of the Government of the Czech Republic</a:t>
            </a:r>
          </a:p>
          <a:p>
            <a:pPr marL="0" lv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Mr. Viktor OROSZI,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National Coordinator of the EUSDR, Ministry of Foreign Affairs and Trade of Hungary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105620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35272" y="543923"/>
            <a:ext cx="4241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</a:t>
            </a:r>
            <a:r>
              <a:rPr lang="cs-CZ" sz="1400" b="1" dirty="0">
                <a:solidFill>
                  <a:srgbClr val="00B0F0"/>
                </a:solidFill>
              </a:rPr>
              <a:t>2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2649595" y="2561607"/>
            <a:ext cx="744614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479" y="1251966"/>
            <a:ext cx="7575056" cy="1305507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 </a:t>
            </a:r>
            <a:br>
              <a:rPr lang="cs-CZ" dirty="0"/>
            </a:b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Report of the PACs: Progress since the 20th SG Meeting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215" y="3018242"/>
            <a:ext cx="7186384" cy="2658657"/>
          </a:xfrm>
        </p:spPr>
        <p:txBody>
          <a:bodyPr>
            <a:normAutofit fontScale="92500" lnSpcReduction="10000"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000" dirty="0">
                <a:solidFill>
                  <a:schemeClr val="accent1">
                    <a:lumMod val="75000"/>
                  </a:schemeClr>
                </a:solidFill>
              </a:rPr>
              <a:t>Ms </a:t>
            </a:r>
            <a:r>
              <a:rPr lang="cs-CZ" sz="3000" dirty="0">
                <a:solidFill>
                  <a:schemeClr val="accent1">
                    <a:lumMod val="75000"/>
                  </a:schemeClr>
                </a:solidFill>
              </a:rPr>
              <a:t>Zuzana Šimicová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</a:rPr>
              <a:t>, PAC (CZ), Ministry of Industry and Trade of the Czech Republic</a:t>
            </a:r>
          </a:p>
          <a:p>
            <a:pPr marL="0" lvl="0" indent="0">
              <a:buNone/>
            </a:pPr>
            <a:endParaRPr lang="en-GB" sz="3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000" dirty="0">
                <a:solidFill>
                  <a:schemeClr val="accent1">
                    <a:lumMod val="75000"/>
                  </a:schemeClr>
                </a:solidFill>
              </a:rPr>
              <a:t>Ms Annamária NÁDOR, PAC (HU), Ministry of Foreign Affairs and Trade of Hungary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149681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21624" y="543923"/>
            <a:ext cx="4255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 </a:t>
            </a:r>
            <a:r>
              <a:rPr lang="cs-CZ" sz="1400" b="1" dirty="0">
                <a:solidFill>
                  <a:srgbClr val="00B0F0"/>
                </a:solidFill>
              </a:rPr>
              <a:t>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AE0EA3-D004-47B8-9B75-EF2D73184374}"/>
              </a:ext>
            </a:extLst>
          </p:cNvPr>
          <p:cNvCxnSpPr>
            <a:cxnSpLocks/>
          </p:cNvCxnSpPr>
          <p:nvPr/>
        </p:nvCxnSpPr>
        <p:spPr>
          <a:xfrm>
            <a:off x="2515284" y="2880343"/>
            <a:ext cx="744614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2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890" y="1398175"/>
            <a:ext cx="7575056" cy="943540"/>
          </a:xfrm>
        </p:spPr>
        <p:txBody>
          <a:bodyPr>
            <a:normAutofit fontScale="90000"/>
          </a:bodyPr>
          <a:lstStyle/>
          <a:p>
            <a:r>
              <a:rPr lang="cs-CZ" dirty="0"/>
              <a:t>				   </a:t>
            </a:r>
            <a:br>
              <a:rPr lang="cs-CZ" dirty="0"/>
            </a:br>
            <a:r>
              <a:rPr lang="cs-CZ" dirty="0"/>
              <a:t>		  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Joint 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activities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418" y="2453923"/>
            <a:ext cx="7302540" cy="3024865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Progress Report (PAC Project) 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Participation at EUSDR Annual Forum (October)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Outcomes of Strategic Meeting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Letter of Recommendation for EEA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Danube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Innovance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3" y="178805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961432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76216" y="543923"/>
            <a:ext cx="420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</a:rPr>
              <a:t>Priority Area 2 To encourage more sustainable energy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FD4C2E5-C65D-49D1-B982-9A2BE8327A51}"/>
              </a:ext>
            </a:extLst>
          </p:cNvPr>
          <p:cNvCxnSpPr/>
          <p:nvPr/>
        </p:nvCxnSpPr>
        <p:spPr>
          <a:xfrm>
            <a:off x="2371890" y="2547176"/>
            <a:ext cx="768667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63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				   </a:t>
            </a:r>
            <a:br>
              <a:rPr lang="cs-CZ" dirty="0"/>
            </a:br>
            <a:endParaRPr lang="cs-CZ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9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Progress on CZ side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Revised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Terms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Reference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Organisation of the Workshop „Let´s talk all together!“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- see in separate point the Outcomes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Update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Stakeholder´s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Database 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ED1C57AD-180D-4AC4-BCF2-E0531885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B0F0"/>
                </a:solidFill>
              </a:rPr>
              <a:t>Slide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Nr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fld id="{50E9ABB2-D78B-4AEC-9BFF-9AB4B88DD410}" type="slidenum">
              <a:rPr lang="cs-CZ" b="1" smtClean="0">
                <a:solidFill>
                  <a:srgbClr val="00B0F0"/>
                </a:solidFill>
              </a:rPr>
              <a:t>7</a:t>
            </a:fld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098" y="136525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10001705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203510" y="543923"/>
            <a:ext cx="4173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</a:t>
            </a:r>
            <a:r>
              <a:rPr lang="cs-CZ" sz="1400" b="1" dirty="0">
                <a:solidFill>
                  <a:srgbClr val="00B0F0"/>
                </a:solidFill>
              </a:rPr>
              <a:t>2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9509769-A161-489F-AA45-88806D84946E}"/>
              </a:ext>
            </a:extLst>
          </p:cNvPr>
          <p:cNvCxnSpPr>
            <a:cxnSpLocks/>
          </p:cNvCxnSpPr>
          <p:nvPr/>
        </p:nvCxnSpPr>
        <p:spPr>
          <a:xfrm>
            <a:off x="914400" y="2276475"/>
            <a:ext cx="928687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5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				   </a:t>
            </a:r>
            <a:br>
              <a:rPr lang="cs-CZ" dirty="0"/>
            </a:br>
            <a:endParaRPr lang="cs-CZ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611" y="15866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  <a:r>
              <a:rPr lang="cs-CZ" sz="4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Progress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on HU </a:t>
            </a:r>
            <a:r>
              <a:rPr lang="cs-CZ" sz="4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side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ED1C57AD-180D-4AC4-BCF2-E0531885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B0F0"/>
                </a:solidFill>
              </a:rPr>
              <a:t>Slide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Nr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fld id="{50E9ABB2-D78B-4AEC-9BFF-9AB4B88DD410}" type="slidenum">
              <a:rPr lang="cs-CZ" b="1" smtClean="0">
                <a:solidFill>
                  <a:srgbClr val="00B0F0"/>
                </a:solidFill>
              </a:rPr>
              <a:t>8</a:t>
            </a:fld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996" y="193493"/>
            <a:ext cx="2972215" cy="121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10001705" y="5073951"/>
            <a:ext cx="2016506" cy="15905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026090" y="543923"/>
            <a:ext cx="4350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9509769-A161-489F-AA45-88806D84946E}"/>
              </a:ext>
            </a:extLst>
          </p:cNvPr>
          <p:cNvCxnSpPr>
            <a:cxnSpLocks/>
          </p:cNvCxnSpPr>
          <p:nvPr/>
        </p:nvCxnSpPr>
        <p:spPr>
          <a:xfrm>
            <a:off x="1592531" y="2257425"/>
            <a:ext cx="87249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452177" y="2413338"/>
            <a:ext cx="114048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of DESTINE (PA2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interactive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website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)  -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see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separate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point</a:t>
            </a: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Involvement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commenting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next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Interreg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Calls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(SK-HU, AT-HU, HR-HU, HUSKROUA)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Project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generation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workshop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SG (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Oct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Project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promotion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(Danup2Gas – ASP, SETUP,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proposals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: EFRE-CE, -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see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separate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point</a:t>
            </a: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2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10001705" y="5073951"/>
            <a:ext cx="2016506" cy="159055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2948C29-CBD2-4BFA-98E9-1BB71FE72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" y="5374388"/>
            <a:ext cx="1926976" cy="1122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7A1D3-D5DB-43C6-8DDB-8FDB38D7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				   </a:t>
            </a:r>
            <a:br>
              <a:rPr lang="cs-CZ" dirty="0"/>
            </a:br>
            <a:endParaRPr lang="cs-CZ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856B6-9E40-44E3-AD99-BEB4B0F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63" y="13360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  <a:r>
              <a:rPr lang="cs-CZ" sz="4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Progress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on HU </a:t>
            </a:r>
            <a:r>
              <a:rPr lang="cs-CZ" sz="4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side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F28C0E-B65C-4F46-B155-44748F148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365125"/>
            <a:ext cx="2722549" cy="9435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C41F81-ACCB-42D9-8C76-1909E961B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996" y="112711"/>
            <a:ext cx="2972215" cy="121937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4B2BC4-9EFB-45F1-8961-4C6C6DFF0E3A}"/>
              </a:ext>
            </a:extLst>
          </p:cNvPr>
          <p:cNvSpPr txBox="1"/>
          <p:nvPr/>
        </p:nvSpPr>
        <p:spPr>
          <a:xfrm>
            <a:off x="4189864" y="543923"/>
            <a:ext cx="4187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Priority Area 2</a:t>
            </a:r>
            <a:r>
              <a:rPr lang="cs-CZ" sz="1400" b="1" dirty="0">
                <a:solidFill>
                  <a:srgbClr val="00B0F0"/>
                </a:solidFill>
              </a:rPr>
              <a:t> To encourage more s</a:t>
            </a:r>
            <a:r>
              <a:rPr lang="en-GB" sz="1400" b="1" dirty="0" err="1">
                <a:solidFill>
                  <a:srgbClr val="00B0F0"/>
                </a:solidFill>
              </a:rPr>
              <a:t>ustainable</a:t>
            </a:r>
            <a:r>
              <a:rPr lang="en-GB" sz="1400" b="1" dirty="0">
                <a:solidFill>
                  <a:srgbClr val="00B0F0"/>
                </a:solidFill>
              </a:rPr>
              <a:t> </a:t>
            </a:r>
            <a:r>
              <a:rPr lang="cs-CZ" sz="1400" b="1" dirty="0">
                <a:solidFill>
                  <a:srgbClr val="00B0F0"/>
                </a:solidFill>
              </a:rPr>
              <a:t>e</a:t>
            </a:r>
            <a:r>
              <a:rPr lang="en-GB" sz="1400" b="1" dirty="0" err="1">
                <a:solidFill>
                  <a:srgbClr val="00B0F0"/>
                </a:solidFill>
              </a:rPr>
              <a:t>nergy</a:t>
            </a:r>
            <a:endParaRPr lang="en-GB" sz="1400" b="1" dirty="0">
              <a:solidFill>
                <a:srgbClr val="00B0F0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9509769-A161-489F-AA45-88806D84946E}"/>
              </a:ext>
            </a:extLst>
          </p:cNvPr>
          <p:cNvCxnSpPr>
            <a:cxnSpLocks/>
          </p:cNvCxnSpPr>
          <p:nvPr/>
        </p:nvCxnSpPr>
        <p:spPr>
          <a:xfrm>
            <a:off x="973121" y="2028825"/>
            <a:ext cx="87249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590563" y="2684051"/>
            <a:ext cx="10934896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Presentation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of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geothermal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heating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in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the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EUSDR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at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EUSEW 2021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Finalization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of NECP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recommendations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–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see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separate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point</a:t>
            </a:r>
            <a:endParaRPr lang="hu-HU" sz="2800" dirty="0">
              <a:solidFill>
                <a:srgbClr val="4472C4">
                  <a:lumMod val="75000"/>
                </a:srgb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PA2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booth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at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the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Planet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2021 Expo (Budapest), </a:t>
            </a:r>
            <a:r>
              <a:rPr lang="hu-HU" sz="2800" dirty="0" err="1">
                <a:solidFill>
                  <a:srgbClr val="4472C4">
                    <a:lumMod val="75000"/>
                  </a:srgbClr>
                </a:solidFill>
              </a:rPr>
              <a:t>promotional</a:t>
            </a:r>
            <a:r>
              <a:rPr lang="hu-HU" sz="2800" dirty="0">
                <a:solidFill>
                  <a:srgbClr val="4472C4">
                    <a:lumMod val="75000"/>
                  </a:srgbClr>
                </a:solidFill>
              </a:rPr>
              <a:t> film</a:t>
            </a:r>
          </a:p>
        </p:txBody>
      </p:sp>
    </p:spTree>
    <p:extLst>
      <p:ext uri="{BB962C8B-B14F-4D97-AF65-F5344CB8AC3E}">
        <p14:creationId xmlns:p14="http://schemas.microsoft.com/office/powerpoint/2010/main" val="7627473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Microsoft Office PowerPoint</Application>
  <PresentationFormat>Breitbild</PresentationFormat>
  <Paragraphs>166</Paragraphs>
  <Slides>28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Wingdings</vt:lpstr>
      <vt:lpstr>Motiv Office</vt:lpstr>
      <vt:lpstr> The 23rd Steering Group Meeting of the Priority Area 2</vt:lpstr>
      <vt:lpstr>                    Agenda</vt:lpstr>
      <vt:lpstr>                   Agenda</vt:lpstr>
      <vt:lpstr>            Opening remarks </vt:lpstr>
      <vt:lpstr>        Report of the PACs: Progress since the 20th SG Meeting</vt:lpstr>
      <vt:lpstr>             Joint  activities</vt:lpstr>
      <vt:lpstr>         </vt:lpstr>
      <vt:lpstr>         </vt:lpstr>
      <vt:lpstr>         </vt:lpstr>
      <vt:lpstr>         </vt:lpstr>
      <vt:lpstr>        Recent Developments and Activities of DG REGIO</vt:lpstr>
      <vt:lpstr>        Plans in 2022 in the PA2, Discussion</vt:lpstr>
      <vt:lpstr>        Outcomes of the workshop „Let´s talk all together!“</vt:lpstr>
      <vt:lpstr>        Plans in 2022 in the PA2, Discussion</vt:lpstr>
      <vt:lpstr>        Presentation of the Ongoing Study “Energy Efficiency in Buildings – Overview of  New and Refurbished Residential Building Stocks “,Discussion </vt:lpstr>
      <vt:lpstr>                       Coffee Break </vt:lpstr>
      <vt:lpstr>        Priorities of Ukrainian Presidency 2022 of EUSDR</vt:lpstr>
      <vt:lpstr>        Priorities of Ukrainian Presidency 2022 of EUSDR- Suggestions of PAC´S</vt:lpstr>
      <vt:lpstr>         Presentation of new Project Ideas and its  Cooperation Opportunties</vt:lpstr>
      <vt:lpstr>       Green Hydrogen and Biomethane Integration to Increase Energy Efficency - EFRE CE Proposal  </vt:lpstr>
      <vt:lpstr>        Presentation on „EEA along Danube“, Discussion  </vt:lpstr>
      <vt:lpstr>The DTP´s Priority Focus 2021-2027</vt:lpstr>
      <vt:lpstr>Recent Developments in DSP and Activities in EUSDR</vt:lpstr>
      <vt:lpstr>Status Quo of the Interactive Website </vt:lpstr>
      <vt:lpstr>Presentation of Final Inputs of the NECP Assesment</vt:lpstr>
      <vt:lpstr>               AOB, Q&amp;A </vt:lpstr>
      <vt:lpstr>                 Closing words</vt:lpstr>
      <vt:lpstr>Thank you for your time and valuable inputs!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Strategic Meeting of the Priority Area 2 Coordinators</dc:title>
  <dc:creator>Šimicová Zuzana</dc:creator>
  <cp:lastModifiedBy>Zuzana Simicova</cp:lastModifiedBy>
  <cp:revision>140</cp:revision>
  <cp:lastPrinted>2020-12-03T07:55:45Z</cp:lastPrinted>
  <dcterms:created xsi:type="dcterms:W3CDTF">2020-11-09T15:32:08Z</dcterms:created>
  <dcterms:modified xsi:type="dcterms:W3CDTF">2021-12-14T18:10:21Z</dcterms:modified>
</cp:coreProperties>
</file>