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68" r:id="rId2"/>
    <p:sldMasterId id="2147483680" r:id="rId3"/>
    <p:sldMasterId id="2147483692" r:id="rId4"/>
    <p:sldMasterId id="2147483704" r:id="rId5"/>
    <p:sldMasterId id="2147483716" r:id="rId6"/>
  </p:sldMasterIdLst>
  <p:notesMasterIdLst>
    <p:notesMasterId r:id="rId30"/>
  </p:notesMasterIdLst>
  <p:handoutMasterIdLst>
    <p:handoutMasterId r:id="rId31"/>
  </p:handoutMasterIdLst>
  <p:sldIdLst>
    <p:sldId id="259" r:id="rId7"/>
    <p:sldId id="495" r:id="rId8"/>
    <p:sldId id="570" r:id="rId9"/>
    <p:sldId id="586" r:id="rId10"/>
    <p:sldId id="580" r:id="rId11"/>
    <p:sldId id="583" r:id="rId12"/>
    <p:sldId id="581" r:id="rId13"/>
    <p:sldId id="582" r:id="rId14"/>
    <p:sldId id="584" r:id="rId15"/>
    <p:sldId id="585" r:id="rId16"/>
    <p:sldId id="571" r:id="rId17"/>
    <p:sldId id="572" r:id="rId18"/>
    <p:sldId id="588" r:id="rId19"/>
    <p:sldId id="573" r:id="rId20"/>
    <p:sldId id="589" r:id="rId21"/>
    <p:sldId id="569" r:id="rId22"/>
    <p:sldId id="590" r:id="rId23"/>
    <p:sldId id="574" r:id="rId24"/>
    <p:sldId id="587" r:id="rId25"/>
    <p:sldId id="576" r:id="rId26"/>
    <p:sldId id="577" r:id="rId27"/>
    <p:sldId id="578" r:id="rId28"/>
    <p:sldId id="579" r:id="rId29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Wierer" initials="VW" lastIdx="19" clrIdx="0">
    <p:extLst>
      <p:ext uri="{19B8F6BF-5375-455C-9EA6-DF929625EA0E}">
        <p15:presenceInfo xmlns:p15="http://schemas.microsoft.com/office/powerpoint/2012/main" userId="S-1-5-21-2571114363-2879504560-3631255149-2632" providerId="AD"/>
      </p:ext>
    </p:extLst>
  </p:cmAuthor>
  <p:cmAuthor id="2" name="Simone Burster" initials="SB" lastIdx="3" clrIdx="1">
    <p:extLst>
      <p:ext uri="{19B8F6BF-5375-455C-9EA6-DF929625EA0E}">
        <p15:presenceInfo xmlns:p15="http://schemas.microsoft.com/office/powerpoint/2012/main" userId="S-1-5-21-2571114363-2879504560-3631255149-2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  <a:srgbClr val="839ECB"/>
    <a:srgbClr val="C89800"/>
    <a:srgbClr val="006EC0"/>
    <a:srgbClr val="0065B0"/>
    <a:srgbClr val="005597"/>
    <a:srgbClr val="007AD6"/>
    <a:srgbClr val="008FFA"/>
    <a:srgbClr val="E4E9F4"/>
    <a:srgbClr val="CD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7591" autoAdjust="0"/>
  </p:normalViewPr>
  <p:slideViewPr>
    <p:cSldViewPr snapToGrid="0">
      <p:cViewPr varScale="1">
        <p:scale>
          <a:sx n="78" d="100"/>
          <a:sy n="78" d="100"/>
        </p:scale>
        <p:origin x="160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5B88F2FC-2507-4D36-8710-0FCAEFA8E01E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087F52C-8D8A-468C-B298-4E538651A76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833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A92EEEA-7A3F-46B0-8D57-DA343C4B4EC0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8" y="4925409"/>
            <a:ext cx="568325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FB74ABC-EA65-4643-A60D-B83B3A4F77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76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596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01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0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34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92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Simicova</a:t>
            </a:r>
            <a:r>
              <a:rPr lang="en-US" dirty="0" smtClean="0"/>
              <a:t> will forward the presentation to you. If you are interested, you will find more detailed information on the planned project content in the appendix. Furthermore, we provide you with a presentation with more detailed information on the EEA for your further information. </a:t>
            </a:r>
          </a:p>
          <a:p>
            <a:endParaRPr lang="en-US" dirty="0" smtClean="0"/>
          </a:p>
          <a:p>
            <a:r>
              <a:rPr lang="en-US" dirty="0" smtClean="0"/>
              <a:t>We are pleased if we have raised your interest and look forward to answering your questions.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124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869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224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16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70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8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767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77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70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77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74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195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D480F-D13A-4981-8BF4-921E02FC8D1A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3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195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D480F-D13A-4981-8BF4-921E02FC8D1A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2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44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4ABC-EA65-4643-A60D-B83B3A4F7749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53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142"/>
            <a:ext cx="9268067" cy="2483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6295"/>
            <a:ext cx="7772400" cy="163254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390" y="3204524"/>
            <a:ext cx="6858000" cy="141690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F70-B13F-4E1C-AB8B-6962B452365A}" type="datetime1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92" y="268859"/>
            <a:ext cx="20928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E22D1-D66B-4410-B775-AD0CA29DB8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6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B7952ED-5C99-4587-92CE-4C1E04B4CC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5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6C6E8B-350F-4D24-AF5E-65CD2A68D3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7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2A19342-32B7-48E6-96FD-B020679141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C4C329E-CC53-4642-B040-0236A381FC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9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9F6855-0F70-4AF9-A4D7-0F9A9DD299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0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63193C-CE0B-4D02-9099-EFB261F19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1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E02972-EE59-47FB-BB02-E3CCF773E1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92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402B2ED-5CB6-48B3-A9E4-2293E893B0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A454035-2DC6-4A5E-B206-8C3B5432EE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5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F1C3-2714-4DD4-8B5F-F56AEA4628D7}" type="datetime1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Minus 6"/>
          <p:cNvSpPr/>
          <p:nvPr userDrawn="1"/>
        </p:nvSpPr>
        <p:spPr>
          <a:xfrm>
            <a:off x="-408288" y="1473863"/>
            <a:ext cx="7886700" cy="3600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92" y="268859"/>
            <a:ext cx="20928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7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1143000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5A9C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51E9C2-C9D1-4F20-B751-E22F1BD8AF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4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E22D1-D66B-4410-B775-AD0CA29DB8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03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B7952ED-5C99-4587-92CE-4C1E04B4CC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4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6C6E8B-350F-4D24-AF5E-65CD2A68D3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2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2A19342-32B7-48E6-96FD-B020679141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6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C4C329E-CC53-4642-B040-0236A381FC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48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9F6855-0F70-4AF9-A4D7-0F9A9DD299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7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63193C-CE0B-4D02-9099-EFB261F19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74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E02972-EE59-47FB-BB02-E3CCF773E1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48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402B2ED-5CB6-48B3-A9E4-2293E893B0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4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11022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06D-7144-45B1-9E60-F9ED431C895F}" type="datetime1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142"/>
            <a:ext cx="9268067" cy="24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5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A454035-2DC6-4A5E-B206-8C3B5432EE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1143000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5A9C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51E9C2-C9D1-4F20-B751-E22F1BD8AF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1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E22D1-D66B-4410-B775-AD0CA29DB8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7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B7952ED-5C99-4587-92CE-4C1E04B4CC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04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6C6E8B-350F-4D24-AF5E-65CD2A68D3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24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2A19342-32B7-48E6-96FD-B020679141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0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C4C329E-CC53-4642-B040-0236A381FC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76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9F6855-0F70-4AF9-A4D7-0F9A9DD299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37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63193C-CE0B-4D02-9099-EFB261F19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6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E02972-EE59-47FB-BB02-E3CCF773E1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0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C7F-4DEC-4A08-AAE0-97A0822E7AA8}" type="datetime1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Minus 7"/>
          <p:cNvSpPr/>
          <p:nvPr userDrawn="1"/>
        </p:nvSpPr>
        <p:spPr>
          <a:xfrm>
            <a:off x="-408288" y="1473863"/>
            <a:ext cx="7886700" cy="3600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938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402B2ED-5CB6-48B3-A9E4-2293E893B0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5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A454035-2DC6-4A5E-B206-8C3B5432EE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71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1143000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5A9C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51E9C2-C9D1-4F20-B751-E22F1BD8AF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42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E22D1-D66B-4410-B775-AD0CA29DB8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70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B7952ED-5C99-4587-92CE-4C1E04B4CC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8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6C6E8B-350F-4D24-AF5E-65CD2A68D3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08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2A19342-32B7-48E6-96FD-B020679141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11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C4C329E-CC53-4642-B040-0236A381FC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9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9F6855-0F70-4AF9-A4D7-0F9A9DD299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48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63193C-CE0B-4D02-9099-EFB261F19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57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B434-AAEA-4A1F-A6A0-5683C402FCF8}" type="datetime1">
              <a:rPr lang="de-DE" smtClean="0"/>
              <a:pPr/>
              <a:t>12.01.2022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Minus 9"/>
          <p:cNvSpPr/>
          <p:nvPr userDrawn="1"/>
        </p:nvSpPr>
        <p:spPr>
          <a:xfrm>
            <a:off x="-408288" y="1473863"/>
            <a:ext cx="7886700" cy="3600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090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E02972-EE59-47FB-BB02-E3CCF773E1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64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402B2ED-5CB6-48B3-A9E4-2293E893B0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8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A454035-2DC6-4A5E-B206-8C3B5432EE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60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1143000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5A9C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51E9C2-C9D1-4F20-B751-E22F1BD8AF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15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E22D1-D66B-4410-B775-AD0CA29DB8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51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B7952ED-5C99-4587-92CE-4C1E04B4CC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94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6C6E8B-350F-4D24-AF5E-65CD2A68D3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73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2A19342-32B7-48E6-96FD-B020679141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18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C4C329E-CC53-4642-B040-0236A381FC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54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9F6855-0F70-4AF9-A4D7-0F9A9DD299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890-EA14-4C60-AD41-87C8CBC7A916}" type="datetime1">
              <a:rPr lang="de-DE" smtClean="0"/>
              <a:pPr/>
              <a:t>12.01.2022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Minus 5"/>
          <p:cNvSpPr/>
          <p:nvPr userDrawn="1"/>
        </p:nvSpPr>
        <p:spPr>
          <a:xfrm>
            <a:off x="-408288" y="1473863"/>
            <a:ext cx="7886700" cy="3600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056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D63193C-CE0B-4D02-9099-EFB261F19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39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CE02972-EE59-47FB-BB02-E3CCF773E1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36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402B2ED-5CB6-48B3-A9E4-2293E893B0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4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DC02-AFAF-410C-A26C-F6B656B2DAA2}" type="datetime1">
              <a:rPr lang="de-DE" smtClean="0"/>
              <a:pPr/>
              <a:t>12.01.2022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03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A454035-2DC6-4A5E-B206-8C3B5432EE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8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1143000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5A9C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51E9C2-C9D1-4F20-B751-E22F1BD8AF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A08677-A933-4976-BF50-39F6EEF331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16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2B1BC6FF-73C1-43BA-9F73-79847B6C77D9}" type="datetime1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C30AC7A6-60ED-4BF6-93FB-110E810D8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64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CF21D9-7388-4821-9A22-55EF30597E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1E3AE4-5F96-43AE-AC77-C42DA3D633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43" y="116632"/>
            <a:ext cx="1709357" cy="1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CF21D9-7388-4821-9A22-55EF30597E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1E3AE4-5F96-43AE-AC77-C42DA3D633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43" y="116632"/>
            <a:ext cx="1709357" cy="1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CF21D9-7388-4821-9A22-55EF30597E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1E3AE4-5F96-43AE-AC77-C42DA3D633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43" y="116632"/>
            <a:ext cx="1709357" cy="1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CF21D9-7388-4821-9A22-55EF30597E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1E3AE4-5F96-43AE-AC77-C42DA3D633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43" y="116632"/>
            <a:ext cx="1709357" cy="1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CF21D9-7388-4821-9A22-55EF30597E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12/01/2022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7A08677-A933-4976-BF50-39F6EEF331C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1E3AE4-5F96-43AE-AC77-C42DA3D633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43" y="116632"/>
            <a:ext cx="1709357" cy="1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.rapp@donaubuero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valentin.graf@european-energy-award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8.svg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13008"/>
            <a:ext cx="7772400" cy="1632544"/>
          </a:xfrm>
        </p:spPr>
        <p:txBody>
          <a:bodyPr>
            <a:normAutofit/>
          </a:bodyPr>
          <a:lstStyle/>
          <a:p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b="1" dirty="0" smtClean="0"/>
              <a:t>EEA </a:t>
            </a:r>
            <a:r>
              <a:rPr lang="en-GB" sz="4000" b="1" dirty="0" smtClean="0"/>
              <a:t>along</a:t>
            </a:r>
            <a:r>
              <a:rPr lang="de-DE" sz="4000" b="1" dirty="0" smtClean="0"/>
              <a:t> </a:t>
            </a:r>
            <a:r>
              <a:rPr lang="en-GB" sz="4000" b="1" dirty="0" smtClean="0"/>
              <a:t>the</a:t>
            </a:r>
            <a:r>
              <a:rPr lang="de-DE" sz="4000" b="1" dirty="0" smtClean="0"/>
              <a:t> </a:t>
            </a:r>
            <a:r>
              <a:rPr lang="en-US" sz="4000" b="1" dirty="0" smtClean="0"/>
              <a:t>Danube</a:t>
            </a:r>
            <a:endParaRPr lang="en-US" sz="4000" b="1" dirty="0"/>
          </a:p>
        </p:txBody>
      </p:sp>
      <p:pic>
        <p:nvPicPr>
          <p:cNvPr id="1026" name="Grafik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6" descr="cid:image002.png@01D5C54C.98606C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5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FF3896A8-5E4C-4A6B-8D4A-33043E7BE738}"/>
              </a:ext>
            </a:extLst>
          </p:cNvPr>
          <p:cNvSpPr/>
          <p:nvPr/>
        </p:nvSpPr>
        <p:spPr>
          <a:xfrm>
            <a:off x="457200" y="2132410"/>
            <a:ext cx="4038600" cy="3618848"/>
          </a:xfrm>
          <a:prstGeom prst="rect">
            <a:avLst/>
          </a:prstGeom>
          <a:solidFill>
            <a:srgbClr val="8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/>
          <a:p>
            <a:pPr marL="280988" indent="-214313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tabLst>
                <a:tab pos="4866085" algn="l"/>
                <a:tab pos="4929188" algn="l"/>
              </a:tabLst>
            </a:pP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Translate 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international and </a:t>
            </a: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national goals into local policy recommendations</a:t>
            </a:r>
          </a:p>
          <a:p>
            <a:pPr marL="280988" indent="-214313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tabLst>
                <a:tab pos="4866085" algn="l"/>
                <a:tab pos="4929188" algn="l"/>
              </a:tabLst>
            </a:pP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Support municipalities in reaching their climate targets 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and improve performance with </a:t>
            </a: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national climate targets 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(break-down national targets to local level)</a:t>
            </a:r>
          </a:p>
          <a:p>
            <a:pPr marL="280988" indent="-214313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tabLst>
                <a:tab pos="4866085" algn="l"/>
                <a:tab pos="4929188" algn="l"/>
              </a:tabLst>
            </a:pP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Offer guidance to municipalities, 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create a </a:t>
            </a: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praxis-oriented network of local authorities</a:t>
            </a:r>
          </a:p>
          <a:p>
            <a:pPr marL="280988" indent="-214313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tabLst>
                <a:tab pos="4866085" algn="l"/>
                <a:tab pos="4929188" algn="l"/>
              </a:tabLst>
            </a:pP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Access to and involvement in international tools and processes, exchange of experiences </a:t>
            </a:r>
          </a:p>
          <a:p>
            <a:pPr marL="280988" indent="-214313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tabLst>
                <a:tab pos="4866085" algn="l"/>
                <a:tab pos="4929188" algn="l"/>
              </a:tabLst>
            </a:pP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Access to innovation topics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, like climate adaptation, smart cities, circular economy), </a:t>
            </a: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international network, EU projects</a:t>
            </a:r>
          </a:p>
          <a:p>
            <a:pPr marL="280988" indent="-214313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tabLst>
                <a:tab pos="4866085" algn="l"/>
                <a:tab pos="4929188" algn="l"/>
              </a:tabLst>
            </a:pP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International and national benchmark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E79FA1-8254-4F4B-9B21-14453E2A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30022" r="12791" b="3787"/>
          <a:stretch/>
        </p:blipFill>
        <p:spPr bwMode="auto">
          <a:xfrm>
            <a:off x="4495800" y="2888940"/>
            <a:ext cx="4573707" cy="23762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A1DEDC8A-D9B3-403E-BD68-C0319EFA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24514"/>
            <a:ext cx="2133600" cy="273844"/>
          </a:xfrm>
        </p:spPr>
        <p:txBody>
          <a:bodyPr/>
          <a:lstStyle/>
          <a:p>
            <a:pPr defTabSz="685800">
              <a:spcAft>
                <a:spcPts val="450"/>
              </a:spcAft>
            </a:pPr>
            <a:fld id="{27A08677-A933-4976-BF50-39F6EEF331CC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spcAft>
                  <a:spcPts val="450"/>
                </a:spcAft>
              </a:pPr>
              <a:t>10</a:t>
            </a:fld>
            <a:endParaRPr lang="de-C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26369-9715-477E-A9FA-4D006A2C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100" b="1" dirty="0">
                <a:solidFill>
                  <a:srgbClr val="005A9C"/>
                </a:solidFill>
              </a:rPr>
              <a:t>The European Energy Award</a:t>
            </a:r>
            <a:r>
              <a:rPr lang="en-GB" sz="2100" dirty="0">
                <a:solidFill>
                  <a:srgbClr val="005A9C"/>
                </a:solidFill>
              </a:rPr>
              <a:t/>
            </a:r>
            <a:br>
              <a:rPr lang="en-GB" sz="2100" dirty="0">
                <a:solidFill>
                  <a:srgbClr val="005A9C"/>
                </a:solidFill>
              </a:rPr>
            </a:br>
            <a:r>
              <a:rPr lang="en-GB" sz="2100" dirty="0">
                <a:solidFill>
                  <a:srgbClr val="005A9C"/>
                </a:solidFill>
              </a:rPr>
              <a:t>Conclusion – Benefits of the </a:t>
            </a:r>
            <a:r>
              <a:rPr lang="en-GB" sz="2100" dirty="0" err="1">
                <a:solidFill>
                  <a:srgbClr val="005A9C"/>
                </a:solidFill>
              </a:rPr>
              <a:t>eea</a:t>
            </a:r>
            <a:r>
              <a:rPr lang="en-GB" sz="2100" dirty="0">
                <a:solidFill>
                  <a:srgbClr val="005A9C"/>
                </a:solidFill>
              </a:rPr>
              <a:t> for the national level</a:t>
            </a:r>
            <a:endParaRPr lang="de-CH" sz="2100" dirty="0">
              <a:solidFill>
                <a:srgbClr val="005A9C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8048FE1-8A13-47F4-A112-194979E3B5AA}"/>
              </a:ext>
            </a:extLst>
          </p:cNvPr>
          <p:cNvSpPr/>
          <p:nvPr/>
        </p:nvSpPr>
        <p:spPr>
          <a:xfrm>
            <a:off x="8136396" y="2611135"/>
            <a:ext cx="810090" cy="385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CH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839ECB"/>
                </a:solidFill>
                <a:latin typeface="Segoe UI"/>
              </a:rPr>
              <a:t>European Union </a:t>
            </a:r>
            <a:r>
              <a:rPr lang="en-GB" dirty="0" smtClean="0">
                <a:solidFill>
                  <a:srgbClr val="839ECB"/>
                </a:solidFill>
                <a:latin typeface="Segoe UI"/>
              </a:rPr>
              <a:t>Strategy</a:t>
            </a:r>
            <a:r>
              <a:rPr lang="de-DE" dirty="0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dirty="0" smtClean="0">
                <a:solidFill>
                  <a:srgbClr val="839ECB"/>
                </a:solidFill>
                <a:latin typeface="Segoe UI"/>
              </a:rPr>
              <a:t>for</a:t>
            </a:r>
            <a:r>
              <a:rPr lang="de-DE" dirty="0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dirty="0" smtClean="0">
                <a:solidFill>
                  <a:srgbClr val="839ECB"/>
                </a:solidFill>
                <a:latin typeface="Segoe UI"/>
              </a:rPr>
              <a:t>Danube</a:t>
            </a:r>
            <a:r>
              <a:rPr lang="de-DE" dirty="0" smtClean="0">
                <a:solidFill>
                  <a:srgbClr val="839ECB"/>
                </a:solidFill>
                <a:latin typeface="Segoe UI"/>
              </a:rPr>
              <a:t> Region, </a:t>
            </a:r>
          </a:p>
          <a:p>
            <a:r>
              <a:rPr lang="de-DE" dirty="0" smtClean="0">
                <a:solidFill>
                  <a:srgbClr val="839ECB"/>
                </a:solidFill>
                <a:latin typeface="Segoe UI"/>
              </a:rPr>
              <a:t>PA 2 „</a:t>
            </a:r>
            <a:r>
              <a:rPr lang="de-DE" dirty="0" err="1" smtClean="0">
                <a:solidFill>
                  <a:srgbClr val="839ECB"/>
                </a:solidFill>
                <a:latin typeface="Segoe UI"/>
              </a:rPr>
              <a:t>to</a:t>
            </a:r>
            <a:r>
              <a:rPr lang="de-DE" dirty="0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de-DE" dirty="0" err="1" smtClean="0">
                <a:solidFill>
                  <a:srgbClr val="839ECB"/>
                </a:solidFill>
                <a:latin typeface="Segoe UI"/>
              </a:rPr>
              <a:t>encourage</a:t>
            </a:r>
            <a:r>
              <a:rPr lang="de-DE" dirty="0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de-DE" dirty="0" err="1" smtClean="0">
                <a:solidFill>
                  <a:srgbClr val="839ECB"/>
                </a:solidFill>
                <a:latin typeface="Segoe UI"/>
              </a:rPr>
              <a:t>more</a:t>
            </a:r>
            <a:r>
              <a:rPr lang="de-DE" dirty="0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de-DE" dirty="0" err="1" smtClean="0">
                <a:solidFill>
                  <a:srgbClr val="839ECB"/>
                </a:solidFill>
                <a:latin typeface="Segoe UI"/>
              </a:rPr>
              <a:t>sustainable</a:t>
            </a:r>
            <a:r>
              <a:rPr lang="de-DE" dirty="0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de-DE" dirty="0" err="1" smtClean="0">
                <a:solidFill>
                  <a:srgbClr val="839ECB"/>
                </a:solidFill>
                <a:latin typeface="Segoe UI"/>
              </a:rPr>
              <a:t>energy</a:t>
            </a:r>
            <a:r>
              <a:rPr lang="de-DE" dirty="0" smtClean="0">
                <a:solidFill>
                  <a:srgbClr val="839ECB"/>
                </a:solidFill>
                <a:latin typeface="Segoe UI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219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1987826"/>
            <a:ext cx="79985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Project objectives</a:t>
            </a:r>
            <a:r>
              <a:rPr lang="en-US" sz="2400" u="sng" dirty="0"/>
              <a:t>:</a:t>
            </a:r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publicize </a:t>
            </a:r>
            <a:r>
              <a:rPr lang="en-US" sz="2000" dirty="0"/>
              <a:t>and promote the EEA in the Danube </a:t>
            </a:r>
            <a:r>
              <a:rPr lang="en-US" sz="2000" dirty="0" smtClean="0"/>
              <a:t>Region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Capacity </a:t>
            </a:r>
            <a:r>
              <a:rPr lang="en-US" sz="2000" dirty="0"/>
              <a:t>building of local authorities, partners and institutions with regard to the EEA and the implementation of local climate protection </a:t>
            </a:r>
            <a:r>
              <a:rPr lang="en-US" sz="2000" dirty="0" smtClean="0"/>
              <a:t>measures 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Initiate </a:t>
            </a:r>
            <a:r>
              <a:rPr lang="en-US" sz="2000" dirty="0"/>
              <a:t>structural development in the participating regions/municipalities; find partners and possible </a:t>
            </a:r>
            <a:r>
              <a:rPr lang="en-US" sz="2000" dirty="0" smtClean="0"/>
              <a:t>implementers.</a:t>
            </a: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115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1903717"/>
            <a:ext cx="80780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pilot countries/regions/municipalities to prepare for independent implementation of the EEA (possibly in a follow-up project</a:t>
            </a:r>
            <a:r>
              <a:rPr lang="en-US" sz="2000" dirty="0" smtClean="0"/>
              <a:t>).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Contribution </a:t>
            </a:r>
            <a:r>
              <a:rPr lang="en-US" sz="2000" dirty="0"/>
              <a:t>of the selected regions/municipalities to the achievement of the European climate </a:t>
            </a:r>
            <a:r>
              <a:rPr lang="en-US" sz="2000" dirty="0" smtClean="0"/>
              <a:t>goals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Contribution to sustainability and environmental protection in the Danube </a:t>
            </a:r>
            <a:r>
              <a:rPr lang="en-US" sz="2000" dirty="0" smtClean="0"/>
              <a:t>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EEA </a:t>
            </a:r>
            <a:r>
              <a:rPr lang="en-US" sz="2000" dirty="0"/>
              <a:t>serves as an instrument for the practical establishment of national and local structures for climate </a:t>
            </a:r>
            <a:r>
              <a:rPr lang="en-US" sz="2000" dirty="0" smtClean="0"/>
              <a:t>protection</a:t>
            </a:r>
          </a:p>
          <a:p>
            <a:endParaRPr lang="en-US" dirty="0"/>
          </a:p>
          <a:p>
            <a:pPr algn="just"/>
            <a:r>
              <a:rPr lang="en-US" sz="2000" i="1" dirty="0" smtClean="0"/>
              <a:t>Within the project there will be no certification of EEA- advisers and EEA- auditors. 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149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1967948"/>
            <a:ext cx="8048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Project Content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649" y="2391031"/>
            <a:ext cx="4564626" cy="825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Module 1: </a:t>
            </a:r>
            <a:r>
              <a:rPr lang="en-GB" sz="2000" b="1" dirty="0" smtClean="0"/>
              <a:t>research and analysis</a:t>
            </a:r>
            <a:endParaRPr lang="en-GB" sz="20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2067233" y="3308085"/>
            <a:ext cx="4564626" cy="8259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n w="0"/>
                <a:solidFill>
                  <a:schemeClr val="tx1"/>
                </a:solidFill>
              </a:rPr>
              <a:t>Module 2: </a:t>
            </a:r>
            <a:r>
              <a:rPr lang="en-GB" sz="2000" b="1" dirty="0" smtClean="0">
                <a:ln w="0"/>
                <a:solidFill>
                  <a:schemeClr val="tx1"/>
                </a:solidFill>
              </a:rPr>
              <a:t>information and networking</a:t>
            </a:r>
            <a:endParaRPr lang="en-GB" sz="2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950724" y="4179104"/>
            <a:ext cx="4564626" cy="82591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n w="0"/>
                <a:solidFill>
                  <a:schemeClr val="tx1"/>
                </a:solidFill>
              </a:rPr>
              <a:t>Module</a:t>
            </a:r>
            <a:r>
              <a:rPr lang="de-DE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 phase and capacity building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28649" y="5112356"/>
            <a:ext cx="7886701" cy="8259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Module 4: </a:t>
            </a:r>
            <a:r>
              <a:rPr lang="en-GB" sz="2000" b="1" dirty="0" smtClean="0"/>
              <a:t>presentation and public relations</a:t>
            </a:r>
            <a:endParaRPr lang="en-GB" sz="2000" b="1" dirty="0"/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106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1967948"/>
            <a:ext cx="80482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Project Content</a:t>
            </a:r>
          </a:p>
          <a:p>
            <a:endParaRPr lang="de-DE" dirty="0"/>
          </a:p>
          <a:p>
            <a:endParaRPr lang="de-DE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Analysis </a:t>
            </a:r>
            <a:r>
              <a:rPr lang="en-US" sz="2000" dirty="0" smtClean="0">
                <a:solidFill>
                  <a:prstClr val="black"/>
                </a:solidFill>
              </a:rPr>
              <a:t>(study) of </a:t>
            </a: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dirty="0" smtClean="0">
                <a:solidFill>
                  <a:prstClr val="black"/>
                </a:solidFill>
              </a:rPr>
              <a:t>status </a:t>
            </a:r>
            <a:r>
              <a:rPr lang="en-US" sz="2000" dirty="0">
                <a:solidFill>
                  <a:prstClr val="black"/>
                </a:solidFill>
              </a:rPr>
              <a:t>quo of the EEA-relevant criteria </a:t>
            </a:r>
            <a:r>
              <a:rPr lang="en-US" sz="2000" dirty="0" smtClean="0">
                <a:solidFill>
                  <a:prstClr val="black"/>
                </a:solidFill>
              </a:rPr>
              <a:t>in </a:t>
            </a:r>
            <a:r>
              <a:rPr lang="en-US" sz="2000" dirty="0">
                <a:solidFill>
                  <a:prstClr val="black"/>
                </a:solidFill>
              </a:rPr>
              <a:t>the Danube </a:t>
            </a:r>
            <a:r>
              <a:rPr lang="en-US" sz="2000" dirty="0" smtClean="0">
                <a:solidFill>
                  <a:prstClr val="black"/>
                </a:solidFill>
              </a:rPr>
              <a:t>region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strategy </a:t>
            </a:r>
            <a:r>
              <a:rPr lang="en-US" sz="2000" dirty="0">
                <a:solidFill>
                  <a:prstClr val="black"/>
                </a:solidFill>
              </a:rPr>
              <a:t>planning (acquisition municipalities and regions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a. o. </a:t>
            </a:r>
            <a:r>
              <a:rPr lang="en-US" sz="2000" dirty="0" smtClean="0">
                <a:solidFill>
                  <a:prstClr val="black"/>
                </a:solidFill>
              </a:rPr>
              <a:t>Online </a:t>
            </a:r>
            <a:r>
              <a:rPr lang="en-US" sz="2000" dirty="0">
                <a:solidFill>
                  <a:prstClr val="black"/>
                </a:solidFill>
              </a:rPr>
              <a:t>information and launch </a:t>
            </a:r>
            <a:r>
              <a:rPr lang="en-US" sz="2000" dirty="0" smtClean="0">
                <a:solidFill>
                  <a:prstClr val="black"/>
                </a:solidFill>
              </a:rPr>
              <a:t>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online </a:t>
            </a:r>
            <a:r>
              <a:rPr lang="en-US" sz="2000" dirty="0">
                <a:solidFill>
                  <a:prstClr val="black"/>
                </a:solidFill>
              </a:rPr>
              <a:t>mid-term </a:t>
            </a:r>
            <a:r>
              <a:rPr lang="en-US" sz="2000" dirty="0" smtClean="0">
                <a:solidFill>
                  <a:prstClr val="black"/>
                </a:solidFill>
              </a:rPr>
              <a:t>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final </a:t>
            </a:r>
            <a:r>
              <a:rPr lang="en-US" sz="2000" dirty="0">
                <a:solidFill>
                  <a:prstClr val="black"/>
                </a:solidFill>
              </a:rPr>
              <a:t>conference and securing of results </a:t>
            </a:r>
            <a:r>
              <a:rPr lang="en-US" sz="2000" dirty="0" smtClean="0">
                <a:solidFill>
                  <a:prstClr val="black"/>
                </a:solidFill>
              </a:rPr>
              <a:t>at </a:t>
            </a:r>
            <a:r>
              <a:rPr lang="en-US" sz="2000" dirty="0">
                <a:solidFill>
                  <a:prstClr val="black"/>
                </a:solidFill>
              </a:rPr>
              <a:t>the International Danube Festival </a:t>
            </a:r>
            <a:r>
              <a:rPr lang="en-US" sz="2000" dirty="0" smtClean="0">
                <a:solidFill>
                  <a:prstClr val="black"/>
                </a:solidFill>
              </a:rPr>
              <a:t>2024, Ulm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24348" y="2431539"/>
            <a:ext cx="4149828" cy="4129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Module 1: </a:t>
            </a:r>
            <a:r>
              <a:rPr lang="en-GB" sz="2000" b="1" dirty="0" smtClean="0"/>
              <a:t>research and analysis</a:t>
            </a:r>
            <a:endParaRPr lang="en-GB" sz="20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624348" y="4243933"/>
            <a:ext cx="4993230" cy="3564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n w="0"/>
                <a:solidFill>
                  <a:schemeClr val="tx1"/>
                </a:solidFill>
              </a:rPr>
              <a:t>Module 2: </a:t>
            </a:r>
            <a:r>
              <a:rPr lang="en-GB" sz="2000" b="1" dirty="0" smtClean="0">
                <a:ln w="0"/>
                <a:solidFill>
                  <a:schemeClr val="tx1"/>
                </a:solidFill>
              </a:rPr>
              <a:t>information and networking</a:t>
            </a:r>
            <a:endParaRPr lang="en-GB" sz="2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80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1967948"/>
            <a:ext cx="80482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Project Content</a:t>
            </a:r>
          </a:p>
          <a:p>
            <a:endParaRPr lang="de-DE" dirty="0"/>
          </a:p>
          <a:p>
            <a:endParaRPr lang="de-DE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workshops </a:t>
            </a:r>
            <a:r>
              <a:rPr lang="en-US" sz="2000" dirty="0">
                <a:solidFill>
                  <a:prstClr val="black"/>
                </a:solidFill>
              </a:rPr>
              <a:t>in the selected </a:t>
            </a:r>
            <a:r>
              <a:rPr lang="en-US" sz="2000" dirty="0" smtClean="0">
                <a:solidFill>
                  <a:prstClr val="black"/>
                </a:solidFill>
              </a:rPr>
              <a:t>regions/municipalities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exchange </a:t>
            </a:r>
            <a:r>
              <a:rPr lang="en-US" sz="2000" dirty="0">
                <a:solidFill>
                  <a:prstClr val="black"/>
                </a:solidFill>
              </a:rPr>
              <a:t>with existing pilot regions in the Danube </a:t>
            </a:r>
            <a:r>
              <a:rPr lang="en-US" sz="2000" dirty="0" smtClean="0">
                <a:solidFill>
                  <a:prstClr val="black"/>
                </a:solidFill>
              </a:rPr>
              <a:t>region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initiation </a:t>
            </a:r>
            <a:r>
              <a:rPr lang="en-US" sz="2000" dirty="0">
                <a:solidFill>
                  <a:prstClr val="black"/>
                </a:solidFill>
              </a:rPr>
              <a:t>of the development of the required structures </a:t>
            </a:r>
            <a:r>
              <a:rPr lang="en-US" sz="2000" dirty="0" smtClean="0">
                <a:solidFill>
                  <a:prstClr val="black"/>
                </a:solidFill>
              </a:rPr>
              <a:t>and </a:t>
            </a:r>
            <a:r>
              <a:rPr lang="en-US" sz="2000" dirty="0">
                <a:solidFill>
                  <a:prstClr val="black"/>
                </a:solidFill>
              </a:rPr>
              <a:t>preparation of the implementation </a:t>
            </a:r>
            <a:r>
              <a:rPr lang="en-US" sz="2000" dirty="0" smtClean="0">
                <a:solidFill>
                  <a:prstClr val="black"/>
                </a:solidFill>
              </a:rPr>
              <a:t>phase</a:t>
            </a:r>
            <a:endParaRPr lang="en-US" sz="2000" dirty="0">
              <a:solidFill>
                <a:prstClr val="black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presentations </a:t>
            </a:r>
            <a:r>
              <a:rPr lang="en-US" sz="2000" dirty="0">
                <a:solidFill>
                  <a:prstClr val="black"/>
                </a:solidFill>
              </a:rPr>
              <a:t>and </a:t>
            </a:r>
            <a:r>
              <a:rPr lang="en-US" sz="2000" dirty="0" smtClean="0">
                <a:solidFill>
                  <a:prstClr val="black"/>
                </a:solidFill>
              </a:rPr>
              <a:t>professional </a:t>
            </a:r>
            <a:r>
              <a:rPr lang="en-US" sz="2000" dirty="0">
                <a:solidFill>
                  <a:prstClr val="black"/>
                </a:solidFill>
              </a:rPr>
              <a:t>exchange to strengthen the network.</a:t>
            </a:r>
            <a:endParaRPr lang="de-D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e. g. Study </a:t>
            </a:r>
            <a:r>
              <a:rPr lang="en-US" sz="2000" dirty="0">
                <a:solidFill>
                  <a:prstClr val="black"/>
                </a:solidFill>
              </a:rPr>
              <a:t>Visit in Germany </a:t>
            </a:r>
            <a:r>
              <a:rPr lang="en-US" sz="2000" dirty="0" smtClean="0">
                <a:solidFill>
                  <a:prstClr val="black"/>
                </a:solidFill>
              </a:rPr>
              <a:t>with </a:t>
            </a:r>
            <a:r>
              <a:rPr lang="en-US" sz="2000" dirty="0">
                <a:solidFill>
                  <a:prstClr val="black"/>
                </a:solidFill>
              </a:rPr>
              <a:t>participants from the pilot regions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Integration into </a:t>
            </a:r>
            <a:r>
              <a:rPr lang="en-US" sz="2000" dirty="0">
                <a:solidFill>
                  <a:prstClr val="black"/>
                </a:solidFill>
              </a:rPr>
              <a:t>the EEA </a:t>
            </a:r>
            <a:r>
              <a:rPr lang="en-US" sz="2000" dirty="0" smtClean="0">
                <a:solidFill>
                  <a:prstClr val="black"/>
                </a:solidFill>
              </a:rPr>
              <a:t>network/ EEA events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28649" y="2458459"/>
            <a:ext cx="6470241" cy="3732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n w="0"/>
                <a:solidFill>
                  <a:schemeClr val="tx1"/>
                </a:solidFill>
              </a:rPr>
              <a:t>Module</a:t>
            </a:r>
            <a:r>
              <a:rPr lang="de-DE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 phase and capacity building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28649" y="4498957"/>
            <a:ext cx="5575506" cy="3445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Module 4: </a:t>
            </a:r>
            <a:r>
              <a:rPr lang="en-GB" sz="2000" b="1" dirty="0" smtClean="0"/>
              <a:t>presentation and public relations</a:t>
            </a:r>
            <a:endParaRPr lang="en-GB" sz="2000" b="1" dirty="0"/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019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4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>
          <a:xfrm>
            <a:off x="623888" y="707923"/>
            <a:ext cx="7886700" cy="371659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b="1" dirty="0" err="1" smtClean="0"/>
              <a:t>Contacts</a:t>
            </a:r>
            <a:endParaRPr lang="de-DE" b="1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Ms. Rapp</a:t>
            </a:r>
          </a:p>
          <a:p>
            <a:pPr marL="0" indent="0" algn="ctr">
              <a:buNone/>
            </a:pPr>
            <a:r>
              <a:rPr lang="de-DE" dirty="0" err="1" smtClean="0"/>
              <a:t>Danube</a:t>
            </a:r>
            <a:r>
              <a:rPr lang="de-DE" dirty="0" smtClean="0"/>
              <a:t> Office Ulm/ Neu- Ulm</a:t>
            </a:r>
          </a:p>
          <a:p>
            <a:pPr marL="0" indent="0" algn="ctr">
              <a:buNone/>
            </a:pPr>
            <a:r>
              <a:rPr lang="de-DE" dirty="0" smtClean="0">
                <a:hlinkClick r:id="rId3"/>
              </a:rPr>
              <a:t>n.rapp@donaubuero.de</a:t>
            </a: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Tel.: +49 (0)731 880306 – 18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Mr. Graf</a:t>
            </a:r>
          </a:p>
          <a:p>
            <a:pPr marL="0" indent="0" algn="ctr">
              <a:buNone/>
            </a:pPr>
            <a:r>
              <a:rPr lang="de-DE" dirty="0" err="1" smtClean="0"/>
              <a:t>eea</a:t>
            </a:r>
            <a:r>
              <a:rPr lang="de-DE" dirty="0" smtClean="0"/>
              <a:t> Office</a:t>
            </a:r>
          </a:p>
          <a:p>
            <a:pPr marL="0" indent="0" algn="ctr">
              <a:buNone/>
            </a:pPr>
            <a:r>
              <a:rPr lang="de-DE" dirty="0" smtClean="0">
                <a:hlinkClick r:id="rId4"/>
              </a:rPr>
              <a:t>valentin.graf@european-energy-award.org</a:t>
            </a: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Tel.: +41 (0)44 21310 - 22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0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2047461"/>
            <a:ext cx="80183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000" dirty="0" smtClean="0"/>
              <a:t> </a:t>
            </a:r>
            <a:r>
              <a:rPr lang="en-US" sz="2800" dirty="0" smtClean="0"/>
              <a:t>&gt;more </a:t>
            </a:r>
            <a:r>
              <a:rPr lang="en-US" sz="2800" dirty="0"/>
              <a:t>detailed information on the modules of the </a:t>
            </a:r>
            <a:r>
              <a:rPr lang="en-US" sz="2800" dirty="0" smtClean="0"/>
              <a:t>project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000" dirty="0"/>
              <a:t>(further information on the EEA can be found in a separate presentation)</a:t>
            </a:r>
            <a:endParaRPr lang="de-DE" sz="2000" dirty="0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843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2047461"/>
            <a:ext cx="80183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Analysis </a:t>
            </a:r>
            <a:r>
              <a:rPr lang="en-US" sz="2000" dirty="0"/>
              <a:t>of the current situation in the Danube region (status report/study) and strategy planning </a:t>
            </a:r>
            <a:r>
              <a:rPr lang="en-US" sz="2000" dirty="0" smtClean="0"/>
              <a:t>(acquisition </a:t>
            </a:r>
            <a:r>
              <a:rPr lang="en-US" sz="2000" dirty="0"/>
              <a:t>municipalities and regions).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Objectives Module 1:</a:t>
            </a:r>
            <a:r>
              <a:rPr lang="en-US" sz="2000" dirty="0"/>
              <a:t>	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obtain </a:t>
            </a:r>
            <a:r>
              <a:rPr lang="en-US" sz="2000" dirty="0" smtClean="0"/>
              <a:t>an overview as </a:t>
            </a:r>
            <a:r>
              <a:rPr lang="en-US" sz="2000" dirty="0"/>
              <a:t>comprehensive </a:t>
            </a:r>
            <a:r>
              <a:rPr lang="en-US" sz="2000" dirty="0" smtClean="0"/>
              <a:t>as </a:t>
            </a:r>
            <a:r>
              <a:rPr lang="en-US" sz="2000" dirty="0"/>
              <a:t>possible of the status quo of the EEA-relevant criteria (including relevant stakeholders, </a:t>
            </a:r>
            <a:r>
              <a:rPr lang="en-US" sz="2000" dirty="0" smtClean="0"/>
              <a:t>administrative </a:t>
            </a:r>
            <a:r>
              <a:rPr lang="en-US" sz="2000" dirty="0"/>
              <a:t>structures, municipal options for </a:t>
            </a:r>
            <a:r>
              <a:rPr lang="en-US" sz="2000" dirty="0" smtClean="0"/>
              <a:t>action etc.) </a:t>
            </a:r>
            <a:r>
              <a:rPr lang="en-US" sz="2000" dirty="0"/>
              <a:t>in the Danube region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addition, the acquisition phase of as many interested partners as possible in the Danube region should be completed by the end of </a:t>
            </a:r>
            <a:r>
              <a:rPr lang="en-US" sz="2000" dirty="0" smtClean="0"/>
              <a:t>Module </a:t>
            </a:r>
            <a:r>
              <a:rPr lang="en-US" sz="2000" dirty="0"/>
              <a:t>1</a:t>
            </a:r>
            <a:r>
              <a:rPr lang="en-US" sz="2000" dirty="0" smtClean="0"/>
              <a:t>.</a:t>
            </a:r>
            <a:endParaRPr lang="de-DE" sz="2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649" y="1825625"/>
            <a:ext cx="2724151" cy="5832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Module 1: </a:t>
            </a:r>
            <a:r>
              <a:rPr lang="de-DE" sz="2000" b="1" dirty="0" err="1" smtClean="0"/>
              <a:t>research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analysis</a:t>
            </a:r>
            <a:endParaRPr lang="de-DE" sz="2000" b="1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576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80854" y="6356351"/>
            <a:ext cx="4095057" cy="365125"/>
          </a:xfrm>
        </p:spPr>
        <p:txBody>
          <a:bodyPr/>
          <a:lstStyle/>
          <a:p>
            <a:r>
              <a:rPr lang="de-DE" dirty="0" smtClean="0"/>
              <a:t>European Union </a:t>
            </a:r>
            <a:r>
              <a:rPr lang="en-GB" dirty="0" smtClean="0"/>
              <a:t>Strategy</a:t>
            </a:r>
            <a:r>
              <a:rPr lang="de-DE" dirty="0" smtClean="0"/>
              <a:t> </a:t>
            </a:r>
            <a:r>
              <a:rPr lang="en-GB" dirty="0" smtClean="0"/>
              <a:t>for</a:t>
            </a:r>
            <a:r>
              <a:rPr lang="de-DE" dirty="0" smtClean="0"/>
              <a:t> </a:t>
            </a:r>
            <a:r>
              <a:rPr lang="en-GB" dirty="0" smtClean="0"/>
              <a:t>Danube</a:t>
            </a:r>
            <a:r>
              <a:rPr lang="de-DE" dirty="0" smtClean="0"/>
              <a:t> Region,</a:t>
            </a:r>
          </a:p>
          <a:p>
            <a:r>
              <a:rPr lang="de-DE" dirty="0" smtClean="0"/>
              <a:t> PA 2 „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en-GB" dirty="0" smtClean="0"/>
              <a:t> </a:t>
            </a:r>
            <a:r>
              <a:rPr lang="de-DE" dirty="0" smtClean="0"/>
              <a:t>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28649" y="1825625"/>
            <a:ext cx="7886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Project title</a:t>
            </a:r>
            <a:r>
              <a:rPr lang="en-US" sz="2400" u="sng" dirty="0" smtClean="0"/>
              <a:t>:</a:t>
            </a:r>
            <a:r>
              <a:rPr lang="en-US" sz="2400" dirty="0" smtClean="0"/>
              <a:t>		"</a:t>
            </a:r>
            <a:r>
              <a:rPr lang="en-US" sz="2400" dirty="0"/>
              <a:t>EEA along the </a:t>
            </a:r>
            <a:r>
              <a:rPr lang="en-US" sz="2400" dirty="0" smtClean="0"/>
              <a:t>Danube”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Project </a:t>
            </a:r>
            <a:r>
              <a:rPr lang="en-US" sz="2400" u="sng" dirty="0" smtClean="0"/>
              <a:t>funding:</a:t>
            </a:r>
            <a:r>
              <a:rPr lang="en-US" sz="2400" dirty="0" smtClean="0"/>
              <a:t>	State </a:t>
            </a:r>
            <a:r>
              <a:rPr lang="en-US" sz="2400" dirty="0"/>
              <a:t>Ministry of Baden- </a:t>
            </a:r>
            <a:r>
              <a:rPr lang="en-US" sz="2400" dirty="0" smtClean="0"/>
              <a:t>					Württemberg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Project </a:t>
            </a:r>
            <a:r>
              <a:rPr lang="en-US" sz="2400" u="sng" dirty="0" smtClean="0"/>
              <a:t>budget:</a:t>
            </a:r>
            <a:r>
              <a:rPr lang="en-US" sz="2400" dirty="0" smtClean="0"/>
              <a:t>	approx</a:t>
            </a:r>
            <a:r>
              <a:rPr lang="en-US" sz="2400" dirty="0"/>
              <a:t>. </a:t>
            </a:r>
            <a:r>
              <a:rPr lang="en-US" sz="2400" dirty="0" smtClean="0"/>
              <a:t>190.000 </a:t>
            </a:r>
            <a:r>
              <a:rPr lang="en-US" sz="2400" dirty="0"/>
              <a:t>€ total budget </a:t>
            </a:r>
            <a:r>
              <a:rPr lang="en-US" sz="2400" dirty="0" smtClean="0"/>
              <a:t>				(</a:t>
            </a:r>
            <a:r>
              <a:rPr lang="en-US" sz="2400" dirty="0"/>
              <a:t>currently </a:t>
            </a:r>
            <a:r>
              <a:rPr lang="en-US" sz="2400" dirty="0" smtClean="0"/>
              <a:t>under </a:t>
            </a:r>
            <a:r>
              <a:rPr lang="en-US" sz="2400" dirty="0"/>
              <a:t>revision)</a:t>
            </a:r>
          </a:p>
          <a:p>
            <a:endParaRPr lang="en-US" sz="2400" dirty="0"/>
          </a:p>
          <a:p>
            <a:r>
              <a:rPr lang="en-US" sz="2400" u="sng" dirty="0"/>
              <a:t>Project duration: </a:t>
            </a:r>
            <a:r>
              <a:rPr lang="en-US" sz="2400" dirty="0" smtClean="0"/>
              <a:t>	01.02.2022 </a:t>
            </a:r>
            <a:r>
              <a:rPr lang="en-US" sz="2400" dirty="0"/>
              <a:t>- </a:t>
            </a:r>
            <a:r>
              <a:rPr lang="en-US" sz="2400" dirty="0" smtClean="0"/>
              <a:t>31.08.2024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620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2047461"/>
            <a:ext cx="80183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Online </a:t>
            </a:r>
            <a:r>
              <a:rPr lang="en-US" sz="2000" dirty="0"/>
              <a:t>information and launch event on the project and the </a:t>
            </a:r>
            <a:r>
              <a:rPr lang="en-US" sz="2000" dirty="0" smtClean="0"/>
              <a:t>EEA; </a:t>
            </a:r>
            <a:r>
              <a:rPr lang="en-US" sz="2000" dirty="0"/>
              <a:t>presentation of the status report; online mid-term conference on the interim status of the project; final conference and securing of results for the International Danube Festival 2024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Objectives Module 2 </a:t>
            </a:r>
            <a:r>
              <a:rPr lang="en-US" sz="2000" dirty="0"/>
              <a:t>: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have informed as many of the existing contacts as possible about municipal possibilities for action in the field of climate protection and the EEA as an </a:t>
            </a:r>
            <a:r>
              <a:rPr lang="en-US" sz="2000" dirty="0" smtClean="0"/>
              <a:t>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have identified (a maximum of) four pilot </a:t>
            </a:r>
            <a:r>
              <a:rPr lang="en-US" sz="2000" dirty="0" smtClean="0"/>
              <a:t>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have promoted information and networking on the </a:t>
            </a:r>
            <a:r>
              <a:rPr lang="en-US" sz="2000" dirty="0" smtClean="0"/>
              <a:t>EEA </a:t>
            </a:r>
            <a:r>
              <a:rPr lang="en-US" sz="2000" dirty="0"/>
              <a:t>in the Danube Region (establishment of an "information network</a:t>
            </a:r>
            <a:r>
              <a:rPr lang="en-US" sz="2000" dirty="0" smtClean="0"/>
              <a:t>").</a:t>
            </a:r>
            <a:endParaRPr lang="en-US" sz="2000" dirty="0"/>
          </a:p>
          <a:p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649" y="1825625"/>
            <a:ext cx="3058448" cy="5832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n w="0"/>
                <a:solidFill>
                  <a:schemeClr val="tx1"/>
                </a:solidFill>
              </a:rPr>
              <a:t>Module 2: </a:t>
            </a:r>
            <a:r>
              <a:rPr lang="de-DE" sz="2000" b="1" dirty="0" err="1" smtClean="0">
                <a:ln w="0"/>
                <a:solidFill>
                  <a:schemeClr val="tx1"/>
                </a:solidFill>
              </a:rPr>
              <a:t>information</a:t>
            </a:r>
            <a:r>
              <a:rPr lang="de-DE" sz="2000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ln w="0"/>
                <a:solidFill>
                  <a:schemeClr val="tx1"/>
                </a:solidFill>
              </a:rPr>
              <a:t>and</a:t>
            </a:r>
            <a:r>
              <a:rPr lang="de-DE" sz="2000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ln w="0"/>
                <a:solidFill>
                  <a:schemeClr val="tx1"/>
                </a:solidFill>
              </a:rPr>
              <a:t>networking</a:t>
            </a:r>
            <a:endParaRPr lang="de-DE" sz="2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853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2047461"/>
            <a:ext cx="80183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In-depth </a:t>
            </a:r>
            <a:r>
              <a:rPr lang="en-US" sz="2000" dirty="0"/>
              <a:t>workshops in the selected regions/municipalities; exchange with existing pilot regions in the Danube </a:t>
            </a:r>
            <a:r>
              <a:rPr lang="en-US" sz="2000" dirty="0" smtClean="0"/>
              <a:t>region; initiation </a:t>
            </a:r>
            <a:r>
              <a:rPr lang="en-US" sz="2000" dirty="0"/>
              <a:t>of the development of the required structures in the selected regions and preparation of the implementation phase.</a:t>
            </a:r>
          </a:p>
          <a:p>
            <a:endParaRPr lang="en-US" sz="2000" dirty="0"/>
          </a:p>
          <a:p>
            <a:r>
              <a:rPr lang="en-US" sz="2000" dirty="0"/>
              <a:t>Objective </a:t>
            </a:r>
            <a:r>
              <a:rPr lang="en-US" sz="2000" dirty="0" smtClean="0"/>
              <a:t>Module 3: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Each </a:t>
            </a:r>
            <a:r>
              <a:rPr lang="en-US" sz="2000" dirty="0"/>
              <a:t>pilot region has developed an individual roadmap for the introduction of the EEA (responsibilities, possible financing, next steps, network and contact persons, acquisition of pilot </a:t>
            </a:r>
            <a:r>
              <a:rPr lang="en-US" sz="2000" dirty="0" smtClean="0"/>
              <a:t>municipalities </a:t>
            </a:r>
            <a:r>
              <a:rPr lang="en-US" sz="2000" dirty="0"/>
              <a:t>etc.) and has it available. </a:t>
            </a:r>
            <a:endParaRPr lang="de-DE" sz="2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649" y="1775007"/>
            <a:ext cx="3698056" cy="6127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n w="0"/>
                <a:solidFill>
                  <a:schemeClr val="tx1"/>
                </a:solidFill>
              </a:rPr>
              <a:t>Module</a:t>
            </a:r>
            <a:r>
              <a:rPr lang="de-DE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 </a:t>
            </a:r>
            <a:r>
              <a:rPr lang="de-DE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</a:t>
            </a:r>
            <a:r>
              <a:rPr lang="de-DE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phase</a:t>
            </a:r>
            <a:r>
              <a:rPr lang="de-DE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de-DE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capacity</a:t>
            </a:r>
            <a:r>
              <a:rPr lang="de-DE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building</a:t>
            </a:r>
            <a:endParaRPr lang="de-DE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889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2047461"/>
            <a:ext cx="80183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entire project implementation is continuously accompanied by public relations work, presentations and opportunities for professional exchange to strengthen the network.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28649" y="1825625"/>
            <a:ext cx="3343583" cy="612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Module 4: </a:t>
            </a:r>
            <a:r>
              <a:rPr lang="de-DE" sz="2000" b="1" dirty="0" err="1" smtClean="0"/>
              <a:t>presentation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public</a:t>
            </a:r>
            <a:r>
              <a:rPr lang="de-DE" sz="2000" b="1" dirty="0" smtClean="0"/>
              <a:t> </a:t>
            </a:r>
            <a:r>
              <a:rPr lang="de-DE" sz="2000" b="1" dirty="0" err="1"/>
              <a:t>r</a:t>
            </a:r>
            <a:r>
              <a:rPr lang="de-DE" sz="2000" b="1" dirty="0" err="1" smtClean="0"/>
              <a:t>elations</a:t>
            </a:r>
            <a:endParaRPr lang="de-DE" sz="2000" b="1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314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2047461"/>
            <a:ext cx="80183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2000" u="sng" dirty="0"/>
          </a:p>
          <a:p>
            <a:r>
              <a:rPr lang="en-US" sz="2000" u="sng" dirty="0" smtClean="0"/>
              <a:t>Planned </a:t>
            </a:r>
            <a:r>
              <a:rPr lang="en-US" sz="2000" u="sng" dirty="0"/>
              <a:t>activities and events are</a:t>
            </a:r>
            <a:r>
              <a:rPr lang="en-US" sz="2000" u="sng" dirty="0" smtClean="0"/>
              <a:t>:</a:t>
            </a:r>
          </a:p>
          <a:p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Promotion </a:t>
            </a:r>
            <a:r>
              <a:rPr lang="en-US" sz="2000" dirty="0"/>
              <a:t>campaign for the International Danube Festival </a:t>
            </a:r>
            <a:r>
              <a:rPr lang="en-US" sz="2000" dirty="0" smtClean="0"/>
              <a:t>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Presentation </a:t>
            </a:r>
            <a:r>
              <a:rPr lang="en-US" sz="2000" dirty="0"/>
              <a:t>at the Annual Forum of the EUSDR 2022 is </a:t>
            </a:r>
            <a:r>
              <a:rPr lang="en-US" sz="2000" dirty="0" smtClean="0"/>
              <a:t>planned.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Study </a:t>
            </a:r>
            <a:r>
              <a:rPr lang="en-US" sz="2000" dirty="0"/>
              <a:t>Visit in Germany or Austria with participants from the pilot </a:t>
            </a:r>
            <a:r>
              <a:rPr lang="en-US" sz="2000" dirty="0" smtClean="0"/>
              <a:t>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Project </a:t>
            </a:r>
            <a:r>
              <a:rPr lang="en-US" sz="2000" dirty="0"/>
              <a:t>participants will be integrated into the EEA network and can participate in EEA </a:t>
            </a:r>
            <a:r>
              <a:rPr lang="en-US" sz="2000" dirty="0" smtClean="0"/>
              <a:t>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Promotion </a:t>
            </a:r>
            <a:r>
              <a:rPr lang="en-US" sz="2000" dirty="0"/>
              <a:t>of the project accompanying the final conference at the International Danube Festival 2024</a:t>
            </a:r>
            <a:endParaRPr lang="de-DE" sz="2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649" y="1825625"/>
            <a:ext cx="3343583" cy="612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Module 4: </a:t>
            </a:r>
            <a:r>
              <a:rPr lang="de-DE" sz="2000" b="1" dirty="0" err="1" smtClean="0"/>
              <a:t>presentation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public</a:t>
            </a:r>
            <a:r>
              <a:rPr lang="de-DE" sz="2000" b="1" dirty="0" smtClean="0"/>
              <a:t> </a:t>
            </a:r>
            <a:r>
              <a:rPr lang="de-DE" sz="2000" b="1" dirty="0" err="1"/>
              <a:t>r</a:t>
            </a:r>
            <a:r>
              <a:rPr lang="de-DE" sz="2000" b="1" dirty="0" err="1" smtClean="0"/>
              <a:t>elations</a:t>
            </a:r>
            <a:endParaRPr lang="de-DE" sz="2000" b="1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Union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Danube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2 „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EC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471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80854" y="6356351"/>
            <a:ext cx="4095057" cy="365125"/>
          </a:xfrm>
        </p:spPr>
        <p:txBody>
          <a:bodyPr/>
          <a:lstStyle/>
          <a:p>
            <a:r>
              <a:rPr lang="de-DE" dirty="0" smtClean="0"/>
              <a:t>European Union </a:t>
            </a:r>
            <a:r>
              <a:rPr lang="en-GB" dirty="0" smtClean="0"/>
              <a:t>Strategy</a:t>
            </a:r>
            <a:r>
              <a:rPr lang="de-DE" dirty="0" smtClean="0"/>
              <a:t> </a:t>
            </a:r>
            <a:r>
              <a:rPr lang="en-GB" dirty="0" smtClean="0"/>
              <a:t>for</a:t>
            </a:r>
            <a:r>
              <a:rPr lang="de-DE" dirty="0" smtClean="0"/>
              <a:t> </a:t>
            </a:r>
            <a:r>
              <a:rPr lang="en-GB" dirty="0" smtClean="0"/>
              <a:t>Danube</a:t>
            </a:r>
            <a:r>
              <a:rPr lang="de-DE" dirty="0" smtClean="0"/>
              <a:t> Region,</a:t>
            </a:r>
          </a:p>
          <a:p>
            <a:r>
              <a:rPr lang="de-DE" dirty="0" smtClean="0"/>
              <a:t>PA 2 „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en-GB" dirty="0" smtClean="0"/>
              <a:t> </a:t>
            </a:r>
            <a:r>
              <a:rPr lang="de-DE" dirty="0" smtClean="0"/>
              <a:t>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1928191"/>
            <a:ext cx="77400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Project </a:t>
            </a:r>
            <a:r>
              <a:rPr lang="en-US" sz="2400" u="sng" dirty="0" smtClean="0"/>
              <a:t>and</a:t>
            </a:r>
            <a:r>
              <a:rPr lang="de-DE" sz="2400" u="sng" dirty="0" smtClean="0"/>
              <a:t> </a:t>
            </a:r>
            <a:r>
              <a:rPr lang="en-US" sz="2400" u="sng" dirty="0" smtClean="0"/>
              <a:t>Cooperation</a:t>
            </a:r>
            <a:r>
              <a:rPr lang="de-DE" sz="2400" u="sng" dirty="0" smtClean="0"/>
              <a:t> </a:t>
            </a:r>
            <a:r>
              <a:rPr lang="en-GB" sz="2400" u="sng" dirty="0" smtClean="0"/>
              <a:t>partner</a:t>
            </a:r>
            <a:r>
              <a:rPr lang="de-DE" sz="2400" u="sng" dirty="0" smtClean="0"/>
              <a:t>: </a:t>
            </a:r>
          </a:p>
          <a:p>
            <a:endParaRPr lang="de-DE" sz="2000" dirty="0" smtClean="0"/>
          </a:p>
          <a:p>
            <a:r>
              <a:rPr lang="de-DE" sz="2000" dirty="0"/>
              <a:t>	</a:t>
            </a:r>
            <a:r>
              <a:rPr lang="de-DE" sz="2000" b="1" dirty="0" err="1" smtClean="0"/>
              <a:t>Danube</a:t>
            </a:r>
            <a:r>
              <a:rPr lang="de-DE" sz="2000" b="1" dirty="0" smtClean="0"/>
              <a:t> </a:t>
            </a:r>
            <a:r>
              <a:rPr lang="de-DE" sz="2000" b="1" dirty="0"/>
              <a:t>Office Ulm/ Neu- Ulm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(</a:t>
            </a:r>
            <a:r>
              <a:rPr lang="de-DE" sz="2000" dirty="0" err="1"/>
              <a:t>Application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coordinating</a:t>
            </a:r>
            <a:r>
              <a:rPr lang="de-DE" sz="2000" dirty="0"/>
              <a:t> </a:t>
            </a:r>
            <a:r>
              <a:rPr lang="de-DE" sz="2000" dirty="0" err="1"/>
              <a:t>partner</a:t>
            </a:r>
            <a:r>
              <a:rPr lang="de-DE" sz="2000" dirty="0"/>
              <a:t>)</a:t>
            </a:r>
          </a:p>
          <a:p>
            <a:r>
              <a:rPr lang="de-DE" sz="2000" dirty="0"/>
              <a:t>			</a:t>
            </a:r>
          </a:p>
          <a:p>
            <a:r>
              <a:rPr lang="de-DE" sz="2000" dirty="0"/>
              <a:t>	</a:t>
            </a:r>
            <a:r>
              <a:rPr lang="de-DE" sz="2000" b="1" dirty="0" err="1" smtClean="0"/>
              <a:t>Association</a:t>
            </a:r>
            <a:r>
              <a:rPr lang="de-DE" sz="2000" b="1" dirty="0" smtClean="0"/>
              <a:t> </a:t>
            </a:r>
            <a:r>
              <a:rPr lang="de-DE" sz="2000" b="1" dirty="0"/>
              <a:t>European </a:t>
            </a:r>
            <a:r>
              <a:rPr lang="de-DE" sz="2000" b="1" dirty="0" err="1"/>
              <a:t>Energy</a:t>
            </a:r>
            <a:r>
              <a:rPr lang="de-DE" sz="2000" b="1" dirty="0"/>
              <a:t> Award AISBL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(</a:t>
            </a:r>
            <a:r>
              <a:rPr lang="de-DE" sz="2000" dirty="0"/>
              <a:t>European </a:t>
            </a:r>
            <a:r>
              <a:rPr lang="de-DE" sz="2000" dirty="0" err="1"/>
              <a:t>coordination</a:t>
            </a:r>
            <a:r>
              <a:rPr lang="de-DE" sz="2000" dirty="0"/>
              <a:t>)</a:t>
            </a:r>
          </a:p>
          <a:p>
            <a:endParaRPr lang="de-DE" sz="2000" dirty="0"/>
          </a:p>
          <a:p>
            <a:r>
              <a:rPr lang="de-DE" sz="2000" dirty="0"/>
              <a:t>	</a:t>
            </a:r>
            <a:r>
              <a:rPr lang="de-DE" sz="2000" b="1" dirty="0" smtClean="0"/>
              <a:t>KEA </a:t>
            </a:r>
            <a:r>
              <a:rPr lang="de-DE" sz="2000" b="1" dirty="0" err="1"/>
              <a:t>Climate</a:t>
            </a:r>
            <a:r>
              <a:rPr lang="de-DE" sz="2000" b="1" dirty="0"/>
              <a:t> </a:t>
            </a:r>
            <a:r>
              <a:rPr lang="de-DE" sz="2000" b="1" dirty="0" err="1"/>
              <a:t>Protection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Energy</a:t>
            </a:r>
            <a:r>
              <a:rPr lang="de-DE" sz="2000" b="1" dirty="0"/>
              <a:t> Agency Baden- </a:t>
            </a:r>
            <a:r>
              <a:rPr lang="de-DE" sz="2000" b="1" dirty="0" smtClean="0"/>
              <a:t>	Württemberg </a:t>
            </a:r>
            <a:r>
              <a:rPr lang="de-DE" sz="2000" b="1" dirty="0"/>
              <a:t>GmbH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(</a:t>
            </a:r>
            <a:r>
              <a:rPr lang="de-DE" sz="2000" dirty="0" err="1"/>
              <a:t>technical</a:t>
            </a:r>
            <a:r>
              <a:rPr lang="de-DE" sz="2000" dirty="0"/>
              <a:t> </a:t>
            </a:r>
            <a:r>
              <a:rPr lang="de-DE" sz="2000" dirty="0" err="1"/>
              <a:t>expertise</a:t>
            </a:r>
            <a:r>
              <a:rPr lang="de-DE" sz="2000" dirty="0"/>
              <a:t> EEA)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70" y="4450932"/>
            <a:ext cx="972739" cy="3472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70" y="3493000"/>
            <a:ext cx="906021" cy="6409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0" y="2615860"/>
            <a:ext cx="1054246" cy="6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80854" y="6356351"/>
            <a:ext cx="4095057" cy="365125"/>
          </a:xfrm>
        </p:spPr>
        <p:txBody>
          <a:bodyPr/>
          <a:lstStyle/>
          <a:p>
            <a:r>
              <a:rPr lang="de-DE" dirty="0" smtClean="0"/>
              <a:t>European Union </a:t>
            </a:r>
            <a:r>
              <a:rPr lang="en-GB" dirty="0" smtClean="0"/>
              <a:t>Strategy</a:t>
            </a:r>
            <a:r>
              <a:rPr lang="de-DE" dirty="0" smtClean="0"/>
              <a:t> </a:t>
            </a:r>
            <a:r>
              <a:rPr lang="en-GB" dirty="0" smtClean="0"/>
              <a:t>for</a:t>
            </a:r>
            <a:r>
              <a:rPr lang="de-DE" dirty="0" smtClean="0"/>
              <a:t> </a:t>
            </a:r>
            <a:r>
              <a:rPr lang="en-GB" dirty="0" smtClean="0"/>
              <a:t>Danube</a:t>
            </a:r>
            <a:r>
              <a:rPr lang="de-DE" dirty="0" smtClean="0"/>
              <a:t> Region,</a:t>
            </a:r>
          </a:p>
          <a:p>
            <a:r>
              <a:rPr lang="de-DE" dirty="0" smtClean="0"/>
              <a:t>PA 2 „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en-GB" dirty="0" smtClean="0"/>
              <a:t> </a:t>
            </a:r>
            <a:r>
              <a:rPr lang="de-DE" dirty="0" smtClean="0"/>
              <a:t>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1928191"/>
            <a:ext cx="77400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Target </a:t>
            </a:r>
            <a:r>
              <a:rPr lang="en-US" sz="2400" u="sng" dirty="0"/>
              <a:t>group: </a:t>
            </a:r>
            <a:endParaRPr lang="en-US" sz="2400" u="sng" dirty="0" smtClean="0"/>
          </a:p>
          <a:p>
            <a:endParaRPr lang="en-US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representatives</a:t>
            </a:r>
            <a:r>
              <a:rPr lang="de-DE" sz="2000" b="1" dirty="0" smtClean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national (ministerial) </a:t>
            </a:r>
            <a:r>
              <a:rPr lang="de-DE" sz="2000" b="1" dirty="0" err="1" smtClean="0"/>
              <a:t>level</a:t>
            </a:r>
            <a:r>
              <a:rPr lang="de-DE" sz="2000" b="1" dirty="0" smtClean="0"/>
              <a:t>,</a:t>
            </a:r>
          </a:p>
          <a:p>
            <a:endParaRPr lang="de-D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representatives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municipal</a:t>
            </a:r>
            <a:r>
              <a:rPr lang="de-DE" sz="2000" b="1" dirty="0" smtClean="0"/>
              <a:t> </a:t>
            </a:r>
            <a:r>
              <a:rPr lang="de-DE" sz="2000" b="1" dirty="0"/>
              <a:t>(e.g. </a:t>
            </a:r>
            <a:r>
              <a:rPr lang="de-DE" sz="2000" b="1" dirty="0" err="1"/>
              <a:t>mayor</a:t>
            </a:r>
            <a:r>
              <a:rPr lang="de-DE" sz="2000" b="1" dirty="0"/>
              <a:t>) </a:t>
            </a:r>
            <a:r>
              <a:rPr lang="de-DE" sz="2000" b="1" dirty="0" err="1"/>
              <a:t>level</a:t>
            </a:r>
            <a:r>
              <a:rPr lang="de-DE" sz="2000" b="1" dirty="0"/>
              <a:t>,</a:t>
            </a:r>
            <a:r>
              <a:rPr lang="de-DE" sz="2000" dirty="0"/>
              <a:t> </a:t>
            </a:r>
            <a:endParaRPr lang="de-DE" sz="2000" dirty="0" smtClean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relevant (</a:t>
            </a:r>
            <a:r>
              <a:rPr lang="de-DE" sz="2000" b="1" dirty="0" err="1" smtClean="0"/>
              <a:t>local</a:t>
            </a:r>
            <a:r>
              <a:rPr lang="de-DE" sz="2000" b="1" dirty="0" smtClean="0"/>
              <a:t>) </a:t>
            </a:r>
            <a:r>
              <a:rPr lang="de-DE" sz="2000" b="1" dirty="0" err="1" smtClean="0"/>
              <a:t>stakeholders</a:t>
            </a:r>
            <a:r>
              <a:rPr lang="de-DE" sz="2000" b="1" dirty="0" smtClean="0"/>
              <a:t> </a:t>
            </a:r>
            <a:r>
              <a:rPr lang="de-DE" sz="2000" dirty="0"/>
              <a:t>(e.g.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agencies</a:t>
            </a:r>
            <a:r>
              <a:rPr lang="de-DE" sz="2000" dirty="0"/>
              <a:t>, NGOs), </a:t>
            </a:r>
            <a:r>
              <a:rPr lang="de-DE" sz="2000" dirty="0" err="1"/>
              <a:t>who</a:t>
            </a:r>
            <a:r>
              <a:rPr lang="de-DE" sz="2000" dirty="0"/>
              <a:t> will </a:t>
            </a:r>
            <a:r>
              <a:rPr lang="de-DE" sz="2000" dirty="0" err="1"/>
              <a:t>coordinate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programme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future</a:t>
            </a:r>
            <a:r>
              <a:rPr lang="de-DE" sz="2000" dirty="0"/>
              <a:t> (e.g. </a:t>
            </a:r>
            <a:r>
              <a:rPr lang="de-DE" sz="2000" dirty="0" err="1"/>
              <a:t>training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supervision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eea</a:t>
            </a:r>
            <a:r>
              <a:rPr lang="de-DE" sz="2000" dirty="0"/>
              <a:t> </a:t>
            </a:r>
            <a:r>
              <a:rPr lang="de-DE" sz="2000" dirty="0" err="1"/>
              <a:t>advisors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auditors</a:t>
            </a:r>
            <a:r>
              <a:rPr lang="de-DE" sz="2000" dirty="0"/>
              <a:t>).</a:t>
            </a:r>
            <a:endParaRPr lang="en-US" sz="24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325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7774" cy="46167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4000"/>
              </a:lnSpc>
              <a:buFont typeface="+mj-lt"/>
              <a:buAutoNum type="arabicPeriod"/>
            </a:pPr>
            <a:endParaRPr lang="de-DE" sz="2300" dirty="0" smtClean="0"/>
          </a:p>
          <a:p>
            <a:pPr marL="0" lvl="0" indent="0">
              <a:lnSpc>
                <a:spcPct val="114000"/>
              </a:lnSpc>
              <a:buNone/>
            </a:pPr>
            <a:endParaRPr lang="de-DE" sz="13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80854" y="6356351"/>
            <a:ext cx="4095057" cy="365125"/>
          </a:xfrm>
        </p:spPr>
        <p:txBody>
          <a:bodyPr/>
          <a:lstStyle/>
          <a:p>
            <a:r>
              <a:rPr lang="de-DE" dirty="0" smtClean="0"/>
              <a:t>European Union </a:t>
            </a:r>
            <a:r>
              <a:rPr lang="en-GB" dirty="0" smtClean="0"/>
              <a:t>Strategy</a:t>
            </a:r>
            <a:r>
              <a:rPr lang="de-DE" dirty="0" smtClean="0"/>
              <a:t> </a:t>
            </a:r>
            <a:r>
              <a:rPr lang="en-GB" dirty="0" smtClean="0"/>
              <a:t>for</a:t>
            </a:r>
            <a:r>
              <a:rPr lang="de-DE" dirty="0" smtClean="0"/>
              <a:t> </a:t>
            </a:r>
            <a:r>
              <a:rPr lang="en-GB" dirty="0" smtClean="0"/>
              <a:t>Danube</a:t>
            </a:r>
            <a:r>
              <a:rPr lang="de-DE" dirty="0" smtClean="0"/>
              <a:t> Region, </a:t>
            </a:r>
          </a:p>
          <a:p>
            <a:r>
              <a:rPr lang="de-DE" dirty="0" smtClean="0"/>
              <a:t>PA 2 „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C7A6-60ED-4BF6-93FB-110E810D8D0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Grafik 6" descr="cid:image002.png@01D5C54C.98606C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114"/>
            <a:ext cx="2155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59291"/>
            <a:ext cx="1796639" cy="12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8649" y="1928191"/>
            <a:ext cx="77400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The </a:t>
            </a:r>
            <a:r>
              <a:rPr lang="de-DE" sz="2400" u="sng" dirty="0" err="1"/>
              <a:t>aim</a:t>
            </a:r>
            <a:r>
              <a:rPr lang="de-DE" sz="2400" u="sng" dirty="0"/>
              <a:t> </a:t>
            </a:r>
            <a:r>
              <a:rPr lang="de-DE" sz="2400" u="sng" dirty="0" err="1"/>
              <a:t>of</a:t>
            </a:r>
            <a:r>
              <a:rPr lang="de-DE" sz="2400" u="sng" dirty="0"/>
              <a:t> </a:t>
            </a:r>
            <a:r>
              <a:rPr lang="de-DE" sz="2400" u="sng" dirty="0" err="1"/>
              <a:t>the</a:t>
            </a:r>
            <a:r>
              <a:rPr lang="de-DE" sz="2400" u="sng" dirty="0"/>
              <a:t> </a:t>
            </a:r>
            <a:r>
              <a:rPr lang="de-DE" sz="2400" u="sng" dirty="0" err="1"/>
              <a:t>project</a:t>
            </a:r>
            <a:r>
              <a:rPr lang="de-DE" sz="2400" u="sng" dirty="0"/>
              <a:t> "EEA </a:t>
            </a:r>
            <a:r>
              <a:rPr lang="de-DE" sz="2400" u="sng" dirty="0" err="1"/>
              <a:t>along</a:t>
            </a:r>
            <a:r>
              <a:rPr lang="de-DE" sz="2400" u="sng" dirty="0"/>
              <a:t> </a:t>
            </a:r>
            <a:r>
              <a:rPr lang="de-DE" sz="2400" u="sng" dirty="0" err="1"/>
              <a:t>the</a:t>
            </a:r>
            <a:r>
              <a:rPr lang="de-DE" sz="2400" u="sng" dirty="0"/>
              <a:t> </a:t>
            </a:r>
            <a:r>
              <a:rPr lang="de-DE" sz="2400" u="sng" dirty="0" err="1" smtClean="0"/>
              <a:t>Danube</a:t>
            </a:r>
            <a:r>
              <a:rPr lang="de-DE" sz="2400" u="sng" dirty="0" smtClean="0"/>
              <a:t>“: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/>
              <a:t>make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European </a:t>
            </a:r>
            <a:r>
              <a:rPr lang="de-DE" sz="2000" dirty="0" err="1"/>
              <a:t>Energy</a:t>
            </a:r>
            <a:r>
              <a:rPr lang="de-DE" sz="2000" dirty="0"/>
              <a:t> Award </a:t>
            </a:r>
            <a:r>
              <a:rPr lang="de-DE" sz="2000" dirty="0" smtClean="0"/>
              <a:t>(EEA)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/>
              <a:t>known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Danube</a:t>
            </a:r>
            <a:r>
              <a:rPr lang="de-DE" sz="2000" dirty="0"/>
              <a:t> Region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thus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promote </a:t>
            </a:r>
            <a:r>
              <a:rPr lang="de-DE" sz="2000" dirty="0" err="1"/>
              <a:t>its</a:t>
            </a:r>
            <a:r>
              <a:rPr lang="de-DE" sz="2000" dirty="0"/>
              <a:t> </a:t>
            </a:r>
            <a:r>
              <a:rPr lang="de-DE" sz="2000" dirty="0" err="1"/>
              <a:t>distribution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application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Danube</a:t>
            </a:r>
            <a:r>
              <a:rPr lang="de-DE" sz="2000" dirty="0"/>
              <a:t> Region</a:t>
            </a:r>
            <a:r>
              <a:rPr lang="de-DE" sz="2000" dirty="0" smtClean="0"/>
              <a:t>.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Interested</a:t>
            </a:r>
            <a:r>
              <a:rPr lang="de-DE" sz="2000" dirty="0" smtClean="0"/>
              <a:t> </a:t>
            </a:r>
            <a:r>
              <a:rPr lang="de-DE" sz="2000" dirty="0" err="1"/>
              <a:t>partners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Danube</a:t>
            </a:r>
            <a:r>
              <a:rPr lang="de-DE" sz="2000" dirty="0"/>
              <a:t> Region will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introduced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a </a:t>
            </a:r>
            <a:r>
              <a:rPr lang="de-DE" sz="2000" dirty="0" err="1"/>
              <a:t>quality</a:t>
            </a:r>
            <a:r>
              <a:rPr lang="de-DE" sz="2000" dirty="0"/>
              <a:t> </a:t>
            </a:r>
            <a:r>
              <a:rPr lang="de-DE" sz="2000" dirty="0" err="1"/>
              <a:t>management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certification</a:t>
            </a:r>
            <a:r>
              <a:rPr lang="de-DE" sz="2000" dirty="0"/>
              <a:t> </a:t>
            </a: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already</a:t>
            </a:r>
            <a:r>
              <a:rPr lang="de-DE" sz="2000" dirty="0"/>
              <a:t> </a:t>
            </a:r>
            <a:r>
              <a:rPr lang="de-DE" sz="2000" dirty="0" err="1"/>
              <a:t>established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European </a:t>
            </a:r>
            <a:r>
              <a:rPr lang="de-DE" sz="2000" dirty="0" err="1"/>
              <a:t>reference</a:t>
            </a:r>
            <a:r>
              <a:rPr lang="de-DE" sz="2000" dirty="0"/>
              <a:t> </a:t>
            </a:r>
            <a:r>
              <a:rPr lang="de-DE" sz="2000" dirty="0" err="1"/>
              <a:t>framework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offers</a:t>
            </a:r>
            <a:r>
              <a:rPr lang="de-DE" sz="2000" dirty="0"/>
              <a:t> a </a:t>
            </a:r>
            <a:r>
              <a:rPr lang="de-DE" sz="2000" dirty="0" err="1"/>
              <a:t>practice-oriented</a:t>
            </a:r>
            <a:r>
              <a:rPr lang="de-DE" sz="2000" dirty="0"/>
              <a:t> </a:t>
            </a:r>
            <a:r>
              <a:rPr lang="de-DE" sz="2000" dirty="0" err="1"/>
              <a:t>approach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topics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climate</a:t>
            </a:r>
            <a:r>
              <a:rPr lang="de-DE" sz="2000" dirty="0"/>
              <a:t> </a:t>
            </a:r>
            <a:r>
              <a:rPr lang="de-DE" sz="2000" dirty="0" err="1"/>
              <a:t>protection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Green Deal at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local</a:t>
            </a:r>
            <a:r>
              <a:rPr lang="de-DE" sz="2000" dirty="0"/>
              <a:t> </a:t>
            </a:r>
            <a:r>
              <a:rPr lang="de-DE" sz="2000" dirty="0" err="1"/>
              <a:t>level</a:t>
            </a:r>
            <a:r>
              <a:rPr lang="de-DE" sz="2000" dirty="0"/>
              <a:t>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182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BD58653-684F-4887-9679-20DFBA078A8B}"/>
              </a:ext>
            </a:extLst>
          </p:cNvPr>
          <p:cNvGrpSpPr>
            <a:grpSpLocks noChangeAspect="1"/>
          </p:cNvGrpSpPr>
          <p:nvPr/>
        </p:nvGrpSpPr>
        <p:grpSpPr>
          <a:xfrm>
            <a:off x="538843" y="1697584"/>
            <a:ext cx="4515740" cy="4269698"/>
            <a:chOff x="944563" y="-1588"/>
            <a:chExt cx="7254875" cy="6859588"/>
          </a:xfrm>
          <a:solidFill>
            <a:srgbClr val="D5D5D5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2903EF0-C442-46B7-BCB1-71779F8B4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08C451A-3ACE-4EA9-B324-38054362E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70F8D59-4CE7-4C2B-B92B-FB32CAE65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796FF06-C8FC-45BA-BE72-CD4582D5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86CFF05-0EC2-4B62-B55B-10C8A6EE6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2D2D433-BA77-4338-AF9E-D108EE7C6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7ACAADF-BC25-43EC-A34F-926538F7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42BFBF1C-1488-4B3C-97FF-6841CC86D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E793F73-51AD-45AB-9AAD-E3FCF85F3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93444E0-6F84-4D96-8198-229BC062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0FCC177-AE65-4709-89BC-8B7BCB8A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979789-E1DA-47CE-855F-A9A0185BB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F466821-2DBE-4538-91D0-D2C603955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248A9EE-9FF3-4CF3-BF5B-5C61E799D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7A0ECEF-D57B-447D-BDA4-5D5CD9BD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471F9A3-66D2-41E1-BEA4-1D1F732DA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21B62E98-6AB9-476F-9777-3A10448FA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C3BA09E-216D-4AA4-8A36-5B1D9D9B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B808919-3B10-43EE-88FD-B3A465B4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E76FFC1F-628F-410C-8D56-1FC21E0A3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0DC9B08C-5DCF-4845-BFCA-96CD24AB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1E88AFC-FF0D-4DA9-B138-FB2D8EB4B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9EA07312-A568-44BB-89DD-58A6E3825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7C96EF45-280C-4003-8898-B858D5070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225F79EB-EEAB-4B8D-9915-4F5BE20D5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D77860E-A87C-4E2F-B3C2-8B4A623E2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pattFill prst="pct20">
              <a:fgClr>
                <a:srgbClr val="8296C8"/>
              </a:fgClr>
              <a:bgClr>
                <a:srgbClr val="E9E8E7"/>
              </a:bgClr>
            </a:patt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A7988D0A-73DD-4AF3-8A58-685D70010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E9735B1-EFA9-422C-A6A9-57B3B2AA3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D28AB047-DCC8-4A51-96CD-178C0A809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123AEC1-A1F2-435A-B689-31E8BE507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3057433D-4584-4D72-B703-B2D8D010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5D38BF4-A2B0-47E4-9BD3-BC92E8A2D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1EF4291B-E53B-4C75-8EDC-980736DD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B0484BF2-7F3A-4FC8-A3EB-963F25B61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602F5452-E666-4A2F-B026-71CD0791A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C2175A6F-0DB2-49B3-AFC4-072FF83E6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2C76B18B-8690-4878-883C-59223B705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D99A7909-453A-40C9-A5F8-601D289C9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07E6CC94-2326-4E5B-9BC1-F64932BD2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49293F08-F979-4468-9FFC-773C1E092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734AF881-9446-481C-A5F4-12F4543C0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95155B12-9851-436A-BB5B-32AC108A9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8B09C759-C380-4CD3-8BBD-13E2B886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32676B15-F10A-46C9-8622-45A00ED58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0B459CF5-44B6-4C7E-963F-F01F4CF7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A504EF0E-B9E1-42AB-820C-C74B27795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solidFill>
              <a:srgbClr val="8296C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C91FD1F-3B70-47C1-BCD8-9CBC04AC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1DC5B54F-D0A7-480A-B4D0-35569EE7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C8CDEC3D-93C8-423A-B4AB-2A17FC4C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F42801FD-62DD-4540-860A-A4F7FC776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3FFF74D2-7002-411F-8850-B6CA5106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22689709-F28E-4DD5-B994-AEDF0A531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4DFD9A65-2974-49D6-BD00-42AC06863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98143C65-AFC1-42D4-9784-6464050EF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031DAA0B-9D35-4A4F-A140-0F0E11150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3543EBA2-9852-49EB-BDB7-95A559CF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CC569525-1D30-4492-8B2A-76CF65587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4E67087B-702F-49CF-9F18-F8D160B926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6EF6E66C-1A16-40D4-A7F9-B8B49E9E5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051518CA-22DB-4DA0-BE38-B65588037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78653FDC-2141-4045-BDBC-BE7ADC08B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CA550E8A-2B8C-46A5-AD39-9BFBFE2EF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58AB91CC-B962-4E49-B823-5B1D88A5F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E002F899-5FF4-4A0C-A3C0-D39562330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2914D86E-F066-466F-8784-569377B7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B19436F2-D7EC-4658-8686-27814C95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863D775C-714E-4C14-A973-16D58F7EB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AE4BA23F-4321-4030-863F-65398BEF5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8E39172D-8068-466A-813F-F7EECBBB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0A85B8BB-11EE-466B-86B6-4812EA9AF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45F35573-013C-48B1-A21F-9794A9D4D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AD8B7EA4-91B5-4916-829B-452903986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A096F9A8-F489-4175-B5BA-3E5C4C78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6FD3EFF8-3A4A-4881-8F8D-CD1142FD3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5C4A1A13-836F-4818-A0FF-DB2C8AF50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49B92C61-E7B9-4DF8-B7C1-76CC59D0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3F962E0F-957E-47F8-8875-6D69917D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D3BE8BA2-20EC-44C8-BFAD-0ADDDF225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808D437D-33F7-45E5-AA2A-450A8A7D3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61F6F806-E1AF-435A-BD2E-A37D8D32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0B8C9DD7-2390-43FA-89B6-5FF425C9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24B91720-2109-4D21-A956-CE2FEF69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F51A880C-D11C-4E57-946D-4D2FE7036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903E51A7-3F38-4371-887C-AE31A3632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87C6E728-134E-48C8-9C19-DE5E7633F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5FCB1CCB-2C06-4FA7-9E18-F68BF7B87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4A6EB6E0-A48C-4768-BDC8-F4F99897A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73DD335D-67B7-4EA1-A5D4-913C38B5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FCE6068A-2F05-4761-BD11-211A6864C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82517E9E-CE76-4B98-9B8C-B259CAC2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A01D70C7-D04C-443C-9239-22698FC7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CFF0FFEB-7E21-48C4-B7B4-C1836234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F4B2BBE3-00D7-4FB8-8C80-98191BED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596123F3-B5C7-4F23-8022-1EFC38281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B185B8CD-CD42-49D3-82E9-15776CB1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10CA00FC-10D2-4DA9-A246-C74224402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E9753070-69B2-4B09-9AD6-F3D2D7FFA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C1CE86C2-96AB-4076-8EF1-29120DE7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61BD0914-DD72-4366-A55A-2737BEE9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0DDA1670-067D-4C2E-A2E1-1E08576B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8CB8A0FB-0E67-47F2-9B49-6FA68B93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0C2B3D76-3E28-4AC0-A417-18135B1C0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6F489A92-C9D7-49C9-BB74-818FA2C97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9D17AB1A-7958-4ABE-B8C0-10B2D9746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9B4F6B8C-45D4-4C51-9B47-76909A23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00549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C281F185-4B3F-4FDE-A410-4755D882B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3C7DD77B-CD10-4200-BC65-4CD1B5097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F4C3DA24-1FEF-4552-8E93-3A60FAB8E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7A1A3128-2BF1-4A02-A8E2-C2C5F2E5B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86D88083-E9B6-4DAB-A6B9-1EEA64421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6B1C0F6A-1E19-4DF0-9915-454D3CB98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6B3A59CC-DDB8-4A4F-8CDC-78053D07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611BB293-4F4E-4708-B2FE-23FEE524D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A83C26DE-6971-4B2B-B9AB-8B2A2030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33F08BA8-F860-4365-99D3-3DB43A7BA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Line 120">
              <a:extLst>
                <a:ext uri="{FF2B5EF4-FFF2-40B4-BE49-F238E27FC236}">
                  <a16:creationId xmlns:a16="http://schemas.microsoft.com/office/drawing/2014/main" id="{391A1AA7-FF5C-494E-BDEC-684B3810B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Line 121">
              <a:extLst>
                <a:ext uri="{FF2B5EF4-FFF2-40B4-BE49-F238E27FC236}">
                  <a16:creationId xmlns:a16="http://schemas.microsoft.com/office/drawing/2014/main" id="{2FFB5522-8754-4D7F-8CA9-3A8D5391B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Line 122">
              <a:extLst>
                <a:ext uri="{FF2B5EF4-FFF2-40B4-BE49-F238E27FC236}">
                  <a16:creationId xmlns:a16="http://schemas.microsoft.com/office/drawing/2014/main" id="{13AD2C41-404F-45DB-A6EB-3AB47A15E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Line 123">
              <a:extLst>
                <a:ext uri="{FF2B5EF4-FFF2-40B4-BE49-F238E27FC236}">
                  <a16:creationId xmlns:a16="http://schemas.microsoft.com/office/drawing/2014/main" id="{7AB2AA65-8ED4-4A93-A7F6-10DB47019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E1F0E244-B225-41AC-8FDD-2E161E04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2E359361-B960-4A35-86FC-9B4CB7841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F499263C-2F1D-4D04-B836-A7270B26D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836C037E-45F8-4375-9715-32539884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F48D06E0-F0FC-44E5-9AA0-66813870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7BE0E834-A9D1-4671-9D59-B46012DB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78015F6C-85F1-46AD-B358-70E377AD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D97CA143-C33C-46ED-97AC-5090EB364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E658893F-3499-4ABB-84A5-133B0394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530D7388-F415-442E-9B1E-C01A49C38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E47ADE95-5E82-4910-916C-2FC14F0B0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8D2FED1D-4D4B-4C29-8E6B-86C1F34E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1876C741-DC21-4FCE-A827-0CD955E28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99CD620B-98E0-4636-8560-B2A18E01C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reeform 138">
              <a:extLst>
                <a:ext uri="{FF2B5EF4-FFF2-40B4-BE49-F238E27FC236}">
                  <a16:creationId xmlns:a16="http://schemas.microsoft.com/office/drawing/2014/main" id="{30B23452-E744-49A7-932A-5B40814F0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8F1D32EC-405E-4C8D-AB02-209DC004F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EEBA8259-3192-4EA4-9C03-B8BDE96A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73" y="1103059"/>
            <a:ext cx="6002424" cy="857250"/>
          </a:xfrm>
        </p:spPr>
        <p:txBody>
          <a:bodyPr/>
          <a:lstStyle/>
          <a:p>
            <a:r>
              <a:rPr lang="en-GB" sz="2100" b="1" dirty="0"/>
              <a:t>The European Energy Award</a:t>
            </a: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Who we are</a:t>
            </a:r>
          </a:p>
        </p:txBody>
      </p:sp>
      <p:sp>
        <p:nvSpPr>
          <p:cNvPr id="143" name="Inhaltsplatzhalter 2">
            <a:extLst>
              <a:ext uri="{FF2B5EF4-FFF2-40B4-BE49-F238E27FC236}">
                <a16:creationId xmlns:a16="http://schemas.microsoft.com/office/drawing/2014/main" id="{E3C83206-B903-4630-804D-1384D59FE4C5}"/>
              </a:ext>
            </a:extLst>
          </p:cNvPr>
          <p:cNvSpPr txBox="1">
            <a:spLocks/>
          </p:cNvSpPr>
          <p:nvPr/>
        </p:nvSpPr>
        <p:spPr>
          <a:xfrm>
            <a:off x="719783" y="2045173"/>
            <a:ext cx="4288244" cy="3420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de-CH" sz="1650" b="1" dirty="0">
                <a:solidFill>
                  <a:srgbClr val="89BA21"/>
                </a:solidFill>
                <a:latin typeface="Calibri"/>
              </a:rPr>
              <a:t>Non-profit international </a:t>
            </a:r>
            <a:r>
              <a:rPr lang="de-CH" sz="1650" b="1" dirty="0" err="1">
                <a:solidFill>
                  <a:srgbClr val="89BA21"/>
                </a:solidFill>
                <a:latin typeface="Calibri"/>
              </a:rPr>
              <a:t>Association</a:t>
            </a:r>
            <a:r>
              <a:rPr lang="de-CH" sz="1650" b="1" dirty="0">
                <a:solidFill>
                  <a:srgbClr val="89BA21"/>
                </a:solidFill>
                <a:latin typeface="Calibri"/>
              </a:rPr>
              <a:t> </a:t>
            </a:r>
            <a:br>
              <a:rPr lang="de-CH" sz="1650" b="1" dirty="0">
                <a:solidFill>
                  <a:srgbClr val="89BA21"/>
                </a:solidFill>
                <a:latin typeface="Calibri"/>
              </a:rPr>
            </a:br>
            <a:r>
              <a:rPr lang="de-CH" sz="1650" dirty="0">
                <a:solidFill>
                  <a:srgbClr val="89BA21"/>
                </a:solidFill>
                <a:latin typeface="Calibri"/>
              </a:rPr>
              <a:t>(</a:t>
            </a:r>
            <a:r>
              <a:rPr lang="de-CH" sz="1650" dirty="0" err="1">
                <a:solidFill>
                  <a:srgbClr val="89BA21"/>
                </a:solidFill>
                <a:latin typeface="Calibri"/>
              </a:rPr>
              <a:t>as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650" dirty="0" err="1">
                <a:solidFill>
                  <a:srgbClr val="89BA21"/>
                </a:solidFill>
                <a:latin typeface="Calibri"/>
              </a:rPr>
              <a:t>umbrella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650" dirty="0" err="1">
                <a:solidFill>
                  <a:srgbClr val="89BA21"/>
                </a:solidFill>
                <a:latin typeface="Calibri"/>
              </a:rPr>
              <a:t>organization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), </a:t>
            </a:r>
            <a:r>
              <a:rPr lang="de-CH" sz="1650" dirty="0" err="1">
                <a:solidFill>
                  <a:srgbClr val="89BA21"/>
                </a:solidFill>
                <a:latin typeface="Calibri"/>
              </a:rPr>
              <a:t>seat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 in </a:t>
            </a:r>
            <a:r>
              <a:rPr lang="de-CH" sz="1650" dirty="0" err="1">
                <a:solidFill>
                  <a:srgbClr val="89BA21"/>
                </a:solidFill>
                <a:latin typeface="Calibri"/>
              </a:rPr>
              <a:t>Brussels</a:t>
            </a:r>
            <a:r>
              <a:rPr lang="de-CH" sz="1650" b="1" dirty="0">
                <a:solidFill>
                  <a:srgbClr val="89BA21"/>
                </a:solidFill>
                <a:latin typeface="Calibri"/>
              </a:rPr>
              <a:t/>
            </a:r>
            <a:br>
              <a:rPr lang="de-CH" sz="1650" b="1" dirty="0">
                <a:solidFill>
                  <a:srgbClr val="89BA21"/>
                </a:solidFill>
                <a:latin typeface="Calibri"/>
              </a:rPr>
            </a:br>
            <a:r>
              <a:rPr lang="de-CH" sz="1650" b="1" dirty="0">
                <a:solidFill>
                  <a:srgbClr val="89BA21"/>
                </a:solidFill>
                <a:latin typeface="Calibri"/>
              </a:rPr>
              <a:t>18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 European </a:t>
            </a:r>
            <a:r>
              <a:rPr lang="de-CH" sz="1650" b="1" dirty="0">
                <a:solidFill>
                  <a:srgbClr val="89BA21"/>
                </a:solidFill>
                <a:latin typeface="Calibri"/>
              </a:rPr>
              <a:t>countries, 1700 </a:t>
            </a:r>
            <a:r>
              <a:rPr lang="de-CH" sz="1650" b="1" dirty="0" err="1">
                <a:solidFill>
                  <a:srgbClr val="89BA21"/>
                </a:solidFill>
                <a:latin typeface="Calibri"/>
              </a:rPr>
              <a:t>local</a:t>
            </a:r>
            <a:r>
              <a:rPr lang="de-CH" sz="1650" b="1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650" b="1" dirty="0" err="1">
                <a:solidFill>
                  <a:srgbClr val="89BA21"/>
                </a:solidFill>
                <a:latin typeface="Calibri"/>
              </a:rPr>
              <a:t>authorities</a:t>
            </a:r>
            <a:endParaRPr lang="de-CH" sz="1650" b="1" dirty="0">
              <a:solidFill>
                <a:srgbClr val="89BA21"/>
              </a:solidFill>
              <a:latin typeface="Calibri"/>
            </a:endParaRPr>
          </a:p>
        </p:txBody>
      </p:sp>
      <p:pic>
        <p:nvPicPr>
          <p:cNvPr id="144" name="Picture 2" descr="P:\IOeea\Controlling Statusreports\Statusberichte\Länder\Deutschland\2013\2.2_European Energy Award_Logo.png">
            <a:extLst>
              <a:ext uri="{FF2B5EF4-FFF2-40B4-BE49-F238E27FC236}">
                <a16:creationId xmlns:a16="http://schemas.microsoft.com/office/drawing/2014/main" id="{19ED79CB-77B0-404A-8FAB-38616CEA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72" y="3814750"/>
            <a:ext cx="612825" cy="3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>
            <a:extLst>
              <a:ext uri="{FF2B5EF4-FFF2-40B4-BE49-F238E27FC236}">
                <a16:creationId xmlns:a16="http://schemas.microsoft.com/office/drawing/2014/main" id="{76FBB2A8-814D-4D5D-B362-A7873992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62958" y="4745318"/>
            <a:ext cx="478253" cy="44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Grafik 2">
            <a:extLst>
              <a:ext uri="{FF2B5EF4-FFF2-40B4-BE49-F238E27FC236}">
                <a16:creationId xmlns:a16="http://schemas.microsoft.com/office/drawing/2014/main" id="{50D868EB-BC25-45C7-ACA0-F2CDB8ADFC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73" y="3295971"/>
            <a:ext cx="934898" cy="4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Grafik 146">
            <a:extLst>
              <a:ext uri="{FF2B5EF4-FFF2-40B4-BE49-F238E27FC236}">
                <a16:creationId xmlns:a16="http://schemas.microsoft.com/office/drawing/2014/main" id="{B046F40B-FEE1-40AE-9D14-9BA2C3D9D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1" y="3104264"/>
            <a:ext cx="1107036" cy="216979"/>
          </a:xfrm>
          <a:prstGeom prst="rect">
            <a:avLst/>
          </a:prstGeom>
        </p:spPr>
      </p:pic>
      <p:pic>
        <p:nvPicPr>
          <p:cNvPr id="148" name="Grafik 147">
            <a:extLst>
              <a:ext uri="{FF2B5EF4-FFF2-40B4-BE49-F238E27FC236}">
                <a16:creationId xmlns:a16="http://schemas.microsoft.com/office/drawing/2014/main" id="{85E5F10B-381D-4EE2-ADC1-F9D34BF4F0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5" y="4067040"/>
            <a:ext cx="938464" cy="683201"/>
          </a:xfrm>
          <a:prstGeom prst="rect">
            <a:avLst/>
          </a:prstGeom>
        </p:spPr>
      </p:pic>
      <p:pic>
        <p:nvPicPr>
          <p:cNvPr id="149" name="Grafik 148">
            <a:extLst>
              <a:ext uri="{FF2B5EF4-FFF2-40B4-BE49-F238E27FC236}">
                <a16:creationId xmlns:a16="http://schemas.microsoft.com/office/drawing/2014/main" id="{8C978509-B89C-4F9B-BA7F-8CD6C4E24F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620"/>
          <a:stretch/>
        </p:blipFill>
        <p:spPr>
          <a:xfrm>
            <a:off x="703214" y="5327470"/>
            <a:ext cx="538833" cy="458888"/>
          </a:xfrm>
          <a:prstGeom prst="rect">
            <a:avLst/>
          </a:prstGeom>
        </p:spPr>
      </p:pic>
      <p:sp>
        <p:nvSpPr>
          <p:cNvPr id="150" name="Inhaltsplatzhalter 2">
            <a:extLst>
              <a:ext uri="{FF2B5EF4-FFF2-40B4-BE49-F238E27FC236}">
                <a16:creationId xmlns:a16="http://schemas.microsoft.com/office/drawing/2014/main" id="{CBBDDD03-476B-4309-92C1-C6D4F09B588B}"/>
              </a:ext>
            </a:extLst>
          </p:cNvPr>
          <p:cNvSpPr txBox="1">
            <a:spLocks/>
          </p:cNvSpPr>
          <p:nvPr/>
        </p:nvSpPr>
        <p:spPr>
          <a:xfrm>
            <a:off x="5112269" y="2045173"/>
            <a:ext cx="3670157" cy="2912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de-CH" sz="1650" b="1" dirty="0">
                <a:solidFill>
                  <a:srgbClr val="89BA21"/>
                </a:solidFill>
                <a:latin typeface="Calibri"/>
              </a:rPr>
              <a:t>Constant </a:t>
            </a:r>
            <a:r>
              <a:rPr lang="de-CH" sz="1650" b="1" dirty="0" err="1">
                <a:solidFill>
                  <a:srgbClr val="89BA21"/>
                </a:solidFill>
                <a:latin typeface="Calibri"/>
              </a:rPr>
              <a:t>growth</a:t>
            </a:r>
            <a:r>
              <a:rPr lang="de-CH" sz="1650" b="1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in countries and </a:t>
            </a:r>
            <a:br>
              <a:rPr lang="de-CH" sz="1650" dirty="0">
                <a:solidFill>
                  <a:srgbClr val="89BA21"/>
                </a:solidFill>
                <a:latin typeface="Calibri"/>
              </a:rPr>
            </a:br>
            <a:r>
              <a:rPr lang="de-CH" sz="1650" dirty="0" err="1">
                <a:solidFill>
                  <a:srgbClr val="89BA21"/>
                </a:solidFill>
                <a:latin typeface="Calibri"/>
              </a:rPr>
              <a:t>local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650" dirty="0" err="1">
                <a:solidFill>
                  <a:srgbClr val="89BA21"/>
                </a:solidFill>
                <a:latin typeface="Calibri"/>
              </a:rPr>
              <a:t>authorities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650" dirty="0" err="1">
                <a:solidFill>
                  <a:srgbClr val="89BA21"/>
                </a:solidFill>
                <a:latin typeface="Calibri"/>
              </a:rPr>
              <a:t>since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650" b="1" dirty="0">
                <a:solidFill>
                  <a:srgbClr val="89BA21"/>
                </a:solidFill>
                <a:latin typeface="Calibri"/>
              </a:rPr>
              <a:t>30 </a:t>
            </a:r>
            <a:r>
              <a:rPr lang="de-CH" sz="1650" b="1" dirty="0" err="1">
                <a:solidFill>
                  <a:srgbClr val="89BA21"/>
                </a:solidFill>
                <a:latin typeface="Calibri"/>
              </a:rPr>
              <a:t>years</a:t>
            </a:r>
            <a:r>
              <a:rPr lang="de-CH" sz="1650" dirty="0">
                <a:solidFill>
                  <a:srgbClr val="89BA21"/>
                </a:solidFill>
                <a:latin typeface="Calibri"/>
              </a:rPr>
              <a:t/>
            </a:r>
            <a:br>
              <a:rPr lang="de-CH" sz="1650" dirty="0">
                <a:solidFill>
                  <a:srgbClr val="89BA21"/>
                </a:solidFill>
                <a:latin typeface="Calibri"/>
              </a:rPr>
            </a:br>
            <a:endParaRPr lang="de-CH" sz="1650" b="1" dirty="0">
              <a:solidFill>
                <a:srgbClr val="89BA21"/>
              </a:solidFill>
              <a:latin typeface="Calibri"/>
            </a:endParaRP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0F45C8E3-2973-4F27-9BFD-16B8CCD598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759"/>
          <a:stretch/>
        </p:blipFill>
        <p:spPr>
          <a:xfrm>
            <a:off x="5103002" y="2906860"/>
            <a:ext cx="4098432" cy="2422144"/>
          </a:xfrm>
          <a:prstGeom prst="rect">
            <a:avLst/>
          </a:prstGeom>
        </p:spPr>
      </p:pic>
      <p:sp>
        <p:nvSpPr>
          <p:cNvPr id="152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rgbClr val="839ECB"/>
                </a:solidFill>
                <a:latin typeface="Segoe UI"/>
              </a:rPr>
              <a:t>European Union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Strategy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for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Danube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Region, </a:t>
            </a:r>
          </a:p>
          <a:p>
            <a:r>
              <a:rPr lang="de-DE" smtClean="0">
                <a:solidFill>
                  <a:srgbClr val="839ECB"/>
                </a:solidFill>
                <a:latin typeface="Segoe UI"/>
              </a:rPr>
              <a:t>PA 2 „to encourage more sustainable energy“</a:t>
            </a:r>
            <a:endParaRPr lang="de-DE" dirty="0" smtClean="0">
              <a:solidFill>
                <a:srgbClr val="839ECB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946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35548D7F-5335-493E-A804-6F08894F3786}"/>
              </a:ext>
            </a:extLst>
          </p:cNvPr>
          <p:cNvSpPr/>
          <p:nvPr/>
        </p:nvSpPr>
        <p:spPr>
          <a:xfrm>
            <a:off x="0" y="2186862"/>
            <a:ext cx="9144000" cy="3731882"/>
          </a:xfrm>
          <a:prstGeom prst="rect">
            <a:avLst/>
          </a:prstGeom>
          <a:solidFill>
            <a:srgbClr val="E9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89BA21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073" y="1103059"/>
            <a:ext cx="6002424" cy="857250"/>
          </a:xfrm>
        </p:spPr>
        <p:txBody>
          <a:bodyPr/>
          <a:lstStyle/>
          <a:p>
            <a:r>
              <a:rPr lang="en-GB" sz="2100" b="1" dirty="0"/>
              <a:t>The European Energy Award</a:t>
            </a: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A </a:t>
            </a:r>
            <a:r>
              <a:rPr lang="en-GB" sz="2100" b="1" dirty="0"/>
              <a:t>quality management </a:t>
            </a:r>
            <a:r>
              <a:rPr lang="en-GB" sz="2100" dirty="0"/>
              <a:t>and </a:t>
            </a:r>
            <a:r>
              <a:rPr lang="en-GB" sz="2100" b="1" dirty="0"/>
              <a:t>awarding</a:t>
            </a:r>
            <a:r>
              <a:rPr lang="en-GB" sz="2100" dirty="0"/>
              <a:t> system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EABD9B2-ADDB-462E-A205-517E3179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7" y="2987052"/>
            <a:ext cx="8726046" cy="2494177"/>
          </a:xfrm>
          <a:prstGeom prst="rect">
            <a:avLst/>
          </a:prstGeom>
        </p:spPr>
      </p:pic>
      <p:pic>
        <p:nvPicPr>
          <p:cNvPr id="18" name="Grafik 17" descr="Gruppenbrainstorming">
            <a:extLst>
              <a:ext uri="{FF2B5EF4-FFF2-40B4-BE49-F238E27FC236}">
                <a16:creationId xmlns:a16="http://schemas.microsoft.com/office/drawing/2014/main" id="{6A2682BB-09F3-4A70-B26C-505DC4D6C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26326" y="3183368"/>
            <a:ext cx="496864" cy="53682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30A3278-0B1E-4DAA-A4AD-B417E453167F}"/>
              </a:ext>
            </a:extLst>
          </p:cNvPr>
          <p:cNvSpPr txBox="1"/>
          <p:nvPr/>
        </p:nvSpPr>
        <p:spPr>
          <a:xfrm>
            <a:off x="1033017" y="2742544"/>
            <a:ext cx="25922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CH" sz="1350" b="1" dirty="0">
                <a:solidFill>
                  <a:srgbClr val="89BA21"/>
                </a:solidFill>
                <a:latin typeface="Calibri"/>
              </a:rPr>
              <a:t>Internal, interdepartemental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team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/>
            </a:r>
            <a:br>
              <a:rPr lang="de-CH" sz="1350" b="1" dirty="0">
                <a:solidFill>
                  <a:srgbClr val="89BA21"/>
                </a:solidFill>
                <a:latin typeface="Calibri"/>
              </a:rPr>
            </a:br>
            <a:r>
              <a:rPr lang="de-CH" sz="1350" b="1" dirty="0">
                <a:solidFill>
                  <a:srgbClr val="89BA21"/>
                </a:solidFill>
                <a:latin typeface="Calibri"/>
              </a:rPr>
              <a:t>&gt; EFFICIENCY AND EFFICACITY</a:t>
            </a:r>
          </a:p>
        </p:txBody>
      </p:sp>
      <p:pic>
        <p:nvPicPr>
          <p:cNvPr id="21" name="Grafik 20" descr="Person mit Idee">
            <a:extLst>
              <a:ext uri="{FF2B5EF4-FFF2-40B4-BE49-F238E27FC236}">
                <a16:creationId xmlns:a16="http://schemas.microsoft.com/office/drawing/2014/main" id="{C30806EE-DB2C-4E74-AC06-1EA2DE3AA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75587" y="3209048"/>
            <a:ext cx="438556" cy="47382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12C10B5-2249-4CFA-BBF0-A20A8A76BDAF}"/>
              </a:ext>
            </a:extLst>
          </p:cNvPr>
          <p:cNvSpPr txBox="1"/>
          <p:nvPr/>
        </p:nvSpPr>
        <p:spPr>
          <a:xfrm>
            <a:off x="3625303" y="2756214"/>
            <a:ext cx="33165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CH" sz="1350" b="1" dirty="0">
                <a:solidFill>
                  <a:srgbClr val="89BA21"/>
                </a:solidFill>
                <a:latin typeface="Calibri"/>
              </a:rPr>
              <a:t>External,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accredited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> eea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advisor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/>
            </a:r>
            <a:br>
              <a:rPr lang="de-CH" sz="1350" b="1" dirty="0">
                <a:solidFill>
                  <a:srgbClr val="89BA21"/>
                </a:solidFill>
                <a:latin typeface="Calibri"/>
              </a:rPr>
            </a:br>
            <a:r>
              <a:rPr lang="de-CH" sz="1350" b="1" dirty="0">
                <a:solidFill>
                  <a:srgbClr val="89BA21"/>
                </a:solidFill>
                <a:latin typeface="Calibri"/>
              </a:rPr>
              <a:t>&gt; IDEAS / KNOW-HOW / QUALITY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0E27031-0A2E-475F-A2DF-6E6EB424067B}"/>
              </a:ext>
            </a:extLst>
          </p:cNvPr>
          <p:cNvSpPr txBox="1"/>
          <p:nvPr/>
        </p:nvSpPr>
        <p:spPr>
          <a:xfrm>
            <a:off x="6239544" y="2293105"/>
            <a:ext cx="2876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CH" sz="1350" b="1" dirty="0">
                <a:solidFill>
                  <a:srgbClr val="89BA21"/>
                </a:solidFill>
                <a:latin typeface="Calibri"/>
              </a:rPr>
              <a:t>eea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catalogue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of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> 60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measures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> </a:t>
            </a:r>
            <a:br>
              <a:rPr lang="de-CH" sz="1350" b="1" dirty="0">
                <a:solidFill>
                  <a:srgbClr val="89BA21"/>
                </a:solidFill>
                <a:latin typeface="Calibri"/>
              </a:rPr>
            </a:br>
            <a:r>
              <a:rPr lang="de-CH" sz="1350" b="1" dirty="0">
                <a:solidFill>
                  <a:srgbClr val="89BA21"/>
                </a:solidFill>
                <a:latin typeface="Calibri"/>
              </a:rPr>
              <a:t>&gt; IDEAS / BEST PRACTICES</a:t>
            </a:r>
            <a:br>
              <a:rPr lang="de-CH" sz="1350" b="1" dirty="0">
                <a:solidFill>
                  <a:srgbClr val="89BA21"/>
                </a:solidFill>
                <a:latin typeface="Calibri"/>
              </a:rPr>
            </a:br>
            <a:r>
              <a:rPr lang="de-CH" sz="1350" b="1" dirty="0">
                <a:solidFill>
                  <a:srgbClr val="89BA21"/>
                </a:solidFill>
                <a:latin typeface="Calibri"/>
              </a:rPr>
              <a:t>   BENCHMARKING / </a:t>
            </a:r>
            <a:br>
              <a:rPr lang="de-CH" sz="1350" b="1" dirty="0">
                <a:solidFill>
                  <a:srgbClr val="89BA21"/>
                </a:solidFill>
                <a:latin typeface="Calibri"/>
              </a:rPr>
            </a:br>
            <a:r>
              <a:rPr lang="de-CH" sz="1350" b="1" dirty="0">
                <a:solidFill>
                  <a:srgbClr val="89BA21"/>
                </a:solidFill>
                <a:latin typeface="Calibri"/>
              </a:rPr>
              <a:t>   NATIONAL PRIORITIES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7CA1325-5C5E-43F3-9C5B-0105C16A890B}"/>
              </a:ext>
            </a:extLst>
          </p:cNvPr>
          <p:cNvSpPr txBox="1"/>
          <p:nvPr/>
        </p:nvSpPr>
        <p:spPr>
          <a:xfrm>
            <a:off x="7116041" y="5289018"/>
            <a:ext cx="2376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Yearly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> internal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audit</a:t>
            </a:r>
            <a:endParaRPr lang="de-CH" sz="1350" b="1" dirty="0">
              <a:solidFill>
                <a:srgbClr val="89BA21"/>
              </a:solidFill>
              <a:latin typeface="Calibri"/>
            </a:endParaRPr>
          </a:p>
          <a:p>
            <a:pPr defTabSz="685800"/>
            <a:r>
              <a:rPr lang="de-CH" sz="1350" b="1" dirty="0">
                <a:solidFill>
                  <a:srgbClr val="89BA21"/>
                </a:solidFill>
                <a:latin typeface="Calibri"/>
              </a:rPr>
              <a:t>&gt; REGULAR FOLLOW-UP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3DA0B6B-FC63-4641-AD93-F251D1A6A162}"/>
              </a:ext>
            </a:extLst>
          </p:cNvPr>
          <p:cNvSpPr txBox="1"/>
          <p:nvPr/>
        </p:nvSpPr>
        <p:spPr>
          <a:xfrm>
            <a:off x="3655024" y="5317492"/>
            <a:ext cx="28180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CH" sz="1350" b="1" dirty="0">
                <a:solidFill>
                  <a:srgbClr val="89BA21"/>
                </a:solidFill>
                <a:latin typeface="Calibri"/>
              </a:rPr>
              <a:t>External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audit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>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every</a:t>
            </a:r>
            <a:r>
              <a:rPr lang="de-CH" sz="1350" b="1" dirty="0">
                <a:solidFill>
                  <a:srgbClr val="89BA21"/>
                </a:solidFill>
                <a:latin typeface="Calibri"/>
              </a:rPr>
              <a:t> 4 </a:t>
            </a:r>
            <a:r>
              <a:rPr lang="de-CH" sz="1350" b="1" dirty="0" err="1">
                <a:solidFill>
                  <a:srgbClr val="89BA21"/>
                </a:solidFill>
                <a:latin typeface="Calibri"/>
              </a:rPr>
              <a:t>years</a:t>
            </a:r>
            <a:endParaRPr lang="de-CH" sz="1350" b="1" dirty="0">
              <a:solidFill>
                <a:srgbClr val="89BA21"/>
              </a:solidFill>
              <a:latin typeface="Calibri"/>
            </a:endParaRPr>
          </a:p>
          <a:p>
            <a:pPr defTabSz="685800"/>
            <a:r>
              <a:rPr lang="de-CH" sz="1350" b="1" dirty="0">
                <a:solidFill>
                  <a:srgbClr val="89BA21"/>
                </a:solidFill>
                <a:latin typeface="Calibri"/>
              </a:rPr>
              <a:t>&gt; QUALITY ASSURANCE</a:t>
            </a:r>
          </a:p>
        </p:txBody>
      </p:sp>
      <p:pic>
        <p:nvPicPr>
          <p:cNvPr id="32" name="Grafik 31" descr="Menüband">
            <a:extLst>
              <a:ext uri="{FF2B5EF4-FFF2-40B4-BE49-F238E27FC236}">
                <a16:creationId xmlns:a16="http://schemas.microsoft.com/office/drawing/2014/main" id="{3DCD0DFF-FDAF-4CC7-93C4-FFA2CA09EE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83952" y="4724815"/>
            <a:ext cx="376096" cy="40634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09403F4F-F749-4FC3-B473-A40DA6E83986}"/>
              </a:ext>
            </a:extLst>
          </p:cNvPr>
          <p:cNvSpPr txBox="1"/>
          <p:nvPr/>
        </p:nvSpPr>
        <p:spPr>
          <a:xfrm>
            <a:off x="3725730" y="4453331"/>
            <a:ext cx="23445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de-CH" sz="1350" b="1" dirty="0">
                <a:solidFill>
                  <a:srgbClr val="89BA21"/>
                </a:solidFill>
                <a:latin typeface="Calibri"/>
              </a:rPr>
              <a:t>&gt; MOTIVATION</a:t>
            </a:r>
          </a:p>
        </p:txBody>
      </p:sp>
      <p:pic>
        <p:nvPicPr>
          <p:cNvPr id="34" name="Grafik 33" descr="Checkliste">
            <a:extLst>
              <a:ext uri="{FF2B5EF4-FFF2-40B4-BE49-F238E27FC236}">
                <a16:creationId xmlns:a16="http://schemas.microsoft.com/office/drawing/2014/main" id="{8CE54967-80E6-451D-9A50-69AA42D15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44409" y="2621490"/>
            <a:ext cx="363428" cy="363428"/>
          </a:xfrm>
          <a:prstGeom prst="rect">
            <a:avLst/>
          </a:prstGeom>
        </p:spPr>
      </p:pic>
      <p:pic>
        <p:nvPicPr>
          <p:cNvPr id="36" name="Grafik 35" descr="Gruppenbrainstorming">
            <a:extLst>
              <a:ext uri="{FF2B5EF4-FFF2-40B4-BE49-F238E27FC236}">
                <a16:creationId xmlns:a16="http://schemas.microsoft.com/office/drawing/2014/main" id="{7938F02E-AADF-4253-AEC2-8B5549779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77274" y="5268444"/>
            <a:ext cx="496864" cy="536820"/>
          </a:xfrm>
          <a:prstGeom prst="rect">
            <a:avLst/>
          </a:prstGeom>
        </p:spPr>
      </p:pic>
      <p:pic>
        <p:nvPicPr>
          <p:cNvPr id="37" name="Grafik 36" descr="Person mit Idee">
            <a:extLst>
              <a:ext uri="{FF2B5EF4-FFF2-40B4-BE49-F238E27FC236}">
                <a16:creationId xmlns:a16="http://schemas.microsoft.com/office/drawing/2014/main" id="{19ADD90D-59DA-4223-B987-A6F053BDA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77486" y="5299943"/>
            <a:ext cx="438556" cy="473823"/>
          </a:xfrm>
          <a:prstGeom prst="rect">
            <a:avLst/>
          </a:prstGeom>
        </p:spPr>
      </p:pic>
      <p:pic>
        <p:nvPicPr>
          <p:cNvPr id="41" name="Grafik 40" descr="Zielgruppe">
            <a:extLst>
              <a:ext uri="{FF2B5EF4-FFF2-40B4-BE49-F238E27FC236}">
                <a16:creationId xmlns:a16="http://schemas.microsoft.com/office/drawing/2014/main" id="{7DFA7DB2-AAD8-420A-9A4B-10F3D654CA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93048" y="5344753"/>
            <a:ext cx="457487" cy="45748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9FBED5C-0CE7-4D1C-8ECA-CBEFF90B5E1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583" y="3838816"/>
            <a:ext cx="808809" cy="83205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73B0790-4DD1-4E6A-B715-D143D3A8EC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556" y="4218669"/>
            <a:ext cx="740329" cy="740329"/>
          </a:xfrm>
          <a:prstGeom prst="rect">
            <a:avLst/>
          </a:prstGeom>
        </p:spPr>
      </p:pic>
      <p:sp>
        <p:nvSpPr>
          <p:cNvPr id="20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rgbClr val="839ECB"/>
                </a:solidFill>
                <a:latin typeface="Segoe UI"/>
              </a:rPr>
              <a:t>European Union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Strategy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for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Danube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Region, </a:t>
            </a:r>
          </a:p>
          <a:p>
            <a:r>
              <a:rPr lang="de-DE" smtClean="0">
                <a:solidFill>
                  <a:srgbClr val="839ECB"/>
                </a:solidFill>
                <a:latin typeface="Segoe UI"/>
              </a:rPr>
              <a:t>PA 2 „to encourage more sustainable energy“</a:t>
            </a:r>
            <a:endParaRPr lang="de-DE" dirty="0" smtClean="0">
              <a:solidFill>
                <a:srgbClr val="839ECB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932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1043892-61E2-4D43-B68B-4FD38AECCC0A}"/>
              </a:ext>
            </a:extLst>
          </p:cNvPr>
          <p:cNvSpPr/>
          <p:nvPr/>
        </p:nvSpPr>
        <p:spPr>
          <a:xfrm>
            <a:off x="-1784" y="2186862"/>
            <a:ext cx="9144000" cy="3731882"/>
          </a:xfrm>
          <a:prstGeom prst="rect">
            <a:avLst/>
          </a:prstGeom>
          <a:solidFill>
            <a:srgbClr val="E9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EBA8259-3192-4EA4-9C03-B8BDE96A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73" y="1103059"/>
            <a:ext cx="6002424" cy="857250"/>
          </a:xfrm>
        </p:spPr>
        <p:txBody>
          <a:bodyPr/>
          <a:lstStyle/>
          <a:p>
            <a:r>
              <a:rPr lang="en-GB" sz="2100" b="1" dirty="0"/>
              <a:t>The European Energy Award</a:t>
            </a: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Relevant areas of local action</a:t>
            </a:r>
          </a:p>
        </p:txBody>
      </p:sp>
      <p:pic>
        <p:nvPicPr>
          <p:cNvPr id="10" name="Immagine 16">
            <a:extLst>
              <a:ext uri="{FF2B5EF4-FFF2-40B4-BE49-F238E27FC236}">
                <a16:creationId xmlns:a16="http://schemas.microsoft.com/office/drawing/2014/main" id="{220A5CE5-18DF-4AD5-B66B-285264F2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7" b="2815"/>
          <a:stretch/>
        </p:blipFill>
        <p:spPr>
          <a:xfrm>
            <a:off x="83136" y="2454761"/>
            <a:ext cx="4200452" cy="287251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11" name="Immagine 15">
            <a:extLst>
              <a:ext uri="{FF2B5EF4-FFF2-40B4-BE49-F238E27FC236}">
                <a16:creationId xmlns:a16="http://schemas.microsoft.com/office/drawing/2014/main" id="{DC32DE96-1BE7-4DBC-9C39-15A566458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8" b="3777"/>
          <a:stretch/>
        </p:blipFill>
        <p:spPr>
          <a:xfrm>
            <a:off x="4374954" y="2454762"/>
            <a:ext cx="4685911" cy="287251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AA73A0F-A5DB-4F40-96B5-9FEF1F570390}"/>
              </a:ext>
            </a:extLst>
          </p:cNvPr>
          <p:cNvSpPr/>
          <p:nvPr/>
        </p:nvSpPr>
        <p:spPr>
          <a:xfrm>
            <a:off x="344143" y="4919116"/>
            <a:ext cx="1328369" cy="669011"/>
          </a:xfrm>
          <a:prstGeom prst="rect">
            <a:avLst/>
          </a:prstGeom>
          <a:solidFill>
            <a:srgbClr val="C4E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CH" sz="105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de-CH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05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de-CH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CH" sz="105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</a:t>
            </a:r>
            <a:r>
              <a:rPr lang="de-CH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05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de-CH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CH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05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circular</a:t>
            </a:r>
            <a:r>
              <a:rPr lang="de-CH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05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de-CH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smart </a:t>
            </a:r>
            <a:r>
              <a:rPr lang="de-CH" sz="105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r>
              <a:rPr lang="de-CH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05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endParaRPr lang="de-CH" sz="1050" b="1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rgbClr val="839ECB"/>
                </a:solidFill>
                <a:latin typeface="Segoe UI"/>
              </a:rPr>
              <a:t>European Union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Strategy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for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Danube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Region, </a:t>
            </a:r>
          </a:p>
          <a:p>
            <a:r>
              <a:rPr lang="de-DE" smtClean="0">
                <a:solidFill>
                  <a:srgbClr val="839ECB"/>
                </a:solidFill>
                <a:latin typeface="Segoe UI"/>
              </a:rPr>
              <a:t>PA 2 „to encourage more sustainable energy“</a:t>
            </a:r>
            <a:endParaRPr lang="de-DE" dirty="0" smtClean="0">
              <a:solidFill>
                <a:srgbClr val="839ECB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988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BD58653-684F-4887-9679-20DFBA078A8B}"/>
              </a:ext>
            </a:extLst>
          </p:cNvPr>
          <p:cNvGrpSpPr>
            <a:grpSpLocks noChangeAspect="1"/>
          </p:cNvGrpSpPr>
          <p:nvPr/>
        </p:nvGrpSpPr>
        <p:grpSpPr>
          <a:xfrm>
            <a:off x="964514" y="-1809582"/>
            <a:ext cx="8750720" cy="8273931"/>
            <a:chOff x="944563" y="-1588"/>
            <a:chExt cx="7254875" cy="6859588"/>
          </a:xfrm>
          <a:solidFill>
            <a:srgbClr val="D5D5D5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2903EF0-C442-46B7-BCB1-71779F8B4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08C451A-3ACE-4EA9-B324-38054362E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70F8D59-4CE7-4C2B-B92B-FB32CAE65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796FF06-C8FC-45BA-BE72-CD4582D5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86CFF05-0EC2-4B62-B55B-10C8A6EE6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2D2D433-BA77-4338-AF9E-D108EE7C6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7ACAADF-BC25-43EC-A34F-926538F7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42BFBF1C-1488-4B3C-97FF-6841CC86D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E793F73-51AD-45AB-9AAD-E3FCF85F3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93444E0-6F84-4D96-8198-229BC062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0FCC177-AE65-4709-89BC-8B7BCB8A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979789-E1DA-47CE-855F-A9A0185BB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F466821-2DBE-4538-91D0-D2C603955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248A9EE-9FF3-4CF3-BF5B-5C61E799D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7A0ECEF-D57B-447D-BDA4-5D5CD9BD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471F9A3-66D2-41E1-BEA4-1D1F732DA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21B62E98-6AB9-476F-9777-3A10448FA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C3BA09E-216D-4AA4-8A36-5B1D9D9B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B808919-3B10-43EE-88FD-B3A465B4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E76FFC1F-628F-410C-8D56-1FC21E0A3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0DC9B08C-5DCF-4845-BFCA-96CD24AB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1E88AFC-FF0D-4DA9-B138-FB2D8EB4B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9EA07312-A568-44BB-89DD-58A6E3825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7C96EF45-280C-4003-8898-B858D5070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225F79EB-EEAB-4B8D-9915-4F5BE20D5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D77860E-A87C-4E2F-B3C2-8B4A623E2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A7988D0A-73DD-4AF3-8A58-685D70010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E9735B1-EFA9-422C-A6A9-57B3B2AA3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D28AB047-DCC8-4A51-96CD-178C0A809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123AEC1-A1F2-435A-B689-31E8BE507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3057433D-4584-4D72-B703-B2D8D010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5D38BF4-A2B0-47E4-9BD3-BC92E8A2D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1EF4291B-E53B-4C75-8EDC-980736DD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B0484BF2-7F3A-4FC8-A3EB-963F25B61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602F5452-E666-4A2F-B026-71CD0791A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C2175A6F-0DB2-49B3-AFC4-072FF83E6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2C76B18B-8690-4878-883C-59223B705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D99A7909-453A-40C9-A5F8-601D289C9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07E6CC94-2326-4E5B-9BC1-F64932BD2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49293F08-F979-4468-9FFC-773C1E092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734AF881-9446-481C-A5F4-12F4543C0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95155B12-9851-436A-BB5B-32AC108A9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8B09C759-C380-4CD3-8BBD-13E2B886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32676B15-F10A-46C9-8622-45A00ED58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0B459CF5-44B6-4C7E-963F-F01F4CF7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A504EF0E-B9E1-42AB-820C-C74B27795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C91FD1F-3B70-47C1-BCD8-9CBC04AC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1DC5B54F-D0A7-480A-B4D0-35569EE7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C8CDEC3D-93C8-423A-B4AB-2A17FC4C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F42801FD-62DD-4540-860A-A4F7FC776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3FFF74D2-7002-411F-8850-B6CA5106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22689709-F28E-4DD5-B994-AEDF0A531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4DFD9A65-2974-49D6-BD00-42AC06863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98143C65-AFC1-42D4-9784-6464050EF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031DAA0B-9D35-4A4F-A140-0F0E11150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3543EBA2-9852-49EB-BDB7-95A559CF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CC569525-1D30-4492-8B2A-76CF65587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4E67087B-702F-49CF-9F18-F8D160B926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6EF6E66C-1A16-40D4-A7F9-B8B49E9E5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051518CA-22DB-4DA0-BE38-B65588037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78653FDC-2141-4045-BDBC-BE7ADC08B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CA550E8A-2B8C-46A5-AD39-9BFBFE2EF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58AB91CC-B962-4E49-B823-5B1D88A5F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E002F899-5FF4-4A0C-A3C0-D39562330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2914D86E-F066-466F-8784-569377B7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B19436F2-D7EC-4658-8686-27814C95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863D775C-714E-4C14-A973-16D58F7EB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AE4BA23F-4321-4030-863F-65398BEF5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8E39172D-8068-466A-813F-F7EECBBB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0A85B8BB-11EE-466B-86B6-4812EA9AF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45F35573-013C-48B1-A21F-9794A9D4D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AD8B7EA4-91B5-4916-829B-452903986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A096F9A8-F489-4175-B5BA-3E5C4C78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6FD3EFF8-3A4A-4881-8F8D-CD1142FD3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5C4A1A13-836F-4818-A0FF-DB2C8AF50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49B92C61-E7B9-4DF8-B7C1-76CC59D0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3F962E0F-957E-47F8-8875-6D69917D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D3BE8BA2-20EC-44C8-BFAD-0ADDDF225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808D437D-33F7-45E5-AA2A-450A8A7D3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61F6F806-E1AF-435A-BD2E-A37D8D32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0B8C9DD7-2390-43FA-89B6-5FF425C9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24B91720-2109-4D21-A956-CE2FEF69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F51A880C-D11C-4E57-946D-4D2FE7036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903E51A7-3F38-4371-887C-AE31A3632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87C6E728-134E-48C8-9C19-DE5E7633F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5FCB1CCB-2C06-4FA7-9E18-F68BF7B87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4A6EB6E0-A48C-4768-BDC8-F4F99897A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73DD335D-67B7-4EA1-A5D4-913C38B5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FCE6068A-2F05-4761-BD11-211A6864C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82517E9E-CE76-4B98-9B8C-B259CAC2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A01D70C7-D04C-443C-9239-22698FC7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CFF0FFEB-7E21-48C4-B7B4-C1836234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F4B2BBE3-00D7-4FB8-8C80-98191BED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rgbClr val="D5D5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596123F3-B5C7-4F23-8022-1EFC38281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B185B8CD-CD42-49D3-82E9-15776CB1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10CA00FC-10D2-4DA9-A246-C74224402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E9753070-69B2-4B09-9AD6-F3D2D7FFA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C1CE86C2-96AB-4076-8EF1-29120DE7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61BD0914-DD72-4366-A55A-2737BEE9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0DDA1670-067D-4C2E-A2E1-1E08576B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8CB8A0FB-0E67-47F2-9B49-6FA68B93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0C2B3D76-3E28-4AC0-A417-18135B1C0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6F489A92-C9D7-49C9-BB74-818FA2C97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9D17AB1A-7958-4ABE-B8C0-10B2D9746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9B4F6B8C-45D4-4C51-9B47-76909A23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C281F185-4B3F-4FDE-A410-4755D882B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3C7DD77B-CD10-4200-BC65-4CD1B5097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F4C3DA24-1FEF-4552-8E93-3A60FAB8E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7A1A3128-2BF1-4A02-A8E2-C2C5F2E5B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86D88083-E9B6-4DAB-A6B9-1EEA64421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6B1C0F6A-1E19-4DF0-9915-454D3CB98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6B3A59CC-DDB8-4A4F-8CDC-78053D07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611BB293-4F4E-4708-B2FE-23FEE524D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A83C26DE-6971-4B2B-B9AB-8B2A2030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33F08BA8-F860-4365-99D3-3DB43A7BA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Line 120">
              <a:extLst>
                <a:ext uri="{FF2B5EF4-FFF2-40B4-BE49-F238E27FC236}">
                  <a16:creationId xmlns:a16="http://schemas.microsoft.com/office/drawing/2014/main" id="{391A1AA7-FF5C-494E-BDEC-684B3810B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Line 121">
              <a:extLst>
                <a:ext uri="{FF2B5EF4-FFF2-40B4-BE49-F238E27FC236}">
                  <a16:creationId xmlns:a16="http://schemas.microsoft.com/office/drawing/2014/main" id="{2FFB5522-8754-4D7F-8CA9-3A8D5391B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Line 122">
              <a:extLst>
                <a:ext uri="{FF2B5EF4-FFF2-40B4-BE49-F238E27FC236}">
                  <a16:creationId xmlns:a16="http://schemas.microsoft.com/office/drawing/2014/main" id="{13AD2C41-404F-45DB-A6EB-3AB47A15E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Line 123">
              <a:extLst>
                <a:ext uri="{FF2B5EF4-FFF2-40B4-BE49-F238E27FC236}">
                  <a16:creationId xmlns:a16="http://schemas.microsoft.com/office/drawing/2014/main" id="{7AB2AA65-8ED4-4A93-A7F6-10DB47019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E1F0E244-B225-41AC-8FDD-2E161E04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2E359361-B960-4A35-86FC-9B4CB7841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F499263C-2F1D-4D04-B836-A7270B26D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836C037E-45F8-4375-9715-32539884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F48D06E0-F0FC-44E5-9AA0-66813870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7BE0E834-A9D1-4671-9D59-B46012DB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78015F6C-85F1-46AD-B358-70E377AD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D97CA143-C33C-46ED-97AC-5090EB364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E658893F-3499-4ABB-84A5-133B0394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530D7388-F415-442E-9B1E-C01A49C38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E47ADE95-5E82-4910-916C-2FC14F0B0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8D2FED1D-4D4B-4C29-8E6B-86C1F34E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1876C741-DC21-4FCE-A827-0CD955E28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99CD620B-98E0-4636-8560-B2A18E01C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reeform 138">
              <a:extLst>
                <a:ext uri="{FF2B5EF4-FFF2-40B4-BE49-F238E27FC236}">
                  <a16:creationId xmlns:a16="http://schemas.microsoft.com/office/drawing/2014/main" id="{30B23452-E744-49A7-932A-5B40814F0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8F1D32EC-405E-4C8D-AB02-209DC004F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EEBA8259-3192-4EA4-9C03-B8BDE96A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73" y="1103059"/>
            <a:ext cx="6002424" cy="857250"/>
          </a:xfrm>
        </p:spPr>
        <p:txBody>
          <a:bodyPr/>
          <a:lstStyle/>
          <a:p>
            <a:r>
              <a:rPr lang="en-GB" sz="2100" b="1" dirty="0"/>
              <a:t>The </a:t>
            </a:r>
            <a:r>
              <a:rPr lang="en-GB" sz="2100" b="1" dirty="0" err="1"/>
              <a:t>eea</a:t>
            </a:r>
            <a:r>
              <a:rPr lang="en-GB" sz="2100" b="1" dirty="0"/>
              <a:t> along the Danube</a:t>
            </a: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Existing partnerships</a:t>
            </a:r>
          </a:p>
        </p:txBody>
      </p:sp>
      <p:sp>
        <p:nvSpPr>
          <p:cNvPr id="150" name="Text Box 9">
            <a:extLst>
              <a:ext uri="{FF2B5EF4-FFF2-40B4-BE49-F238E27FC236}">
                <a16:creationId xmlns:a16="http://schemas.microsoft.com/office/drawing/2014/main" id="{FC7F968F-B1EF-43FF-8CB7-7BACEFE0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68" y="2065343"/>
            <a:ext cx="5943047" cy="37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ts val="450"/>
              </a:spcBef>
              <a:buNone/>
            </a:pP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Long-term countries </a:t>
            </a:r>
            <a:r>
              <a:rPr lang="de-CH" altLang="de-DE" sz="15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with</a:t>
            </a: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national </a:t>
            </a:r>
            <a:r>
              <a:rPr lang="de-CH" altLang="de-DE" sz="15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programmes</a:t>
            </a: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/>
            </a:r>
            <a:b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</a:b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/>
            </a:r>
            <a:b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</a:br>
            <a:r>
              <a:rPr lang="de-CH" altLang="de-DE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Austria (e5), Germany (</a:t>
            </a:r>
            <a:r>
              <a:rPr lang="de-CH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eea</a:t>
            </a:r>
            <a:r>
              <a:rPr lang="de-CH" altLang="de-DE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)</a:t>
            </a:r>
          </a:p>
          <a:p>
            <a:pPr defTabSz="685800">
              <a:spcBef>
                <a:spcPts val="450"/>
              </a:spcBef>
              <a:buNone/>
            </a:pPr>
            <a:endParaRPr lang="de-CH" altLang="de-DE" sz="15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defTabSz="685800">
              <a:spcBef>
                <a:spcPts val="450"/>
              </a:spcBef>
              <a:buNone/>
            </a:pP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Pilot countries (and </a:t>
            </a:r>
            <a:r>
              <a:rPr lang="de-CH" altLang="de-DE" sz="15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corresponding</a:t>
            </a: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de-CH" altLang="de-DE" sz="15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pilot</a:t>
            </a: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de-CH" altLang="de-DE" sz="15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partners</a:t>
            </a: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and </a:t>
            </a:r>
            <a:r>
              <a:rPr lang="de-CH" altLang="de-DE" sz="15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projects</a:t>
            </a:r>
            <a: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)</a:t>
            </a:r>
            <a:br>
              <a:rPr lang="de-CH" altLang="de-DE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</a:br>
            <a:endParaRPr lang="de-CH" altLang="de-DE" sz="15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defTabSz="685800">
              <a:spcBef>
                <a:spcPts val="450"/>
              </a:spcBef>
              <a:buNone/>
            </a:pP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Croatia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(REGEA North West </a:t>
            </a: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Croatia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Regional Energy Agency)</a:t>
            </a:r>
            <a:b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de-DE" altLang="de-DE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defTabSz="685800">
              <a:spcBef>
                <a:spcPts val="450"/>
              </a:spcBef>
              <a:buNone/>
            </a:pP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Bulgaria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(</a:t>
            </a: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EnEffect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Center </a:t>
            </a: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for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Energy Efficiency)</a:t>
            </a:r>
            <a:b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Slovenia (KSSENA </a:t>
            </a:r>
            <a:r>
              <a:rPr lang="en-US" sz="1500" dirty="0">
                <a:solidFill>
                  <a:prstClr val="black"/>
                </a:solidFill>
              </a:rPr>
              <a:t>Energy Agency of </a:t>
            </a:r>
            <a:r>
              <a:rPr lang="en-US" sz="1500" dirty="0" err="1">
                <a:solidFill>
                  <a:prstClr val="black"/>
                </a:solidFill>
              </a:rPr>
              <a:t>Savinjska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err="1">
                <a:solidFill>
                  <a:prstClr val="black"/>
                </a:solidFill>
              </a:rPr>
              <a:t>Šaleška</a:t>
            </a:r>
            <a:r>
              <a:rPr lang="en-US" sz="1500" dirty="0">
                <a:solidFill>
                  <a:prstClr val="black"/>
                </a:solidFill>
              </a:rPr>
              <a:t> and Carinthia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b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de-CH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Romania (</a:t>
            </a:r>
            <a:r>
              <a:rPr lang="de-CH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RoGBC</a:t>
            </a:r>
            <a:r>
              <a:rPr lang="de-CH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de-CH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Romanian</a:t>
            </a:r>
            <a:r>
              <a:rPr lang="de-CH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Green Building Council)</a:t>
            </a:r>
          </a:p>
          <a:p>
            <a:pPr defTabSz="685800">
              <a:spcBef>
                <a:spcPts val="450"/>
              </a:spcBef>
              <a:buNone/>
            </a:pP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Ukraine (</a:t>
            </a: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MinRegion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EECU Energy </a:t>
            </a: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Efficient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Cities </a:t>
            </a: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of</a:t>
            </a:r>
            <a:r>
              <a:rPr lang="de-DE" altLang="de-DE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Ukraine) </a:t>
            </a:r>
            <a:endParaRPr lang="de-DE" altLang="de-DE" sz="15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defTabSz="685800">
              <a:spcBef>
                <a:spcPts val="450"/>
              </a:spcBef>
              <a:buNone/>
            </a:pPr>
            <a:r>
              <a:rPr lang="de-DE" altLang="de-DE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Serbia</a:t>
            </a:r>
            <a:endParaRPr lang="de-DE" altLang="de-DE" sz="15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defTabSz="685800">
              <a:spcBef>
                <a:spcPts val="450"/>
              </a:spcBef>
              <a:buNone/>
            </a:pPr>
            <a:endParaRPr lang="de-DE" alt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Rectangle 10">
            <a:extLst>
              <a:ext uri="{FF2B5EF4-FFF2-40B4-BE49-F238E27FC236}">
                <a16:creationId xmlns:a16="http://schemas.microsoft.com/office/drawing/2014/main" id="{4CA315DC-006A-4E9F-B3B5-CC8B76DE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52" y="2158233"/>
            <a:ext cx="285935" cy="1084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endParaRPr lang="de-CH" altLang="de-DE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2" name="Rectangle 11">
            <a:extLst>
              <a:ext uri="{FF2B5EF4-FFF2-40B4-BE49-F238E27FC236}">
                <a16:creationId xmlns:a16="http://schemas.microsoft.com/office/drawing/2014/main" id="{EFC1CF1D-4C96-4925-8B83-7629790BD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72" y="3195307"/>
            <a:ext cx="285935" cy="1084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endParaRPr lang="de-CH" altLang="de-DE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3" name="Picture 3">
            <a:extLst>
              <a:ext uri="{FF2B5EF4-FFF2-40B4-BE49-F238E27FC236}">
                <a16:creationId xmlns:a16="http://schemas.microsoft.com/office/drawing/2014/main" id="{91902042-FE82-4C81-BE59-3BBBB6598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1" b="23752"/>
          <a:stretch/>
        </p:blipFill>
        <p:spPr>
          <a:xfrm>
            <a:off x="10617" y="4260324"/>
            <a:ext cx="919917" cy="405555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F8F1AF01-D856-461B-84EA-B6E1131A9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7"/>
          <a:stretch/>
        </p:blipFill>
        <p:spPr>
          <a:xfrm>
            <a:off x="173792" y="3509890"/>
            <a:ext cx="763557" cy="336800"/>
          </a:xfrm>
          <a:prstGeom prst="rect">
            <a:avLst/>
          </a:prstGeom>
        </p:spPr>
      </p:pic>
      <p:pic>
        <p:nvPicPr>
          <p:cNvPr id="145" name="Grafik 144">
            <a:extLst>
              <a:ext uri="{FF2B5EF4-FFF2-40B4-BE49-F238E27FC236}">
                <a16:creationId xmlns:a16="http://schemas.microsoft.com/office/drawing/2014/main" id="{3F420186-0D5F-43E2-AF8F-DCC47B3FF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70" y="5148598"/>
            <a:ext cx="283356" cy="284621"/>
          </a:xfrm>
          <a:prstGeom prst="rect">
            <a:avLst/>
          </a:prstGeom>
        </p:spPr>
      </p:pic>
      <p:sp>
        <p:nvSpPr>
          <p:cNvPr id="146" name="Fußzeilenplatzhalter 3"/>
          <p:cNvSpPr txBox="1">
            <a:spLocks/>
          </p:cNvSpPr>
          <p:nvPr/>
        </p:nvSpPr>
        <p:spPr>
          <a:xfrm>
            <a:off x="2680854" y="6356351"/>
            <a:ext cx="4095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rgbClr val="839ECB"/>
                </a:solidFill>
                <a:latin typeface="Segoe UI"/>
              </a:rPr>
              <a:t>European Union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Strategy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for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</a:t>
            </a:r>
            <a:r>
              <a:rPr lang="en-GB" smtClean="0">
                <a:solidFill>
                  <a:srgbClr val="839ECB"/>
                </a:solidFill>
                <a:latin typeface="Segoe UI"/>
              </a:rPr>
              <a:t>Danube</a:t>
            </a:r>
            <a:r>
              <a:rPr lang="de-DE" smtClean="0">
                <a:solidFill>
                  <a:srgbClr val="839ECB"/>
                </a:solidFill>
                <a:latin typeface="Segoe UI"/>
              </a:rPr>
              <a:t> Region, </a:t>
            </a:r>
          </a:p>
          <a:p>
            <a:r>
              <a:rPr lang="de-DE" smtClean="0">
                <a:solidFill>
                  <a:srgbClr val="839ECB"/>
                </a:solidFill>
                <a:latin typeface="Segoe UI"/>
              </a:rPr>
              <a:t>PA 2 „to encourage more sustainable energy“</a:t>
            </a:r>
            <a:endParaRPr lang="de-DE" dirty="0" smtClean="0">
              <a:solidFill>
                <a:srgbClr val="839ECB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430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DBU 20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7"/>
      </a:accent1>
      <a:accent2>
        <a:srgbClr val="D42C40"/>
      </a:accent2>
      <a:accent3>
        <a:srgbClr val="706F6F"/>
      </a:accent3>
      <a:accent4>
        <a:srgbClr val="CDD6EA"/>
      </a:accent4>
      <a:accent5>
        <a:srgbClr val="839ECB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1306</Words>
  <Application>Microsoft Office PowerPoint</Application>
  <PresentationFormat>Bildschirmpräsentation (4:3)</PresentationFormat>
  <Paragraphs>253</Paragraphs>
  <Slides>23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23</vt:i4>
      </vt:variant>
    </vt:vector>
  </HeadingPairs>
  <TitlesOfParts>
    <vt:vector size="34" baseType="lpstr">
      <vt:lpstr>Arial</vt:lpstr>
      <vt:lpstr>Calibri</vt:lpstr>
      <vt:lpstr>Cambria</vt:lpstr>
      <vt:lpstr>Segoe UI</vt:lpstr>
      <vt:lpstr>Wingdings</vt:lpstr>
      <vt:lpstr>Office</vt:lpstr>
      <vt:lpstr>Larissa</vt:lpstr>
      <vt:lpstr>1_Larissa</vt:lpstr>
      <vt:lpstr>2_Larissa</vt:lpstr>
      <vt:lpstr>3_Larissa</vt:lpstr>
      <vt:lpstr>4_Larissa</vt:lpstr>
      <vt:lpstr> EEA along the Danube</vt:lpstr>
      <vt:lpstr>PowerPoint-Präsentation</vt:lpstr>
      <vt:lpstr>PowerPoint-Präsentation</vt:lpstr>
      <vt:lpstr>PowerPoint-Präsentation</vt:lpstr>
      <vt:lpstr>PowerPoint-Präsentation</vt:lpstr>
      <vt:lpstr>The European Energy Award Who we are</vt:lpstr>
      <vt:lpstr>The European Energy Award A quality management and awarding system</vt:lpstr>
      <vt:lpstr>The European Energy Award Relevant areas of local action</vt:lpstr>
      <vt:lpstr>The eea along the Danube Existing partnerships</vt:lpstr>
      <vt:lpstr>The European Energy Award Conclusion – Benefits of the eea for the national level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Kathinka Leyhr</dc:creator>
  <cp:lastModifiedBy>Nadja Rapp</cp:lastModifiedBy>
  <cp:revision>845</cp:revision>
  <cp:lastPrinted>2021-10-13T14:11:29Z</cp:lastPrinted>
  <dcterms:created xsi:type="dcterms:W3CDTF">2017-02-13T10:33:51Z</dcterms:created>
  <dcterms:modified xsi:type="dcterms:W3CDTF">2022-01-12T11:51:04Z</dcterms:modified>
</cp:coreProperties>
</file>