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70" r:id="rId3"/>
    <p:sldId id="288" r:id="rId4"/>
    <p:sldId id="289" r:id="rId5"/>
    <p:sldId id="291" r:id="rId6"/>
    <p:sldId id="290" r:id="rId7"/>
    <p:sldId id="322" r:id="rId8"/>
    <p:sldId id="323" r:id="rId9"/>
    <p:sldId id="327" r:id="rId10"/>
    <p:sldId id="332" r:id="rId11"/>
    <p:sldId id="333" r:id="rId12"/>
    <p:sldId id="328" r:id="rId13"/>
    <p:sldId id="334" r:id="rId14"/>
    <p:sldId id="331" r:id="rId15"/>
    <p:sldId id="330" r:id="rId16"/>
    <p:sldId id="329" r:id="rId17"/>
    <p:sldId id="335" r:id="rId18"/>
    <p:sldId id="300" r:id="rId19"/>
    <p:sldId id="309" r:id="rId20"/>
    <p:sldId id="310" r:id="rId21"/>
    <p:sldId id="311" r:id="rId22"/>
  </p:sldIdLst>
  <p:sldSz cx="12192000" cy="6858000"/>
  <p:notesSz cx="6797675" cy="987266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CECAE13E-1342-4835-B82B-E9941F8EBB0A}">
          <p14:sldIdLst>
            <p14:sldId id="256"/>
            <p14:sldId id="270"/>
            <p14:sldId id="288"/>
            <p14:sldId id="289"/>
            <p14:sldId id="291"/>
            <p14:sldId id="290"/>
            <p14:sldId id="322"/>
            <p14:sldId id="323"/>
            <p14:sldId id="327"/>
            <p14:sldId id="332"/>
            <p14:sldId id="333"/>
            <p14:sldId id="328"/>
            <p14:sldId id="334"/>
            <p14:sldId id="331"/>
            <p14:sldId id="330"/>
            <p14:sldId id="329"/>
            <p14:sldId id="335"/>
            <p14:sldId id="300"/>
            <p14:sldId id="309"/>
            <p14:sldId id="310"/>
            <p14:sldId id="31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Šimicová Zuzana" initials="ŠZ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7251" autoAdjust="0"/>
  </p:normalViewPr>
  <p:slideViewPr>
    <p:cSldViewPr snapToGrid="0">
      <p:cViewPr varScale="1">
        <p:scale>
          <a:sx n="99" d="100"/>
          <a:sy n="99" d="100"/>
        </p:scale>
        <p:origin x="97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EBCD52ED-CA5D-480C-BDC1-1B6015068F6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809CC23-3437-4848-A231-6E4682FE19C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0575A-822A-4661-B09C-BF0F397D8B24}" type="datetimeFigureOut">
              <a:rPr lang="cs-CZ" smtClean="0"/>
              <a:t>22.06.2022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2FACC2B-4692-403B-8B34-A077722ECB2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5D6CCF0-8175-4F46-83E0-F825520C9EA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347821-6577-492A-9BCB-9F8436E788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5318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21824E-138E-4EC9-B721-80DA1E027DB4}" type="datetimeFigureOut">
              <a:rPr lang="cs-CZ" smtClean="0"/>
              <a:t>22.06.2022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DAD48B-DD3F-4B38-B4BC-7892E712F2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6497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Dear</a:t>
            </a:r>
            <a:r>
              <a:rPr lang="cs-CZ" dirty="0"/>
              <a:t> </a:t>
            </a:r>
            <a:r>
              <a:rPr lang="cs-CZ" dirty="0" err="1"/>
              <a:t>colleages</a:t>
            </a:r>
            <a:r>
              <a:rPr lang="cs-CZ" dirty="0"/>
              <a:t>,</a:t>
            </a:r>
          </a:p>
          <a:p>
            <a:endParaRPr lang="cs-CZ" dirty="0"/>
          </a:p>
          <a:p>
            <a:r>
              <a:rPr lang="cs-CZ" dirty="0"/>
              <a:t>I </a:t>
            </a:r>
            <a:r>
              <a:rPr lang="cs-CZ" dirty="0" err="1"/>
              <a:t>would</a:t>
            </a:r>
            <a:r>
              <a:rPr lang="cs-CZ" dirty="0"/>
              <a:t> like to </a:t>
            </a:r>
            <a:r>
              <a:rPr lang="cs-CZ" dirty="0" err="1"/>
              <a:t>wamrly</a:t>
            </a:r>
            <a:r>
              <a:rPr lang="cs-CZ" dirty="0"/>
              <a:t> </a:t>
            </a:r>
            <a:r>
              <a:rPr lang="cs-CZ" dirty="0" err="1"/>
              <a:t>welcome</a:t>
            </a:r>
            <a:r>
              <a:rPr lang="cs-CZ" dirty="0"/>
              <a:t> you at the 24 </a:t>
            </a:r>
            <a:r>
              <a:rPr lang="cs-CZ" dirty="0" err="1"/>
              <a:t>sg</a:t>
            </a:r>
            <a:r>
              <a:rPr lang="cs-CZ" dirty="0"/>
              <a:t> </a:t>
            </a:r>
            <a:r>
              <a:rPr lang="cs-CZ" dirty="0" err="1"/>
              <a:t>meeting</a:t>
            </a:r>
            <a:r>
              <a:rPr lang="cs-CZ" dirty="0"/>
              <a:t> of the PA2. </a:t>
            </a:r>
          </a:p>
          <a:p>
            <a:endParaRPr lang="cs-CZ" dirty="0"/>
          </a:p>
          <a:p>
            <a:r>
              <a:rPr lang="cs-CZ" dirty="0"/>
              <a:t>I am </a:t>
            </a:r>
            <a:r>
              <a:rPr lang="cs-CZ" dirty="0" err="1"/>
              <a:t>very</a:t>
            </a:r>
            <a:r>
              <a:rPr lang="cs-CZ" dirty="0"/>
              <a:t> happy to </a:t>
            </a:r>
            <a:r>
              <a:rPr lang="cs-CZ" dirty="0" err="1"/>
              <a:t>see</a:t>
            </a:r>
            <a:r>
              <a:rPr lang="cs-CZ" dirty="0"/>
              <a:t> you </a:t>
            </a:r>
            <a:r>
              <a:rPr lang="cs-CZ" dirty="0" err="1"/>
              <a:t>here</a:t>
            </a:r>
            <a:r>
              <a:rPr lang="cs-CZ" dirty="0"/>
              <a:t> as this </a:t>
            </a:r>
            <a:r>
              <a:rPr lang="cs-CZ" dirty="0" err="1"/>
              <a:t>meeting</a:t>
            </a:r>
            <a:r>
              <a:rPr lang="cs-CZ" dirty="0"/>
              <a:t> and </a:t>
            </a:r>
            <a:r>
              <a:rPr lang="cs-CZ" dirty="0" err="1"/>
              <a:t>outcomes</a:t>
            </a:r>
            <a:r>
              <a:rPr lang="cs-CZ" dirty="0"/>
              <a:t> </a:t>
            </a:r>
            <a:r>
              <a:rPr lang="cs-CZ" dirty="0" err="1"/>
              <a:t>fo</a:t>
            </a:r>
            <a:r>
              <a:rPr lang="cs-CZ" dirty="0"/>
              <a:t> </a:t>
            </a:r>
            <a:r>
              <a:rPr lang="cs-CZ" dirty="0" err="1"/>
              <a:t>toadys</a:t>
            </a:r>
            <a:r>
              <a:rPr lang="cs-CZ" dirty="0"/>
              <a:t> </a:t>
            </a:r>
            <a:r>
              <a:rPr lang="cs-CZ" dirty="0" err="1"/>
              <a:t>meeting</a:t>
            </a:r>
            <a:r>
              <a:rPr lang="cs-CZ" dirty="0"/>
              <a:t> </a:t>
            </a:r>
            <a:r>
              <a:rPr lang="cs-CZ" dirty="0" err="1"/>
              <a:t>will</a:t>
            </a:r>
            <a:r>
              <a:rPr lang="cs-CZ" dirty="0"/>
              <a:t> be </a:t>
            </a:r>
            <a:r>
              <a:rPr lang="cs-CZ" dirty="0" err="1"/>
              <a:t>very</a:t>
            </a:r>
            <a:r>
              <a:rPr lang="cs-CZ" dirty="0"/>
              <a:t> </a:t>
            </a:r>
            <a:r>
              <a:rPr lang="cs-CZ" dirty="0" err="1"/>
              <a:t>crucial</a:t>
            </a:r>
            <a:r>
              <a:rPr lang="cs-CZ" dirty="0"/>
              <a:t> and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an </a:t>
            </a:r>
            <a:r>
              <a:rPr lang="cs-CZ" dirty="0" err="1"/>
              <a:t>impact</a:t>
            </a:r>
            <a:r>
              <a:rPr lang="cs-CZ" dirty="0"/>
              <a:t> on the </a:t>
            </a:r>
            <a:r>
              <a:rPr lang="cs-CZ" dirty="0" err="1"/>
              <a:t>next</a:t>
            </a:r>
            <a:r>
              <a:rPr lang="cs-CZ" dirty="0"/>
              <a:t> </a:t>
            </a:r>
            <a:r>
              <a:rPr lang="cs-CZ" dirty="0" err="1"/>
              <a:t>years</a:t>
            </a:r>
            <a:r>
              <a:rPr lang="cs-CZ" dirty="0"/>
              <a:t> of the PA2.</a:t>
            </a:r>
          </a:p>
          <a:p>
            <a:endParaRPr lang="cs-CZ" dirty="0"/>
          </a:p>
          <a:p>
            <a:r>
              <a:rPr lang="cs-CZ" dirty="0"/>
              <a:t>As i </a:t>
            </a:r>
            <a:r>
              <a:rPr lang="cs-CZ" dirty="0" err="1"/>
              <a:t>informed</a:t>
            </a:r>
            <a:r>
              <a:rPr lang="cs-CZ" dirty="0"/>
              <a:t> you in </a:t>
            </a:r>
            <a:r>
              <a:rPr lang="cs-CZ" dirty="0" err="1"/>
              <a:t>advance</a:t>
            </a:r>
            <a:r>
              <a:rPr lang="cs-CZ" dirty="0"/>
              <a:t>, we </a:t>
            </a:r>
            <a:r>
              <a:rPr lang="cs-CZ" dirty="0" err="1"/>
              <a:t>have</a:t>
            </a:r>
            <a:r>
              <a:rPr lang="cs-CZ" dirty="0"/>
              <a:t> a </a:t>
            </a:r>
            <a:r>
              <a:rPr lang="cs-CZ" dirty="0" err="1"/>
              <a:t>very</a:t>
            </a:r>
            <a:r>
              <a:rPr lang="cs-CZ" dirty="0"/>
              <a:t> full agenda and </a:t>
            </a:r>
            <a:r>
              <a:rPr lang="cs-CZ" dirty="0" err="1"/>
              <a:t>therefore</a:t>
            </a:r>
            <a:r>
              <a:rPr lang="cs-CZ" dirty="0"/>
              <a:t> we </a:t>
            </a:r>
            <a:r>
              <a:rPr lang="cs-CZ" dirty="0" err="1"/>
              <a:t>decided</a:t>
            </a:r>
            <a:r>
              <a:rPr lang="cs-CZ" dirty="0"/>
              <a:t> to </a:t>
            </a:r>
            <a:r>
              <a:rPr lang="cs-CZ" dirty="0" err="1"/>
              <a:t>focus</a:t>
            </a:r>
            <a:r>
              <a:rPr lang="cs-CZ" dirty="0"/>
              <a:t> more on the </a:t>
            </a:r>
            <a:r>
              <a:rPr lang="cs-CZ" dirty="0" err="1"/>
              <a:t>topics</a:t>
            </a:r>
            <a:r>
              <a:rPr lang="cs-CZ" dirty="0"/>
              <a:t>, such us </a:t>
            </a:r>
            <a:r>
              <a:rPr lang="cs-CZ" dirty="0" err="1"/>
              <a:t>flagships</a:t>
            </a:r>
            <a:r>
              <a:rPr lang="cs-CZ" dirty="0"/>
              <a:t> of PA2, energy priority for the </a:t>
            </a:r>
            <a:r>
              <a:rPr lang="cs-CZ" dirty="0" err="1"/>
              <a:t>next</a:t>
            </a:r>
            <a:r>
              <a:rPr lang="cs-CZ" dirty="0"/>
              <a:t> pac project.</a:t>
            </a:r>
          </a:p>
          <a:p>
            <a:endParaRPr lang="cs-CZ" dirty="0"/>
          </a:p>
          <a:p>
            <a:r>
              <a:rPr lang="cs-CZ" dirty="0" err="1"/>
              <a:t>But</a:t>
            </a:r>
            <a:r>
              <a:rPr lang="cs-CZ" dirty="0"/>
              <a:t> </a:t>
            </a:r>
            <a:r>
              <a:rPr lang="cs-CZ" dirty="0" err="1"/>
              <a:t>before</a:t>
            </a:r>
            <a:r>
              <a:rPr lang="cs-CZ" dirty="0"/>
              <a:t> we start with the </a:t>
            </a:r>
            <a:r>
              <a:rPr lang="cs-CZ" dirty="0" err="1"/>
              <a:t>firdt</a:t>
            </a:r>
            <a:r>
              <a:rPr lang="cs-CZ" dirty="0"/>
              <a:t> agenda point, i </a:t>
            </a:r>
            <a:r>
              <a:rPr lang="cs-CZ" dirty="0" err="1"/>
              <a:t>would</a:t>
            </a:r>
            <a:r>
              <a:rPr lang="cs-CZ" dirty="0"/>
              <a:t> like to </a:t>
            </a:r>
            <a:r>
              <a:rPr lang="cs-CZ" dirty="0" err="1"/>
              <a:t>express</a:t>
            </a:r>
            <a:r>
              <a:rPr lang="cs-CZ" dirty="0"/>
              <a:t> in the name of our PAC TEAM and </a:t>
            </a:r>
            <a:r>
              <a:rPr lang="cs-CZ" dirty="0" err="1"/>
              <a:t>indeed</a:t>
            </a:r>
            <a:r>
              <a:rPr lang="cs-CZ" dirty="0"/>
              <a:t> the </a:t>
            </a:r>
            <a:r>
              <a:rPr lang="cs-CZ" dirty="0" err="1"/>
              <a:t>whole</a:t>
            </a:r>
            <a:r>
              <a:rPr lang="cs-CZ" dirty="0"/>
              <a:t> </a:t>
            </a:r>
            <a:r>
              <a:rPr lang="cs-CZ" dirty="0" err="1"/>
              <a:t>eusdr</a:t>
            </a:r>
            <a:r>
              <a:rPr lang="cs-CZ" dirty="0"/>
              <a:t>, our </a:t>
            </a:r>
            <a:r>
              <a:rPr lang="cs-CZ" dirty="0" err="1"/>
              <a:t>sadness</a:t>
            </a:r>
            <a:r>
              <a:rPr lang="cs-CZ" dirty="0"/>
              <a:t> </a:t>
            </a:r>
            <a:r>
              <a:rPr lang="cs-CZ" dirty="0" err="1"/>
              <a:t>about</a:t>
            </a:r>
            <a:r>
              <a:rPr lang="cs-CZ" dirty="0"/>
              <a:t> the </a:t>
            </a:r>
            <a:r>
              <a:rPr lang="cs-CZ" dirty="0" err="1"/>
              <a:t>still</a:t>
            </a:r>
            <a:r>
              <a:rPr lang="cs-CZ" dirty="0"/>
              <a:t> </a:t>
            </a:r>
            <a:r>
              <a:rPr lang="cs-CZ" dirty="0" err="1"/>
              <a:t>ongoing</a:t>
            </a:r>
            <a:r>
              <a:rPr lang="cs-CZ" dirty="0"/>
              <a:t> </a:t>
            </a:r>
            <a:r>
              <a:rPr lang="cs-CZ" dirty="0" err="1"/>
              <a:t>war</a:t>
            </a:r>
            <a:r>
              <a:rPr lang="cs-CZ" dirty="0"/>
              <a:t> in Ukraine. </a:t>
            </a:r>
          </a:p>
          <a:p>
            <a:endParaRPr lang="cs-CZ" dirty="0"/>
          </a:p>
          <a:p>
            <a:r>
              <a:rPr lang="cs-CZ" dirty="0"/>
              <a:t>The </a:t>
            </a:r>
            <a:r>
              <a:rPr lang="cs-CZ" dirty="0" err="1"/>
              <a:t>eusdr</a:t>
            </a:r>
            <a:r>
              <a:rPr lang="cs-CZ" dirty="0"/>
              <a:t> </a:t>
            </a:r>
            <a:r>
              <a:rPr lang="cs-CZ" dirty="0" err="1"/>
              <a:t>stringly</a:t>
            </a:r>
            <a:r>
              <a:rPr lang="cs-CZ" dirty="0"/>
              <a:t> </a:t>
            </a:r>
            <a:r>
              <a:rPr lang="cs-CZ" dirty="0" err="1"/>
              <a:t>condemms</a:t>
            </a:r>
            <a:r>
              <a:rPr lang="cs-CZ" dirty="0"/>
              <a:t> this </a:t>
            </a:r>
            <a:r>
              <a:rPr lang="cs-CZ" dirty="0" err="1"/>
              <a:t>attack</a:t>
            </a:r>
            <a:r>
              <a:rPr lang="cs-CZ" dirty="0"/>
              <a:t> and </a:t>
            </a:r>
            <a:r>
              <a:rPr lang="cs-CZ" dirty="0" err="1"/>
              <a:t>stand</a:t>
            </a:r>
            <a:r>
              <a:rPr lang="cs-CZ" dirty="0"/>
              <a:t> with our </a:t>
            </a:r>
            <a:r>
              <a:rPr lang="cs-CZ" dirty="0" err="1"/>
              <a:t>colleagues</a:t>
            </a:r>
            <a:r>
              <a:rPr lang="cs-CZ" dirty="0"/>
              <a:t>, </a:t>
            </a:r>
            <a:r>
              <a:rPr lang="cs-CZ" dirty="0" err="1"/>
              <a:t>friends</a:t>
            </a:r>
            <a:r>
              <a:rPr lang="cs-CZ" dirty="0"/>
              <a:t> and all </a:t>
            </a:r>
            <a:r>
              <a:rPr lang="cs-CZ" dirty="0" err="1"/>
              <a:t>people</a:t>
            </a:r>
            <a:r>
              <a:rPr lang="cs-CZ" dirty="0"/>
              <a:t> in Ukraine. </a:t>
            </a:r>
          </a:p>
          <a:p>
            <a:endParaRPr lang="cs-CZ" dirty="0"/>
          </a:p>
          <a:p>
            <a:r>
              <a:rPr lang="cs-CZ" dirty="0"/>
              <a:t>As you know, Ukraine </a:t>
            </a:r>
            <a:r>
              <a:rPr lang="cs-CZ" dirty="0" err="1"/>
              <a:t>helds</a:t>
            </a:r>
            <a:r>
              <a:rPr lang="cs-CZ" dirty="0"/>
              <a:t> </a:t>
            </a:r>
            <a:r>
              <a:rPr lang="cs-CZ" dirty="0" err="1"/>
              <a:t>presidency</a:t>
            </a:r>
            <a:r>
              <a:rPr lang="cs-CZ" dirty="0"/>
              <a:t> of </a:t>
            </a:r>
            <a:r>
              <a:rPr lang="cs-CZ" dirty="0" err="1"/>
              <a:t>eusdr</a:t>
            </a:r>
            <a:r>
              <a:rPr lang="cs-CZ" dirty="0"/>
              <a:t> in this </a:t>
            </a:r>
            <a:r>
              <a:rPr lang="cs-CZ" dirty="0" err="1"/>
              <a:t>year</a:t>
            </a:r>
            <a:r>
              <a:rPr lang="cs-CZ" dirty="0"/>
              <a:t> and </a:t>
            </a:r>
            <a:r>
              <a:rPr lang="cs-CZ" dirty="0" err="1"/>
              <a:t>due</a:t>
            </a:r>
            <a:r>
              <a:rPr lang="cs-CZ" dirty="0"/>
              <a:t> to the </a:t>
            </a:r>
            <a:r>
              <a:rPr lang="cs-CZ" dirty="0" err="1"/>
              <a:t>war</a:t>
            </a:r>
            <a:r>
              <a:rPr lang="cs-CZ" dirty="0"/>
              <a:t> it </a:t>
            </a:r>
            <a:r>
              <a:rPr lang="cs-CZ" dirty="0" err="1"/>
              <a:t>handed</a:t>
            </a:r>
            <a:r>
              <a:rPr lang="cs-CZ" dirty="0"/>
              <a:t> over the </a:t>
            </a:r>
            <a:r>
              <a:rPr lang="cs-CZ" dirty="0" err="1"/>
              <a:t>presidencx</a:t>
            </a:r>
            <a:r>
              <a:rPr lang="cs-CZ" dirty="0"/>
              <a:t> </a:t>
            </a:r>
            <a:r>
              <a:rPr lang="cs-CZ" dirty="0" err="1"/>
              <a:t>duties</a:t>
            </a:r>
            <a:r>
              <a:rPr lang="cs-CZ" dirty="0"/>
              <a:t> to the </a:t>
            </a:r>
            <a:r>
              <a:rPr lang="cs-CZ" dirty="0" err="1"/>
              <a:t>eusdr</a:t>
            </a:r>
            <a:r>
              <a:rPr lang="cs-CZ" dirty="0"/>
              <a:t> trio </a:t>
            </a:r>
            <a:r>
              <a:rPr lang="cs-CZ" dirty="0" err="1"/>
              <a:t>presidency</a:t>
            </a:r>
            <a:r>
              <a:rPr lang="cs-CZ" dirty="0"/>
              <a:t>. </a:t>
            </a:r>
            <a:r>
              <a:rPr lang="cs-CZ" dirty="0" err="1"/>
              <a:t>HOWEVER</a:t>
            </a:r>
            <a:r>
              <a:rPr lang="cs-CZ" dirty="0"/>
              <a:t>, we </a:t>
            </a:r>
            <a:r>
              <a:rPr lang="cs-CZ" dirty="0" err="1"/>
              <a:t>have</a:t>
            </a:r>
            <a:r>
              <a:rPr lang="cs-CZ" dirty="0"/>
              <a:t> good news, </a:t>
            </a:r>
            <a:r>
              <a:rPr lang="cs-CZ" dirty="0" err="1"/>
              <a:t>ukraine</a:t>
            </a:r>
            <a:r>
              <a:rPr lang="cs-CZ" dirty="0"/>
              <a:t> is back and </a:t>
            </a:r>
            <a:r>
              <a:rPr lang="cs-CZ" dirty="0" err="1"/>
              <a:t>agaimn</a:t>
            </a:r>
            <a:r>
              <a:rPr lang="cs-CZ" dirty="0"/>
              <a:t> in the </a:t>
            </a:r>
            <a:r>
              <a:rPr lang="cs-CZ" dirty="0" err="1"/>
              <a:t>chair</a:t>
            </a:r>
            <a:r>
              <a:rPr lang="cs-CZ" dirty="0"/>
              <a:t> of the </a:t>
            </a:r>
            <a:r>
              <a:rPr lang="cs-CZ" dirty="0" err="1"/>
              <a:t>eusdr</a:t>
            </a:r>
            <a:r>
              <a:rPr lang="cs-CZ" dirty="0"/>
              <a:t> </a:t>
            </a:r>
            <a:r>
              <a:rPr lang="cs-CZ" dirty="0" err="1"/>
              <a:t>presidency</a:t>
            </a:r>
            <a:r>
              <a:rPr lang="cs-CZ" dirty="0"/>
              <a:t>. For your </a:t>
            </a:r>
            <a:r>
              <a:rPr lang="cs-CZ" dirty="0" err="1"/>
              <a:t>information</a:t>
            </a:r>
            <a:r>
              <a:rPr lang="cs-CZ" dirty="0"/>
              <a:t>, </a:t>
            </a:r>
            <a:r>
              <a:rPr lang="cs-CZ" dirty="0" err="1"/>
              <a:t>ukraine</a:t>
            </a:r>
            <a:r>
              <a:rPr lang="cs-CZ" dirty="0"/>
              <a:t> </a:t>
            </a:r>
            <a:r>
              <a:rPr lang="cs-CZ" dirty="0" err="1"/>
              <a:t>will</a:t>
            </a:r>
            <a:r>
              <a:rPr lang="cs-CZ" dirty="0"/>
              <a:t> host the </a:t>
            </a:r>
            <a:r>
              <a:rPr lang="cs-CZ" dirty="0" err="1"/>
              <a:t>annual</a:t>
            </a:r>
            <a:r>
              <a:rPr lang="cs-CZ" dirty="0"/>
              <a:t> </a:t>
            </a:r>
            <a:r>
              <a:rPr lang="cs-CZ" dirty="0" err="1"/>
              <a:t>forum</a:t>
            </a:r>
            <a:r>
              <a:rPr lang="cs-CZ" dirty="0"/>
              <a:t> in </a:t>
            </a:r>
            <a:r>
              <a:rPr lang="cs-CZ" dirty="0" err="1"/>
              <a:t>ther</a:t>
            </a:r>
            <a:r>
              <a:rPr lang="cs-CZ" dirty="0"/>
              <a:t> </a:t>
            </a:r>
            <a:r>
              <a:rPr lang="cs-CZ" dirty="0" err="1"/>
              <a:t>autumn</a:t>
            </a:r>
            <a:r>
              <a:rPr lang="cs-CZ" dirty="0"/>
              <a:t> </a:t>
            </a:r>
            <a:r>
              <a:rPr lang="cs-CZ" dirty="0" err="1"/>
              <a:t>but</a:t>
            </a:r>
            <a:r>
              <a:rPr lang="cs-CZ" dirty="0"/>
              <a:t> in online </a:t>
            </a:r>
            <a:r>
              <a:rPr lang="cs-CZ" dirty="0" err="1"/>
              <a:t>format</a:t>
            </a:r>
            <a:r>
              <a:rPr lang="cs-CZ" dirty="0"/>
              <a:t>. So for </a:t>
            </a:r>
            <a:r>
              <a:rPr lang="cs-CZ" dirty="0" err="1"/>
              <a:t>those</a:t>
            </a:r>
            <a:r>
              <a:rPr lang="cs-CZ" dirty="0"/>
              <a:t>, who </a:t>
            </a:r>
            <a:r>
              <a:rPr lang="cs-CZ" dirty="0" err="1"/>
              <a:t>cannot</a:t>
            </a:r>
            <a:r>
              <a:rPr lang="cs-CZ" dirty="0"/>
              <a:t> </a:t>
            </a:r>
            <a:r>
              <a:rPr lang="cs-CZ" dirty="0" err="1"/>
              <a:t>join</a:t>
            </a:r>
            <a:r>
              <a:rPr lang="cs-CZ" dirty="0"/>
              <a:t> </a:t>
            </a:r>
            <a:r>
              <a:rPr lang="cs-CZ" dirty="0" err="1"/>
              <a:t>physicly</a:t>
            </a:r>
            <a:r>
              <a:rPr lang="cs-CZ" dirty="0"/>
              <a:t> </a:t>
            </a:r>
            <a:r>
              <a:rPr lang="cs-CZ" dirty="0" err="1"/>
              <a:t>anyway</a:t>
            </a:r>
            <a:r>
              <a:rPr lang="cs-CZ" dirty="0"/>
              <a:t>, it is a good </a:t>
            </a:r>
            <a:r>
              <a:rPr lang="cs-CZ" dirty="0" err="1"/>
              <a:t>oppoortunity</a:t>
            </a:r>
            <a:r>
              <a:rPr lang="cs-CZ" dirty="0"/>
              <a:t> to follow </a:t>
            </a:r>
            <a:r>
              <a:rPr lang="cs-CZ" dirty="0" err="1"/>
              <a:t>ther</a:t>
            </a:r>
            <a:r>
              <a:rPr lang="cs-CZ" dirty="0"/>
              <a:t> </a:t>
            </a:r>
            <a:r>
              <a:rPr lang="cs-CZ" dirty="0" err="1"/>
              <a:t>annual</a:t>
            </a:r>
            <a:r>
              <a:rPr lang="cs-CZ" dirty="0"/>
              <a:t> </a:t>
            </a:r>
            <a:r>
              <a:rPr lang="cs-CZ" dirty="0" err="1"/>
              <a:t>forum</a:t>
            </a:r>
            <a:r>
              <a:rPr lang="cs-CZ" dirty="0"/>
              <a:t> in hybrid </a:t>
            </a:r>
            <a:r>
              <a:rPr lang="cs-CZ" dirty="0" err="1"/>
              <a:t>format</a:t>
            </a:r>
            <a:r>
              <a:rPr lang="cs-CZ" dirty="0"/>
              <a:t>. </a:t>
            </a:r>
          </a:p>
          <a:p>
            <a:r>
              <a:rPr lang="cs-CZ" dirty="0"/>
              <a:t>So </a:t>
            </a:r>
            <a:r>
              <a:rPr lang="cs-CZ" dirty="0" err="1"/>
              <a:t>now</a:t>
            </a:r>
            <a:r>
              <a:rPr lang="cs-CZ" dirty="0"/>
              <a:t> </a:t>
            </a:r>
            <a:r>
              <a:rPr lang="cs-CZ" dirty="0" err="1"/>
              <a:t>lets</a:t>
            </a:r>
            <a:r>
              <a:rPr lang="cs-CZ" dirty="0"/>
              <a:t> start. We </a:t>
            </a:r>
            <a:r>
              <a:rPr lang="cs-CZ" dirty="0" err="1"/>
              <a:t>would</a:t>
            </a:r>
            <a:r>
              <a:rPr lang="cs-CZ" dirty="0"/>
              <a:t> </a:t>
            </a:r>
            <a:r>
              <a:rPr lang="cs-CZ" dirty="0" err="1"/>
              <a:t>liek</a:t>
            </a:r>
            <a:r>
              <a:rPr lang="cs-CZ" dirty="0"/>
              <a:t> to start with the first point, </a:t>
            </a:r>
            <a:r>
              <a:rPr lang="cs-CZ" dirty="0" err="1"/>
              <a:t>which</a:t>
            </a:r>
            <a:r>
              <a:rPr lang="cs-CZ" dirty="0"/>
              <a:t> is the report of </a:t>
            </a:r>
            <a:r>
              <a:rPr lang="cs-CZ" dirty="0" err="1"/>
              <a:t>pacs</a:t>
            </a:r>
            <a:r>
              <a:rPr lang="cs-CZ" dirty="0"/>
              <a:t>.,</a:t>
            </a:r>
            <a:r>
              <a:rPr lang="cs-CZ" dirty="0" err="1"/>
              <a:t>rpogroess</a:t>
            </a:r>
            <a:r>
              <a:rPr lang="cs-CZ" dirty="0"/>
              <a:t> </a:t>
            </a:r>
            <a:r>
              <a:rPr lang="cs-CZ" dirty="0" err="1"/>
              <a:t>since</a:t>
            </a:r>
            <a:r>
              <a:rPr lang="cs-CZ" dirty="0"/>
              <a:t> the </a:t>
            </a:r>
            <a:r>
              <a:rPr lang="cs-CZ" dirty="0" err="1"/>
              <a:t>last</a:t>
            </a:r>
            <a:r>
              <a:rPr lang="cs-CZ" dirty="0"/>
              <a:t> </a:t>
            </a:r>
            <a:r>
              <a:rPr lang="cs-CZ" dirty="0" err="1"/>
              <a:t>sg</a:t>
            </a:r>
            <a:r>
              <a:rPr lang="cs-CZ" dirty="0"/>
              <a:t> </a:t>
            </a:r>
            <a:r>
              <a:rPr lang="cs-CZ" dirty="0" err="1"/>
              <a:t>meeting</a:t>
            </a:r>
            <a:r>
              <a:rPr lang="cs-CZ" dirty="0"/>
              <a:t>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AD48B-DD3F-4B38-B4BC-7892E712F21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9085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AD48B-DD3F-4B38-B4BC-7892E712F21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3974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AD48B-DD3F-4B38-B4BC-7892E712F214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13918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AD48B-DD3F-4B38-B4BC-7892E712F214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28763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As we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here</a:t>
            </a:r>
            <a:r>
              <a:rPr lang="cs-CZ" dirty="0"/>
              <a:t> new </a:t>
            </a:r>
            <a:r>
              <a:rPr lang="cs-CZ" dirty="0" err="1"/>
              <a:t>faces</a:t>
            </a:r>
            <a:r>
              <a:rPr lang="cs-CZ" dirty="0"/>
              <a:t> and </a:t>
            </a:r>
            <a:r>
              <a:rPr lang="cs-CZ" dirty="0" err="1"/>
              <a:t>due</a:t>
            </a:r>
            <a:r>
              <a:rPr lang="cs-CZ" dirty="0"/>
              <a:t> to the </a:t>
            </a:r>
            <a:r>
              <a:rPr lang="cs-CZ" dirty="0" err="1"/>
              <a:t>current</a:t>
            </a:r>
            <a:r>
              <a:rPr lang="cs-CZ" dirty="0"/>
              <a:t> </a:t>
            </a:r>
            <a:r>
              <a:rPr lang="cs-CZ" dirty="0" err="1"/>
              <a:t>cirumsatecs</a:t>
            </a:r>
            <a:r>
              <a:rPr lang="cs-CZ" dirty="0"/>
              <a:t> the </a:t>
            </a:r>
            <a:r>
              <a:rPr lang="cs-CZ" dirty="0" err="1"/>
              <a:t>situation</a:t>
            </a:r>
            <a:r>
              <a:rPr lang="cs-CZ" dirty="0"/>
              <a:t> on energy market has </a:t>
            </a:r>
            <a:r>
              <a:rPr lang="cs-CZ" dirty="0" err="1"/>
              <a:t>been</a:t>
            </a:r>
            <a:r>
              <a:rPr lang="cs-CZ" dirty="0"/>
              <a:t> </a:t>
            </a:r>
            <a:r>
              <a:rPr lang="cs-CZ" dirty="0" err="1"/>
              <a:t>still</a:t>
            </a:r>
            <a:r>
              <a:rPr lang="cs-CZ" dirty="0"/>
              <a:t> </a:t>
            </a:r>
            <a:r>
              <a:rPr lang="cs-CZ" dirty="0" err="1"/>
              <a:t>changingn</a:t>
            </a:r>
            <a:r>
              <a:rPr lang="cs-CZ" dirty="0"/>
              <a:t> and </a:t>
            </a:r>
            <a:r>
              <a:rPr lang="cs-CZ" dirty="0" err="1"/>
              <a:t>challenging</a:t>
            </a:r>
            <a:r>
              <a:rPr lang="cs-CZ" dirty="0"/>
              <a:t>, i </a:t>
            </a:r>
            <a:r>
              <a:rPr lang="cs-CZ" dirty="0" err="1"/>
              <a:t>would</a:t>
            </a:r>
            <a:r>
              <a:rPr lang="cs-CZ" dirty="0"/>
              <a:t> like to </a:t>
            </a:r>
            <a:r>
              <a:rPr lang="cs-CZ" dirty="0" err="1"/>
              <a:t>ask</a:t>
            </a:r>
            <a:r>
              <a:rPr lang="cs-CZ" dirty="0"/>
              <a:t> you to </a:t>
            </a:r>
            <a:r>
              <a:rPr lang="cs-CZ" dirty="0" err="1"/>
              <a:t>provide</a:t>
            </a:r>
            <a:r>
              <a:rPr lang="cs-CZ" dirty="0"/>
              <a:t> a </a:t>
            </a:r>
            <a:r>
              <a:rPr lang="cs-CZ" dirty="0" err="1"/>
              <a:t>couple</a:t>
            </a:r>
            <a:r>
              <a:rPr lang="cs-CZ" dirty="0"/>
              <a:t> of </a:t>
            </a:r>
            <a:r>
              <a:rPr lang="cs-CZ" dirty="0" err="1"/>
              <a:t>sentences</a:t>
            </a:r>
            <a:r>
              <a:rPr lang="cs-CZ" dirty="0"/>
              <a:t>, </a:t>
            </a:r>
            <a:r>
              <a:rPr lang="cs-CZ" dirty="0" err="1"/>
              <a:t>what</a:t>
            </a:r>
            <a:r>
              <a:rPr lang="cs-CZ" dirty="0"/>
              <a:t> you ar </a:t>
            </a:r>
            <a:r>
              <a:rPr lang="cs-CZ" dirty="0" err="1"/>
              <a:t>eworking</a:t>
            </a:r>
            <a:r>
              <a:rPr lang="cs-CZ" dirty="0"/>
              <a:t> on, </a:t>
            </a:r>
            <a:r>
              <a:rPr lang="cs-CZ" dirty="0" err="1"/>
              <a:t>xour</a:t>
            </a:r>
            <a:r>
              <a:rPr lang="cs-CZ" dirty="0"/>
              <a:t> </a:t>
            </a:r>
            <a:r>
              <a:rPr lang="cs-CZ" dirty="0" err="1"/>
              <a:t>instiution</a:t>
            </a:r>
            <a:r>
              <a:rPr lang="cs-CZ" dirty="0"/>
              <a:t> and how is </a:t>
            </a:r>
            <a:r>
              <a:rPr lang="cs-CZ" dirty="0" err="1"/>
              <a:t>dealing</a:t>
            </a:r>
            <a:r>
              <a:rPr lang="cs-CZ" dirty="0"/>
              <a:t> your country with the </a:t>
            </a:r>
            <a:r>
              <a:rPr lang="cs-CZ" dirty="0" err="1"/>
              <a:t>current</a:t>
            </a:r>
            <a:r>
              <a:rPr lang="cs-CZ" dirty="0"/>
              <a:t> energy </a:t>
            </a:r>
            <a:r>
              <a:rPr lang="cs-CZ" dirty="0" err="1"/>
              <a:t>crisis</a:t>
            </a:r>
            <a:r>
              <a:rPr lang="cs-CZ" dirty="0"/>
              <a:t>.</a:t>
            </a:r>
          </a:p>
          <a:p>
            <a:endParaRPr lang="cs-CZ" dirty="0"/>
          </a:p>
          <a:p>
            <a:r>
              <a:rPr lang="cs-CZ" dirty="0"/>
              <a:t>We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gop</a:t>
            </a:r>
            <a:r>
              <a:rPr lang="cs-CZ" dirty="0"/>
              <a:t> </a:t>
            </a:r>
            <a:r>
              <a:rPr lang="cs-CZ" dirty="0" err="1"/>
              <a:t>through</a:t>
            </a:r>
            <a:r>
              <a:rPr lang="cs-CZ" dirty="0"/>
              <a:t> </a:t>
            </a:r>
            <a:r>
              <a:rPr lang="cs-CZ" dirty="0" err="1"/>
              <a:t>analpahtebitaclly</a:t>
            </a:r>
            <a:r>
              <a:rPr lang="cs-CZ" dirty="0"/>
              <a:t>. So please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AD48B-DD3F-4B38-B4BC-7892E712F214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95257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Now</a:t>
            </a:r>
            <a:r>
              <a:rPr lang="cs-CZ" dirty="0"/>
              <a:t> </a:t>
            </a:r>
            <a:r>
              <a:rPr lang="cs-CZ" dirty="0" err="1"/>
              <a:t>annamaria</a:t>
            </a:r>
            <a:r>
              <a:rPr lang="cs-CZ" dirty="0"/>
              <a:t>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provide</a:t>
            </a:r>
            <a:r>
              <a:rPr lang="cs-CZ" dirty="0"/>
              <a:t> you info </a:t>
            </a:r>
            <a:r>
              <a:rPr lang="cs-CZ" dirty="0" err="1"/>
              <a:t>about</a:t>
            </a:r>
            <a:r>
              <a:rPr lang="cs-CZ" dirty="0"/>
              <a:t> the </a:t>
            </a:r>
            <a:r>
              <a:rPr lang="cs-CZ" dirty="0" err="1"/>
              <a:t>upcoming</a:t>
            </a:r>
            <a:r>
              <a:rPr lang="cs-CZ" dirty="0"/>
              <a:t> pac project,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last</a:t>
            </a:r>
            <a:r>
              <a:rPr lang="cs-CZ" dirty="0"/>
              <a:t> from </a:t>
            </a:r>
            <a:r>
              <a:rPr lang="de-DE" dirty="0"/>
              <a:t>2023-2029</a:t>
            </a:r>
            <a:endParaRPr lang="en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AD48B-DD3F-4B38-B4BC-7892E712F214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08792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AD48B-DD3F-4B38-B4BC-7892E712F214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29185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thank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asnwering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2 </a:t>
            </a:r>
            <a:r>
              <a:rPr lang="cs-CZ" dirty="0" err="1"/>
              <a:t>questions</a:t>
            </a:r>
            <a:r>
              <a:rPr lang="cs-CZ" dirty="0"/>
              <a:t> </a:t>
            </a:r>
            <a:r>
              <a:rPr lang="cs-CZ" dirty="0" err="1"/>
              <a:t>concerning</a:t>
            </a:r>
            <a:r>
              <a:rPr lang="cs-CZ" dirty="0"/>
              <a:t> </a:t>
            </a:r>
            <a:r>
              <a:rPr lang="cs-CZ" dirty="0" err="1"/>
              <a:t>your</a:t>
            </a:r>
            <a:r>
              <a:rPr lang="cs-CZ" dirty="0"/>
              <a:t> </a:t>
            </a:r>
            <a:r>
              <a:rPr lang="cs-CZ" dirty="0" err="1"/>
              <a:t>opinion</a:t>
            </a:r>
            <a:r>
              <a:rPr lang="cs-CZ" dirty="0"/>
              <a:t> </a:t>
            </a:r>
            <a:r>
              <a:rPr lang="cs-CZ" dirty="0" err="1"/>
              <a:t>about</a:t>
            </a:r>
            <a:r>
              <a:rPr lang="cs-CZ" dirty="0"/>
              <a:t> </a:t>
            </a:r>
            <a:r>
              <a:rPr lang="cs-CZ" dirty="0" err="1"/>
              <a:t>functioning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SG </a:t>
            </a:r>
            <a:r>
              <a:rPr lang="cs-CZ" dirty="0" err="1"/>
              <a:t>Meetings</a:t>
            </a:r>
            <a:r>
              <a:rPr lang="cs-CZ" dirty="0"/>
              <a:t>.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results</a:t>
            </a:r>
            <a:r>
              <a:rPr lang="cs-CZ" dirty="0"/>
              <a:t> are as </a:t>
            </a:r>
            <a:r>
              <a:rPr lang="cs-CZ" dirty="0" err="1"/>
              <a:t>follows</a:t>
            </a:r>
            <a:r>
              <a:rPr lang="cs-CZ" dirty="0"/>
              <a:t>: </a:t>
            </a:r>
          </a:p>
          <a:p>
            <a:r>
              <a:rPr lang="cs-CZ" dirty="0"/>
              <a:t>AOB: </a:t>
            </a:r>
            <a:r>
              <a:rPr lang="cs-CZ" dirty="0" err="1"/>
              <a:t>Outcome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anonymous</a:t>
            </a:r>
            <a:r>
              <a:rPr lang="cs-CZ" dirty="0"/>
              <a:t> JAM </a:t>
            </a:r>
            <a:r>
              <a:rPr lang="cs-CZ" dirty="0" err="1"/>
              <a:t>Survey</a:t>
            </a:r>
            <a:r>
              <a:rPr lang="cs-CZ" dirty="0"/>
              <a:t> :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AD48B-DD3F-4B38-B4BC-7892E712F214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842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E66E7D-3379-407C-936E-C791744B9D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67498BC-E328-4B5F-9890-3370DA787B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1F25A7F-2FDE-43D8-96CA-558AEA2B4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8627F-E0DF-4A4C-9F36-FF7C514AB4D3}" type="datetime1">
              <a:rPr lang="cs-CZ" smtClean="0"/>
              <a:t>22.06.2022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A63FC5B-1B10-43D0-9CBB-1642E9C0C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76DD497-78B7-4E45-80BA-F7ACD831C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5847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825F15-F329-463E-904F-DD6C0DED8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2B40783-44FF-41F2-BB5C-7180DAF36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036C584-1D04-4C6C-9FD2-778895399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B7D6E-6232-4182-BCA9-12294D0EA45E}" type="datetime1">
              <a:rPr lang="cs-CZ" smtClean="0"/>
              <a:t>22.06.2022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CA767B2-6AE3-4732-9EB1-F4258316B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7E2C5AE-117A-43BA-8FB4-74CF76A8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171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E7337C9-367B-4178-AF8C-9477BB5268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3FC8BD3-FF4F-409F-A931-1868F98315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1BB068-92BF-4BE0-84A5-B6F9EEB08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02BAD-5BDD-4316-B688-9DB3AFCDA6E8}" type="datetime1">
              <a:rPr lang="cs-CZ" smtClean="0"/>
              <a:t>22.06.2022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B99684-50CA-4218-9242-1D7742556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CFE0A24-BE05-46D4-80C2-2F74DCA0E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7795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11B637-E90C-47D6-9CF7-F7D5DE800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EE714F9-E16D-4117-BF5D-4C50A6B1A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40B5E7C-D241-48F8-9ECA-11CC8A6D3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8C83-B73A-423F-AAF5-4A767005644F}" type="datetime1">
              <a:rPr lang="cs-CZ" smtClean="0"/>
              <a:t>22.06.2022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95133B7-EC90-4A95-A1BF-8864C3D9D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9D7294F-03B2-42B8-85FC-06FB0059B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5069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177634-5848-433B-A419-D0CB0C48D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6C206DD-FE9F-4C02-86B0-58EEAA0CD7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8683B5-B5B6-409D-822B-A59E7AC72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97DAE-D099-480A-8CB8-1BDF41A9AEF9}" type="datetime1">
              <a:rPr lang="cs-CZ" smtClean="0"/>
              <a:t>22.06.2022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CD735C4-B368-461F-A5C8-650FAAC2C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4F95C51-6566-4EC7-BB0E-19EE87AED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6554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DA479D-CEFC-4DAF-BCBC-F9F8D7FBF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689AD58-BF51-4A6B-A379-2EFC2A756C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4B14D1B3-1BF4-4183-838C-DBD9AD7F75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4EAED24-DF5E-43BC-8263-FB4A8C21F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FB00C-E98C-4965-8302-E8E7A3B6CC4C}" type="datetime1">
              <a:rPr lang="cs-CZ" smtClean="0"/>
              <a:t>22.06.2022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0F558DB-956A-4C9F-8E04-AA3892B1D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FCB49F6-21F2-47E3-8565-F5CA72BD4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66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554025-4941-445A-9BB2-4A37F0B01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10B109D-B654-4F55-81E2-64782F449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2E653BD-43A2-4B01-8974-746E75327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2ECF5CBF-79E2-4AFB-8C86-9BA823E466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88827188-B162-4D44-A1BD-67FD56466E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37476ED-32BB-45D7-B1E7-53EA407C8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F95-F23A-493E-B870-05A06C0C207C}" type="datetime1">
              <a:rPr lang="cs-CZ" smtClean="0"/>
              <a:t>22.06.2022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6AF0DAA-A093-4FB4-99A3-696B9B633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85352B5-4940-404D-9FDA-9D942B1B8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9041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6F948E-9298-417C-95A4-4EC4A2853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3A555A1-C41D-4295-BABD-D28C1AC3C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868B5-B5F9-4462-8668-4BA6011E9C70}" type="datetime1">
              <a:rPr lang="cs-CZ" smtClean="0"/>
              <a:t>22.06.2022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E51CFC3-DB3B-4F78-B7DC-3670321B9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D5046D7-5D09-4F0B-A7E2-6190A0F33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4633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B33B638-FF7D-4D73-86A2-596E0FA72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F2039-07A4-47AB-AC64-68027440316C}" type="datetime1">
              <a:rPr lang="cs-CZ" smtClean="0"/>
              <a:t>22.06.2022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6425EF6-F3B8-4888-B7CE-B751187F1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2AB9687-1944-4DD3-A90F-ACE2F2457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6381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E1AD2A-5A86-464D-9738-90AD5E7AF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330B478-5BCF-46E4-9117-DC99B2F0F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49486D70-1F48-411E-9F98-5BFEE6511B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B0830B8-FCD6-42AD-BC11-F198BA661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6381-40FE-4BBE-AE16-ECCF673D3F0A}" type="datetime1">
              <a:rPr lang="cs-CZ" smtClean="0"/>
              <a:t>22.06.2022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E94BD78-7F4A-468A-B951-E4903C628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7E2DB3F-1E54-4A16-8D7B-A9B254BF0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9886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E34A91-8B84-4114-9797-51FEF64B5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F1276BF-7179-4B18-913C-D83E4E1074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0396239-CBED-4E34-9BF9-923A0960AB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FCB82A6-9613-4A23-952C-E8D3F3D0C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5AE3D-3D70-4D56-87B1-6A957647EABD}" type="datetime1">
              <a:rPr lang="cs-CZ" smtClean="0"/>
              <a:t>22.06.2022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D03B9EE-D1BB-4669-A7F6-E03ABE478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EDEB1FC-5F3A-4363-8D30-3CB92592D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7701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7512B93-C69F-43D5-87AA-3893EACEB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5BD721C-B3A7-45F2-ADAF-3E66181DF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E16A97E-B563-4FCB-AB8D-67E8CDB1F1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1E700-C9EA-48A0-88F7-25044DC0B7CA}" type="datetime1">
              <a:rPr lang="cs-CZ" smtClean="0"/>
              <a:t>22.06.2022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00FE449-AE6E-4261-84F0-3F5E618B62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00AF3AA-143C-4375-B819-E1A2712228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9ABB2-D78B-4AEC-9BFF-9AB4B88DD4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2087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terreg-danube.eu/about-dtp/new-funding-2021-2027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hyperlink" Target="https://danube-region.eu/wp-content/uploads/2022/05/EUSDR_ImpactEvaluation_Final_report_220511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hyperlink" Target="https://european-sustainable-energy-week.b2match.io/agenda?session=c2Vzc2lvbjoxMjMwNzg%3D&amp;track_id=21187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4EB1F2-FFDE-4B28-A9C1-5E4088C79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4515" y="1620438"/>
            <a:ext cx="9233483" cy="1322354"/>
          </a:xfrm>
        </p:spPr>
        <p:txBody>
          <a:bodyPr>
            <a:noAutofit/>
          </a:bodyPr>
          <a:lstStyle/>
          <a:p>
            <a:br>
              <a:rPr lang="cs-CZ" sz="4400" dirty="0"/>
            </a:br>
            <a:r>
              <a:rPr lang="en-GB" sz="4400" b="1" dirty="0">
                <a:solidFill>
                  <a:schemeClr val="accent1">
                    <a:lumMod val="50000"/>
                  </a:schemeClr>
                </a:solidFill>
              </a:rPr>
              <a:t>The 2</a:t>
            </a:r>
            <a:r>
              <a:rPr lang="hu-HU" sz="4400" b="1" dirty="0">
                <a:solidFill>
                  <a:schemeClr val="accent1">
                    <a:lumMod val="50000"/>
                  </a:schemeClr>
                </a:solidFill>
              </a:rPr>
              <a:t>4</a:t>
            </a:r>
            <a:r>
              <a:rPr lang="en-GB" sz="4400" b="1" dirty="0" err="1">
                <a:solidFill>
                  <a:schemeClr val="accent1">
                    <a:lumMod val="50000"/>
                  </a:schemeClr>
                </a:solidFill>
              </a:rPr>
              <a:t>th</a:t>
            </a:r>
            <a:r>
              <a:rPr lang="en-GB" sz="4400" b="1" dirty="0">
                <a:solidFill>
                  <a:schemeClr val="accent1">
                    <a:lumMod val="50000"/>
                  </a:schemeClr>
                </a:solidFill>
              </a:rPr>
              <a:t> Steering Group Meeting of the Priority Area 2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F741FC6-66E0-4581-935F-B4BF9D48E3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9256" y="3166793"/>
            <a:ext cx="9144000" cy="922716"/>
          </a:xfrm>
        </p:spPr>
        <p:txBody>
          <a:bodyPr>
            <a:normAutofit fontScale="70000" lnSpcReduction="20000"/>
          </a:bodyPr>
          <a:lstStyle/>
          <a:p>
            <a:endParaRPr lang="en-GB" dirty="0"/>
          </a:p>
          <a:p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June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 24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202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2,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10:00-12:30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Online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DD0D6B0-1136-458A-B33E-59ACC6CDAD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396" y="236224"/>
            <a:ext cx="3184483" cy="1103630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13E4BB81-1989-4DC4-9169-A221D21E13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8717" y="114404"/>
            <a:ext cx="3189675" cy="1308584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BC4FABC5-9CF7-49F6-85AF-1636A2391F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272" y="5035677"/>
            <a:ext cx="2270709" cy="1322354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936FA1C6-03B1-4754-8EA5-DD6D6944AFA8}"/>
              </a:ext>
            </a:extLst>
          </p:cNvPr>
          <p:cNvSpPr txBox="1"/>
          <p:nvPr/>
        </p:nvSpPr>
        <p:spPr>
          <a:xfrm>
            <a:off x="4600557" y="572595"/>
            <a:ext cx="36055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F0"/>
                </a:solidFill>
              </a:rPr>
              <a:t>Priority Area 2- EU Strategy for the Danube Region</a:t>
            </a:r>
          </a:p>
          <a:p>
            <a:r>
              <a:rPr lang="en-GB" sz="1100" b="1" dirty="0">
                <a:solidFill>
                  <a:srgbClr val="00B0F0"/>
                </a:solidFill>
              </a:rPr>
              <a:t>                             Sustainable Energy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C43595A7-27B9-4D38-ADD4-6466D848E3A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9952" y="4965950"/>
            <a:ext cx="1922939" cy="1839098"/>
          </a:xfrm>
          <a:prstGeom prst="rect">
            <a:avLst/>
          </a:prstGeom>
        </p:spPr>
      </p:pic>
      <p:cxnSp>
        <p:nvCxnSpPr>
          <p:cNvPr id="14" name="Přímá spojnice 13">
            <a:extLst>
              <a:ext uri="{FF2B5EF4-FFF2-40B4-BE49-F238E27FC236}">
                <a16:creationId xmlns:a16="http://schemas.microsoft.com/office/drawing/2014/main" id="{7C0C0F20-73A6-4D79-BD9F-D51EE9DFE1C8}"/>
              </a:ext>
            </a:extLst>
          </p:cNvPr>
          <p:cNvCxnSpPr/>
          <p:nvPr/>
        </p:nvCxnSpPr>
        <p:spPr>
          <a:xfrm>
            <a:off x="1505821" y="3140242"/>
            <a:ext cx="924560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8" name="Obrázek 17">
            <a:extLst>
              <a:ext uri="{FF2B5EF4-FFF2-40B4-BE49-F238E27FC236}">
                <a16:creationId xmlns:a16="http://schemas.microsoft.com/office/drawing/2014/main" id="{E33ACEF1-6839-412B-A341-CED7E4F5A01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3982" y="4351716"/>
            <a:ext cx="4344180" cy="2024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933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92948C29-CBD2-4BFA-98E9-1BB71FE723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05" y="5374388"/>
            <a:ext cx="1926976" cy="1122180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00F28C0E-B65C-4F46-B155-44748F148D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63" y="365125"/>
            <a:ext cx="2722549" cy="94354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5C41F81-ACCB-42D9-8C76-1909E961BC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723" y="365125"/>
            <a:ext cx="2972215" cy="121937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E5203A8-97EC-4AC4-B412-70708849C783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" b="16568"/>
          <a:stretch/>
        </p:blipFill>
        <p:spPr>
          <a:xfrm>
            <a:off x="9961432" y="5073951"/>
            <a:ext cx="2016506" cy="1590556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9A4B2BC4-9EFB-45F1-8961-4C6C6DFF0E3A}"/>
              </a:ext>
            </a:extLst>
          </p:cNvPr>
          <p:cNvSpPr txBox="1"/>
          <p:nvPr/>
        </p:nvSpPr>
        <p:spPr>
          <a:xfrm>
            <a:off x="4553110" y="543923"/>
            <a:ext cx="38238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F0"/>
                </a:solidFill>
              </a:rPr>
              <a:t>Priority Area 2- EU Strategy for the Danube Region</a:t>
            </a:r>
          </a:p>
          <a:p>
            <a:r>
              <a:rPr lang="en-GB" sz="1100" b="1" dirty="0">
                <a:solidFill>
                  <a:srgbClr val="00B0F0"/>
                </a:solidFill>
              </a:rPr>
              <a:t>                             Sustainable Energy</a:t>
            </a: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C2A548DE-34C9-A2DC-3772-5B87A3401E92}"/>
              </a:ext>
            </a:extLst>
          </p:cNvPr>
          <p:cNvSpPr txBox="1"/>
          <p:nvPr/>
        </p:nvSpPr>
        <p:spPr>
          <a:xfrm>
            <a:off x="3671483" y="1230552"/>
            <a:ext cx="55871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PAC 3 project (2023-2029) 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7751B610-D4D6-EA08-A833-818E6EA0A7DF}"/>
              </a:ext>
            </a:extLst>
          </p:cNvPr>
          <p:cNvSpPr txBox="1"/>
          <p:nvPr/>
        </p:nvSpPr>
        <p:spPr>
          <a:xfrm>
            <a:off x="1062201" y="2322503"/>
            <a:ext cx="9698844" cy="4170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</a:pP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6-years project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duration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- d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etailed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description of the workplan at least for the first two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years</a:t>
            </a:r>
            <a:endParaRPr lang="hu-HU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algn="l">
              <a:spcBef>
                <a:spcPts val="600"/>
              </a:spcBef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2-yearly review of project budget and activities and adjustment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(budget and content) in case of significant deviation from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original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AF</a:t>
            </a:r>
          </a:p>
          <a:p>
            <a:pPr algn="l">
              <a:spcBef>
                <a:spcPts val="600"/>
              </a:spcBef>
            </a:pP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Half-yearly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reporting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period</a:t>
            </a:r>
            <a:endParaRPr lang="hu-HU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algn="l">
              <a:spcBef>
                <a:spcPts val="600"/>
              </a:spcBef>
            </a:pP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Timeline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:</a:t>
            </a:r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Offical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launch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and LP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seminar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: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July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5</a:t>
            </a:r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Opening of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EmS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: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Sept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22</a:t>
            </a:r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Submission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deadline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: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Oct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22</a:t>
            </a:r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Approval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: Nov-Dec</a:t>
            </a:r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Contracting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: Jan-febr 2023</a:t>
            </a:r>
          </a:p>
          <a:p>
            <a:pPr algn="l">
              <a:spcBef>
                <a:spcPts val="600"/>
              </a:spcBef>
            </a:pPr>
            <a:endParaRPr lang="hu-HU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8DFD7919-8B29-46A9-7BA8-79FB1501E3B9}"/>
              </a:ext>
            </a:extLst>
          </p:cNvPr>
          <p:cNvSpPr txBox="1"/>
          <p:nvPr/>
        </p:nvSpPr>
        <p:spPr>
          <a:xfrm>
            <a:off x="6465036" y="3927811"/>
            <a:ext cx="4057658" cy="954107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hu-HU" sz="2800" b="1" dirty="0">
                <a:solidFill>
                  <a:schemeClr val="bg1"/>
                </a:solidFill>
                <a:latin typeface="+mj-lt"/>
              </a:rPr>
              <a:t>Project start and </a:t>
            </a:r>
            <a:r>
              <a:rPr lang="hu-HU" sz="2800" b="1" dirty="0" err="1">
                <a:solidFill>
                  <a:schemeClr val="bg1"/>
                </a:solidFill>
                <a:latin typeface="+mj-lt"/>
              </a:rPr>
              <a:t>eligibility</a:t>
            </a:r>
            <a:r>
              <a:rPr lang="hu-HU" sz="2800" b="1" dirty="0">
                <a:solidFill>
                  <a:schemeClr val="bg1"/>
                </a:solidFill>
                <a:latin typeface="+mj-lt"/>
              </a:rPr>
              <a:t>: </a:t>
            </a:r>
            <a:r>
              <a:rPr lang="hu-HU" sz="2800" b="1" dirty="0" err="1">
                <a:solidFill>
                  <a:schemeClr val="bg1"/>
                </a:solidFill>
                <a:latin typeface="+mj-lt"/>
              </a:rPr>
              <a:t>January</a:t>
            </a:r>
            <a:r>
              <a:rPr lang="hu-HU" sz="2800" b="1" dirty="0">
                <a:solidFill>
                  <a:schemeClr val="bg1"/>
                </a:solidFill>
                <a:latin typeface="+mj-lt"/>
              </a:rPr>
              <a:t> 1, 2023</a:t>
            </a:r>
          </a:p>
        </p:txBody>
      </p:sp>
    </p:spTree>
    <p:extLst>
      <p:ext uri="{BB962C8B-B14F-4D97-AF65-F5344CB8AC3E}">
        <p14:creationId xmlns:p14="http://schemas.microsoft.com/office/powerpoint/2010/main" val="561475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92948C29-CBD2-4BFA-98E9-1BB71FE723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05" y="5374388"/>
            <a:ext cx="1926976" cy="1122180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00F28C0E-B65C-4F46-B155-44748F148D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63" y="365125"/>
            <a:ext cx="2722549" cy="94354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5C41F81-ACCB-42D9-8C76-1909E961BC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723" y="365125"/>
            <a:ext cx="2972215" cy="121937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E5203A8-97EC-4AC4-B412-70708849C78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" b="16568"/>
          <a:stretch/>
        </p:blipFill>
        <p:spPr>
          <a:xfrm>
            <a:off x="9961432" y="5073951"/>
            <a:ext cx="2016506" cy="1590556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9A4B2BC4-9EFB-45F1-8961-4C6C6DFF0E3A}"/>
              </a:ext>
            </a:extLst>
          </p:cNvPr>
          <p:cNvSpPr txBox="1"/>
          <p:nvPr/>
        </p:nvSpPr>
        <p:spPr>
          <a:xfrm>
            <a:off x="4553110" y="543923"/>
            <a:ext cx="38238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F0"/>
                </a:solidFill>
              </a:rPr>
              <a:t>Priority Area 2- EU Strategy for the Danube Region</a:t>
            </a:r>
          </a:p>
          <a:p>
            <a:r>
              <a:rPr lang="en-GB" sz="1100" b="1" dirty="0">
                <a:solidFill>
                  <a:srgbClr val="00B0F0"/>
                </a:solidFill>
              </a:rPr>
              <a:t>                             Sustainable Energy</a:t>
            </a: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5A38EE1E-F8CA-C4F4-17C8-79C26CE8CD13}"/>
              </a:ext>
            </a:extLst>
          </p:cNvPr>
          <p:cNvSpPr txBox="1"/>
          <p:nvPr/>
        </p:nvSpPr>
        <p:spPr>
          <a:xfrm>
            <a:off x="418892" y="2639179"/>
            <a:ext cx="112292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ts val="600"/>
              </a:spcBef>
              <a:buFont typeface="+mj-lt"/>
              <a:buAutoNum type="arabicPeriod"/>
            </a:pP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To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coordinate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Steering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Groups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and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to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develop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activities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for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a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better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involvement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of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SG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Members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in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Priority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Areas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’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activities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for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implementing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EUSDR Action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Plan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;</a:t>
            </a:r>
          </a:p>
          <a:p>
            <a:pPr marL="457200" indent="-457200" algn="l">
              <a:spcBef>
                <a:spcPts val="600"/>
              </a:spcBef>
              <a:buFont typeface="+mj-lt"/>
              <a:buAutoNum type="arabicPeriod"/>
            </a:pP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To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facilitate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embedding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of the EUSDR into EU-funded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programmes</a:t>
            </a:r>
            <a:endParaRPr lang="hu-HU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457200" indent="-457200" algn="l">
              <a:spcBef>
                <a:spcPts val="600"/>
              </a:spcBef>
              <a:buFont typeface="+mj-lt"/>
              <a:buAutoNum type="arabicPeriod"/>
            </a:pP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To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support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policy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development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and policy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initiatives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as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well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as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usage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of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cutting-edge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knowledge</a:t>
            </a:r>
            <a:endParaRPr lang="hu-HU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457200" indent="-457200" algn="l">
              <a:spcBef>
                <a:spcPts val="600"/>
              </a:spcBef>
              <a:buFont typeface="+mj-lt"/>
              <a:buAutoNum type="arabicPeriod"/>
            </a:pP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To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enhance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coordination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between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core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PA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stakeholders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and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to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encourage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their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involvement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in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implementation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and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updating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of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EUSDR</a:t>
            </a:r>
          </a:p>
          <a:p>
            <a:pPr marL="457200" indent="-457200" algn="l">
              <a:spcBef>
                <a:spcPts val="600"/>
              </a:spcBef>
              <a:buFont typeface="+mj-lt"/>
              <a:buAutoNum type="arabicPeriod"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To facilitate on-going projects and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development of future projects</a:t>
            </a:r>
            <a:endParaRPr lang="hu-HU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C858A14A-817B-FA2A-67AB-1F42D28AC91F}"/>
              </a:ext>
            </a:extLst>
          </p:cNvPr>
          <p:cNvSpPr txBox="1"/>
          <p:nvPr/>
        </p:nvSpPr>
        <p:spPr>
          <a:xfrm>
            <a:off x="2692668" y="1403362"/>
            <a:ext cx="609760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PAC 3 project (2023-2029) </a:t>
            </a: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5324BE8D-A3B6-2C8C-B844-A92E72D2F02C}"/>
              </a:ext>
            </a:extLst>
          </p:cNvPr>
          <p:cNvSpPr txBox="1"/>
          <p:nvPr/>
        </p:nvSpPr>
        <p:spPr>
          <a:xfrm>
            <a:off x="418892" y="2205945"/>
            <a:ext cx="4015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5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specific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objectives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to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be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addressed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9687030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92948C29-CBD2-4BFA-98E9-1BB71FE723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09" y="5609704"/>
            <a:ext cx="1926976" cy="1122180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00F28C0E-B65C-4F46-B155-44748F148D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460" y="303062"/>
            <a:ext cx="2722549" cy="94354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5C41F81-ACCB-42D9-8C76-1909E961BC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723" y="365125"/>
            <a:ext cx="2972215" cy="121937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E5203A8-97EC-4AC4-B412-70708849C783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" b="16568"/>
          <a:stretch/>
        </p:blipFill>
        <p:spPr>
          <a:xfrm>
            <a:off x="10167059" y="5303520"/>
            <a:ext cx="1810879" cy="1428364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9A4B2BC4-9EFB-45F1-8961-4C6C6DFF0E3A}"/>
              </a:ext>
            </a:extLst>
          </p:cNvPr>
          <p:cNvSpPr txBox="1"/>
          <p:nvPr/>
        </p:nvSpPr>
        <p:spPr>
          <a:xfrm>
            <a:off x="4553110" y="543923"/>
            <a:ext cx="38238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F0"/>
                </a:solidFill>
              </a:rPr>
              <a:t>Priority Area 2- EU Strategy for the Danube Region</a:t>
            </a:r>
          </a:p>
          <a:p>
            <a:r>
              <a:rPr lang="en-GB" sz="1100" b="1" dirty="0">
                <a:solidFill>
                  <a:srgbClr val="00B0F0"/>
                </a:solidFill>
              </a:rPr>
              <a:t>                             Sustainable Energy</a:t>
            </a: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C2A548DE-34C9-A2DC-3772-5B87A3401E92}"/>
              </a:ext>
            </a:extLst>
          </p:cNvPr>
          <p:cNvSpPr txBox="1"/>
          <p:nvPr/>
        </p:nvSpPr>
        <p:spPr>
          <a:xfrm>
            <a:off x="3488603" y="1230552"/>
            <a:ext cx="46699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0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Points</a:t>
            </a:r>
            <a:r>
              <a:rPr lang="hu-HU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hu-HU" sz="40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for</a:t>
            </a:r>
            <a:r>
              <a:rPr lang="hu-HU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hu-HU" sz="40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discussion</a:t>
            </a:r>
            <a:r>
              <a:rPr lang="hu-HU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 </a:t>
            </a: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5A38EE1E-F8CA-C4F4-17C8-79C26CE8CD13}"/>
              </a:ext>
            </a:extLst>
          </p:cNvPr>
          <p:cNvSpPr txBox="1"/>
          <p:nvPr/>
        </p:nvSpPr>
        <p:spPr>
          <a:xfrm>
            <a:off x="1039897" y="2002675"/>
            <a:ext cx="11229260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600"/>
              </a:spcBef>
            </a:pP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1.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Steering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Group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activities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– </a:t>
            </a:r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ideas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for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improvement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? </a:t>
            </a:r>
          </a:p>
          <a:p>
            <a:pPr algn="l">
              <a:spcBef>
                <a:spcPts val="600"/>
              </a:spcBef>
            </a:pP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3. Policy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development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technological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topics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: </a:t>
            </a:r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Suggested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prior </a:t>
            </a:r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topics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:  </a:t>
            </a:r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Diversification of gas supplies/alternative energy sources to ensure energy security of the Danube Region (HU coordination)</a:t>
            </a:r>
            <a:endParaRPr lang="hu-HU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Enhanced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utilisation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of renewables (partly follow up of the PAC2 project topics - mainly the heating -cooling sector, but addressing new sources (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e.g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biomass, solar) and sectors (transport and power) (HU coordination)</a:t>
            </a:r>
            <a:endParaRPr lang="hu-HU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Support the development of hydrogen economy in the Danube Region- production, storage/transport and end-uses  (HU coordination)</a:t>
            </a:r>
            <a:endParaRPr lang="hu-HU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Energy efficiency in industry (CZ coordination)</a:t>
            </a:r>
            <a:endParaRPr lang="hu-HU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Financial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opportunities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for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West Balkan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countries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(CZ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coordination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)</a:t>
            </a:r>
          </a:p>
          <a:p>
            <a:pPr marL="342900" indent="-3429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Su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pport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the uptake of  citizen-driven energy actions at local levels (joint CZ-HU coordination)</a:t>
            </a:r>
            <a:b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</a:br>
            <a:endParaRPr lang="hu-HU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algn="l">
              <a:spcBef>
                <a:spcPts val="600"/>
              </a:spcBef>
            </a:pPr>
            <a:endParaRPr lang="hu-HU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algn="l">
              <a:spcBef>
                <a:spcPts val="600"/>
              </a:spcBef>
            </a:pPr>
            <a:endParaRPr lang="hu-HU" sz="2000" b="1" i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11" name="Kép 10">
            <a:extLst>
              <a:ext uri="{FF2B5EF4-FFF2-40B4-BE49-F238E27FC236}">
                <a16:creationId xmlns:a16="http://schemas.microsoft.com/office/drawing/2014/main" id="{8B74E5CE-C6D4-B939-6F9E-30F5C396B79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1363" y="2007357"/>
            <a:ext cx="449043" cy="449043"/>
          </a:xfrm>
          <a:prstGeom prst="rect">
            <a:avLst/>
          </a:prstGeom>
        </p:spPr>
      </p:pic>
      <p:pic>
        <p:nvPicPr>
          <p:cNvPr id="15" name="Kép 14">
            <a:extLst>
              <a:ext uri="{FF2B5EF4-FFF2-40B4-BE49-F238E27FC236}">
                <a16:creationId xmlns:a16="http://schemas.microsoft.com/office/drawing/2014/main" id="{C837F8CF-04CA-F084-CB45-75922F3FAA6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3043" y="2496547"/>
            <a:ext cx="352876" cy="352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130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92948C29-CBD2-4BFA-98E9-1BB71FE723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05" y="5374388"/>
            <a:ext cx="1926976" cy="1122180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00F28C0E-B65C-4F46-B155-44748F148D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63" y="365125"/>
            <a:ext cx="2722549" cy="94354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5C41F81-ACCB-42D9-8C76-1909E961BC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723" y="365125"/>
            <a:ext cx="2972215" cy="121937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E5203A8-97EC-4AC4-B412-70708849C78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" b="16568"/>
          <a:stretch/>
        </p:blipFill>
        <p:spPr>
          <a:xfrm>
            <a:off x="9961432" y="5073951"/>
            <a:ext cx="2016506" cy="1590556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9A4B2BC4-9EFB-45F1-8961-4C6C6DFF0E3A}"/>
              </a:ext>
            </a:extLst>
          </p:cNvPr>
          <p:cNvSpPr txBox="1"/>
          <p:nvPr/>
        </p:nvSpPr>
        <p:spPr>
          <a:xfrm>
            <a:off x="4553110" y="543923"/>
            <a:ext cx="38238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F0"/>
                </a:solidFill>
              </a:rPr>
              <a:t>Priority Area 2- EU Strategy for the Danube Region</a:t>
            </a:r>
          </a:p>
          <a:p>
            <a:r>
              <a:rPr lang="en-GB" sz="1100" b="1" dirty="0">
                <a:solidFill>
                  <a:srgbClr val="00B0F0"/>
                </a:solidFill>
              </a:rPr>
              <a:t>                             Sustainable Energy</a:t>
            </a: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C2A548DE-34C9-A2DC-3772-5B87A3401E92}"/>
              </a:ext>
            </a:extLst>
          </p:cNvPr>
          <p:cNvSpPr txBox="1"/>
          <p:nvPr/>
        </p:nvSpPr>
        <p:spPr>
          <a:xfrm>
            <a:off x="3488603" y="1230552"/>
            <a:ext cx="46699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0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Points</a:t>
            </a:r>
            <a:r>
              <a:rPr lang="hu-HU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hu-HU" sz="40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for</a:t>
            </a:r>
            <a:r>
              <a:rPr lang="hu-HU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hu-HU" sz="40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discussion</a:t>
            </a:r>
            <a:r>
              <a:rPr lang="hu-HU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 </a:t>
            </a: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5A38EE1E-F8CA-C4F4-17C8-79C26CE8CD13}"/>
              </a:ext>
            </a:extLst>
          </p:cNvPr>
          <p:cNvSpPr txBox="1"/>
          <p:nvPr/>
        </p:nvSpPr>
        <p:spPr>
          <a:xfrm>
            <a:off x="850407" y="2047262"/>
            <a:ext cx="112292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600"/>
              </a:spcBef>
            </a:pP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4. Stakeholder </a:t>
            </a:r>
            <a:r>
              <a:rPr lang="de-DE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involvement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– ideas for improvement?  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(PA2 workshop 2021 Nov,  EUSDR </a:t>
            </a:r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Needs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Assessment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etc.)</a:t>
            </a:r>
          </a:p>
          <a:p>
            <a:pPr>
              <a:spcBef>
                <a:spcPts val="600"/>
              </a:spcBef>
            </a:pP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2.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Embedding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of the EUSDR into EU-funded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programmes</a:t>
            </a:r>
            <a:endParaRPr lang="hu-HU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algn="l">
              <a:spcBef>
                <a:spcPts val="600"/>
              </a:spcBef>
            </a:pP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5. Project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generation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endParaRPr lang="hu-HU" sz="2000" b="1" i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13" name="Kép 12">
            <a:extLst>
              <a:ext uri="{FF2B5EF4-FFF2-40B4-BE49-F238E27FC236}">
                <a16:creationId xmlns:a16="http://schemas.microsoft.com/office/drawing/2014/main" id="{B7F4E06D-65F8-B995-78E7-82746B77AF4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6886" y="2905744"/>
            <a:ext cx="327353" cy="327353"/>
          </a:xfrm>
          <a:prstGeom prst="rect">
            <a:avLst/>
          </a:prstGeom>
        </p:spPr>
      </p:pic>
      <p:pic>
        <p:nvPicPr>
          <p:cNvPr id="12" name="Kép 11">
            <a:extLst>
              <a:ext uri="{FF2B5EF4-FFF2-40B4-BE49-F238E27FC236}">
                <a16:creationId xmlns:a16="http://schemas.microsoft.com/office/drawing/2014/main" id="{2CC8297E-21B5-D17A-AD1E-A2849739F86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886" y="2131064"/>
            <a:ext cx="327353" cy="327353"/>
          </a:xfrm>
          <a:prstGeom prst="rect">
            <a:avLst/>
          </a:prstGeom>
        </p:spPr>
      </p:pic>
      <p:sp>
        <p:nvSpPr>
          <p:cNvPr id="17" name="Szövegdoboz 16">
            <a:extLst>
              <a:ext uri="{FF2B5EF4-FFF2-40B4-BE49-F238E27FC236}">
                <a16:creationId xmlns:a16="http://schemas.microsoft.com/office/drawing/2014/main" id="{63CB07A1-867A-A287-2C0B-4A45151FB310}"/>
              </a:ext>
            </a:extLst>
          </p:cNvPr>
          <p:cNvSpPr txBox="1"/>
          <p:nvPr/>
        </p:nvSpPr>
        <p:spPr>
          <a:xfrm>
            <a:off x="7356725" y="2859387"/>
            <a:ext cx="436809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ideas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for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improvement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? </a:t>
            </a:r>
          </a:p>
          <a:p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PA2 workshop 2021 </a:t>
            </a:r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Oct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</a:t>
            </a:r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LoR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-s)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endParaRPr lang="hu-HU" sz="2000" dirty="0"/>
          </a:p>
        </p:txBody>
      </p:sp>
      <p:sp>
        <p:nvSpPr>
          <p:cNvPr id="18" name="Jobb oldali kapcsos zárójel 17">
            <a:extLst>
              <a:ext uri="{FF2B5EF4-FFF2-40B4-BE49-F238E27FC236}">
                <a16:creationId xmlns:a16="http://schemas.microsoft.com/office/drawing/2014/main" id="{06626729-A417-63FB-BBFA-B6DA8DCE4D0D}"/>
              </a:ext>
            </a:extLst>
          </p:cNvPr>
          <p:cNvSpPr/>
          <p:nvPr/>
        </p:nvSpPr>
        <p:spPr>
          <a:xfrm>
            <a:off x="6857494" y="2902070"/>
            <a:ext cx="144379" cy="622520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5D14A09D-4056-A008-5A0B-40BFE817E2CB}"/>
              </a:ext>
            </a:extLst>
          </p:cNvPr>
          <p:cNvSpPr txBox="1"/>
          <p:nvPr/>
        </p:nvSpPr>
        <p:spPr>
          <a:xfrm>
            <a:off x="1424539" y="4273617"/>
            <a:ext cx="715625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hu-HU" sz="2000" b="1" dirty="0">
                <a:solidFill>
                  <a:srgbClr val="C00000"/>
                </a:solidFill>
                <a:latin typeface="+mj-lt"/>
              </a:rPr>
              <a:t>DTP </a:t>
            </a:r>
            <a:r>
              <a:rPr lang="hu-HU" sz="2000" b="1" dirty="0" err="1">
                <a:solidFill>
                  <a:srgbClr val="C00000"/>
                </a:solidFill>
                <a:latin typeface="+mj-lt"/>
              </a:rPr>
              <a:t>new</a:t>
            </a:r>
            <a:r>
              <a:rPr lang="hu-HU" sz="20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rgbClr val="C00000"/>
                </a:solidFill>
                <a:latin typeface="+mj-lt"/>
              </a:rPr>
              <a:t>Call</a:t>
            </a:r>
            <a:r>
              <a:rPr lang="hu-HU" sz="2000" b="1" dirty="0">
                <a:solidFill>
                  <a:srgbClr val="C00000"/>
                </a:solidFill>
                <a:latin typeface="+mj-lt"/>
              </a:rPr>
              <a:t> is </a:t>
            </a:r>
            <a:r>
              <a:rPr lang="hu-HU" sz="2000" b="1" dirty="0" err="1">
                <a:solidFill>
                  <a:srgbClr val="C00000"/>
                </a:solidFill>
                <a:latin typeface="+mj-lt"/>
              </a:rPr>
              <a:t>expected</a:t>
            </a:r>
            <a:r>
              <a:rPr lang="hu-HU" sz="20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rgbClr val="C00000"/>
                </a:solidFill>
                <a:latin typeface="+mj-lt"/>
              </a:rPr>
              <a:t>to</a:t>
            </a:r>
            <a:r>
              <a:rPr lang="hu-HU" sz="20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rgbClr val="C00000"/>
                </a:solidFill>
                <a:latin typeface="+mj-lt"/>
              </a:rPr>
              <a:t>come</a:t>
            </a:r>
            <a:r>
              <a:rPr lang="hu-HU" sz="2000" b="1" dirty="0">
                <a:solidFill>
                  <a:srgbClr val="C00000"/>
                </a:solidFill>
                <a:latin typeface="+mj-lt"/>
              </a:rPr>
              <a:t> out in </a:t>
            </a:r>
            <a:r>
              <a:rPr lang="hu-HU" sz="2000" b="1" dirty="0" err="1">
                <a:solidFill>
                  <a:srgbClr val="C00000"/>
                </a:solidFill>
                <a:latin typeface="+mj-lt"/>
              </a:rPr>
              <a:t>September</a:t>
            </a:r>
            <a:r>
              <a:rPr lang="hu-HU" sz="2000" b="1" dirty="0">
                <a:solidFill>
                  <a:srgbClr val="C00000"/>
                </a:solidFill>
                <a:latin typeface="+mj-lt"/>
              </a:rPr>
              <a:t> 2022</a:t>
            </a:r>
          </a:p>
          <a:p>
            <a:pPr>
              <a:spcBef>
                <a:spcPts val="600"/>
              </a:spcBef>
            </a:pPr>
            <a:r>
              <a:rPr lang="hu-HU" sz="2000" b="1" dirty="0">
                <a:solidFill>
                  <a:srgbClr val="C00000"/>
                </a:solidFill>
                <a:latin typeface="+mj-lt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https://www.interreg-danube.eu/about-dtp/new-funding-2021-2027</a:t>
            </a:r>
            <a:endParaRPr lang="hu-HU" sz="2000" b="1" dirty="0">
              <a:solidFill>
                <a:srgbClr val="C00000"/>
              </a:solidFill>
              <a:latin typeface="+mj-lt"/>
            </a:endParaRPr>
          </a:p>
          <a:p>
            <a:pPr>
              <a:spcBef>
                <a:spcPts val="600"/>
              </a:spcBef>
            </a:pPr>
            <a:r>
              <a:rPr lang="hu-HU" sz="2000" b="1" dirty="0">
                <a:solidFill>
                  <a:srgbClr val="C00000"/>
                </a:solidFill>
                <a:latin typeface="+mj-lt"/>
              </a:rPr>
              <a:t>2 </a:t>
            </a:r>
            <a:r>
              <a:rPr lang="hu-HU" sz="2000" b="1" dirty="0" err="1">
                <a:solidFill>
                  <a:srgbClr val="C00000"/>
                </a:solidFill>
                <a:latin typeface="+mj-lt"/>
              </a:rPr>
              <a:t>step</a:t>
            </a:r>
            <a:r>
              <a:rPr lang="hu-HU" sz="20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rgbClr val="C00000"/>
                </a:solidFill>
                <a:latin typeface="+mj-lt"/>
              </a:rPr>
              <a:t>application</a:t>
            </a:r>
            <a:r>
              <a:rPr lang="hu-HU" sz="2000" b="1" dirty="0">
                <a:solidFill>
                  <a:srgbClr val="C00000"/>
                </a:solidFill>
                <a:latin typeface="+mj-lt"/>
              </a:rPr>
              <a:t>, </a:t>
            </a:r>
            <a:r>
              <a:rPr lang="hu-HU" sz="2000" b="1" dirty="0" err="1">
                <a:solidFill>
                  <a:srgbClr val="C00000"/>
                </a:solidFill>
                <a:latin typeface="+mj-lt"/>
              </a:rPr>
              <a:t>submission</a:t>
            </a:r>
            <a:r>
              <a:rPr lang="hu-HU" sz="20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rgbClr val="C00000"/>
                </a:solidFill>
                <a:latin typeface="+mj-lt"/>
              </a:rPr>
              <a:t>deadline</a:t>
            </a:r>
            <a:r>
              <a:rPr lang="hu-HU" sz="2000" b="1" dirty="0">
                <a:solidFill>
                  <a:srgbClr val="C00000"/>
                </a:solidFill>
                <a:latin typeface="+mj-lt"/>
              </a:rPr>
              <a:t> of </a:t>
            </a:r>
            <a:r>
              <a:rPr lang="hu-HU" sz="2000" b="1" dirty="0" err="1">
                <a:solidFill>
                  <a:srgbClr val="C00000"/>
                </a:solidFill>
                <a:latin typeface="+mj-lt"/>
              </a:rPr>
              <a:t>Phase</a:t>
            </a:r>
            <a:r>
              <a:rPr lang="hu-HU" sz="2000" b="1" dirty="0">
                <a:solidFill>
                  <a:srgbClr val="C00000"/>
                </a:solidFill>
                <a:latin typeface="+mj-lt"/>
              </a:rPr>
              <a:t> 1: November 2022</a:t>
            </a:r>
          </a:p>
        </p:txBody>
      </p:sp>
    </p:spTree>
    <p:extLst>
      <p:ext uri="{BB962C8B-B14F-4D97-AF65-F5344CB8AC3E}">
        <p14:creationId xmlns:p14="http://schemas.microsoft.com/office/powerpoint/2010/main" val="86598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92948C29-CBD2-4BFA-98E9-1BB71FE723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05" y="5374388"/>
            <a:ext cx="1926976" cy="1122180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00F28C0E-B65C-4F46-B155-44748F148D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63" y="365125"/>
            <a:ext cx="2722549" cy="94354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5C41F81-ACCB-42D9-8C76-1909E961BC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723" y="365125"/>
            <a:ext cx="2972215" cy="121937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E5203A8-97EC-4AC4-B412-70708849C78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" b="16568"/>
          <a:stretch/>
        </p:blipFill>
        <p:spPr>
          <a:xfrm>
            <a:off x="9961432" y="5073951"/>
            <a:ext cx="2016506" cy="1590556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9A4B2BC4-9EFB-45F1-8961-4C6C6DFF0E3A}"/>
              </a:ext>
            </a:extLst>
          </p:cNvPr>
          <p:cNvSpPr txBox="1"/>
          <p:nvPr/>
        </p:nvSpPr>
        <p:spPr>
          <a:xfrm>
            <a:off x="4553110" y="543923"/>
            <a:ext cx="38238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F0"/>
                </a:solidFill>
              </a:rPr>
              <a:t>Priority Area 2- EU Strategy for the Danube Region</a:t>
            </a:r>
          </a:p>
          <a:p>
            <a:r>
              <a:rPr lang="en-GB" sz="1100" b="1" dirty="0">
                <a:solidFill>
                  <a:srgbClr val="00B0F0"/>
                </a:solidFill>
              </a:rPr>
              <a:t>                             Sustainable Energy</a:t>
            </a: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98BAA1AD-F872-4317-6A95-A8E4EBB08CD9}"/>
              </a:ext>
            </a:extLst>
          </p:cNvPr>
          <p:cNvSpPr txBox="1"/>
          <p:nvPr/>
        </p:nvSpPr>
        <p:spPr>
          <a:xfrm>
            <a:off x="1171642" y="1029447"/>
            <a:ext cx="98487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Flagships</a:t>
            </a:r>
            <a:endParaRPr lang="hu-HU" sz="40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r>
              <a:rPr lang="hu-HU" sz="2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https://danube-region.eu/projects-and-funding/eusdr-strategic-projects/ 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D18BE4C0-CACC-AC2E-7CAB-600599CEE9B2}"/>
              </a:ext>
            </a:extLst>
          </p:cNvPr>
          <p:cNvSpPr txBox="1"/>
          <p:nvPr/>
        </p:nvSpPr>
        <p:spPr>
          <a:xfrm>
            <a:off x="402311" y="2065366"/>
            <a:ext cx="1138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rojects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or processes of high importance for the Danube Region’s that 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the progress achieved in implementing the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EUSDR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demonstrate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good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and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transferable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practices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enhance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national and international/transnational visibility for the EUSDR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s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trengthen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a sector or branch, or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generat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value chains to important common challenges faced within the Danube Region;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etc.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63DA0A36-23D2-4370-672E-72E9CBEDF71B}"/>
              </a:ext>
            </a:extLst>
          </p:cNvPr>
          <p:cNvSpPr txBox="1"/>
          <p:nvPr/>
        </p:nvSpPr>
        <p:spPr>
          <a:xfrm>
            <a:off x="370405" y="3690840"/>
            <a:ext cx="5232971" cy="1323439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hu-HU" sz="2000" b="1" dirty="0" err="1">
                <a:solidFill>
                  <a:schemeClr val="bg1"/>
                </a:solidFill>
                <a:latin typeface="+mj-lt"/>
              </a:rPr>
              <a:t>Criteria</a:t>
            </a:r>
            <a:r>
              <a:rPr lang="hu-HU" sz="2000" b="1" dirty="0">
                <a:solidFill>
                  <a:schemeClr val="bg1"/>
                </a:solidFill>
                <a:latin typeface="+mj-lt"/>
              </a:rPr>
              <a:t>: </a:t>
            </a:r>
          </a:p>
          <a:p>
            <a:pPr marL="457200" indent="-457200" algn="l">
              <a:buFont typeface="+mj-lt"/>
              <a:buAutoNum type="arabicPeriod"/>
            </a:pPr>
            <a:r>
              <a:rPr lang="hu-HU" sz="2000" b="1" dirty="0">
                <a:solidFill>
                  <a:schemeClr val="bg1"/>
                </a:solidFill>
                <a:latin typeface="+mj-lt"/>
              </a:rPr>
              <a:t>C</a:t>
            </a:r>
            <a:r>
              <a:rPr lang="en-US" sz="2000" b="1" dirty="0" err="1">
                <a:solidFill>
                  <a:schemeClr val="bg1"/>
                </a:solidFill>
                <a:latin typeface="+mj-lt"/>
              </a:rPr>
              <a:t>ontributes</a:t>
            </a:r>
            <a:r>
              <a:rPr lang="en-US" sz="2000" b="1" dirty="0">
                <a:solidFill>
                  <a:schemeClr val="bg1"/>
                </a:solidFill>
                <a:latin typeface="+mj-lt"/>
              </a:rPr>
              <a:t> to one or more targets</a:t>
            </a:r>
            <a:r>
              <a:rPr lang="hu-HU" sz="2000" b="1" dirty="0">
                <a:solidFill>
                  <a:schemeClr val="bg1"/>
                </a:solidFill>
                <a:latin typeface="+mj-lt"/>
              </a:rPr>
              <a:t> of </a:t>
            </a:r>
            <a:r>
              <a:rPr lang="hu-HU" sz="2000" b="1" dirty="0" err="1">
                <a:solidFill>
                  <a:schemeClr val="bg1"/>
                </a:solidFill>
                <a:latin typeface="+mj-lt"/>
              </a:rPr>
              <a:t>the</a:t>
            </a:r>
            <a:r>
              <a:rPr lang="hu-HU" sz="2000" b="1" dirty="0">
                <a:solidFill>
                  <a:schemeClr val="bg1"/>
                </a:solidFill>
                <a:latin typeface="+mj-lt"/>
              </a:rPr>
              <a:t> AP</a:t>
            </a:r>
          </a:p>
          <a:p>
            <a:pPr marL="457200" indent="-457200" algn="l">
              <a:buFont typeface="+mj-lt"/>
              <a:buAutoNum type="arabicPeriod"/>
            </a:pPr>
            <a:r>
              <a:rPr lang="hu-HU" sz="2000" b="1" dirty="0" err="1">
                <a:solidFill>
                  <a:schemeClr val="bg1"/>
                </a:solidFill>
                <a:latin typeface="+mj-lt"/>
              </a:rPr>
              <a:t>Macro-regional</a:t>
            </a:r>
            <a:r>
              <a:rPr lang="hu-HU" sz="20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bg1"/>
                </a:solidFill>
                <a:latin typeface="+mj-lt"/>
              </a:rPr>
              <a:t>dimension</a:t>
            </a:r>
            <a:r>
              <a:rPr lang="hu-HU" sz="2000" b="1" dirty="0">
                <a:solidFill>
                  <a:schemeClr val="bg1"/>
                </a:solidFill>
                <a:latin typeface="+mj-lt"/>
              </a:rPr>
              <a:t> </a:t>
            </a:r>
          </a:p>
          <a:p>
            <a:pPr marL="457200" indent="-457200" algn="l">
              <a:buFont typeface="+mj-lt"/>
              <a:buAutoNum type="arabicPeriod"/>
            </a:pPr>
            <a:r>
              <a:rPr lang="hu-HU" sz="2000" b="1" dirty="0">
                <a:solidFill>
                  <a:schemeClr val="bg1"/>
                </a:solidFill>
                <a:latin typeface="+mj-lt"/>
              </a:rPr>
              <a:t>Multi-</a:t>
            </a:r>
            <a:r>
              <a:rPr lang="hu-HU" sz="2000" b="1" dirty="0" err="1">
                <a:solidFill>
                  <a:schemeClr val="bg1"/>
                </a:solidFill>
                <a:latin typeface="+mj-lt"/>
              </a:rPr>
              <a:t>level</a:t>
            </a:r>
            <a:r>
              <a:rPr lang="hu-HU" sz="20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bg1"/>
                </a:solidFill>
                <a:latin typeface="+mj-lt"/>
              </a:rPr>
              <a:t>governance</a:t>
            </a:r>
            <a:r>
              <a:rPr lang="hu-HU" sz="20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bg1"/>
                </a:solidFill>
                <a:latin typeface="+mj-lt"/>
              </a:rPr>
              <a:t>approach</a:t>
            </a:r>
            <a:r>
              <a:rPr lang="hu-HU" sz="2000" b="1" dirty="0">
                <a:solidFill>
                  <a:schemeClr val="bg1"/>
                </a:solidFill>
                <a:latin typeface="+mj-lt"/>
              </a:rPr>
              <a:t> </a:t>
            </a:r>
            <a:endParaRPr lang="en-US" sz="18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33AB7A25-CD8C-DE69-6E3D-583E9845D15C}"/>
              </a:ext>
            </a:extLst>
          </p:cNvPr>
          <p:cNvSpPr txBox="1"/>
          <p:nvPr/>
        </p:nvSpPr>
        <p:spPr>
          <a:xfrm>
            <a:off x="5758048" y="3696400"/>
            <a:ext cx="1413977" cy="1477328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hu-HU" b="1" dirty="0" err="1">
                <a:solidFill>
                  <a:schemeClr val="bg1"/>
                </a:solidFill>
                <a:latin typeface="+mj-lt"/>
              </a:rPr>
              <a:t>Type</a:t>
            </a:r>
            <a:r>
              <a:rPr lang="hu-HU" b="1" dirty="0">
                <a:solidFill>
                  <a:schemeClr val="bg1"/>
                </a:solidFill>
                <a:latin typeface="+mj-lt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>
                <a:solidFill>
                  <a:schemeClr val="bg1"/>
                </a:solidFill>
                <a:latin typeface="+mj-lt"/>
              </a:rPr>
              <a:t>Project(s)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err="1">
                <a:solidFill>
                  <a:schemeClr val="bg1"/>
                </a:solidFill>
                <a:latin typeface="+mj-lt"/>
              </a:rPr>
              <a:t>Process</a:t>
            </a:r>
            <a:endParaRPr lang="hu-HU" b="1" dirty="0">
              <a:solidFill>
                <a:schemeClr val="bg1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err="1">
                <a:solidFill>
                  <a:schemeClr val="bg1"/>
                </a:solidFill>
                <a:latin typeface="+mj-lt"/>
              </a:rPr>
              <a:t>Newtwork</a:t>
            </a:r>
            <a:endParaRPr lang="hu-HU" b="1" dirty="0">
              <a:solidFill>
                <a:schemeClr val="bg1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>
                <a:solidFill>
                  <a:schemeClr val="bg1"/>
                </a:solidFill>
                <a:latin typeface="+mj-lt"/>
              </a:rPr>
              <a:t>Platform</a:t>
            </a: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FA2E08BD-7BD5-005A-FCCC-E00AFAF32207}"/>
              </a:ext>
            </a:extLst>
          </p:cNvPr>
          <p:cNvSpPr txBox="1"/>
          <p:nvPr/>
        </p:nvSpPr>
        <p:spPr>
          <a:xfrm>
            <a:off x="7342424" y="3696400"/>
            <a:ext cx="2738635" cy="1477328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chemeClr val="bg1"/>
                </a:solidFill>
                <a:latin typeface="+mj-lt"/>
              </a:rPr>
              <a:t>Status: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err="1">
                <a:solidFill>
                  <a:schemeClr val="bg1"/>
                </a:solidFill>
                <a:latin typeface="+mj-lt"/>
              </a:rPr>
              <a:t>Planning</a:t>
            </a:r>
            <a:r>
              <a:rPr lang="hu-HU" b="1" dirty="0">
                <a:solidFill>
                  <a:schemeClr val="bg1"/>
                </a:solidFill>
                <a:latin typeface="+mj-lt"/>
              </a:rPr>
              <a:t>/</a:t>
            </a:r>
            <a:r>
              <a:rPr lang="hu-HU" b="1" dirty="0" err="1">
                <a:solidFill>
                  <a:schemeClr val="bg1"/>
                </a:solidFill>
                <a:latin typeface="+mj-lt"/>
              </a:rPr>
              <a:t>preparatory</a:t>
            </a:r>
            <a:endParaRPr lang="hu-HU" b="1" dirty="0">
              <a:solidFill>
                <a:schemeClr val="bg1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err="1">
                <a:solidFill>
                  <a:schemeClr val="bg1"/>
                </a:solidFill>
                <a:latin typeface="+mj-lt"/>
              </a:rPr>
              <a:t>Implementation</a:t>
            </a:r>
            <a:r>
              <a:rPr lang="hu-HU" b="1" dirty="0">
                <a:solidFill>
                  <a:schemeClr val="bg1"/>
                </a:solidFill>
                <a:latin typeface="+mj-lt"/>
              </a:rPr>
              <a:t>/</a:t>
            </a:r>
            <a:r>
              <a:rPr lang="hu-HU" b="1" dirty="0" err="1">
                <a:solidFill>
                  <a:schemeClr val="bg1"/>
                </a:solidFill>
                <a:latin typeface="+mj-lt"/>
              </a:rPr>
              <a:t>ongoing</a:t>
            </a:r>
            <a:endParaRPr lang="hu-HU" b="1" dirty="0">
              <a:solidFill>
                <a:schemeClr val="bg1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err="1">
                <a:solidFill>
                  <a:schemeClr val="bg1"/>
                </a:solidFill>
                <a:latin typeface="+mj-lt"/>
              </a:rPr>
              <a:t>Copmleted</a:t>
            </a:r>
            <a:endParaRPr lang="hu-HU" b="1" dirty="0">
              <a:solidFill>
                <a:schemeClr val="bg1"/>
              </a:solidFill>
              <a:latin typeface="+mj-lt"/>
            </a:endParaRPr>
          </a:p>
          <a:p>
            <a:endParaRPr lang="hu-HU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FB6E7EB5-5E43-6227-A23E-D7F29FED9755}"/>
              </a:ext>
            </a:extLst>
          </p:cNvPr>
          <p:cNvSpPr txBox="1"/>
          <p:nvPr/>
        </p:nvSpPr>
        <p:spPr>
          <a:xfrm>
            <a:off x="2297382" y="5273505"/>
            <a:ext cx="63076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Selection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by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PA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based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SG decision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Max  3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flagships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/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year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: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to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be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submitted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to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DSP (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template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): „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certificate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” +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communication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to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enhance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visibility</a:t>
            </a:r>
            <a:endParaRPr lang="hu-HU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Submission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deadline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of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flagship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template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–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July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15</a:t>
            </a:r>
          </a:p>
        </p:txBody>
      </p:sp>
    </p:spTree>
    <p:extLst>
      <p:ext uri="{BB962C8B-B14F-4D97-AF65-F5344CB8AC3E}">
        <p14:creationId xmlns:p14="http://schemas.microsoft.com/office/powerpoint/2010/main" val="15299581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92948C29-CBD2-4BFA-98E9-1BB71FE723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61" y="5648330"/>
            <a:ext cx="1926976" cy="1122180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00F28C0E-B65C-4F46-B155-44748F148D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63" y="365125"/>
            <a:ext cx="2722549" cy="94354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5C41F81-ACCB-42D9-8C76-1909E961BC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723" y="365125"/>
            <a:ext cx="2972215" cy="121937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E5203A8-97EC-4AC4-B412-70708849C78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" b="16568"/>
          <a:stretch/>
        </p:blipFill>
        <p:spPr>
          <a:xfrm>
            <a:off x="9961432" y="5073951"/>
            <a:ext cx="2016506" cy="1590556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9A4B2BC4-9EFB-45F1-8961-4C6C6DFF0E3A}"/>
              </a:ext>
            </a:extLst>
          </p:cNvPr>
          <p:cNvSpPr txBox="1"/>
          <p:nvPr/>
        </p:nvSpPr>
        <p:spPr>
          <a:xfrm>
            <a:off x="4553110" y="543923"/>
            <a:ext cx="38238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F0"/>
                </a:solidFill>
              </a:rPr>
              <a:t>Priority Area 2- EU Strategy for the Danube Region</a:t>
            </a:r>
          </a:p>
          <a:p>
            <a:r>
              <a:rPr lang="en-GB" sz="1100" b="1" dirty="0">
                <a:solidFill>
                  <a:srgbClr val="00B0F0"/>
                </a:solidFill>
              </a:rPr>
              <a:t>                             Sustainable Energy</a:t>
            </a: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63050201-E623-6E3B-7C55-430A61AE2951}"/>
              </a:ext>
            </a:extLst>
          </p:cNvPr>
          <p:cNvSpPr txBox="1"/>
          <p:nvPr/>
        </p:nvSpPr>
        <p:spPr>
          <a:xfrm>
            <a:off x="4149185" y="1106906"/>
            <a:ext cx="38936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0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Flagship</a:t>
            </a:r>
            <a:r>
              <a:rPr lang="hu-HU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hu-HU" sz="40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proposals</a:t>
            </a:r>
            <a:endParaRPr lang="hu-HU" sz="40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15AB4A50-2775-8F99-CD23-1305B6D8FBA2}"/>
              </a:ext>
            </a:extLst>
          </p:cNvPr>
          <p:cNvSpPr txBox="1"/>
          <p:nvPr/>
        </p:nvSpPr>
        <p:spPr>
          <a:xfrm>
            <a:off x="466658" y="1843668"/>
            <a:ext cx="10785275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hu-HU" sz="20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1. </a:t>
            </a:r>
            <a:r>
              <a:rPr lang="hu-HU" sz="2000" b="1" cap="al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Enhancing</a:t>
            </a:r>
            <a:r>
              <a:rPr lang="hu-HU" sz="20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cap="al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hydrogen</a:t>
            </a:r>
            <a:r>
              <a:rPr lang="hu-HU" sz="20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cap="al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economy</a:t>
            </a:r>
            <a:r>
              <a:rPr lang="hu-HU" sz="20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in </a:t>
            </a:r>
            <a:r>
              <a:rPr lang="hu-HU" sz="2000" b="1" cap="al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the</a:t>
            </a:r>
            <a:r>
              <a:rPr lang="hu-HU" sz="20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 EUSDR 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-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process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Link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to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Act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4: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Improve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energy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efficient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cost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efficient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and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innovative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low-carbon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technologies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including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smart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solutions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while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respecting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principle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of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technological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neutrality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Elements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:</a:t>
            </a: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project in preparation (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HyEfre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submitted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to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Central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Europe Program, decision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expected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in December 2022) –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if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successful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to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be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labelled</a:t>
            </a:r>
            <a:endParaRPr lang="hu-HU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define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prior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topics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in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overall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hydrogen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value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chain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of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EUSDR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countries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–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encourage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project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generation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in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these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topics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(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including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IPCEI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projects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)</a:t>
            </a: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coordination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actions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to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support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development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of a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regional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hydrogen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strategy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 (EUSALP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good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practice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) </a:t>
            </a:r>
          </a:p>
          <a:p>
            <a:pPr>
              <a:spcBef>
                <a:spcPts val="600"/>
              </a:spcBef>
            </a:pP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Phase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: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planning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244304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92948C29-CBD2-4BFA-98E9-1BB71FE723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05" y="5374388"/>
            <a:ext cx="1926976" cy="1122180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00F28C0E-B65C-4F46-B155-44748F148D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63" y="365125"/>
            <a:ext cx="2722549" cy="94354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5C41F81-ACCB-42D9-8C76-1909E961BC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723" y="365125"/>
            <a:ext cx="2972215" cy="121937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E5203A8-97EC-4AC4-B412-70708849C78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" b="16568"/>
          <a:stretch/>
        </p:blipFill>
        <p:spPr>
          <a:xfrm>
            <a:off x="9961432" y="5073951"/>
            <a:ext cx="2016506" cy="1590556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9A4B2BC4-9EFB-45F1-8961-4C6C6DFF0E3A}"/>
              </a:ext>
            </a:extLst>
          </p:cNvPr>
          <p:cNvSpPr txBox="1"/>
          <p:nvPr/>
        </p:nvSpPr>
        <p:spPr>
          <a:xfrm>
            <a:off x="4553110" y="543923"/>
            <a:ext cx="38238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F0"/>
                </a:solidFill>
              </a:rPr>
              <a:t>Priority Area 2- EU Strategy for the Danube Region</a:t>
            </a:r>
          </a:p>
          <a:p>
            <a:r>
              <a:rPr lang="en-GB" sz="1100" b="1" dirty="0">
                <a:solidFill>
                  <a:srgbClr val="00B0F0"/>
                </a:solidFill>
              </a:rPr>
              <a:t>                             Sustainable Energy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35F0C2A4-394A-6A5C-29E0-49F3136C0819}"/>
              </a:ext>
            </a:extLst>
          </p:cNvPr>
          <p:cNvSpPr txBox="1"/>
          <p:nvPr/>
        </p:nvSpPr>
        <p:spPr>
          <a:xfrm>
            <a:off x="4149185" y="1106906"/>
            <a:ext cx="38936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0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Flagship</a:t>
            </a:r>
            <a:r>
              <a:rPr lang="hu-HU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hu-HU" sz="40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proposals</a:t>
            </a:r>
            <a:endParaRPr lang="hu-HU" sz="40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A094FDE5-6088-C02C-627F-56EB54911AA7}"/>
              </a:ext>
            </a:extLst>
          </p:cNvPr>
          <p:cNvSpPr txBox="1"/>
          <p:nvPr/>
        </p:nvSpPr>
        <p:spPr>
          <a:xfrm>
            <a:off x="750771" y="1861746"/>
            <a:ext cx="10886171" cy="29392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2. Promote local low-carbon energy communities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– project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Link to Act  6: To exchange best practices and to develop activities to decrease energy poverty, to increase the protection of vulnerable consumers and to empower consumers to engage in the energy market.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Elements: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•	EEA along the Danube project ongoing – to be labelled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•	generation of a follow-up project in the first DTP Call targeting „energy communities” (in a broader sense)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Phase: planning/implementation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6555776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92948C29-CBD2-4BFA-98E9-1BB71FE723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4" y="5728633"/>
            <a:ext cx="1634843" cy="952056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00F28C0E-B65C-4F46-B155-44748F148D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63" y="365125"/>
            <a:ext cx="2722549" cy="94354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5C41F81-ACCB-42D9-8C76-1909E961BC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723" y="365125"/>
            <a:ext cx="2972215" cy="121937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E5203A8-97EC-4AC4-B412-70708849C78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" b="16568"/>
          <a:stretch/>
        </p:blipFill>
        <p:spPr>
          <a:xfrm>
            <a:off x="10432022" y="5445137"/>
            <a:ext cx="1545916" cy="1219369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9A4B2BC4-9EFB-45F1-8961-4C6C6DFF0E3A}"/>
              </a:ext>
            </a:extLst>
          </p:cNvPr>
          <p:cNvSpPr txBox="1"/>
          <p:nvPr/>
        </p:nvSpPr>
        <p:spPr>
          <a:xfrm>
            <a:off x="4553110" y="543923"/>
            <a:ext cx="38238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F0"/>
                </a:solidFill>
              </a:rPr>
              <a:t>Priority Area 2- EU Strategy for the Danube Region</a:t>
            </a:r>
          </a:p>
          <a:p>
            <a:r>
              <a:rPr lang="en-GB" sz="1100" b="1" dirty="0">
                <a:solidFill>
                  <a:srgbClr val="00B0F0"/>
                </a:solidFill>
              </a:rPr>
              <a:t>                             Sustainable Energy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C10A0AB1-9692-009B-D8DF-CA633696BA27}"/>
              </a:ext>
            </a:extLst>
          </p:cNvPr>
          <p:cNvSpPr txBox="1"/>
          <p:nvPr/>
        </p:nvSpPr>
        <p:spPr>
          <a:xfrm>
            <a:off x="4149185" y="1106906"/>
            <a:ext cx="38936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0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Flagship</a:t>
            </a:r>
            <a:r>
              <a:rPr lang="hu-HU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hu-HU" sz="40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proposals</a:t>
            </a:r>
            <a:endParaRPr lang="hu-HU" sz="40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878705B9-CDAC-8655-04C1-2AA704E3C7E6}"/>
              </a:ext>
            </a:extLst>
          </p:cNvPr>
          <p:cNvSpPr txBox="1"/>
          <p:nvPr/>
        </p:nvSpPr>
        <p:spPr>
          <a:xfrm>
            <a:off x="393031" y="2178211"/>
            <a:ext cx="11405937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3. Diversification of gas supply in EUSDR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– process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Link to Act 5: To enforce regional cooperation with the aim of supporting the implementation of projects connecting energy markets 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Elements: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•	Study on how to reduce gas import independence in the Danube Region – to be completed by Nov 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2022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•	EUSEW workshop to be held on September 19: How to accelerate natural gas phase out in Central and 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Easter Europe?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•	follow up activities based 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the outcomes of the study and the workshop  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Phase: implementation/planning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9899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92948C29-CBD2-4BFA-98E9-1BB71FE723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05" y="5374388"/>
            <a:ext cx="1926976" cy="112218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AD7A1D3-D5DB-43C6-8DDB-8FDB38D70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248" y="2163205"/>
            <a:ext cx="9596582" cy="1714297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chemeClr val="accent1">
                    <a:lumMod val="50000"/>
                  </a:schemeClr>
                </a:solidFill>
              </a:rPr>
              <a:t>Presentation of first results:</a:t>
            </a:r>
            <a:br>
              <a:rPr lang="cs-CZ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hu-HU" sz="4400" b="1" cap="al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How</a:t>
            </a:r>
            <a:r>
              <a:rPr lang="hu-HU" sz="44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4400" b="1" cap="al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to</a:t>
            </a:r>
            <a:r>
              <a:rPr lang="hu-HU" sz="44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4400" b="1" cap="al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accelerate</a:t>
            </a:r>
            <a:r>
              <a:rPr lang="hu-HU" sz="44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4400" b="1" cap="al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natural</a:t>
            </a:r>
            <a:r>
              <a:rPr lang="hu-HU" sz="44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4400" b="1" cap="al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gas</a:t>
            </a:r>
            <a:r>
              <a:rPr lang="hu-HU" sz="44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4400" b="1" cap="al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phase</a:t>
            </a:r>
            <a:r>
              <a:rPr lang="hu-HU" sz="44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out in </a:t>
            </a:r>
            <a:r>
              <a:rPr lang="hu-HU" sz="4400" b="1" cap="al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the</a:t>
            </a:r>
            <a:r>
              <a:rPr lang="hu-HU" sz="44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4400" b="1" cap="al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danube</a:t>
            </a:r>
            <a:r>
              <a:rPr lang="hu-HU" sz="44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4400" b="1" cap="al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region</a:t>
            </a:r>
            <a:r>
              <a:rPr lang="hu-HU" sz="44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?</a:t>
            </a:r>
            <a:br>
              <a:rPr lang="hu-HU" sz="44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</a:br>
            <a:br>
              <a:rPr lang="cs-CZ" b="1" dirty="0">
                <a:solidFill>
                  <a:schemeClr val="accent1">
                    <a:lumMod val="50000"/>
                  </a:schemeClr>
                </a:solidFill>
              </a:rPr>
            </a:b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68856B6-9E40-44E3-AD99-BEB4B0F72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0111" y="3885556"/>
            <a:ext cx="8848035" cy="2568796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Mr Péter Kotek, Mr Gábor Horváth - REKK</a:t>
            </a:r>
          </a:p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0F28C0E-B65C-4F46-B155-44748F148D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63" y="365125"/>
            <a:ext cx="2722549" cy="94354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5C41F81-ACCB-42D9-8C76-1909E961BC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723" y="258521"/>
            <a:ext cx="2972215" cy="121937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E5203A8-97EC-4AC4-B412-70708849C78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" b="16568"/>
          <a:stretch/>
        </p:blipFill>
        <p:spPr>
          <a:xfrm>
            <a:off x="9961432" y="5073951"/>
            <a:ext cx="2016506" cy="1590556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9A4B2BC4-9EFB-45F1-8961-4C6C6DFF0E3A}"/>
              </a:ext>
            </a:extLst>
          </p:cNvPr>
          <p:cNvSpPr txBox="1"/>
          <p:nvPr/>
        </p:nvSpPr>
        <p:spPr>
          <a:xfrm>
            <a:off x="4553110" y="543923"/>
            <a:ext cx="38238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F0"/>
                </a:solidFill>
              </a:rPr>
              <a:t>Priority Area 2- EU Strategy for the Danube Region</a:t>
            </a:r>
          </a:p>
          <a:p>
            <a:r>
              <a:rPr lang="en-GB" sz="1100" b="1" dirty="0">
                <a:solidFill>
                  <a:srgbClr val="00B0F0"/>
                </a:solidFill>
              </a:rPr>
              <a:t>                             Sustainable Energy</a:t>
            </a:r>
          </a:p>
        </p:txBody>
      </p:sp>
    </p:spTree>
    <p:extLst>
      <p:ext uri="{BB962C8B-B14F-4D97-AF65-F5344CB8AC3E}">
        <p14:creationId xmlns:p14="http://schemas.microsoft.com/office/powerpoint/2010/main" val="11050090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92948C29-CBD2-4BFA-98E9-1BB71FE723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05" y="5374388"/>
            <a:ext cx="1926976" cy="112218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AD7A1D3-D5DB-43C6-8DDB-8FDB38D70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6163" y="1642127"/>
            <a:ext cx="8174182" cy="1305507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chemeClr val="accent1">
                    <a:lumMod val="50000"/>
                  </a:schemeClr>
                </a:solidFill>
              </a:rPr>
              <a:t>             		AOB, Q&amp;A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68856B6-9E40-44E3-AD99-BEB4B0F72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8644" y="3643208"/>
            <a:ext cx="7519466" cy="2221816"/>
          </a:xfrm>
        </p:spPr>
        <p:txBody>
          <a:bodyPr>
            <a:normAutofit/>
          </a:bodyPr>
          <a:lstStyle/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pPr marL="0" lvl="0" indent="0">
              <a:buNone/>
            </a:pP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0F28C0E-B65C-4F46-B155-44748F148D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63" y="365125"/>
            <a:ext cx="2722549" cy="94354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5C41F81-ACCB-42D9-8C76-1909E961BC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723" y="192738"/>
            <a:ext cx="2972215" cy="121937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E5203A8-97EC-4AC4-B412-70708849C783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" b="16568"/>
          <a:stretch/>
        </p:blipFill>
        <p:spPr>
          <a:xfrm>
            <a:off x="9961432" y="5073951"/>
            <a:ext cx="2016506" cy="1590556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9A4B2BC4-9EFB-45F1-8961-4C6C6DFF0E3A}"/>
              </a:ext>
            </a:extLst>
          </p:cNvPr>
          <p:cNvSpPr txBox="1"/>
          <p:nvPr/>
        </p:nvSpPr>
        <p:spPr>
          <a:xfrm>
            <a:off x="4553110" y="543923"/>
            <a:ext cx="38238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00B0F0"/>
                </a:solidFill>
              </a:rPr>
              <a:t>Priority Area 2- EU </a:t>
            </a:r>
            <a:r>
              <a:rPr lang="cs-CZ" sz="1100" b="1" dirty="0" err="1">
                <a:solidFill>
                  <a:srgbClr val="00B0F0"/>
                </a:solidFill>
              </a:rPr>
              <a:t>Strategy</a:t>
            </a:r>
            <a:r>
              <a:rPr lang="cs-CZ" sz="1100" b="1" dirty="0">
                <a:solidFill>
                  <a:srgbClr val="00B0F0"/>
                </a:solidFill>
              </a:rPr>
              <a:t> </a:t>
            </a:r>
            <a:r>
              <a:rPr lang="cs-CZ" sz="1100" b="1" dirty="0" err="1">
                <a:solidFill>
                  <a:srgbClr val="00B0F0"/>
                </a:solidFill>
              </a:rPr>
              <a:t>for</a:t>
            </a:r>
            <a:r>
              <a:rPr lang="cs-CZ" sz="1100" b="1" dirty="0">
                <a:solidFill>
                  <a:srgbClr val="00B0F0"/>
                </a:solidFill>
              </a:rPr>
              <a:t> </a:t>
            </a:r>
            <a:r>
              <a:rPr lang="cs-CZ" sz="1100" b="1" dirty="0" err="1">
                <a:solidFill>
                  <a:srgbClr val="00B0F0"/>
                </a:solidFill>
              </a:rPr>
              <a:t>the</a:t>
            </a:r>
            <a:r>
              <a:rPr lang="cs-CZ" sz="1100" b="1" dirty="0">
                <a:solidFill>
                  <a:srgbClr val="00B0F0"/>
                </a:solidFill>
              </a:rPr>
              <a:t> </a:t>
            </a:r>
            <a:r>
              <a:rPr lang="cs-CZ" sz="1100" b="1" dirty="0" err="1">
                <a:solidFill>
                  <a:srgbClr val="00B0F0"/>
                </a:solidFill>
              </a:rPr>
              <a:t>Danube</a:t>
            </a:r>
            <a:r>
              <a:rPr lang="cs-CZ" sz="1100" b="1" dirty="0">
                <a:solidFill>
                  <a:srgbClr val="00B0F0"/>
                </a:solidFill>
              </a:rPr>
              <a:t> Region</a:t>
            </a:r>
          </a:p>
          <a:p>
            <a:r>
              <a:rPr lang="cs-CZ" sz="1100" b="1" dirty="0">
                <a:solidFill>
                  <a:srgbClr val="00B0F0"/>
                </a:solidFill>
              </a:rPr>
              <a:t>                             </a:t>
            </a:r>
            <a:r>
              <a:rPr lang="cs-CZ" sz="1100" b="1" dirty="0" err="1">
                <a:solidFill>
                  <a:srgbClr val="00B0F0"/>
                </a:solidFill>
              </a:rPr>
              <a:t>Sustainable</a:t>
            </a:r>
            <a:r>
              <a:rPr lang="cs-CZ" sz="1100" b="1" dirty="0">
                <a:solidFill>
                  <a:srgbClr val="00B0F0"/>
                </a:solidFill>
              </a:rPr>
              <a:t> </a:t>
            </a:r>
            <a:r>
              <a:rPr lang="cs-CZ" sz="1100" b="1" dirty="0" err="1">
                <a:solidFill>
                  <a:srgbClr val="00B0F0"/>
                </a:solidFill>
              </a:rPr>
              <a:t>Energy</a:t>
            </a:r>
            <a:endParaRPr lang="cs-CZ" sz="1100" b="1" dirty="0">
              <a:solidFill>
                <a:srgbClr val="00B0F0"/>
              </a:solidFill>
            </a:endParaRPr>
          </a:p>
        </p:txBody>
      </p:sp>
      <p:cxnSp>
        <p:nvCxnSpPr>
          <p:cNvPr id="11" name="Přímá spojnice 10">
            <a:extLst>
              <a:ext uri="{FF2B5EF4-FFF2-40B4-BE49-F238E27FC236}">
                <a16:creationId xmlns:a16="http://schemas.microsoft.com/office/drawing/2014/main" id="{4CAE0EA3-D004-47B8-9B75-EF2D73184374}"/>
              </a:ext>
            </a:extLst>
          </p:cNvPr>
          <p:cNvCxnSpPr>
            <a:cxnSpLocks/>
          </p:cNvCxnSpPr>
          <p:nvPr/>
        </p:nvCxnSpPr>
        <p:spPr>
          <a:xfrm>
            <a:off x="1926163" y="2717614"/>
            <a:ext cx="7890729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lačítko akce: Nápověda 6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876AB474-D8B0-4C1C-851C-996D25C8695A}"/>
              </a:ext>
            </a:extLst>
          </p:cNvPr>
          <p:cNvSpPr/>
          <p:nvPr/>
        </p:nvSpPr>
        <p:spPr>
          <a:xfrm>
            <a:off x="4676457" y="3086671"/>
            <a:ext cx="2673593" cy="1854042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401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92948C29-CBD2-4BFA-98E9-1BB71FE723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05" y="5374388"/>
            <a:ext cx="1926976" cy="112218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AD7A1D3-D5DB-43C6-8DDB-8FDB38D70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0343" y="152294"/>
            <a:ext cx="3491347" cy="1032592"/>
          </a:xfrm>
        </p:spPr>
        <p:txBody>
          <a:bodyPr>
            <a:normAutofit fontScale="90000"/>
          </a:bodyPr>
          <a:lstStyle/>
          <a:p>
            <a:r>
              <a:rPr lang="cs-CZ" dirty="0"/>
              <a:t>				   </a:t>
            </a:r>
            <a:br>
              <a:rPr lang="cs-CZ" dirty="0"/>
            </a:br>
            <a:r>
              <a:rPr lang="cs-CZ" dirty="0"/>
              <a:t>            </a:t>
            </a:r>
            <a:r>
              <a:rPr lang="cs-CZ" b="1" dirty="0">
                <a:solidFill>
                  <a:schemeClr val="accent1">
                    <a:lumMod val="50000"/>
                  </a:schemeClr>
                </a:solidFill>
              </a:rPr>
              <a:t>Agenda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0F28C0E-B65C-4F46-B155-44748F148D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63" y="365125"/>
            <a:ext cx="2722549" cy="94354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5C41F81-ACCB-42D9-8C76-1909E961BC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4196" y="143040"/>
            <a:ext cx="2972215" cy="121937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E5203A8-97EC-4AC4-B412-70708849C78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" b="16568"/>
          <a:stretch/>
        </p:blipFill>
        <p:spPr>
          <a:xfrm>
            <a:off x="9961432" y="5073951"/>
            <a:ext cx="2016506" cy="1590556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9A4B2BC4-9EFB-45F1-8961-4C6C6DFF0E3A}"/>
              </a:ext>
            </a:extLst>
          </p:cNvPr>
          <p:cNvSpPr txBox="1"/>
          <p:nvPr/>
        </p:nvSpPr>
        <p:spPr>
          <a:xfrm>
            <a:off x="4553110" y="543923"/>
            <a:ext cx="38238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F0"/>
                </a:solidFill>
              </a:rPr>
              <a:t>Priority Area 2- EU Strategy for the Danube Region</a:t>
            </a:r>
          </a:p>
          <a:p>
            <a:r>
              <a:rPr lang="en-GB" sz="1100" b="1" dirty="0">
                <a:solidFill>
                  <a:srgbClr val="00B0F0"/>
                </a:solidFill>
              </a:rPr>
              <a:t>                             Sustainable Energy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E6104F72-DAE1-14C6-A543-F79E0D17D397}"/>
              </a:ext>
            </a:extLst>
          </p:cNvPr>
          <p:cNvSpPr txBox="1"/>
          <p:nvPr/>
        </p:nvSpPr>
        <p:spPr>
          <a:xfrm>
            <a:off x="860759" y="1730004"/>
            <a:ext cx="11117179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09:45 – 10:00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Registration (Connection to Webex)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10:00 – 10:05	Welcome and Introduction, Family Photo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10:05 – 10:15	Report of the CZ And HU PAC´s: Progress since the 22th Steering Group Meeting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10:15 – 10:45	Roundtable Discussion between PAC´s and SG Member´s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10:45 – 11:15	New PAC Project 2023-2029, Introduction, Discussion, Voting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11:15-11:45	Selection of Flagship projects/activities of PA2, Discussion, Voting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11:45-12:15	“How to make the Danube Region independent of Russian Gas?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”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 Presentation of ongoing 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	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study 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nd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EUSEW workshop preparation, discussion and voting on country fact sheets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12:15-12:20	 AOB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12:20-12:25	 Closing Words</a:t>
            </a:r>
          </a:p>
        </p:txBody>
      </p:sp>
    </p:spTree>
    <p:extLst>
      <p:ext uri="{BB962C8B-B14F-4D97-AF65-F5344CB8AC3E}">
        <p14:creationId xmlns:p14="http://schemas.microsoft.com/office/powerpoint/2010/main" val="19237407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92948C29-CBD2-4BFA-98E9-1BB71FE723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05" y="5374388"/>
            <a:ext cx="1926976" cy="112218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AD7A1D3-D5DB-43C6-8DDB-8FDB38D70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250" y="1557231"/>
            <a:ext cx="8174182" cy="1219370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chemeClr val="accent1">
                    <a:lumMod val="50000"/>
                  </a:schemeClr>
                </a:solidFill>
              </a:rPr>
              <a:t>             	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   Closing words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68856B6-9E40-44E3-AD99-BEB4B0F72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312" y="2567050"/>
            <a:ext cx="7519466" cy="2807333"/>
          </a:xfrm>
        </p:spPr>
        <p:txBody>
          <a:bodyPr>
            <a:normAutofit/>
          </a:bodyPr>
          <a:lstStyle/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Ms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Zuzana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 SIMICOVÁ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, PAC (CZ), Ministry of Industry and Trade of the Czech Republic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Ms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</a:rPr>
              <a:t>Annamária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NÁDOR, PAC (HU), Ministry of Foreign Affairs and Trade of Hungary</a:t>
            </a:r>
          </a:p>
          <a:p>
            <a:pPr marL="0" lvl="0" indent="0">
              <a:buNone/>
            </a:pP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0F28C0E-B65C-4F46-B155-44748F148D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63" y="365125"/>
            <a:ext cx="2722549" cy="94354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5C41F81-ACCB-42D9-8C76-1909E961BC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723" y="283966"/>
            <a:ext cx="2972215" cy="121937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E5203A8-97EC-4AC4-B412-70708849C78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" b="16568"/>
          <a:stretch/>
        </p:blipFill>
        <p:spPr>
          <a:xfrm>
            <a:off x="9961432" y="5073951"/>
            <a:ext cx="2016506" cy="1590556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9A4B2BC4-9EFB-45F1-8961-4C6C6DFF0E3A}"/>
              </a:ext>
            </a:extLst>
          </p:cNvPr>
          <p:cNvSpPr txBox="1"/>
          <p:nvPr/>
        </p:nvSpPr>
        <p:spPr>
          <a:xfrm>
            <a:off x="4553110" y="543923"/>
            <a:ext cx="38238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F0"/>
                </a:solidFill>
              </a:rPr>
              <a:t>Priority Area 2- EU Strategy for the Danube Region</a:t>
            </a:r>
          </a:p>
          <a:p>
            <a:r>
              <a:rPr lang="en-GB" sz="1100" b="1" dirty="0">
                <a:solidFill>
                  <a:srgbClr val="00B0F0"/>
                </a:solidFill>
              </a:rPr>
              <a:t>                             Sustainable Energy</a:t>
            </a:r>
          </a:p>
        </p:txBody>
      </p:sp>
      <p:cxnSp>
        <p:nvCxnSpPr>
          <p:cNvPr id="11" name="Přímá spojnice 10">
            <a:extLst>
              <a:ext uri="{FF2B5EF4-FFF2-40B4-BE49-F238E27FC236}">
                <a16:creationId xmlns:a16="http://schemas.microsoft.com/office/drawing/2014/main" id="{4CAE0EA3-D004-47B8-9B75-EF2D73184374}"/>
              </a:ext>
            </a:extLst>
          </p:cNvPr>
          <p:cNvCxnSpPr>
            <a:cxnSpLocks/>
          </p:cNvCxnSpPr>
          <p:nvPr/>
        </p:nvCxnSpPr>
        <p:spPr>
          <a:xfrm>
            <a:off x="1942312" y="2567051"/>
            <a:ext cx="7890729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5439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92948C29-CBD2-4BFA-98E9-1BB71FE723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05" y="5374388"/>
            <a:ext cx="1926976" cy="112218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AD7A1D3-D5DB-43C6-8DDB-8FDB38D70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7648" y="1981379"/>
            <a:ext cx="8174182" cy="121937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Thank you for your time and valuable inputs!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68856B6-9E40-44E3-AD99-BEB4B0F72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1966" y="3635702"/>
            <a:ext cx="7519466" cy="222181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0F28C0E-B65C-4F46-B155-44748F148D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63" y="365125"/>
            <a:ext cx="2722549" cy="94354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5C41F81-ACCB-42D9-8C76-1909E961BC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723" y="365125"/>
            <a:ext cx="2972215" cy="121937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E5203A8-97EC-4AC4-B412-70708849C78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" b="16568"/>
          <a:stretch/>
        </p:blipFill>
        <p:spPr>
          <a:xfrm>
            <a:off x="9961432" y="5073951"/>
            <a:ext cx="2016506" cy="1590556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9A4B2BC4-9EFB-45F1-8961-4C6C6DFF0E3A}"/>
              </a:ext>
            </a:extLst>
          </p:cNvPr>
          <p:cNvSpPr txBox="1"/>
          <p:nvPr/>
        </p:nvSpPr>
        <p:spPr>
          <a:xfrm>
            <a:off x="4553110" y="543923"/>
            <a:ext cx="38238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F0"/>
                </a:solidFill>
              </a:rPr>
              <a:t>Priority Area 2- EU Strategy for the Danube Region</a:t>
            </a:r>
          </a:p>
          <a:p>
            <a:r>
              <a:rPr lang="en-GB" sz="1100" b="1" dirty="0">
                <a:solidFill>
                  <a:srgbClr val="00B0F0"/>
                </a:solidFill>
              </a:rPr>
              <a:t>                             Sustainable Energy</a:t>
            </a:r>
          </a:p>
        </p:txBody>
      </p:sp>
      <p:cxnSp>
        <p:nvCxnSpPr>
          <p:cNvPr id="11" name="Přímá spojnice 10">
            <a:extLst>
              <a:ext uri="{FF2B5EF4-FFF2-40B4-BE49-F238E27FC236}">
                <a16:creationId xmlns:a16="http://schemas.microsoft.com/office/drawing/2014/main" id="{4CAE0EA3-D004-47B8-9B75-EF2D73184374}"/>
              </a:ext>
            </a:extLst>
          </p:cNvPr>
          <p:cNvCxnSpPr>
            <a:cxnSpLocks/>
          </p:cNvCxnSpPr>
          <p:nvPr/>
        </p:nvCxnSpPr>
        <p:spPr>
          <a:xfrm>
            <a:off x="2297381" y="3300346"/>
            <a:ext cx="7890729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2" name="Obrázek 11">
            <a:extLst>
              <a:ext uri="{FF2B5EF4-FFF2-40B4-BE49-F238E27FC236}">
                <a16:creationId xmlns:a16="http://schemas.microsoft.com/office/drawing/2014/main" id="{BD8EC5AD-8B08-41FA-8BB5-86D249BD07E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2220" y="3635702"/>
            <a:ext cx="3962400" cy="263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108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92948C29-CBD2-4BFA-98E9-1BB71FE723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05" y="5374388"/>
            <a:ext cx="1926976" cy="112218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AD7A1D3-D5DB-43C6-8DDB-8FDB38D70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9048" y="2805281"/>
            <a:ext cx="4727917" cy="814180"/>
          </a:xfrm>
        </p:spPr>
        <p:txBody>
          <a:bodyPr>
            <a:normAutofit fontScale="90000"/>
          </a:bodyPr>
          <a:lstStyle/>
          <a:p>
            <a:r>
              <a:rPr lang="cs-CZ" dirty="0"/>
              <a:t>				   </a:t>
            </a:r>
            <a:br>
              <a:rPr lang="cs-CZ" dirty="0"/>
            </a:br>
            <a:r>
              <a:rPr lang="cs-CZ" dirty="0"/>
              <a:t>    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Opening remarks 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0F28C0E-B65C-4F46-B155-44748F148D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63" y="365125"/>
            <a:ext cx="2722549" cy="94354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5C41F81-ACCB-42D9-8C76-1909E961BC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723" y="105620"/>
            <a:ext cx="2972215" cy="121937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E5203A8-97EC-4AC4-B412-70708849C783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" b="16568"/>
          <a:stretch/>
        </p:blipFill>
        <p:spPr>
          <a:xfrm>
            <a:off x="9961432" y="5073951"/>
            <a:ext cx="2016506" cy="1590556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9A4B2BC4-9EFB-45F1-8961-4C6C6DFF0E3A}"/>
              </a:ext>
            </a:extLst>
          </p:cNvPr>
          <p:cNvSpPr txBox="1"/>
          <p:nvPr/>
        </p:nvSpPr>
        <p:spPr>
          <a:xfrm>
            <a:off x="4553110" y="543923"/>
            <a:ext cx="38238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F0"/>
                </a:solidFill>
              </a:rPr>
              <a:t>Priority Area 2- EU Strategy for the Danube Region</a:t>
            </a:r>
          </a:p>
          <a:p>
            <a:r>
              <a:rPr lang="en-GB" sz="1100" b="1" dirty="0">
                <a:solidFill>
                  <a:srgbClr val="00B0F0"/>
                </a:solidFill>
              </a:rPr>
              <a:t>                             Sustainable Energy</a:t>
            </a:r>
          </a:p>
        </p:txBody>
      </p:sp>
    </p:spTree>
    <p:extLst>
      <p:ext uri="{BB962C8B-B14F-4D97-AF65-F5344CB8AC3E}">
        <p14:creationId xmlns:p14="http://schemas.microsoft.com/office/powerpoint/2010/main" val="339647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92948C29-CBD2-4BFA-98E9-1BB71FE723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05" y="5374388"/>
            <a:ext cx="1926976" cy="112218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AD7A1D3-D5DB-43C6-8DDB-8FDB38D70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4479" y="1251966"/>
            <a:ext cx="7575056" cy="1305507"/>
          </a:xfrm>
        </p:spPr>
        <p:txBody>
          <a:bodyPr>
            <a:normAutofit fontScale="90000"/>
          </a:bodyPr>
          <a:lstStyle/>
          <a:p>
            <a:r>
              <a:rPr lang="cs-CZ" dirty="0"/>
              <a:t>				   </a:t>
            </a:r>
            <a:br>
              <a:rPr lang="cs-CZ" dirty="0"/>
            </a:b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Report of the PACs: Progress since the 2</a:t>
            </a:r>
            <a:r>
              <a:rPr lang="hu-HU" b="1" dirty="0">
                <a:solidFill>
                  <a:schemeClr val="accent1">
                    <a:lumMod val="50000"/>
                  </a:schemeClr>
                </a:solidFill>
              </a:rPr>
              <a:t>3rd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 SG Meeting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68856B6-9E40-44E3-AD99-BEB4B0F72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6215" y="3018242"/>
            <a:ext cx="7186384" cy="2658657"/>
          </a:xfrm>
        </p:spPr>
        <p:txBody>
          <a:bodyPr>
            <a:normAutofit fontScale="92500" lnSpcReduction="10000"/>
          </a:bodyPr>
          <a:lstStyle/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3000" dirty="0">
                <a:solidFill>
                  <a:schemeClr val="accent1">
                    <a:lumMod val="75000"/>
                  </a:schemeClr>
                </a:solidFill>
              </a:rPr>
              <a:t>Ms </a:t>
            </a:r>
            <a:r>
              <a:rPr lang="cs-CZ" sz="3000" dirty="0">
                <a:solidFill>
                  <a:schemeClr val="accent1">
                    <a:lumMod val="75000"/>
                  </a:schemeClr>
                </a:solidFill>
              </a:rPr>
              <a:t>Zuzana Šimicová</a:t>
            </a:r>
            <a:r>
              <a:rPr lang="en-GB" sz="3000" dirty="0">
                <a:solidFill>
                  <a:schemeClr val="accent1">
                    <a:lumMod val="75000"/>
                  </a:schemeClr>
                </a:solidFill>
              </a:rPr>
              <a:t>, PAC (CZ), Ministry of Industry and Trade of the Czech Republic</a:t>
            </a:r>
          </a:p>
          <a:p>
            <a:pPr marL="0" lvl="0" indent="0">
              <a:buNone/>
            </a:pPr>
            <a:endParaRPr lang="en-GB" sz="3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3000" dirty="0">
                <a:solidFill>
                  <a:schemeClr val="accent1">
                    <a:lumMod val="75000"/>
                  </a:schemeClr>
                </a:solidFill>
              </a:rPr>
              <a:t>Ms Annamária N</a:t>
            </a:r>
            <a:r>
              <a:rPr lang="hu-HU" sz="3000" dirty="0" err="1">
                <a:solidFill>
                  <a:schemeClr val="accent1">
                    <a:lumMod val="75000"/>
                  </a:schemeClr>
                </a:solidFill>
              </a:rPr>
              <a:t>ádor</a:t>
            </a:r>
            <a:r>
              <a:rPr lang="en-GB" sz="3000" dirty="0">
                <a:solidFill>
                  <a:schemeClr val="accent1">
                    <a:lumMod val="75000"/>
                  </a:schemeClr>
                </a:solidFill>
              </a:rPr>
              <a:t>, PAC (HU), Ministry of Foreign Affairs and Trade of Hungary</a:t>
            </a:r>
          </a:p>
          <a:p>
            <a:pPr marL="0" indent="0">
              <a:buNone/>
            </a:pP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0F28C0E-B65C-4F46-B155-44748F148D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63" y="365125"/>
            <a:ext cx="2722549" cy="94354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5C41F81-ACCB-42D9-8C76-1909E961BC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723" y="149681"/>
            <a:ext cx="2972215" cy="121937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E5203A8-97EC-4AC4-B412-70708849C78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" b="16568"/>
          <a:stretch/>
        </p:blipFill>
        <p:spPr>
          <a:xfrm>
            <a:off x="9961432" y="5073951"/>
            <a:ext cx="2016506" cy="1590556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9A4B2BC4-9EFB-45F1-8961-4C6C6DFF0E3A}"/>
              </a:ext>
            </a:extLst>
          </p:cNvPr>
          <p:cNvSpPr txBox="1"/>
          <p:nvPr/>
        </p:nvSpPr>
        <p:spPr>
          <a:xfrm>
            <a:off x="4553110" y="543923"/>
            <a:ext cx="38238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F0"/>
                </a:solidFill>
              </a:rPr>
              <a:t>Priority Area 2- EU Strategy for the Danube Region</a:t>
            </a:r>
          </a:p>
          <a:p>
            <a:r>
              <a:rPr lang="en-GB" sz="1100" b="1" dirty="0">
                <a:solidFill>
                  <a:srgbClr val="00B0F0"/>
                </a:solidFill>
              </a:rPr>
              <a:t>                             Sustainable Energy</a:t>
            </a:r>
          </a:p>
        </p:txBody>
      </p:sp>
    </p:spTree>
    <p:extLst>
      <p:ext uri="{BB962C8B-B14F-4D97-AF65-F5344CB8AC3E}">
        <p14:creationId xmlns:p14="http://schemas.microsoft.com/office/powerpoint/2010/main" val="3675021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92948C29-CBD2-4BFA-98E9-1BB71FE723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05" y="5374388"/>
            <a:ext cx="1926976" cy="112218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AD7A1D3-D5DB-43C6-8DDB-8FDB38D70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9759" y="974810"/>
            <a:ext cx="7575056" cy="943540"/>
          </a:xfrm>
        </p:spPr>
        <p:txBody>
          <a:bodyPr>
            <a:normAutofit fontScale="90000"/>
          </a:bodyPr>
          <a:lstStyle/>
          <a:p>
            <a:r>
              <a:rPr lang="cs-CZ" dirty="0"/>
              <a:t>				   </a:t>
            </a:r>
            <a:br>
              <a:rPr lang="cs-CZ" dirty="0"/>
            </a:br>
            <a:r>
              <a:rPr lang="cs-CZ" dirty="0"/>
              <a:t>		   </a:t>
            </a:r>
            <a:r>
              <a:rPr lang="cs-CZ" b="1" dirty="0">
                <a:solidFill>
                  <a:schemeClr val="accent1">
                    <a:lumMod val="50000"/>
                  </a:schemeClr>
                </a:solidFill>
              </a:rPr>
              <a:t>Joint  </a:t>
            </a:r>
            <a:r>
              <a:rPr lang="cs-CZ" b="1" dirty="0" err="1">
                <a:solidFill>
                  <a:schemeClr val="accent1">
                    <a:lumMod val="50000"/>
                  </a:schemeClr>
                </a:solidFill>
              </a:rPr>
              <a:t>activities</a:t>
            </a:r>
            <a:endParaRPr lang="cs-CZ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0F28C0E-B65C-4F46-B155-44748F148D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63" y="365125"/>
            <a:ext cx="2722549" cy="94354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5C41F81-ACCB-42D9-8C76-1909E961BC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723" y="178805"/>
            <a:ext cx="2972215" cy="121937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E5203A8-97EC-4AC4-B412-70708849C783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" b="16568"/>
          <a:stretch/>
        </p:blipFill>
        <p:spPr>
          <a:xfrm>
            <a:off x="9961432" y="5073951"/>
            <a:ext cx="2016506" cy="1590556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9A4B2BC4-9EFB-45F1-8961-4C6C6DFF0E3A}"/>
              </a:ext>
            </a:extLst>
          </p:cNvPr>
          <p:cNvSpPr txBox="1"/>
          <p:nvPr/>
        </p:nvSpPr>
        <p:spPr>
          <a:xfrm>
            <a:off x="4553110" y="543923"/>
            <a:ext cx="38238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00B0F0"/>
                </a:solidFill>
              </a:rPr>
              <a:t>Priority Area 2- EU </a:t>
            </a:r>
            <a:r>
              <a:rPr lang="cs-CZ" sz="1100" b="1" dirty="0" err="1">
                <a:solidFill>
                  <a:srgbClr val="00B0F0"/>
                </a:solidFill>
              </a:rPr>
              <a:t>Strategy</a:t>
            </a:r>
            <a:r>
              <a:rPr lang="cs-CZ" sz="1100" b="1" dirty="0">
                <a:solidFill>
                  <a:srgbClr val="00B0F0"/>
                </a:solidFill>
              </a:rPr>
              <a:t> </a:t>
            </a:r>
            <a:r>
              <a:rPr lang="cs-CZ" sz="1100" b="1" dirty="0" err="1">
                <a:solidFill>
                  <a:srgbClr val="00B0F0"/>
                </a:solidFill>
              </a:rPr>
              <a:t>for</a:t>
            </a:r>
            <a:r>
              <a:rPr lang="cs-CZ" sz="1100" b="1" dirty="0">
                <a:solidFill>
                  <a:srgbClr val="00B0F0"/>
                </a:solidFill>
              </a:rPr>
              <a:t> </a:t>
            </a:r>
            <a:r>
              <a:rPr lang="cs-CZ" sz="1100" b="1" dirty="0" err="1">
                <a:solidFill>
                  <a:srgbClr val="00B0F0"/>
                </a:solidFill>
              </a:rPr>
              <a:t>the</a:t>
            </a:r>
            <a:r>
              <a:rPr lang="cs-CZ" sz="1100" b="1" dirty="0">
                <a:solidFill>
                  <a:srgbClr val="00B0F0"/>
                </a:solidFill>
              </a:rPr>
              <a:t> </a:t>
            </a:r>
            <a:r>
              <a:rPr lang="cs-CZ" sz="1100" b="1" dirty="0" err="1">
                <a:solidFill>
                  <a:srgbClr val="00B0F0"/>
                </a:solidFill>
              </a:rPr>
              <a:t>Danube</a:t>
            </a:r>
            <a:r>
              <a:rPr lang="cs-CZ" sz="1100" b="1" dirty="0">
                <a:solidFill>
                  <a:srgbClr val="00B0F0"/>
                </a:solidFill>
              </a:rPr>
              <a:t> Region</a:t>
            </a:r>
          </a:p>
          <a:p>
            <a:r>
              <a:rPr lang="cs-CZ" sz="1100" b="1" dirty="0">
                <a:solidFill>
                  <a:srgbClr val="00B0F0"/>
                </a:solidFill>
              </a:rPr>
              <a:t>                             </a:t>
            </a:r>
            <a:r>
              <a:rPr lang="cs-CZ" sz="1100" b="1" dirty="0" err="1">
                <a:solidFill>
                  <a:srgbClr val="00B0F0"/>
                </a:solidFill>
              </a:rPr>
              <a:t>Sustainable</a:t>
            </a:r>
            <a:r>
              <a:rPr lang="cs-CZ" sz="1100" b="1" dirty="0">
                <a:solidFill>
                  <a:srgbClr val="00B0F0"/>
                </a:solidFill>
              </a:rPr>
              <a:t> </a:t>
            </a:r>
            <a:r>
              <a:rPr lang="cs-CZ" sz="1100" b="1" dirty="0" err="1">
                <a:solidFill>
                  <a:srgbClr val="00B0F0"/>
                </a:solidFill>
              </a:rPr>
              <a:t>Energy</a:t>
            </a:r>
            <a:endParaRPr lang="cs-CZ" sz="1100" b="1" dirty="0">
              <a:solidFill>
                <a:srgbClr val="00B0F0"/>
              </a:solidFill>
            </a:endParaRP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915DEC6E-A27B-CAC2-3DE8-F2E22E107F9B}"/>
              </a:ext>
            </a:extLst>
          </p:cNvPr>
          <p:cNvSpPr txBox="1"/>
          <p:nvPr/>
        </p:nvSpPr>
        <p:spPr>
          <a:xfrm>
            <a:off x="565400" y="2104670"/>
            <a:ext cx="1106119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Strategic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meeting (Febr 8 Budapest)</a:t>
            </a:r>
          </a:p>
          <a:p>
            <a:endParaRPr lang="hu-HU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EUSDR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Implementation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report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2020-2021 (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based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a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detailed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– 30 p.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questionanire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): </a:t>
            </a:r>
          </a:p>
          <a:p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Main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achievements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progress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next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steps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 /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each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action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(AP),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horizontal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activities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capitalization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projects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and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funding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cooperation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with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stakeholders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SG, policy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developments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opportunities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and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challenges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</a:p>
          <a:p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  <a:hlinkClick r:id="rId7"/>
              </a:rPr>
              <a:t>https://danube-region.eu/wp-content/uploads/2022/05/EUSDR_ImpactEvaluation_Final_report_220511.pdf</a:t>
            </a:r>
            <a:endParaRPr lang="hu-HU" sz="2000" b="1" i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endParaRPr lang="hu-HU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Preparation of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Flagships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– </a:t>
            </a:r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see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separate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agenda </a:t>
            </a:r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point</a:t>
            </a:r>
            <a:endParaRPr lang="hu-HU" sz="2000" b="1" i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endParaRPr lang="hu-HU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Preparation of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next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PAC project – </a:t>
            </a:r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see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separate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agenda </a:t>
            </a:r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point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</a:p>
          <a:p>
            <a:endParaRPr lang="hu-HU" sz="2000" b="1" dirty="0" err="1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14632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92948C29-CBD2-4BFA-98E9-1BB71FE723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05" y="5374388"/>
            <a:ext cx="1926976" cy="112218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AD7A1D3-D5DB-43C6-8DDB-8FDB38D70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				   </a:t>
            </a:r>
            <a:br>
              <a:rPr lang="cs-CZ" dirty="0"/>
            </a:br>
            <a:endParaRPr lang="cs-CZ" b="1" dirty="0">
              <a:solidFill>
                <a:schemeClr val="accent1">
                  <a:lumMod val="50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15" name="Zástupný symbol pro číslo snímku 14">
            <a:extLst>
              <a:ext uri="{FF2B5EF4-FFF2-40B4-BE49-F238E27FC236}">
                <a16:creationId xmlns:a16="http://schemas.microsoft.com/office/drawing/2014/main" id="{ED1C57AD-180D-4AC4-BCF2-E05318855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b="1" dirty="0" err="1">
                <a:solidFill>
                  <a:srgbClr val="00B0F0"/>
                </a:solidFill>
              </a:rPr>
              <a:t>Slide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 err="1">
                <a:solidFill>
                  <a:srgbClr val="00B0F0"/>
                </a:solidFill>
              </a:rPr>
              <a:t>Nr</a:t>
            </a:r>
            <a:r>
              <a:rPr lang="cs-CZ" b="1" dirty="0">
                <a:solidFill>
                  <a:srgbClr val="00B0F0"/>
                </a:solidFill>
              </a:rPr>
              <a:t>. </a:t>
            </a:r>
            <a:fld id="{50E9ABB2-D78B-4AEC-9BFF-9AB4B88DD410}" type="slidenum">
              <a:rPr lang="cs-CZ" b="1" smtClean="0">
                <a:solidFill>
                  <a:srgbClr val="00B0F0"/>
                </a:solidFill>
              </a:rPr>
              <a:t>6</a:t>
            </a:fld>
            <a:endParaRPr lang="cs-CZ" b="1" dirty="0">
              <a:solidFill>
                <a:srgbClr val="00B0F0"/>
              </a:solidFill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0F28C0E-B65C-4F46-B155-44748F148D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63" y="365125"/>
            <a:ext cx="2722549" cy="94354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5C41F81-ACCB-42D9-8C76-1909E961BC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8098" y="136525"/>
            <a:ext cx="2972215" cy="121937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E5203A8-97EC-4AC4-B412-70708849C78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" b="16568"/>
          <a:stretch/>
        </p:blipFill>
        <p:spPr>
          <a:xfrm>
            <a:off x="10001705" y="5073951"/>
            <a:ext cx="2016506" cy="1590556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9A4B2BC4-9EFB-45F1-8961-4C6C6DFF0E3A}"/>
              </a:ext>
            </a:extLst>
          </p:cNvPr>
          <p:cNvSpPr txBox="1"/>
          <p:nvPr/>
        </p:nvSpPr>
        <p:spPr>
          <a:xfrm>
            <a:off x="4553110" y="543923"/>
            <a:ext cx="38238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F0"/>
                </a:solidFill>
              </a:rPr>
              <a:t>Priority Area 2- EU Strategy for the Danube Region</a:t>
            </a:r>
          </a:p>
          <a:p>
            <a:r>
              <a:rPr lang="en-GB" sz="1100" b="1" dirty="0">
                <a:solidFill>
                  <a:srgbClr val="00B0F0"/>
                </a:solidFill>
              </a:rPr>
              <a:t>                             Sustainable Energy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23972952-C469-7CEF-1DD9-91A6C2B8D243}"/>
              </a:ext>
            </a:extLst>
          </p:cNvPr>
          <p:cNvSpPr txBox="1"/>
          <p:nvPr/>
        </p:nvSpPr>
        <p:spPr>
          <a:xfrm>
            <a:off x="3898232" y="1565345"/>
            <a:ext cx="42044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000" dirty="0" err="1">
                <a:solidFill>
                  <a:srgbClr val="002060"/>
                </a:solidFill>
              </a:rPr>
              <a:t>Progress</a:t>
            </a:r>
            <a:r>
              <a:rPr lang="hu-HU" sz="4000" dirty="0">
                <a:solidFill>
                  <a:srgbClr val="002060"/>
                </a:solidFill>
              </a:rPr>
              <a:t> </a:t>
            </a:r>
            <a:r>
              <a:rPr lang="hu-HU" sz="4000" dirty="0" err="1">
                <a:solidFill>
                  <a:srgbClr val="002060"/>
                </a:solidFill>
              </a:rPr>
              <a:t>on</a:t>
            </a:r>
            <a:r>
              <a:rPr lang="hu-HU" sz="4000" dirty="0">
                <a:solidFill>
                  <a:srgbClr val="002060"/>
                </a:solidFill>
              </a:rPr>
              <a:t> CZ </a:t>
            </a:r>
            <a:r>
              <a:rPr lang="hu-HU" sz="4000" dirty="0" err="1">
                <a:solidFill>
                  <a:srgbClr val="002060"/>
                </a:solidFill>
              </a:rPr>
              <a:t>side</a:t>
            </a:r>
            <a:endParaRPr lang="hu-HU" sz="4000" dirty="0">
              <a:solidFill>
                <a:srgbClr val="00206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EC627F-1D6E-F1C0-A62A-926DA8374F82}"/>
              </a:ext>
            </a:extLst>
          </p:cNvPr>
          <p:cNvSpPr txBox="1"/>
          <p:nvPr/>
        </p:nvSpPr>
        <p:spPr>
          <a:xfrm>
            <a:off x="1078817" y="2513234"/>
            <a:ext cx="89228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Tx/>
              <a:buChar char="-"/>
            </a:pPr>
            <a:r>
              <a:rPr lang="de-DE" sz="2000" b="1" dirty="0">
                <a:solidFill>
                  <a:schemeClr val="accent1">
                    <a:lumMod val="75000"/>
                  </a:schemeClr>
                </a:solidFill>
              </a:rPr>
              <a:t>Newsletter 2021</a:t>
            </a:r>
          </a:p>
          <a:p>
            <a:pPr marL="285750" indent="-285750" algn="l">
              <a:buFontTx/>
              <a:buChar char="-"/>
            </a:pPr>
            <a:endParaRPr lang="de-DE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l">
              <a:buFontTx/>
              <a:buChar char="-"/>
            </a:pPr>
            <a:r>
              <a:rPr lang="de-DE" sz="2000" b="1" dirty="0">
                <a:solidFill>
                  <a:schemeClr val="accent1">
                    <a:lumMod val="75000"/>
                  </a:schemeClr>
                </a:solidFill>
              </a:rPr>
              <a:t>Study on Energy </a:t>
            </a:r>
            <a:r>
              <a:rPr lang="de-DE" sz="2000" b="1" dirty="0" err="1">
                <a:solidFill>
                  <a:schemeClr val="accent1">
                    <a:lumMod val="75000"/>
                  </a:schemeClr>
                </a:solidFill>
              </a:rPr>
              <a:t>efficiency</a:t>
            </a:r>
            <a:r>
              <a:rPr lang="de-DE" sz="2000" b="1" dirty="0">
                <a:solidFill>
                  <a:schemeClr val="accent1">
                    <a:lumMod val="75000"/>
                  </a:schemeClr>
                </a:solidFill>
              </a:rPr>
              <a:t> in </a:t>
            </a:r>
            <a:r>
              <a:rPr lang="de-DE" sz="2000" b="1" dirty="0" err="1">
                <a:solidFill>
                  <a:schemeClr val="accent1">
                    <a:lumMod val="75000"/>
                  </a:schemeClr>
                </a:solidFill>
              </a:rPr>
              <a:t>buildings</a:t>
            </a:r>
            <a:r>
              <a:rPr lang="cs-CZ" sz="2000" b="1" dirty="0">
                <a:solidFill>
                  <a:schemeClr val="accent1">
                    <a:lumMod val="75000"/>
                  </a:schemeClr>
                </a:solidFill>
              </a:rPr>
              <a:t> in EUSDR</a:t>
            </a:r>
            <a:endParaRPr lang="de-DE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l">
              <a:buFontTx/>
              <a:buChar char="-"/>
            </a:pPr>
            <a:endParaRPr lang="de-DE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l">
              <a:buFontTx/>
              <a:buChar char="-"/>
            </a:pPr>
            <a:r>
              <a:rPr lang="de-DE" sz="2000" b="1" dirty="0">
                <a:solidFill>
                  <a:schemeClr val="accent1">
                    <a:lumMod val="75000"/>
                  </a:schemeClr>
                </a:solidFill>
              </a:rPr>
              <a:t>MRS Workshop on </a:t>
            </a:r>
            <a:r>
              <a:rPr lang="de-DE" sz="2000" b="1" dirty="0" err="1">
                <a:solidFill>
                  <a:schemeClr val="accent1">
                    <a:lumMod val="75000"/>
                  </a:schemeClr>
                </a:solidFill>
              </a:rPr>
              <a:t>Fostering</a:t>
            </a:r>
            <a:r>
              <a:rPr lang="de-DE" sz="2000" b="1" dirty="0">
                <a:solidFill>
                  <a:schemeClr val="accent1">
                    <a:lumMod val="75000"/>
                  </a:schemeClr>
                </a:solidFill>
              </a:rPr>
              <a:t> the Renovation Wave in the Danube and </a:t>
            </a:r>
            <a:r>
              <a:rPr lang="de-DE" sz="2000" b="1" dirty="0" err="1">
                <a:solidFill>
                  <a:schemeClr val="accent1">
                    <a:lumMod val="75000"/>
                  </a:schemeClr>
                </a:solidFill>
              </a:rPr>
              <a:t>Adriatic</a:t>
            </a:r>
            <a:r>
              <a:rPr lang="de-DE" sz="2000" b="1" dirty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de-DE" sz="2000" b="1" dirty="0" err="1">
                <a:solidFill>
                  <a:schemeClr val="accent1">
                    <a:lumMod val="75000"/>
                  </a:schemeClr>
                </a:solidFill>
              </a:rPr>
              <a:t>Ionian</a:t>
            </a:r>
            <a:r>
              <a:rPr lang="de-DE" sz="2000" b="1" dirty="0">
                <a:solidFill>
                  <a:schemeClr val="accent1">
                    <a:lumMod val="75000"/>
                  </a:schemeClr>
                </a:solidFill>
              </a:rPr>
              <a:t> MRS</a:t>
            </a:r>
          </a:p>
          <a:p>
            <a:pPr marL="285750" indent="-285750" algn="l">
              <a:buFontTx/>
              <a:buChar char="-"/>
            </a:pPr>
            <a:endParaRPr lang="de-DE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l">
              <a:buFontTx/>
              <a:buChar char="-"/>
            </a:pPr>
            <a:r>
              <a:rPr lang="de-DE" sz="2000" b="1" dirty="0">
                <a:solidFill>
                  <a:schemeClr val="accent1">
                    <a:lumMod val="75000"/>
                  </a:schemeClr>
                </a:solidFill>
              </a:rPr>
              <a:t>Kick off Event </a:t>
            </a:r>
            <a:r>
              <a:rPr lang="cs-CZ" sz="2000" b="1" dirty="0">
                <a:solidFill>
                  <a:schemeClr val="accent1">
                    <a:lumMod val="75000"/>
                  </a:schemeClr>
                </a:solidFill>
              </a:rPr>
              <a:t>“Energy Award </a:t>
            </a:r>
            <a:r>
              <a:rPr lang="cs-CZ" sz="2000" b="1" dirty="0" err="1">
                <a:solidFill>
                  <a:schemeClr val="accent1">
                    <a:lumMod val="75000"/>
                  </a:schemeClr>
                </a:solidFill>
              </a:rPr>
              <a:t>along</a:t>
            </a:r>
            <a:r>
              <a:rPr lang="cs-CZ" sz="2000" b="1" dirty="0">
                <a:solidFill>
                  <a:schemeClr val="accent1">
                    <a:lumMod val="75000"/>
                  </a:schemeClr>
                </a:solidFill>
              </a:rPr>
              <a:t> the Danube”</a:t>
            </a:r>
          </a:p>
          <a:p>
            <a:pPr marL="285750" indent="-285750" algn="l">
              <a:buFontTx/>
              <a:buChar char="-"/>
            </a:pPr>
            <a:r>
              <a:rPr lang="cs-CZ" sz="2000" b="1" dirty="0">
                <a:solidFill>
                  <a:schemeClr val="accent1">
                    <a:lumMod val="75000"/>
                  </a:schemeClr>
                </a:solidFill>
              </a:rPr>
              <a:t>Expert Workshop “</a:t>
            </a:r>
            <a:r>
              <a:rPr lang="cs-CZ" sz="2000" b="1" dirty="0" err="1">
                <a:solidFill>
                  <a:schemeClr val="accent1">
                    <a:lumMod val="75000"/>
                  </a:schemeClr>
                </a:solidFill>
              </a:rPr>
              <a:t>Outcomes</a:t>
            </a:r>
            <a:r>
              <a:rPr lang="cs-CZ" sz="2000" b="1" dirty="0">
                <a:solidFill>
                  <a:schemeClr val="accent1">
                    <a:lumMod val="75000"/>
                  </a:schemeClr>
                </a:solidFill>
              </a:rPr>
              <a:t> of the energy </a:t>
            </a:r>
            <a:r>
              <a:rPr lang="cs-CZ" sz="2000" b="1" dirty="0" err="1">
                <a:solidFill>
                  <a:schemeClr val="accent1">
                    <a:lumMod val="75000"/>
                  </a:schemeClr>
                </a:solidFill>
              </a:rPr>
              <a:t>efficiency</a:t>
            </a:r>
            <a:r>
              <a:rPr lang="cs-CZ" sz="2000" b="1" dirty="0">
                <a:solidFill>
                  <a:schemeClr val="accent1">
                    <a:lumMod val="75000"/>
                  </a:schemeClr>
                </a:solidFill>
              </a:rPr>
              <a:t> in EUSDR” - TODAY</a:t>
            </a:r>
            <a:endParaRPr lang="en-CZ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154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92948C29-CBD2-4BFA-98E9-1BB71FE723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05" y="5599295"/>
            <a:ext cx="1926976" cy="112218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AD7A1D3-D5DB-43C6-8DDB-8FDB38D70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				   </a:t>
            </a:r>
            <a:br>
              <a:rPr lang="cs-CZ" dirty="0"/>
            </a:br>
            <a:endParaRPr lang="cs-CZ" b="1" dirty="0">
              <a:solidFill>
                <a:schemeClr val="accent1">
                  <a:lumMod val="50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68856B6-9E40-44E3-AD99-BEB4B0F72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6986" y="1353433"/>
            <a:ext cx="10398027" cy="56652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 </a:t>
            </a:r>
            <a:r>
              <a:rPr lang="cs-CZ" sz="4000" dirty="0">
                <a:solidFill>
                  <a:srgbClr val="002060"/>
                </a:solidFill>
              </a:rPr>
              <a:t>Progress on HU side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Zástupný symbol pro číslo snímku 14">
            <a:extLst>
              <a:ext uri="{FF2B5EF4-FFF2-40B4-BE49-F238E27FC236}">
                <a16:creationId xmlns:a16="http://schemas.microsoft.com/office/drawing/2014/main" id="{ED1C57AD-180D-4AC4-BCF2-E05318855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b="1" dirty="0" err="1">
                <a:solidFill>
                  <a:srgbClr val="00B0F0"/>
                </a:solidFill>
              </a:rPr>
              <a:t>Slide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 err="1">
                <a:solidFill>
                  <a:srgbClr val="00B0F0"/>
                </a:solidFill>
              </a:rPr>
              <a:t>Nr</a:t>
            </a:r>
            <a:r>
              <a:rPr lang="cs-CZ" b="1" dirty="0">
                <a:solidFill>
                  <a:srgbClr val="00B0F0"/>
                </a:solidFill>
              </a:rPr>
              <a:t>. </a:t>
            </a:r>
            <a:fld id="{50E9ABB2-D78B-4AEC-9BFF-9AB4B88DD410}" type="slidenum">
              <a:rPr lang="cs-CZ" b="1" smtClean="0">
                <a:solidFill>
                  <a:srgbClr val="00B0F0"/>
                </a:solidFill>
              </a:rPr>
              <a:t>7</a:t>
            </a:fld>
            <a:endParaRPr lang="cs-CZ" b="1" dirty="0">
              <a:solidFill>
                <a:srgbClr val="00B0F0"/>
              </a:solidFill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0F28C0E-B65C-4F46-B155-44748F148D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63" y="365125"/>
            <a:ext cx="2722549" cy="94354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5C41F81-ACCB-42D9-8C76-1909E961BC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5996" y="193493"/>
            <a:ext cx="2972215" cy="121937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E5203A8-97EC-4AC4-B412-70708849C783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" b="16568"/>
          <a:stretch/>
        </p:blipFill>
        <p:spPr>
          <a:xfrm>
            <a:off x="10027932" y="5267444"/>
            <a:ext cx="2016506" cy="1590556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9A4B2BC4-9EFB-45F1-8961-4C6C6DFF0E3A}"/>
              </a:ext>
            </a:extLst>
          </p:cNvPr>
          <p:cNvSpPr txBox="1"/>
          <p:nvPr/>
        </p:nvSpPr>
        <p:spPr>
          <a:xfrm>
            <a:off x="4553110" y="543923"/>
            <a:ext cx="38238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F0"/>
                </a:solidFill>
              </a:rPr>
              <a:t>Priority Area 2- EU Strategy for the Danube Region</a:t>
            </a:r>
          </a:p>
          <a:p>
            <a:r>
              <a:rPr lang="en-GB" sz="1100" b="1" dirty="0">
                <a:solidFill>
                  <a:srgbClr val="00B0F0"/>
                </a:solidFill>
              </a:rPr>
              <a:t>                             Sustainable Energy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C17DA30D-C0AE-F624-88D5-C4F383CB4EC5}"/>
              </a:ext>
            </a:extLst>
          </p:cNvPr>
          <p:cNvSpPr txBox="1"/>
          <p:nvPr/>
        </p:nvSpPr>
        <p:spPr>
          <a:xfrm>
            <a:off x="370405" y="2004975"/>
            <a:ext cx="1145119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ASP in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HyEfRE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 („</a:t>
            </a:r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Driving green hydrogen and efficient renewables integration for a balanced and sustainable central European energy system via targeted entrepreneurial and policy decision-making support) (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submitted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to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Central Europe Program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February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 2022</a:t>
            </a:r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) </a:t>
            </a:r>
            <a:endParaRPr lang="hu-HU" sz="2000" b="1" dirty="0">
              <a:solidFill>
                <a:schemeClr val="accent1">
                  <a:lumMod val="75000"/>
                </a:schemeClr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endParaRPr lang="hu-HU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Development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Cooperation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Partnership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Program (US-UA):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„Geothermal Development Assistance to foster the green transition of the heating sector in Ukraine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(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proposal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submitted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in 2022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January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but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than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suspended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due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to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war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)</a:t>
            </a:r>
          </a:p>
          <a:p>
            <a:endParaRPr lang="hu-HU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Defining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prior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energy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topics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(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questionnaire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+ SG workshop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March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31 +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evaluation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of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outputs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-  </a:t>
            </a:r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see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under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agenda </a:t>
            </a:r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point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New PAC project 2023-209 </a:t>
            </a:r>
          </a:p>
          <a:p>
            <a:endParaRPr lang="hu-HU" sz="2000" b="1" i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Cross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-MRS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cooperation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: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Participation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at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EUSALP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Hydrogen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workshop (May 19,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Bolzano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&amp; online)</a:t>
            </a:r>
          </a:p>
        </p:txBody>
      </p:sp>
    </p:spTree>
    <p:extLst>
      <p:ext uri="{BB962C8B-B14F-4D97-AF65-F5344CB8AC3E}">
        <p14:creationId xmlns:p14="http://schemas.microsoft.com/office/powerpoint/2010/main" val="1553526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9E5203A8-97EC-4AC4-B412-70708849C78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" b="16568"/>
          <a:stretch/>
        </p:blipFill>
        <p:spPr>
          <a:xfrm>
            <a:off x="10001705" y="5073951"/>
            <a:ext cx="2016506" cy="1590556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92948C29-CBD2-4BFA-98E9-1BB71FE723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05" y="5374388"/>
            <a:ext cx="1926976" cy="112218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AD7A1D3-D5DB-43C6-8DDB-8FDB38D70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				   </a:t>
            </a:r>
            <a:br>
              <a:rPr lang="cs-CZ" dirty="0"/>
            </a:br>
            <a:endParaRPr lang="cs-CZ" b="1" dirty="0">
              <a:solidFill>
                <a:schemeClr val="accent1">
                  <a:lumMod val="50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68856B6-9E40-44E3-AD99-BEB4B0F72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358" y="1168008"/>
            <a:ext cx="10515600" cy="10453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 </a:t>
            </a:r>
            <a:r>
              <a:rPr lang="cs-CZ" sz="40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Progress</a:t>
            </a:r>
            <a:r>
              <a:rPr lang="cs-CZ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on HU </a:t>
            </a:r>
            <a:r>
              <a:rPr lang="cs-CZ" sz="40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side</a:t>
            </a:r>
            <a:br>
              <a:rPr lang="en-GB" dirty="0">
                <a:solidFill>
                  <a:schemeClr val="accent1">
                    <a:lumMod val="75000"/>
                  </a:schemeClr>
                </a:solidFill>
              </a:rPr>
            </a:b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0F28C0E-B65C-4F46-B155-44748F148DA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63" y="365125"/>
            <a:ext cx="2722549" cy="94354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5C41F81-ACCB-42D9-8C76-1909E961BC3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5996" y="112711"/>
            <a:ext cx="2972215" cy="1219370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9A4B2BC4-9EFB-45F1-8961-4C6C6DFF0E3A}"/>
              </a:ext>
            </a:extLst>
          </p:cNvPr>
          <p:cNvSpPr txBox="1"/>
          <p:nvPr/>
        </p:nvSpPr>
        <p:spPr>
          <a:xfrm>
            <a:off x="4553110" y="543923"/>
            <a:ext cx="38238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F0"/>
                </a:solidFill>
              </a:rPr>
              <a:t>Priority Area 2- EU Strategy for the Danube Region</a:t>
            </a:r>
          </a:p>
          <a:p>
            <a:r>
              <a:rPr lang="en-GB" sz="1100" b="1" dirty="0">
                <a:solidFill>
                  <a:srgbClr val="00B0F0"/>
                </a:solidFill>
              </a:rPr>
              <a:t>                             Sustainable Energy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F5F4F176-55FF-8073-4C66-D30A16814871}"/>
              </a:ext>
            </a:extLst>
          </p:cNvPr>
          <p:cNvSpPr txBox="1"/>
          <p:nvPr/>
        </p:nvSpPr>
        <p:spPr>
          <a:xfrm>
            <a:off x="494358" y="1801030"/>
            <a:ext cx="10515600" cy="3691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  <a:spcBef>
                <a:spcPts val="600"/>
              </a:spcBef>
            </a:pPr>
            <a:r>
              <a:rPr lang="hu-HU" sz="2000" b="1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1. </a:t>
            </a:r>
            <a:r>
              <a:rPr lang="hu-HU" sz="2000" b="1" u="sng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Reacting</a:t>
            </a:r>
            <a:r>
              <a:rPr lang="hu-HU" sz="2000" b="1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u="sng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on</a:t>
            </a:r>
            <a:r>
              <a:rPr lang="hu-HU" sz="2000" b="1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u="sng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the</a:t>
            </a:r>
            <a:r>
              <a:rPr lang="hu-HU" sz="2000" b="1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u="sng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energy</a:t>
            </a:r>
            <a:r>
              <a:rPr lang="hu-HU" sz="2000" b="1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u="sng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impacts</a:t>
            </a:r>
            <a:r>
              <a:rPr lang="hu-HU" sz="2000" b="1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of </a:t>
            </a:r>
            <a:r>
              <a:rPr lang="hu-HU" sz="2000" b="1" u="sng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the</a:t>
            </a:r>
            <a:r>
              <a:rPr lang="hu-HU" sz="2000" b="1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u="sng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Russian-Ukrainian</a:t>
            </a:r>
            <a:r>
              <a:rPr lang="hu-HU" sz="2000" b="1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u="sng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war</a:t>
            </a:r>
            <a:r>
              <a:rPr lang="hu-HU" sz="2000" b="1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(</a:t>
            </a:r>
            <a:r>
              <a:rPr lang="hu-HU" sz="2000" b="1" u="sng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security</a:t>
            </a:r>
            <a:r>
              <a:rPr lang="hu-HU" sz="2000" b="1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of </a:t>
            </a:r>
            <a:r>
              <a:rPr lang="hu-HU" sz="2000" b="1" u="sng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supply</a:t>
            </a:r>
            <a:r>
              <a:rPr lang="hu-HU" sz="2000" b="1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)</a:t>
            </a:r>
          </a:p>
          <a:p>
            <a:pPr>
              <a:lnSpc>
                <a:spcPct val="114000"/>
              </a:lnSpc>
              <a:spcBef>
                <a:spcPts val="600"/>
              </a:spcBef>
            </a:pP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HOW TO MAKE THE DANUBE REGION INDEPENDENT OF RUSSIAN GAS -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ongoing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study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– </a:t>
            </a:r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see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separate</a:t>
            </a: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agenda </a:t>
            </a:r>
            <a:r>
              <a:rPr lang="hu-H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point</a:t>
            </a:r>
            <a:endParaRPr lang="hu-HU" sz="2000" b="1" i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>
              <a:lnSpc>
                <a:spcPct val="114000"/>
              </a:lnSpc>
              <a:spcBef>
                <a:spcPts val="600"/>
              </a:spcBef>
            </a:pPr>
            <a:r>
              <a:rPr lang="hu-HU" sz="2000" b="1" cap="al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How</a:t>
            </a:r>
            <a:r>
              <a:rPr lang="hu-HU" sz="20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cap="al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to</a:t>
            </a:r>
            <a:r>
              <a:rPr lang="hu-HU" sz="20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cap="al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accelerate</a:t>
            </a:r>
            <a:r>
              <a:rPr lang="hu-HU" sz="20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cap="al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natural</a:t>
            </a:r>
            <a:r>
              <a:rPr lang="hu-HU" sz="20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cap="al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gas</a:t>
            </a:r>
            <a:r>
              <a:rPr lang="hu-HU" sz="20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cap="al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phase</a:t>
            </a:r>
            <a:r>
              <a:rPr lang="hu-HU" sz="20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out in </a:t>
            </a:r>
            <a:r>
              <a:rPr lang="hu-HU" sz="2000" b="1" cap="al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Central</a:t>
            </a:r>
            <a:r>
              <a:rPr lang="hu-HU" sz="20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cap="all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Eastern</a:t>
            </a:r>
            <a:r>
              <a:rPr lang="hu-HU" sz="2000" b="1" cap="all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Europe?</a:t>
            </a:r>
          </a:p>
          <a:p>
            <a:pPr>
              <a:lnSpc>
                <a:spcPct val="114000"/>
              </a:lnSpc>
              <a:spcBef>
                <a:spcPts val="600"/>
              </a:spcBef>
            </a:pP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Successful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application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to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EUSEW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extended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programme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(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September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19, 13:30- 15:00 online)</a:t>
            </a:r>
          </a:p>
          <a:p>
            <a:pPr>
              <a:lnSpc>
                <a:spcPct val="114000"/>
              </a:lnSpc>
              <a:spcBef>
                <a:spcPts val="600"/>
              </a:spcBef>
            </a:pP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Registration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is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open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! –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please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spread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this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info</a:t>
            </a:r>
            <a:endParaRPr lang="hu-HU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>
              <a:lnSpc>
                <a:spcPct val="114000"/>
              </a:lnSpc>
              <a:spcBef>
                <a:spcPts val="600"/>
              </a:spcBef>
            </a:pPr>
            <a:r>
              <a:rPr lang="hu-HU" sz="2000" b="1" i="1" dirty="0">
                <a:solidFill>
                  <a:schemeClr val="accent1">
                    <a:lumMod val="75000"/>
                  </a:schemeClr>
                </a:solidFill>
                <a:latin typeface="+mj-lt"/>
                <a:hlinkClick r:id="rId7"/>
              </a:rPr>
              <a:t>https://european-sustainable-energy-week.b2match.io/agenda?session=c2Vzc2lvbjoxMjMwNzg%3D&amp;track_id=21187</a:t>
            </a:r>
            <a:endParaRPr lang="hu-HU" sz="2000" b="1" i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>
              <a:lnSpc>
                <a:spcPct val="114000"/>
              </a:lnSpc>
              <a:spcBef>
                <a:spcPts val="600"/>
              </a:spcBef>
            </a:pPr>
            <a:r>
              <a:rPr lang="hu-HU" sz="2000" b="1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2. </a:t>
            </a:r>
            <a:r>
              <a:rPr lang="hu-HU" sz="2000" b="1" u="sng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Promoting</a:t>
            </a:r>
            <a:r>
              <a:rPr lang="hu-HU" sz="2000" b="1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u="sng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green</a:t>
            </a:r>
            <a:r>
              <a:rPr lang="hu-HU" sz="2000" b="1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u="sng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district</a:t>
            </a:r>
            <a:r>
              <a:rPr lang="hu-HU" sz="2000" b="1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u="sng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heating</a:t>
            </a:r>
            <a:r>
              <a:rPr lang="hu-HU" sz="2000" b="1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(</a:t>
            </a:r>
            <a:r>
              <a:rPr lang="hu-HU" sz="2000" b="1" u="sng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geothermal</a:t>
            </a:r>
            <a:r>
              <a:rPr lang="hu-HU" sz="2000" b="1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) </a:t>
            </a: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8B85CF24-74D0-1DAF-4967-2793EE5DAE63}"/>
              </a:ext>
            </a:extLst>
          </p:cNvPr>
          <p:cNvSpPr txBox="1"/>
          <p:nvPr/>
        </p:nvSpPr>
        <p:spPr>
          <a:xfrm>
            <a:off x="2092503" y="5432782"/>
            <a:ext cx="81140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Feasibility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study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technology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transfer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with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a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focus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on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W-Balkan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countries</a:t>
            </a:r>
            <a:endParaRPr lang="hu-HU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E-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learning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hu-HU" sz="2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material</a:t>
            </a:r>
            <a:endParaRPr lang="hu-HU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62747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9E5203A8-97EC-4AC4-B412-70708849C78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" b="16568"/>
          <a:stretch/>
        </p:blipFill>
        <p:spPr>
          <a:xfrm>
            <a:off x="10001705" y="5073951"/>
            <a:ext cx="2016506" cy="1590556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92948C29-CBD2-4BFA-98E9-1BB71FE723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05" y="5374388"/>
            <a:ext cx="1926976" cy="112218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AD7A1D3-D5DB-43C6-8DDB-8FDB38D70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				   </a:t>
            </a:r>
            <a:br>
              <a:rPr lang="cs-CZ" dirty="0"/>
            </a:br>
            <a:endParaRPr lang="cs-CZ" b="1" dirty="0">
              <a:solidFill>
                <a:schemeClr val="accent1">
                  <a:lumMod val="50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68856B6-9E40-44E3-AD99-BEB4B0F72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063" y="1332081"/>
            <a:ext cx="1180414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 </a:t>
            </a:r>
          </a:p>
          <a:p>
            <a:pPr marL="0" indent="0">
              <a:buNone/>
            </a:pPr>
            <a:r>
              <a:rPr lang="cs-CZ" sz="40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Roundtable</a:t>
            </a:r>
            <a:r>
              <a:rPr lang="cs-CZ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cs-CZ" sz="40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Discussion</a:t>
            </a:r>
            <a:r>
              <a:rPr lang="cs-CZ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cs-CZ" sz="40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between</a:t>
            </a:r>
            <a:r>
              <a:rPr lang="cs-CZ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cs-CZ" sz="40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PAC´s</a:t>
            </a:r>
            <a:r>
              <a:rPr lang="cs-CZ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and SG </a:t>
            </a:r>
            <a:r>
              <a:rPr lang="cs-CZ" sz="40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Members</a:t>
            </a:r>
            <a:r>
              <a:rPr lang="cs-CZ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br>
              <a:rPr lang="en-GB" dirty="0">
                <a:solidFill>
                  <a:schemeClr val="accent1">
                    <a:lumMod val="75000"/>
                  </a:schemeClr>
                </a:solidFill>
              </a:rPr>
            </a:b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0F28C0E-B65C-4F46-B155-44748F148DA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63" y="365125"/>
            <a:ext cx="2722549" cy="94354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5C41F81-ACCB-42D9-8C76-1909E961BC3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722" y="112711"/>
            <a:ext cx="2972215" cy="1219370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9A4B2BC4-9EFB-45F1-8961-4C6C6DFF0E3A}"/>
              </a:ext>
            </a:extLst>
          </p:cNvPr>
          <p:cNvSpPr txBox="1"/>
          <p:nvPr/>
        </p:nvSpPr>
        <p:spPr>
          <a:xfrm>
            <a:off x="4553110" y="543923"/>
            <a:ext cx="38238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00B0F0"/>
                </a:solidFill>
              </a:rPr>
              <a:t>Priority Area 2- EU Strategy for the Danube Region</a:t>
            </a:r>
          </a:p>
          <a:p>
            <a:r>
              <a:rPr lang="en-GB" sz="1100" b="1" dirty="0">
                <a:solidFill>
                  <a:srgbClr val="00B0F0"/>
                </a:solidFill>
              </a:rPr>
              <a:t>                             Sustainable Energy</a:t>
            </a:r>
          </a:p>
        </p:txBody>
      </p:sp>
    </p:spTree>
    <p:extLst>
      <p:ext uri="{BB962C8B-B14F-4D97-AF65-F5344CB8AC3E}">
        <p14:creationId xmlns:p14="http://schemas.microsoft.com/office/powerpoint/2010/main" val="266705488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2284</TotalTime>
  <Words>1860</Words>
  <Application>Microsoft Office PowerPoint</Application>
  <PresentationFormat>Widescreen</PresentationFormat>
  <Paragraphs>197</Paragraphs>
  <Slides>21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Motiv Office</vt:lpstr>
      <vt:lpstr> The 24th Steering Group Meeting of the Priority Area 2</vt:lpstr>
      <vt:lpstr>                    Agenda</vt:lpstr>
      <vt:lpstr>            Opening remarks </vt:lpstr>
      <vt:lpstr>        Report of the PACs: Progress since the 23rd SG Meeting</vt:lpstr>
      <vt:lpstr>             Joint  activities</vt:lpstr>
      <vt:lpstr>         </vt:lpstr>
      <vt:lpstr>         </vt:lpstr>
      <vt:lpstr>         </vt:lpstr>
      <vt:lpstr>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Presentation of first results: How to accelerate natural gas phase out in the danube region?  </vt:lpstr>
      <vt:lpstr>               AOB, Q&amp;A </vt:lpstr>
      <vt:lpstr>                 Closing words</vt:lpstr>
      <vt:lpstr>Thank you for your time and valuable inputs!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Strategic Meeting of the Priority Area 2 Coordinators</dc:title>
  <dc:creator>Šimicová Zuzana</dc:creator>
  <cp:lastModifiedBy>Zuzana Simicova</cp:lastModifiedBy>
  <cp:revision>147</cp:revision>
  <cp:lastPrinted>2020-12-03T07:55:45Z</cp:lastPrinted>
  <dcterms:created xsi:type="dcterms:W3CDTF">2020-11-09T15:32:08Z</dcterms:created>
  <dcterms:modified xsi:type="dcterms:W3CDTF">2022-06-22T16:58:38Z</dcterms:modified>
</cp:coreProperties>
</file>