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notesMasterIdLst>
    <p:notesMasterId r:id="rId47"/>
  </p:notesMasterIdLst>
  <p:handoutMasterIdLst>
    <p:handoutMasterId r:id="rId48"/>
  </p:handoutMasterIdLst>
  <p:sldIdLst>
    <p:sldId id="389" r:id="rId5"/>
    <p:sldId id="611" r:id="rId6"/>
    <p:sldId id="644" r:id="rId7"/>
    <p:sldId id="643" r:id="rId8"/>
    <p:sldId id="645" r:id="rId9"/>
    <p:sldId id="606" r:id="rId10"/>
    <p:sldId id="608" r:id="rId11"/>
    <p:sldId id="609" r:id="rId12"/>
    <p:sldId id="615" r:id="rId13"/>
    <p:sldId id="616" r:id="rId14"/>
    <p:sldId id="610" r:id="rId15"/>
    <p:sldId id="612" r:id="rId16"/>
    <p:sldId id="614" r:id="rId17"/>
    <p:sldId id="617" r:id="rId18"/>
    <p:sldId id="641" r:id="rId19"/>
    <p:sldId id="618" r:id="rId20"/>
    <p:sldId id="635" r:id="rId21"/>
    <p:sldId id="636" r:id="rId22"/>
    <p:sldId id="640" r:id="rId23"/>
    <p:sldId id="639" r:id="rId24"/>
    <p:sldId id="648" r:id="rId25"/>
    <p:sldId id="647" r:id="rId26"/>
    <p:sldId id="621" r:id="rId27"/>
    <p:sldId id="622" r:id="rId28"/>
    <p:sldId id="623" r:id="rId29"/>
    <p:sldId id="624" r:id="rId30"/>
    <p:sldId id="625" r:id="rId31"/>
    <p:sldId id="626" r:id="rId32"/>
    <p:sldId id="627" r:id="rId33"/>
    <p:sldId id="628" r:id="rId34"/>
    <p:sldId id="629" r:id="rId35"/>
    <p:sldId id="630" r:id="rId36"/>
    <p:sldId id="631" r:id="rId37"/>
    <p:sldId id="632" r:id="rId38"/>
    <p:sldId id="633" r:id="rId39"/>
    <p:sldId id="634" r:id="rId40"/>
    <p:sldId id="649" r:id="rId41"/>
    <p:sldId id="620" r:id="rId42"/>
    <p:sldId id="619" r:id="rId43"/>
    <p:sldId id="637" r:id="rId44"/>
    <p:sldId id="638" r:id="rId45"/>
    <p:sldId id="642" r:id="rId46"/>
  </p:sldIdLst>
  <p:sldSz cx="12192000" cy="6858000"/>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F03A2-7641-FC2E-E6FB-CAD9FB9C8C35}" name="Tóth Borbála" initials="TB" userId="S::borbala.toth@rekk.hu::9915b8f8-2578-4a23-993a-76df667fb765" providerId="AD"/>
  <p188:author id="{287EB8A4-E7E2-F94F-8070-A425C3B9C3F9}" name="Selei Adrienn" initials="SA" userId="S::adrienn.selei@rekk.hu::0164c725-4d38-4886-8119-32b3b2867032" providerId="AD"/>
  <p188:author id="{752763D4-4BCA-E754-4D59-49DE3FCA9122}" name="Tóth Borbála" initials="TB" userId="Tóth Borbála" providerId="None"/>
  <p188:author id="{8B8299DB-182B-AEF5-6969-A9707B9ECED7}" name="Kotek Péter" initials="KP" userId="Kotek Pé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ékony András" initials="VA" lastIdx="2" clrIdx="0">
    <p:extLst>
      <p:ext uri="{19B8F6BF-5375-455C-9EA6-DF929625EA0E}">
        <p15:presenceInfo xmlns:p15="http://schemas.microsoft.com/office/powerpoint/2012/main" userId="Vékony András" providerId="None"/>
      </p:ext>
    </p:extLst>
  </p:cmAuthor>
  <p:cmAuthor id="2" name="Dézsi Bettina" initials="DB" lastIdx="1" clrIdx="1">
    <p:extLst>
      <p:ext uri="{19B8F6BF-5375-455C-9EA6-DF929625EA0E}">
        <p15:presenceInfo xmlns:p15="http://schemas.microsoft.com/office/powerpoint/2012/main" userId="Dézsi Bettina" providerId="None"/>
      </p:ext>
    </p:extLst>
  </p:cmAuthor>
  <p:cmAuthor id="3" name="Tóth Borbála" initials="TB" lastIdx="4" clrIdx="2">
    <p:extLst>
      <p:ext uri="{19B8F6BF-5375-455C-9EA6-DF929625EA0E}">
        <p15:presenceInfo xmlns:p15="http://schemas.microsoft.com/office/powerpoint/2012/main" userId="S::borbala.toth@rekk.hu::9915b8f8-2578-4a23-993a-76df667fb765" providerId="AD"/>
      </p:ext>
    </p:extLst>
  </p:cmAuthor>
  <p:cmAuthor id="4" name="Kotek Péter" initials="KP" lastIdx="6" clrIdx="3">
    <p:extLst>
      <p:ext uri="{19B8F6BF-5375-455C-9EA6-DF929625EA0E}">
        <p15:presenceInfo xmlns:p15="http://schemas.microsoft.com/office/powerpoint/2012/main" userId="S::peter.kotek@rekk.hu::5dd9d024-0b35-4ce6-8585-3364ef245d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CCFF99"/>
    <a:srgbClr val="F8C5A8"/>
    <a:srgbClr val="FFEB84"/>
    <a:srgbClr val="C2DA81"/>
    <a:srgbClr val="64BF7C"/>
    <a:srgbClr val="F8696B"/>
    <a:srgbClr val="FCB7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Közepesen sötét stílus 1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Világos stílus 3 – 4. jelölőszín">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224" y="24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C21D73D5-2D9F-4A2D-A877-FDEF3D1839A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700AD0FB-8C03-4FA9-B327-3EBF017F116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9BC96C8-A0F9-4F5A-90BF-7D5F418A9D81}" type="datetimeFigureOut">
              <a:rPr lang="hu-HU" smtClean="0"/>
              <a:t>2022. 06. 23.</a:t>
            </a:fld>
            <a:endParaRPr lang="hu-HU"/>
          </a:p>
        </p:txBody>
      </p:sp>
      <p:sp>
        <p:nvSpPr>
          <p:cNvPr id="4" name="Élőláb helye 3">
            <a:extLst>
              <a:ext uri="{FF2B5EF4-FFF2-40B4-BE49-F238E27FC236}">
                <a16:creationId xmlns:a16="http://schemas.microsoft.com/office/drawing/2014/main" id="{DE2E6E68-4A7E-4814-9EEA-2423AF91CF2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12DC2B8A-14A1-432A-B723-360C00589C88}"/>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B7638E6-2EA3-4794-89BE-58DD221BD7BA}" type="slidenum">
              <a:rPr lang="hu-HU" smtClean="0"/>
              <a:t>‹#›</a:t>
            </a:fld>
            <a:endParaRPr lang="hu-HU"/>
          </a:p>
        </p:txBody>
      </p:sp>
    </p:spTree>
    <p:extLst>
      <p:ext uri="{BB962C8B-B14F-4D97-AF65-F5344CB8AC3E}">
        <p14:creationId xmlns:p14="http://schemas.microsoft.com/office/powerpoint/2010/main" val="135316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D076B3-F283-4408-A5EE-01CE7F3EFA07}" type="datetimeFigureOut">
              <a:rPr lang="en-US" smtClean="0"/>
              <a:pPr/>
              <a:t>6/23/2022</a:t>
            </a:fld>
            <a:endParaRPr lang="en-US"/>
          </a:p>
        </p:txBody>
      </p:sp>
      <p:sp>
        <p:nvSpPr>
          <p:cNvPr id="4" name="Diakép hely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C43C45B-F03F-457A-AB72-5B538E177EF5}" type="slidenum">
              <a:rPr lang="en-US" smtClean="0"/>
              <a:pPr/>
              <a:t>‹#›</a:t>
            </a:fld>
            <a:endParaRPr lang="en-US"/>
          </a:p>
        </p:txBody>
      </p:sp>
    </p:spTree>
    <p:extLst>
      <p:ext uri="{BB962C8B-B14F-4D97-AF65-F5344CB8AC3E}">
        <p14:creationId xmlns:p14="http://schemas.microsoft.com/office/powerpoint/2010/main" val="377275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488" y="744538"/>
            <a:ext cx="6616700" cy="3722687"/>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C43C45B-F03F-457A-AB72-5B538E177EF5}" type="slidenum">
              <a:rPr lang="en-US" smtClean="0"/>
              <a:pPr/>
              <a:t>1</a:t>
            </a:fld>
            <a:endParaRPr lang="en-US"/>
          </a:p>
        </p:txBody>
      </p:sp>
    </p:spTree>
    <p:extLst>
      <p:ext uri="{BB962C8B-B14F-4D97-AF65-F5344CB8AC3E}">
        <p14:creationId xmlns:p14="http://schemas.microsoft.com/office/powerpoint/2010/main" val="284495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9C43C45B-F03F-457A-AB72-5B538E177EF5}" type="slidenum">
              <a:rPr lang="en-US" smtClean="0"/>
              <a:pPr/>
              <a:t>10</a:t>
            </a:fld>
            <a:endParaRPr lang="en-US"/>
          </a:p>
        </p:txBody>
      </p:sp>
    </p:spTree>
    <p:extLst>
      <p:ext uri="{BB962C8B-B14F-4D97-AF65-F5344CB8AC3E}">
        <p14:creationId xmlns:p14="http://schemas.microsoft.com/office/powerpoint/2010/main" val="272037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Segoe UI Semilight" panose="020B0402040204020203" pitchFamily="34" charset="0"/>
                <a:ea typeface="Calibri" panose="020F0502020204030204" pitchFamily="34" charset="0"/>
                <a:cs typeface="Segoe UI Semilight" panose="020B0402040204020203" pitchFamily="34" charset="0"/>
              </a:rPr>
              <a:t>As many DR countries noted their sourcing to originate from another European country, in some cases the dependency of Russian gas indicated by ACER might be lower that the actual value. To illustrate this effect: Austria reported 64% Russian gas, 32% Germany and 4% domestic production. Based on this figure, one could argue that Austrian dependency is 64% from Russia. In fact, gas of German origin is made up of 49% Russian gas, </a:t>
            </a:r>
            <a:r>
              <a:rPr lang="en-GB" sz="1200" kern="100" dirty="0" err="1">
                <a:effectLst/>
                <a:latin typeface="Segoe UI Semilight" panose="020B0402040204020203" pitchFamily="34" charset="0"/>
                <a:ea typeface="Calibri" panose="020F0502020204030204" pitchFamily="34" charset="0"/>
                <a:cs typeface="Segoe UI Semilight" panose="020B0402040204020203" pitchFamily="34" charset="0"/>
              </a:rPr>
              <a:t>therfore</a:t>
            </a:r>
            <a:r>
              <a:rPr lang="en-GB" sz="1200" kern="100" dirty="0">
                <a:effectLst/>
                <a:latin typeface="Segoe UI Semilight" panose="020B0402040204020203" pitchFamily="34" charset="0"/>
                <a:ea typeface="Calibri" panose="020F0502020204030204" pitchFamily="34" charset="0"/>
                <a:cs typeface="Segoe UI Semilight" panose="020B0402040204020203" pitchFamily="34" charset="0"/>
              </a:rPr>
              <a:t> to estimate the correct share of Russian gas in Austria, the appropriate weighting of German gas was performed. This results in 80% of Russian gas in the total Austrian mix. The same calculation for performed for all DR countries. Share of Russian gas reported in the study therefore may be higher than the one reported by ACER. </a:t>
            </a:r>
            <a:endParaRPr lang="hu-HU" sz="1200" dirty="0">
              <a:latin typeface="Segoe UI Semilight" panose="020B0402040204020203" pitchFamily="34" charset="0"/>
              <a:cs typeface="Segoe UI Semilight" panose="020B0402040204020203" pitchFamily="34" charset="0"/>
            </a:endParaRPr>
          </a:p>
          <a:p>
            <a:endParaRPr lang="en-GB" dirty="0"/>
          </a:p>
        </p:txBody>
      </p:sp>
      <p:sp>
        <p:nvSpPr>
          <p:cNvPr id="4" name="Dia számának helye 3"/>
          <p:cNvSpPr>
            <a:spLocks noGrp="1"/>
          </p:cNvSpPr>
          <p:nvPr>
            <p:ph type="sldNum" sz="quarter" idx="5"/>
          </p:nvPr>
        </p:nvSpPr>
        <p:spPr/>
        <p:txBody>
          <a:bodyPr/>
          <a:lstStyle/>
          <a:p>
            <a:fld id="{9C43C45B-F03F-457A-AB72-5B538E177EF5}" type="slidenum">
              <a:rPr lang="en-US" smtClean="0"/>
              <a:pPr/>
              <a:t>16</a:t>
            </a:fld>
            <a:endParaRPr lang="en-US"/>
          </a:p>
        </p:txBody>
      </p:sp>
    </p:spTree>
    <p:extLst>
      <p:ext uri="{BB962C8B-B14F-4D97-AF65-F5344CB8AC3E}">
        <p14:creationId xmlns:p14="http://schemas.microsoft.com/office/powerpoint/2010/main" val="195035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27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D7E22FB-4622-43D0-AA26-29E8F7B56E11}"/>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
        <p:nvSpPr>
          <p:cNvPr id="3" name="Tartalom helye 2"/>
          <p:cNvSpPr>
            <a:spLocks noGrp="1"/>
          </p:cNvSpPr>
          <p:nvPr>
            <p:ph idx="1"/>
          </p:nvPr>
        </p:nvSpPr>
        <p:spPr>
          <a:xfrm>
            <a:off x="431372" y="1458497"/>
            <a:ext cx="11617291" cy="4923255"/>
          </a:xfrm>
        </p:spPr>
        <p:txBody>
          <a:bodyPr/>
          <a:lstStyle>
            <a:lvl1pPr>
              <a:spcBef>
                <a:spcPts val="600"/>
              </a:spcBef>
              <a:spcAft>
                <a:spcPts val="0"/>
              </a:spcAft>
              <a:defRPr sz="2000">
                <a:latin typeface="Segoe UI" panose="020B0502040204020203" pitchFamily="34" charset="0"/>
                <a:cs typeface="Segoe UI" panose="020B0502040204020203" pitchFamily="34" charset="0"/>
              </a:defRPr>
            </a:lvl1pPr>
            <a:lvl2pPr>
              <a:spcBef>
                <a:spcPts val="600"/>
              </a:spcBef>
              <a:spcAft>
                <a:spcPts val="0"/>
              </a:spcAft>
              <a:defRPr sz="1800">
                <a:latin typeface="Segoe UI" panose="020B0502040204020203" pitchFamily="34" charset="0"/>
                <a:cs typeface="Segoe UI" panose="020B0502040204020203" pitchFamily="34" charset="0"/>
              </a:defRPr>
            </a:lvl2pPr>
            <a:lvl3pPr>
              <a:spcBef>
                <a:spcPts val="600"/>
              </a:spcBef>
              <a:spcAft>
                <a:spcPts val="0"/>
              </a:spcAft>
              <a:defRPr sz="1600">
                <a:latin typeface="Segoe UI" panose="020B0502040204020203" pitchFamily="34" charset="0"/>
                <a:cs typeface="Segoe UI" panose="020B0502040204020203"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hu-HU"/>
              <a:t>Mintaszöveg szerkesztése</a:t>
            </a:r>
          </a:p>
          <a:p>
            <a:pPr lvl="1"/>
            <a:r>
              <a:rPr lang="hu-HU"/>
              <a:t>Második szint</a:t>
            </a:r>
          </a:p>
          <a:p>
            <a:pPr lvl="2"/>
            <a:r>
              <a:rPr lang="hu-HU"/>
              <a:t>Harmadik szint</a:t>
            </a:r>
          </a:p>
        </p:txBody>
      </p:sp>
      <p:sp>
        <p:nvSpPr>
          <p:cNvPr id="6" name="Rectangle 8">
            <a:extLst>
              <a:ext uri="{FF2B5EF4-FFF2-40B4-BE49-F238E27FC236}">
                <a16:creationId xmlns:a16="http://schemas.microsoft.com/office/drawing/2014/main" id="{13404D48-F161-482E-B8FB-9F7F5E551965}"/>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5" name="Téglalap 4">
            <a:extLst>
              <a:ext uri="{FF2B5EF4-FFF2-40B4-BE49-F238E27FC236}">
                <a16:creationId xmlns:a16="http://schemas.microsoft.com/office/drawing/2014/main" id="{9474101C-775F-4A46-AD68-0C68009F9E18}"/>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Tree>
    <p:extLst>
      <p:ext uri="{BB962C8B-B14F-4D97-AF65-F5344CB8AC3E}">
        <p14:creationId xmlns:p14="http://schemas.microsoft.com/office/powerpoint/2010/main" val="402792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815415" y="1412776"/>
            <a:ext cx="11137237" cy="4968974"/>
          </a:xfrm>
        </p:spPr>
        <p:txBody>
          <a:bodyPr/>
          <a:lstStyle>
            <a:lvl1pPr marL="457200" indent="-457200">
              <a:lnSpc>
                <a:spcPct val="150000"/>
              </a:lnSpc>
              <a:spcBef>
                <a:spcPts val="600"/>
              </a:spcBef>
              <a:spcAft>
                <a:spcPts val="0"/>
              </a:spcAft>
              <a:buFont typeface="+mj-lt"/>
              <a:buAutoNum type="arabicPeriod"/>
              <a:defRPr sz="2000" b="0">
                <a:solidFill>
                  <a:schemeClr val="accent5">
                    <a:lumMod val="50000"/>
                  </a:schemeClr>
                </a:solidFill>
                <a:latin typeface="Segoe UI" panose="020B0502040204020203" pitchFamily="34" charset="0"/>
                <a:cs typeface="Segoe UI" panose="020B0502040204020203" pitchFamily="34" charset="0"/>
              </a:defRPr>
            </a:lvl1pPr>
            <a:lvl2pPr>
              <a:spcBef>
                <a:spcPts val="600"/>
              </a:spcBef>
              <a:spcAft>
                <a:spcPts val="0"/>
              </a:spcAft>
              <a:defRPr sz="1800">
                <a:latin typeface="Segoe UI" panose="020B0502040204020203" pitchFamily="34" charset="0"/>
                <a:cs typeface="Segoe UI" panose="020B0502040204020203" pitchFamily="34" charset="0"/>
              </a:defRPr>
            </a:lvl2pPr>
            <a:lvl3pPr>
              <a:spcBef>
                <a:spcPts val="600"/>
              </a:spcBef>
              <a:spcAft>
                <a:spcPts val="0"/>
              </a:spcAft>
              <a:defRPr sz="1600">
                <a:latin typeface="Segoe UI" panose="020B0502040204020203" pitchFamily="34" charset="0"/>
                <a:cs typeface="Segoe UI" panose="020B0502040204020203"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hu-HU"/>
              <a:t>Mintaszöveg szerkesztése</a:t>
            </a:r>
          </a:p>
          <a:p>
            <a:pPr lvl="1"/>
            <a:r>
              <a:rPr lang="hu-HU"/>
              <a:t>Második szint</a:t>
            </a:r>
          </a:p>
          <a:p>
            <a:pPr lvl="2"/>
            <a:r>
              <a:rPr lang="hu-HU"/>
              <a:t>Harmadik szint</a:t>
            </a:r>
          </a:p>
        </p:txBody>
      </p:sp>
      <p:sp>
        <p:nvSpPr>
          <p:cNvPr id="6" name="Rectangle 8">
            <a:extLst>
              <a:ext uri="{FF2B5EF4-FFF2-40B4-BE49-F238E27FC236}">
                <a16:creationId xmlns:a16="http://schemas.microsoft.com/office/drawing/2014/main" id="{13404D48-F161-482E-B8FB-9F7F5E551965}"/>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5" name="Téglalap 4">
            <a:extLst>
              <a:ext uri="{FF2B5EF4-FFF2-40B4-BE49-F238E27FC236}">
                <a16:creationId xmlns:a16="http://schemas.microsoft.com/office/drawing/2014/main" id="{B10A7CBC-C6F7-4817-A33B-F219EB1EFA45}"/>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8" name="Rectangle 2">
            <a:extLst>
              <a:ext uri="{FF2B5EF4-FFF2-40B4-BE49-F238E27FC236}">
                <a16:creationId xmlns:a16="http://schemas.microsoft.com/office/drawing/2014/main" id="{FC5ED7CA-C111-4EF4-AB27-C57DC2478464}"/>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367418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6" name="Rectangle 8">
            <a:extLst>
              <a:ext uri="{FF2B5EF4-FFF2-40B4-BE49-F238E27FC236}">
                <a16:creationId xmlns:a16="http://schemas.microsoft.com/office/drawing/2014/main" id="{2252BE47-BB28-41A5-A799-F43C3CD0E54E}"/>
              </a:ext>
            </a:extLst>
          </p:cNvPr>
          <p:cNvSpPr txBox="1">
            <a:spLocks noChangeArrowheads="1"/>
          </p:cNvSpPr>
          <p:nvPr userDrawn="1"/>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defPPr>
              <a:defRPr lang="hu-HU"/>
            </a:defPPr>
            <a:lvl1pPr marL="0" algn="r" defTabSz="914400" rtl="0" eaLnBrk="1" latinLnBrk="0" hangingPunct="1">
              <a:defRPr sz="16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3338D-8F5B-4FC7-A0B5-AD45AC3F4C65}" type="slidenum">
              <a:rPr lang="en-GB" altLang="hu-HU" sz="1600" smtClean="0"/>
              <a:pPr>
                <a:defRPr/>
              </a:pPr>
              <a:t>‹#›</a:t>
            </a:fld>
            <a:endParaRPr lang="en-GB" altLang="hu-HU" sz="1600"/>
          </a:p>
        </p:txBody>
      </p:sp>
      <p:sp>
        <p:nvSpPr>
          <p:cNvPr id="5" name="Téglalap 4">
            <a:extLst>
              <a:ext uri="{FF2B5EF4-FFF2-40B4-BE49-F238E27FC236}">
                <a16:creationId xmlns:a16="http://schemas.microsoft.com/office/drawing/2014/main" id="{E44F91D7-1BBD-4BAC-8E96-86C3103CE52E}"/>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Tree>
    <p:extLst>
      <p:ext uri="{BB962C8B-B14F-4D97-AF65-F5344CB8AC3E}">
        <p14:creationId xmlns:p14="http://schemas.microsoft.com/office/powerpoint/2010/main" val="28860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527052" y="1338266"/>
            <a:ext cx="5418667" cy="5043487"/>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p:txBody>
      </p:sp>
      <p:sp>
        <p:nvSpPr>
          <p:cNvPr id="7" name="Rectangle 8">
            <a:extLst>
              <a:ext uri="{FF2B5EF4-FFF2-40B4-BE49-F238E27FC236}">
                <a16:creationId xmlns:a16="http://schemas.microsoft.com/office/drawing/2014/main" id="{E102F64E-FF75-41C4-9F0D-22834E24C8AD}"/>
              </a:ext>
            </a:extLst>
          </p:cNvPr>
          <p:cNvSpPr txBox="1">
            <a:spLocks noChangeArrowheads="1"/>
          </p:cNvSpPr>
          <p:nvPr userDrawn="1"/>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defPPr>
              <a:defRPr lang="hu-HU"/>
            </a:defPPr>
            <a:lvl1pPr marL="0" algn="r" defTabSz="914400" rtl="0" eaLnBrk="1" latinLnBrk="0" hangingPunct="1">
              <a:defRPr sz="16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3338D-8F5B-4FC7-A0B5-AD45AC3F4C65}" type="slidenum">
              <a:rPr lang="en-GB" altLang="hu-HU" sz="1600" smtClean="0"/>
              <a:pPr>
                <a:defRPr/>
              </a:pPr>
              <a:t>‹#›</a:t>
            </a:fld>
            <a:endParaRPr lang="en-GB" altLang="hu-HU" sz="1600"/>
          </a:p>
        </p:txBody>
      </p:sp>
      <p:sp>
        <p:nvSpPr>
          <p:cNvPr id="6" name="Tartalom helye 2">
            <a:extLst>
              <a:ext uri="{FF2B5EF4-FFF2-40B4-BE49-F238E27FC236}">
                <a16:creationId xmlns:a16="http://schemas.microsoft.com/office/drawing/2014/main" id="{FD58184A-6AD9-4289-A6A0-468BA44611B0}"/>
              </a:ext>
            </a:extLst>
          </p:cNvPr>
          <p:cNvSpPr>
            <a:spLocks noGrp="1"/>
          </p:cNvSpPr>
          <p:nvPr>
            <p:ph sz="half" idx="10"/>
          </p:nvPr>
        </p:nvSpPr>
        <p:spPr>
          <a:xfrm>
            <a:off x="6246284" y="1338265"/>
            <a:ext cx="5418667" cy="5043487"/>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p:txBody>
      </p:sp>
      <p:sp>
        <p:nvSpPr>
          <p:cNvPr id="9" name="Téglalap 8">
            <a:extLst>
              <a:ext uri="{FF2B5EF4-FFF2-40B4-BE49-F238E27FC236}">
                <a16:creationId xmlns:a16="http://schemas.microsoft.com/office/drawing/2014/main" id="{FC3D27DC-B834-44AF-90EE-812C4B7CC6E9}"/>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8" name="Rectangle 2">
            <a:extLst>
              <a:ext uri="{FF2B5EF4-FFF2-40B4-BE49-F238E27FC236}">
                <a16:creationId xmlns:a16="http://schemas.microsoft.com/office/drawing/2014/main" id="{249ACDB4-9F74-4048-9B2A-F9B588A1935B}"/>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412598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sak cím">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2AFB893-44FB-4400-9889-7C13889F9A2F}"/>
              </a:ext>
            </a:extLst>
          </p:cNvPr>
          <p:cNvSpPr>
            <a:spLocks noGrp="1" noChangeArrowheads="1"/>
          </p:cNvSpPr>
          <p:nvPr>
            <p:ph type="sldNum" sz="quarter" idx="11"/>
          </p:nvPr>
        </p:nvSpPr>
        <p:spPr>
          <a:ln/>
        </p:spPr>
        <p:txBody>
          <a:bodyPr/>
          <a:lstStyle>
            <a:lvl1pPr>
              <a:defRPr/>
            </a:lvl1pPr>
          </a:lstStyle>
          <a:p>
            <a:pPr>
              <a:defRPr/>
            </a:pPr>
            <a:fld id="{DBB43355-7D8B-40E1-B33C-F213062A2012}" type="slidenum">
              <a:rPr lang="en-GB" altLang="hu-HU"/>
              <a:pPr>
                <a:defRPr/>
              </a:pPr>
              <a:t>‹#›</a:t>
            </a:fld>
            <a:endParaRPr lang="en-GB" altLang="hu-HU"/>
          </a:p>
        </p:txBody>
      </p:sp>
      <p:sp>
        <p:nvSpPr>
          <p:cNvPr id="5" name="Google Shape;44;p8">
            <a:extLst>
              <a:ext uri="{FF2B5EF4-FFF2-40B4-BE49-F238E27FC236}">
                <a16:creationId xmlns:a16="http://schemas.microsoft.com/office/drawing/2014/main" id="{1E35521E-2A0F-49A8-8A78-213531242DF8}"/>
              </a:ext>
            </a:extLst>
          </p:cNvPr>
          <p:cNvSpPr txBox="1">
            <a:spLocks noGrp="1"/>
          </p:cNvSpPr>
          <p:nvPr>
            <p:ph type="body" idx="1" hasCustomPrompt="1"/>
          </p:nvPr>
        </p:nvSpPr>
        <p:spPr>
          <a:xfrm>
            <a:off x="3870367" y="1538525"/>
            <a:ext cx="2553200" cy="3387000"/>
          </a:xfrm>
          <a:prstGeom prst="rect">
            <a:avLst/>
          </a:prstGeom>
          <a:noFill/>
          <a:ln>
            <a:noFill/>
          </a:ln>
        </p:spPr>
        <p:txBody>
          <a:bodyPr spcFirstLastPara="1" wrap="square" lIns="91425" tIns="91425" rIns="91425" bIns="91425" anchor="t" anchorCtr="0"/>
          <a:lstStyle>
            <a:lvl1pPr marL="457189" lvl="0" indent="-317492" rtl="0">
              <a:spcBef>
                <a:spcPts val="0"/>
              </a:spcBef>
              <a:spcAft>
                <a:spcPts val="0"/>
              </a:spcAft>
              <a:buClr>
                <a:srgbClr val="FF6600"/>
              </a:buClr>
              <a:buSzPts val="1400"/>
              <a:buFont typeface="Muli"/>
              <a:buChar char="➜"/>
              <a:defRPr sz="2000">
                <a:solidFill>
                  <a:schemeClr val="tx1"/>
                </a:solidFill>
                <a:latin typeface="Segoe UI" panose="020B0502040204020203" pitchFamily="34" charset="0"/>
                <a:ea typeface="Segoe UI" panose="020B0502040204020203" pitchFamily="34" charset="0"/>
                <a:cs typeface="Segoe UI" panose="020B0502040204020203" pitchFamily="34" charset="0"/>
                <a:sym typeface="Muli"/>
              </a:defRPr>
            </a:lvl1pPr>
            <a:lvl2pPr marL="914377" lvl="1"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566" lvl="2"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754" lvl="3"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5943" lvl="4"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131" lvl="5"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320" lvl="6"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509" lvl="7"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697" lvl="8"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r>
              <a:rPr lang="hu-HU"/>
              <a:t>a</a:t>
            </a:r>
          </a:p>
          <a:p>
            <a:r>
              <a:rPr lang="hu-HU"/>
              <a:t>b</a:t>
            </a:r>
          </a:p>
          <a:p>
            <a:r>
              <a:rPr lang="hu-HU"/>
              <a:t>c</a:t>
            </a:r>
          </a:p>
          <a:p>
            <a:endParaRPr lang="hu-HU"/>
          </a:p>
          <a:p>
            <a:endParaRPr lang="hu-HU"/>
          </a:p>
          <a:p>
            <a:endParaRPr lang="hu-HU"/>
          </a:p>
          <a:p>
            <a:endParaRPr/>
          </a:p>
        </p:txBody>
      </p:sp>
      <p:sp>
        <p:nvSpPr>
          <p:cNvPr id="6" name="Téglalap 5">
            <a:extLst>
              <a:ext uri="{FF2B5EF4-FFF2-40B4-BE49-F238E27FC236}">
                <a16:creationId xmlns:a16="http://schemas.microsoft.com/office/drawing/2014/main" id="{F2B580FC-7413-4C6D-A521-84D1CFF0F82A}"/>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7" name="Rectangle 2">
            <a:extLst>
              <a:ext uri="{FF2B5EF4-FFF2-40B4-BE49-F238E27FC236}">
                <a16:creationId xmlns:a16="http://schemas.microsoft.com/office/drawing/2014/main" id="{B9353F2C-76D0-40B2-B268-C2D3449265E2}"/>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391569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EFEF357-67FB-410F-9ADB-7CDA340C76AC}"/>
              </a:ext>
            </a:extLst>
          </p:cNvPr>
          <p:cNvSpPr>
            <a:spLocks noGrp="1" noChangeArrowheads="1"/>
          </p:cNvSpPr>
          <p:nvPr>
            <p:ph type="sldNum" sz="quarter" idx="11"/>
          </p:nvPr>
        </p:nvSpPr>
        <p:spPr>
          <a:xfrm>
            <a:off x="11411815" y="6554937"/>
            <a:ext cx="768349" cy="292687"/>
          </a:xfrm>
          <a:ln/>
        </p:spPr>
        <p:txBody>
          <a:bodyPr/>
          <a:lstStyle>
            <a:lvl1pPr>
              <a:defRPr/>
            </a:lvl1pPr>
          </a:lstStyle>
          <a:p>
            <a:pPr>
              <a:defRPr/>
            </a:pPr>
            <a:fld id="{DBB43355-7D8B-40E1-B33C-F213062A2012}" type="slidenum">
              <a:rPr lang="en-GB" altLang="hu-HU"/>
              <a:pPr>
                <a:defRPr/>
              </a:pPr>
              <a:t>‹#›</a:t>
            </a:fld>
            <a:endParaRPr lang="en-GB" altLang="hu-HU"/>
          </a:p>
        </p:txBody>
      </p:sp>
    </p:spTree>
    <p:extLst>
      <p:ext uri="{BB962C8B-B14F-4D97-AF65-F5344CB8AC3E}">
        <p14:creationId xmlns:p14="http://schemas.microsoft.com/office/powerpoint/2010/main" val="117467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527052" y="1338266"/>
            <a:ext cx="11040533" cy="5043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err="1"/>
              <a:t>Mintaszöveg</a:t>
            </a:r>
            <a:r>
              <a:rPr lang="en-GB"/>
              <a:t> </a:t>
            </a:r>
            <a:r>
              <a:rPr lang="en-GB" err="1"/>
              <a:t>szerkesztése</a:t>
            </a:r>
            <a:endParaRPr lang="en-GB"/>
          </a:p>
          <a:p>
            <a:pPr lvl="1"/>
            <a:r>
              <a:rPr lang="en-GB" err="1"/>
              <a:t>Második</a:t>
            </a:r>
            <a:r>
              <a:rPr lang="en-GB"/>
              <a:t> </a:t>
            </a:r>
            <a:r>
              <a:rPr lang="en-GB" err="1"/>
              <a:t>szint</a:t>
            </a:r>
            <a:endParaRPr lang="en-GB"/>
          </a:p>
          <a:p>
            <a:pPr lvl="2"/>
            <a:r>
              <a:rPr lang="en-GB" err="1"/>
              <a:t>Harmadik</a:t>
            </a:r>
            <a:r>
              <a:rPr lang="en-GB"/>
              <a:t> </a:t>
            </a:r>
            <a:r>
              <a:rPr lang="en-GB" err="1"/>
              <a:t>szint</a:t>
            </a:r>
            <a:endParaRPr lang="en-GB"/>
          </a:p>
          <a:p>
            <a:pPr lvl="3"/>
            <a:r>
              <a:rPr lang="en-GB" err="1"/>
              <a:t>Negyedik</a:t>
            </a:r>
            <a:r>
              <a:rPr lang="en-GB"/>
              <a:t> </a:t>
            </a:r>
            <a:r>
              <a:rPr lang="en-GB" err="1"/>
              <a:t>szint</a:t>
            </a:r>
            <a:endParaRPr lang="en-GB"/>
          </a:p>
          <a:p>
            <a:pPr lvl="4"/>
            <a:r>
              <a:rPr lang="en-GB" err="1"/>
              <a:t>Ötödik</a:t>
            </a:r>
            <a:r>
              <a:rPr lang="en-GB"/>
              <a:t> </a:t>
            </a:r>
            <a:r>
              <a:rPr lang="en-GB" err="1"/>
              <a:t>szint</a:t>
            </a:r>
            <a:endParaRPr lang="en-GB"/>
          </a:p>
        </p:txBody>
      </p:sp>
      <p:sp>
        <p:nvSpPr>
          <p:cNvPr id="10" name="Rectangle 8">
            <a:extLst>
              <a:ext uri="{FF2B5EF4-FFF2-40B4-BE49-F238E27FC236}">
                <a16:creationId xmlns:a16="http://schemas.microsoft.com/office/drawing/2014/main" id="{149557D0-6C64-43A1-B67D-950CD2A0BE00}"/>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14" name="Rectangle 2">
            <a:extLst>
              <a:ext uri="{FF2B5EF4-FFF2-40B4-BE49-F238E27FC236}">
                <a16:creationId xmlns:a16="http://schemas.microsoft.com/office/drawing/2014/main" id="{4993D5E0-03FC-4C8A-AEC2-B7854A35E5E1}"/>
              </a:ext>
            </a:extLst>
          </p:cNvPr>
          <p:cNvSpPr>
            <a:spLocks noGrp="1" noChangeArrowheads="1"/>
          </p:cNvSpPr>
          <p:nvPr>
            <p:ph type="title"/>
          </p:nvPr>
        </p:nvSpPr>
        <p:spPr bwMode="auto">
          <a:xfrm>
            <a:off x="267004" y="375700"/>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pic>
        <p:nvPicPr>
          <p:cNvPr id="7" name="Kép 6">
            <a:extLst>
              <a:ext uri="{FF2B5EF4-FFF2-40B4-BE49-F238E27FC236}">
                <a16:creationId xmlns:a16="http://schemas.microsoft.com/office/drawing/2014/main" id="{995B6D9C-C1BF-46D1-A3C6-B8B1869C6877}"/>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r="28863" b="11215"/>
          <a:stretch/>
        </p:blipFill>
        <p:spPr bwMode="auto">
          <a:xfrm>
            <a:off x="10820965" y="75800"/>
            <a:ext cx="1296000" cy="479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4160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83" r:id="rId6"/>
    <p:sldLayoutId id="2147483697" r:id="rId7"/>
  </p:sldLayoutIdLst>
  <p:hf hdr="0" ftr="0" dt="0"/>
  <p:txStyles>
    <p:titleStyle>
      <a:lvl1pPr algn="l" rtl="0" eaLnBrk="1" fontAlgn="base" hangingPunct="1">
        <a:spcBef>
          <a:spcPct val="0"/>
        </a:spcBef>
        <a:spcAft>
          <a:spcPct val="0"/>
        </a:spcAft>
        <a:defRPr sz="3200" b="1">
          <a:solidFill>
            <a:srgbClr val="FF6600"/>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800" b="1">
          <a:solidFill>
            <a:srgbClr val="FF6600"/>
          </a:solidFill>
          <a:latin typeface="Arial Unicode MS" pitchFamily="34" charset="-128"/>
        </a:defRPr>
      </a:lvl2pPr>
      <a:lvl3pPr algn="l" rtl="0" eaLnBrk="1" fontAlgn="base" hangingPunct="1">
        <a:spcBef>
          <a:spcPct val="0"/>
        </a:spcBef>
        <a:spcAft>
          <a:spcPct val="0"/>
        </a:spcAft>
        <a:defRPr sz="2800" b="1">
          <a:solidFill>
            <a:srgbClr val="FF6600"/>
          </a:solidFill>
          <a:latin typeface="Arial Unicode MS" pitchFamily="34" charset="-128"/>
        </a:defRPr>
      </a:lvl3pPr>
      <a:lvl4pPr algn="l" rtl="0" eaLnBrk="1" fontAlgn="base" hangingPunct="1">
        <a:spcBef>
          <a:spcPct val="0"/>
        </a:spcBef>
        <a:spcAft>
          <a:spcPct val="0"/>
        </a:spcAft>
        <a:defRPr sz="2800" b="1">
          <a:solidFill>
            <a:srgbClr val="FF6600"/>
          </a:solidFill>
          <a:latin typeface="Arial Unicode MS" pitchFamily="34" charset="-128"/>
        </a:defRPr>
      </a:lvl4pPr>
      <a:lvl5pPr algn="l" rtl="0" eaLnBrk="1" fontAlgn="base" hangingPunct="1">
        <a:spcBef>
          <a:spcPct val="0"/>
        </a:spcBef>
        <a:spcAft>
          <a:spcPct val="0"/>
        </a:spcAft>
        <a:defRPr sz="2800" b="1">
          <a:solidFill>
            <a:srgbClr val="FF6600"/>
          </a:solidFill>
          <a:latin typeface="Arial Unicode MS" pitchFamily="34" charset="-128"/>
        </a:defRPr>
      </a:lvl5pPr>
      <a:lvl6pPr marL="457200" algn="l" rtl="0" eaLnBrk="1" fontAlgn="base" hangingPunct="1">
        <a:spcBef>
          <a:spcPct val="0"/>
        </a:spcBef>
        <a:spcAft>
          <a:spcPct val="0"/>
        </a:spcAft>
        <a:defRPr sz="2800" b="1">
          <a:solidFill>
            <a:srgbClr val="FF6600"/>
          </a:solidFill>
          <a:latin typeface="Arial Unicode MS" pitchFamily="34" charset="-128"/>
        </a:defRPr>
      </a:lvl6pPr>
      <a:lvl7pPr marL="914400" algn="l" rtl="0" eaLnBrk="1" fontAlgn="base" hangingPunct="1">
        <a:spcBef>
          <a:spcPct val="0"/>
        </a:spcBef>
        <a:spcAft>
          <a:spcPct val="0"/>
        </a:spcAft>
        <a:defRPr sz="2800" b="1">
          <a:solidFill>
            <a:srgbClr val="FF6600"/>
          </a:solidFill>
          <a:latin typeface="Arial Unicode MS" pitchFamily="34" charset="-128"/>
        </a:defRPr>
      </a:lvl7pPr>
      <a:lvl8pPr marL="1371600" algn="l" rtl="0" eaLnBrk="1" fontAlgn="base" hangingPunct="1">
        <a:spcBef>
          <a:spcPct val="0"/>
        </a:spcBef>
        <a:spcAft>
          <a:spcPct val="0"/>
        </a:spcAft>
        <a:defRPr sz="2800" b="1">
          <a:solidFill>
            <a:srgbClr val="FF6600"/>
          </a:solidFill>
          <a:latin typeface="Arial Unicode MS" pitchFamily="34" charset="-128"/>
        </a:defRPr>
      </a:lvl8pPr>
      <a:lvl9pPr marL="1828800" algn="l" rtl="0" eaLnBrk="1" fontAlgn="base" hangingPunct="1">
        <a:spcBef>
          <a:spcPct val="0"/>
        </a:spcBef>
        <a:spcAft>
          <a:spcPct val="0"/>
        </a:spcAft>
        <a:defRPr sz="2800" b="1">
          <a:solidFill>
            <a:srgbClr val="FF6600"/>
          </a:solidFill>
          <a:latin typeface="Arial Unicode MS" pitchFamily="34" charset="-128"/>
        </a:defRPr>
      </a:lvl9pPr>
    </p:titleStyle>
    <p:bodyStyle>
      <a:lvl1pPr marL="342900" indent="-342900" algn="l" rtl="0" eaLnBrk="1" fontAlgn="base" hangingPunct="1">
        <a:spcBef>
          <a:spcPct val="20000"/>
        </a:spcBef>
        <a:spcAft>
          <a:spcPct val="0"/>
        </a:spcAft>
        <a:buClr>
          <a:srgbClr val="FF6600"/>
        </a:buClr>
        <a:buFont typeface="Wingdings" panose="05000000000000000000" pitchFamily="2" charset="2"/>
        <a:buChar char="§"/>
        <a:defRPr sz="1600">
          <a:solidFill>
            <a:schemeClr val="tx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ct val="20000"/>
        </a:spcBef>
        <a:spcAft>
          <a:spcPct val="0"/>
        </a:spcAft>
        <a:buClr>
          <a:srgbClr val="FF6600"/>
        </a:buClr>
        <a:buFont typeface="Wingdings" panose="05000000000000000000" pitchFamily="2" charset="2"/>
        <a:buChar char="§"/>
        <a:defRPr sz="15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egis.acer.europa.eu/chest/dataitems/214/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peter.kotek@rekk.hu" TargetMode="External"/><Relationship Id="rId2" Type="http://schemas.openxmlformats.org/officeDocument/2006/relationships/hyperlink" Target="mailto:borbala.toth@rekk.h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gabor.horvath@rekk.hu" TargetMode="External"/><Relationship Id="rId2" Type="http://schemas.openxmlformats.org/officeDocument/2006/relationships/hyperlink" Target="mailto:peter.kotek@rekk.hu"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eer.eu/national-reporting-2020"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uropean-sustainable-energy-week.b2match.io/agenda?session=c2Vzc2lvbjoxMjMwNzg%3D&amp;track_id=21187"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F9940-052A-622B-07F2-1FFF3C432A00}"/>
              </a:ext>
            </a:extLst>
          </p:cNvPr>
          <p:cNvPicPr>
            <a:picLocks noChangeAspect="1"/>
          </p:cNvPicPr>
          <p:nvPr/>
        </p:nvPicPr>
        <p:blipFill>
          <a:blip r:embed="rId3"/>
          <a:stretch>
            <a:fillRect/>
          </a:stretch>
        </p:blipFill>
        <p:spPr>
          <a:xfrm>
            <a:off x="-973185" y="-57897"/>
            <a:ext cx="10999687" cy="6915897"/>
          </a:xfrm>
          <a:prstGeom prst="rect">
            <a:avLst/>
          </a:prstGeom>
        </p:spPr>
      </p:pic>
      <p:sp>
        <p:nvSpPr>
          <p:cNvPr id="7" name="Alcím 2">
            <a:extLst>
              <a:ext uri="{FF2B5EF4-FFF2-40B4-BE49-F238E27FC236}">
                <a16:creationId xmlns:a16="http://schemas.microsoft.com/office/drawing/2014/main" id="{5D389B7B-B4CB-48C9-9F02-540DA8A61540}"/>
              </a:ext>
            </a:extLst>
          </p:cNvPr>
          <p:cNvSpPr txBox="1">
            <a:spLocks/>
          </p:cNvSpPr>
          <p:nvPr/>
        </p:nvSpPr>
        <p:spPr bwMode="auto">
          <a:xfrm>
            <a:off x="6096001" y="5207620"/>
            <a:ext cx="5782808" cy="1440159"/>
          </a:xfrm>
          <a:prstGeom prst="rect">
            <a:avLst/>
          </a:prstGeom>
          <a:noFill/>
          <a:ln>
            <a:noFill/>
          </a:ln>
          <a:effectLst/>
        </p:spPr>
        <p:txBody>
          <a:bodyPr vert="horz" wrap="square" lIns="91440" tIns="108000" rIns="91440" bIns="45720" numCol="1" anchor="b" anchorCtr="0" compatLnSpc="1">
            <a:prstTxWarp prst="textNoShape">
              <a:avLst/>
            </a:prstTxWarp>
          </a:bodyPr>
          <a:lstStyle>
            <a:lvl1pPr marL="0" indent="0" algn="l" rtl="0" eaLnBrk="0" fontAlgn="base" hangingPunct="0">
              <a:spcBef>
                <a:spcPct val="20000"/>
              </a:spcBef>
              <a:spcAft>
                <a:spcPct val="0"/>
              </a:spcAft>
              <a:buClr>
                <a:srgbClr val="FF6600"/>
              </a:buClr>
              <a:buSzPct val="80000"/>
              <a:buFontTx/>
              <a:buNone/>
              <a:defRPr sz="2400" kern="1200">
                <a:solidFill>
                  <a:schemeClr val="bg1"/>
                </a:solidFill>
                <a:latin typeface="Segoe UI" panose="020B0502040204020203" pitchFamily="34" charset="0"/>
                <a:ea typeface="+mn-ea"/>
                <a:cs typeface="Segoe UI" panose="020B0502040204020203" pitchFamily="34" charset="0"/>
              </a:defRPr>
            </a:lvl1pPr>
            <a:lvl2pPr marL="630238" indent="-274638" algn="l" rtl="0" eaLnBrk="0" fontAlgn="base" hangingPunct="0">
              <a:spcBef>
                <a:spcPct val="20000"/>
              </a:spcBef>
              <a:spcAft>
                <a:spcPct val="0"/>
              </a:spcAft>
              <a:buClr>
                <a:srgbClr val="FF6600"/>
              </a:buClr>
              <a:buSzPct val="80000"/>
              <a:buFont typeface="Wingdings" panose="05000000000000000000" pitchFamily="2" charset="2"/>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hu-HU" sz="1800" i="1" dirty="0">
              <a:solidFill>
                <a:schemeClr val="accent5">
                  <a:lumMod val="50000"/>
                </a:schemeClr>
              </a:solidFill>
            </a:endParaRPr>
          </a:p>
          <a:p>
            <a:pPr algn="r"/>
            <a:endParaRPr lang="hu-HU" sz="1800" i="1" dirty="0">
              <a:solidFill>
                <a:schemeClr val="accent5">
                  <a:lumMod val="50000"/>
                </a:schemeClr>
              </a:solidFill>
            </a:endParaRPr>
          </a:p>
          <a:p>
            <a:pPr algn="r"/>
            <a:r>
              <a:rPr lang="hu-HU" sz="1800" i="1" dirty="0">
                <a:solidFill>
                  <a:schemeClr val="accent5">
                    <a:lumMod val="50000"/>
                  </a:schemeClr>
                </a:solidFill>
              </a:rPr>
              <a:t>Péter Kotek</a:t>
            </a:r>
          </a:p>
          <a:p>
            <a:pPr algn="r"/>
            <a:r>
              <a:rPr lang="hu-HU" sz="1800" i="1" dirty="0">
                <a:solidFill>
                  <a:schemeClr val="accent5">
                    <a:lumMod val="50000"/>
                  </a:schemeClr>
                </a:solidFill>
              </a:rPr>
              <a:t>Gábor Horváth</a:t>
            </a:r>
          </a:p>
          <a:p>
            <a:pPr algn="r"/>
            <a:r>
              <a:rPr lang="hu-HU" sz="1800" i="1" dirty="0">
                <a:solidFill>
                  <a:schemeClr val="accent5">
                    <a:lumMod val="50000"/>
                  </a:schemeClr>
                </a:solidFill>
              </a:rPr>
              <a:t>24 </a:t>
            </a:r>
            <a:r>
              <a:rPr lang="hu-HU" sz="1800" i="1" dirty="0" err="1">
                <a:solidFill>
                  <a:schemeClr val="accent5">
                    <a:lumMod val="50000"/>
                  </a:schemeClr>
                </a:solidFill>
              </a:rPr>
              <a:t>June</a:t>
            </a:r>
            <a:r>
              <a:rPr lang="hu-HU" sz="1800" i="1" dirty="0">
                <a:solidFill>
                  <a:schemeClr val="accent5">
                    <a:lumMod val="50000"/>
                  </a:schemeClr>
                </a:solidFill>
              </a:rPr>
              <a:t> 2022</a:t>
            </a:r>
          </a:p>
          <a:p>
            <a:pPr algn="r"/>
            <a:endParaRPr lang="hu-HU" sz="1800" i="1" dirty="0">
              <a:solidFill>
                <a:schemeClr val="accent5">
                  <a:lumMod val="50000"/>
                </a:schemeClr>
              </a:solidFill>
            </a:endParaRPr>
          </a:p>
          <a:p>
            <a:pPr algn="r"/>
            <a:r>
              <a:rPr lang="en-GB" sz="1800" i="1" dirty="0">
                <a:solidFill>
                  <a:schemeClr val="accent5">
                    <a:lumMod val="50000"/>
                  </a:schemeClr>
                </a:solidFill>
              </a:rPr>
              <a:t>24</a:t>
            </a:r>
            <a:r>
              <a:rPr lang="en-GB" sz="1800" i="1" baseline="30000" dirty="0">
                <a:solidFill>
                  <a:schemeClr val="accent5">
                    <a:lumMod val="50000"/>
                  </a:schemeClr>
                </a:solidFill>
              </a:rPr>
              <a:t>th</a:t>
            </a:r>
            <a:r>
              <a:rPr lang="en-GB" sz="1800" i="1" dirty="0">
                <a:solidFill>
                  <a:schemeClr val="accent5">
                    <a:lumMod val="50000"/>
                  </a:schemeClr>
                </a:solidFill>
              </a:rPr>
              <a:t> Steering Group Meeting of the Priority Area 2</a:t>
            </a:r>
            <a:endParaRPr lang="hu-HU" sz="1800" i="1" dirty="0">
              <a:solidFill>
                <a:schemeClr val="accent5">
                  <a:lumMod val="50000"/>
                </a:schemeClr>
              </a:solidFill>
            </a:endParaRPr>
          </a:p>
        </p:txBody>
      </p:sp>
      <p:sp>
        <p:nvSpPr>
          <p:cNvPr id="8" name="Cím 1">
            <a:extLst>
              <a:ext uri="{FF2B5EF4-FFF2-40B4-BE49-F238E27FC236}">
                <a16:creationId xmlns:a16="http://schemas.microsoft.com/office/drawing/2014/main" id="{685C9731-89E3-4CED-859A-1CBFEE212F66}"/>
              </a:ext>
            </a:extLst>
          </p:cNvPr>
          <p:cNvSpPr txBox="1">
            <a:spLocks/>
          </p:cNvSpPr>
          <p:nvPr/>
        </p:nvSpPr>
        <p:spPr bwMode="auto">
          <a:xfrm>
            <a:off x="5557779" y="3170427"/>
            <a:ext cx="6634221" cy="1440160"/>
          </a:xfrm>
          <a:prstGeom prst="rect">
            <a:avLst/>
          </a:prstGeom>
          <a:solidFill>
            <a:schemeClr val="tx1">
              <a:alpha val="75000"/>
            </a:schemeClr>
          </a:solid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cap="all" spc="100" baseline="0">
                <a:solidFill>
                  <a:schemeClr val="bg1"/>
                </a:solidFill>
                <a:latin typeface="Segoe UI" panose="020B0502040204020203" pitchFamily="34" charset="0"/>
                <a:ea typeface="+mj-ea"/>
                <a:cs typeface="Segoe UI" panose="020B0502040204020203" pitchFamily="34" charset="0"/>
              </a:defRPr>
            </a:lvl1pPr>
            <a:lvl2pPr algn="l" rtl="0" eaLnBrk="0" fontAlgn="base" hangingPunct="0">
              <a:spcBef>
                <a:spcPct val="0"/>
              </a:spcBef>
              <a:spcAft>
                <a:spcPct val="0"/>
              </a:spcAft>
              <a:defRPr sz="2800" b="1">
                <a:solidFill>
                  <a:srgbClr val="FF6600"/>
                </a:solidFill>
                <a:latin typeface="Arial Unicode MS" panose="020B0604020202020204" pitchFamily="34" charset="-128"/>
              </a:defRPr>
            </a:lvl2pPr>
            <a:lvl3pPr algn="l" rtl="0" eaLnBrk="0" fontAlgn="base" hangingPunct="0">
              <a:spcBef>
                <a:spcPct val="0"/>
              </a:spcBef>
              <a:spcAft>
                <a:spcPct val="0"/>
              </a:spcAft>
              <a:defRPr sz="2800" b="1">
                <a:solidFill>
                  <a:srgbClr val="FF6600"/>
                </a:solidFill>
                <a:latin typeface="Arial Unicode MS" panose="020B0604020202020204" pitchFamily="34" charset="-128"/>
              </a:defRPr>
            </a:lvl3pPr>
            <a:lvl4pPr algn="l" rtl="0" eaLnBrk="0" fontAlgn="base" hangingPunct="0">
              <a:spcBef>
                <a:spcPct val="0"/>
              </a:spcBef>
              <a:spcAft>
                <a:spcPct val="0"/>
              </a:spcAft>
              <a:defRPr sz="2800" b="1">
                <a:solidFill>
                  <a:srgbClr val="FF6600"/>
                </a:solidFill>
                <a:latin typeface="Arial Unicode MS" panose="020B0604020202020204" pitchFamily="34" charset="-128"/>
              </a:defRPr>
            </a:lvl4pPr>
            <a:lvl5pPr algn="l" rtl="0" eaLnBrk="0" fontAlgn="base" hangingPunct="0">
              <a:spcBef>
                <a:spcPct val="0"/>
              </a:spcBef>
              <a:spcAft>
                <a:spcPct val="0"/>
              </a:spcAft>
              <a:defRPr sz="2800" b="1">
                <a:solidFill>
                  <a:srgbClr val="FF6600"/>
                </a:solidFill>
                <a:latin typeface="Arial Unicode MS" panose="020B0604020202020204" pitchFamily="34" charset="-128"/>
              </a:defRPr>
            </a:lvl5pPr>
            <a:lvl6pPr marL="457200" algn="l" rtl="0" fontAlgn="base">
              <a:spcBef>
                <a:spcPct val="0"/>
              </a:spcBef>
              <a:spcAft>
                <a:spcPct val="0"/>
              </a:spcAft>
              <a:defRPr sz="2800" b="1">
                <a:solidFill>
                  <a:srgbClr val="FF6600"/>
                </a:solidFill>
                <a:latin typeface="Arial Unicode MS" panose="020B0604020202020204" pitchFamily="34" charset="-128"/>
              </a:defRPr>
            </a:lvl6pPr>
            <a:lvl7pPr marL="914400" algn="l" rtl="0" fontAlgn="base">
              <a:spcBef>
                <a:spcPct val="0"/>
              </a:spcBef>
              <a:spcAft>
                <a:spcPct val="0"/>
              </a:spcAft>
              <a:defRPr sz="2800" b="1">
                <a:solidFill>
                  <a:srgbClr val="FF6600"/>
                </a:solidFill>
                <a:latin typeface="Arial Unicode MS" panose="020B0604020202020204" pitchFamily="34" charset="-128"/>
              </a:defRPr>
            </a:lvl7pPr>
            <a:lvl8pPr marL="1371600" algn="l" rtl="0" fontAlgn="base">
              <a:spcBef>
                <a:spcPct val="0"/>
              </a:spcBef>
              <a:spcAft>
                <a:spcPct val="0"/>
              </a:spcAft>
              <a:defRPr sz="2800" b="1">
                <a:solidFill>
                  <a:srgbClr val="FF6600"/>
                </a:solidFill>
                <a:latin typeface="Arial Unicode MS" panose="020B0604020202020204" pitchFamily="34" charset="-128"/>
              </a:defRPr>
            </a:lvl8pPr>
            <a:lvl9pPr marL="1828800" algn="l" rtl="0" fontAlgn="base">
              <a:spcBef>
                <a:spcPct val="0"/>
              </a:spcBef>
              <a:spcAft>
                <a:spcPct val="0"/>
              </a:spcAft>
              <a:defRPr sz="2800" b="1">
                <a:solidFill>
                  <a:srgbClr val="FF6600"/>
                </a:solidFill>
                <a:latin typeface="Arial Unicode MS" panose="020B0604020202020204" pitchFamily="34" charset="-128"/>
              </a:defRPr>
            </a:lvl9pPr>
          </a:lstStyle>
          <a:p>
            <a:pPr lvl="0" algn="ctr"/>
            <a:r>
              <a:rPr lang="hu-HU" sz="2800">
                <a:solidFill>
                  <a:schemeClr val="accent1"/>
                </a:solidFill>
                <a:latin typeface="Segoe UI Black" panose="020B0A02040204020203" pitchFamily="34" charset="0"/>
              </a:rPr>
              <a:t> </a:t>
            </a:r>
          </a:p>
        </p:txBody>
      </p:sp>
      <p:graphicFrame>
        <p:nvGraphicFramePr>
          <p:cNvPr id="4" name="Táblázat 3">
            <a:extLst>
              <a:ext uri="{FF2B5EF4-FFF2-40B4-BE49-F238E27FC236}">
                <a16:creationId xmlns:a16="http://schemas.microsoft.com/office/drawing/2014/main" id="{CC2641BE-7DDA-E5ED-B126-37AAB30EDFD4}"/>
              </a:ext>
            </a:extLst>
          </p:cNvPr>
          <p:cNvGraphicFramePr>
            <a:graphicFrameLocks noGrp="1"/>
          </p:cNvGraphicFramePr>
          <p:nvPr>
            <p:extLst>
              <p:ext uri="{D42A27DB-BD31-4B8C-83A1-F6EECF244321}">
                <p14:modId xmlns:p14="http://schemas.microsoft.com/office/powerpoint/2010/main" val="1557939799"/>
              </p:ext>
            </p:extLst>
          </p:nvPr>
        </p:nvGraphicFramePr>
        <p:xfrm>
          <a:off x="5883038" y="3353844"/>
          <a:ext cx="5995771" cy="944880"/>
        </p:xfrm>
        <a:graphic>
          <a:graphicData uri="http://schemas.openxmlformats.org/drawingml/2006/table">
            <a:tbl>
              <a:tblPr/>
              <a:tblGrid>
                <a:gridCol w="5995771">
                  <a:extLst>
                    <a:ext uri="{9D8B030D-6E8A-4147-A177-3AD203B41FA5}">
                      <a16:colId xmlns:a16="http://schemas.microsoft.com/office/drawing/2014/main" val="571962035"/>
                    </a:ext>
                  </a:extLst>
                </a:gridCol>
              </a:tblGrid>
              <a:tr h="0">
                <a:tc>
                  <a:txBody>
                    <a:bodyPr/>
                    <a:lstStyle/>
                    <a:p>
                      <a:r>
                        <a:rPr lang="en-US" sz="2800" b="1" i="1" dirty="0">
                          <a:solidFill>
                            <a:srgbClr val="FF6600"/>
                          </a:solidFill>
                          <a:effectLst/>
                          <a:latin typeface="Calibri-Italic"/>
                        </a:rPr>
                        <a:t>Possibilities for </a:t>
                      </a:r>
                      <a:r>
                        <a:rPr lang="hu-HU" sz="2800" b="1" i="1" dirty="0" err="1">
                          <a:solidFill>
                            <a:srgbClr val="FF6600"/>
                          </a:solidFill>
                          <a:effectLst/>
                          <a:latin typeface="Calibri-Italic"/>
                        </a:rPr>
                        <a:t>reducing</a:t>
                      </a:r>
                      <a:r>
                        <a:rPr lang="hu-HU" sz="2800" b="1" i="1" dirty="0">
                          <a:solidFill>
                            <a:srgbClr val="FF6600"/>
                          </a:solidFill>
                          <a:effectLst/>
                          <a:latin typeface="Calibri-Italic"/>
                        </a:rPr>
                        <a:t> </a:t>
                      </a:r>
                      <a:r>
                        <a:rPr lang="en-US" sz="2800" b="1" i="1" dirty="0">
                          <a:solidFill>
                            <a:srgbClr val="FF6600"/>
                          </a:solidFill>
                          <a:effectLst/>
                          <a:latin typeface="Calibri-Italic"/>
                        </a:rPr>
                        <a:t>Russian gas</a:t>
                      </a:r>
                      <a:r>
                        <a:rPr lang="hu-HU" sz="2800" b="1" i="1" dirty="0">
                          <a:solidFill>
                            <a:srgbClr val="FF6600"/>
                          </a:solidFill>
                          <a:effectLst/>
                          <a:latin typeface="Calibri-Italic"/>
                        </a:rPr>
                        <a:t> </a:t>
                      </a:r>
                      <a:r>
                        <a:rPr lang="hu-HU" sz="2800" b="1" i="1" dirty="0" err="1">
                          <a:solidFill>
                            <a:srgbClr val="FF6600"/>
                          </a:solidFill>
                          <a:effectLst/>
                          <a:latin typeface="Calibri-Italic"/>
                        </a:rPr>
                        <a:t>dependency</a:t>
                      </a:r>
                      <a:r>
                        <a:rPr lang="hu-HU" sz="2800" b="1" i="1" dirty="0">
                          <a:solidFill>
                            <a:srgbClr val="FF6600"/>
                          </a:solidFill>
                          <a:effectLst/>
                          <a:latin typeface="Calibri-Italic"/>
                        </a:rPr>
                        <a:t> of </a:t>
                      </a:r>
                      <a:r>
                        <a:rPr lang="hu-HU" sz="2800" b="1" i="1" dirty="0" err="1">
                          <a:solidFill>
                            <a:srgbClr val="FF6600"/>
                          </a:solidFill>
                          <a:effectLst/>
                          <a:latin typeface="Calibri-Italic"/>
                        </a:rPr>
                        <a:t>the</a:t>
                      </a:r>
                      <a:r>
                        <a:rPr lang="hu-HU" sz="2800" b="1" i="1" dirty="0">
                          <a:solidFill>
                            <a:srgbClr val="FF6600"/>
                          </a:solidFill>
                          <a:effectLst/>
                          <a:latin typeface="Calibri-Italic"/>
                        </a:rPr>
                        <a:t> </a:t>
                      </a:r>
                      <a:r>
                        <a:rPr lang="hu-HU" sz="2800" b="1" i="1" dirty="0" err="1">
                          <a:solidFill>
                            <a:srgbClr val="FF6600"/>
                          </a:solidFill>
                          <a:effectLst/>
                          <a:latin typeface="Calibri-Italic"/>
                        </a:rPr>
                        <a:t>Danube</a:t>
                      </a:r>
                      <a:r>
                        <a:rPr lang="hu-HU" sz="2800" b="1" i="1" dirty="0">
                          <a:solidFill>
                            <a:srgbClr val="FF6600"/>
                          </a:solidFill>
                          <a:effectLst/>
                          <a:latin typeface="Calibri-Italic"/>
                        </a:rPr>
                        <a:t> </a:t>
                      </a:r>
                      <a:r>
                        <a:rPr lang="hu-HU" sz="2800" b="1" i="1" dirty="0" err="1">
                          <a:solidFill>
                            <a:srgbClr val="FF6600"/>
                          </a:solidFill>
                          <a:effectLst/>
                          <a:latin typeface="Calibri-Italic"/>
                        </a:rPr>
                        <a:t>Region</a:t>
                      </a:r>
                      <a:endParaRPr lang="en-US" sz="4000" b="1" dirty="0">
                        <a:solidFill>
                          <a:srgbClr val="FF66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43675"/>
                  </a:ext>
                </a:extLst>
              </a:tr>
            </a:tbl>
          </a:graphicData>
        </a:graphic>
      </p:graphicFrame>
    </p:spTree>
    <p:extLst>
      <p:ext uri="{BB962C8B-B14F-4D97-AF65-F5344CB8AC3E}">
        <p14:creationId xmlns:p14="http://schemas.microsoft.com/office/powerpoint/2010/main" val="116533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28881B-46B2-95AB-CFAE-4B3795140F8F}"/>
              </a:ext>
            </a:extLst>
          </p:cNvPr>
          <p:cNvSpPr>
            <a:spLocks noGrp="1"/>
          </p:cNvSpPr>
          <p:nvPr>
            <p:ph type="title"/>
          </p:nvPr>
        </p:nvSpPr>
        <p:spPr/>
        <p:txBody>
          <a:bodyPr/>
          <a:lstStyle/>
          <a:p>
            <a:r>
              <a:rPr lang="hu-HU" err="1"/>
              <a:t>Natural</a:t>
            </a:r>
            <a:r>
              <a:rPr lang="hu-HU"/>
              <a:t> </a:t>
            </a:r>
            <a:r>
              <a:rPr lang="hu-HU" err="1"/>
              <a:t>gas</a:t>
            </a:r>
            <a:r>
              <a:rPr lang="hu-HU"/>
              <a:t> </a:t>
            </a:r>
            <a:r>
              <a:rPr lang="hu-HU" err="1"/>
              <a:t>infrastructure</a:t>
            </a:r>
            <a:r>
              <a:rPr lang="hu-HU"/>
              <a:t> in </a:t>
            </a:r>
            <a:r>
              <a:rPr lang="hu-HU" err="1"/>
              <a:t>numbers</a:t>
            </a:r>
            <a:endParaRPr lang="en-US"/>
          </a:p>
        </p:txBody>
      </p:sp>
      <p:sp>
        <p:nvSpPr>
          <p:cNvPr id="3" name="Tartalom helye 2">
            <a:extLst>
              <a:ext uri="{FF2B5EF4-FFF2-40B4-BE49-F238E27FC236}">
                <a16:creationId xmlns:a16="http://schemas.microsoft.com/office/drawing/2014/main" id="{7CBA54FC-5CD0-A47F-3B1D-C60C0E0EF361}"/>
              </a:ext>
            </a:extLst>
          </p:cNvPr>
          <p:cNvSpPr>
            <a:spLocks noGrp="1"/>
          </p:cNvSpPr>
          <p:nvPr>
            <p:ph idx="1"/>
          </p:nvPr>
        </p:nvSpPr>
        <p:spPr>
          <a:xfrm>
            <a:off x="261243" y="1338754"/>
            <a:ext cx="4271257" cy="4923255"/>
          </a:xfrm>
        </p:spPr>
        <p:txBody>
          <a:bodyPr/>
          <a:lstStyle/>
          <a:p>
            <a:pPr marL="457200" indent="-457200">
              <a:buFont typeface="+mj-lt"/>
              <a:buAutoNum type="arabicPeriod"/>
            </a:pPr>
            <a:r>
              <a:rPr lang="hu-HU" b="1"/>
              <a:t>Network map</a:t>
            </a:r>
          </a:p>
          <a:p>
            <a:pPr marL="457200" indent="-457200">
              <a:buFont typeface="+mj-lt"/>
              <a:buAutoNum type="arabicPeriod"/>
            </a:pPr>
            <a:r>
              <a:rPr lang="hu-HU" b="1"/>
              <a:t>N-1 ratio</a:t>
            </a:r>
          </a:p>
          <a:p>
            <a:pPr marL="457200" indent="-457200">
              <a:buFont typeface="+mj-lt"/>
              <a:buAutoNum type="arabicPeriod"/>
            </a:pPr>
            <a:r>
              <a:rPr lang="hu-HU" b="1"/>
              <a:t>TSO Network </a:t>
            </a:r>
            <a:r>
              <a:rPr lang="hu-HU" b="1" err="1"/>
              <a:t>length</a:t>
            </a:r>
            <a:endParaRPr lang="hu-HU" b="1"/>
          </a:p>
          <a:p>
            <a:pPr marL="457200" indent="-457200">
              <a:buFont typeface="+mj-lt"/>
              <a:buAutoNum type="arabicPeriod"/>
            </a:pPr>
            <a:r>
              <a:rPr lang="hu-HU" b="1"/>
              <a:t>Daily </a:t>
            </a:r>
            <a:r>
              <a:rPr lang="hu-HU" b="1" err="1"/>
              <a:t>peak</a:t>
            </a:r>
            <a:r>
              <a:rPr lang="hu-HU" b="1"/>
              <a:t> </a:t>
            </a:r>
            <a:r>
              <a:rPr lang="hu-HU" b="1" err="1"/>
              <a:t>consumption</a:t>
            </a:r>
            <a:endParaRPr lang="hu-HU" b="1"/>
          </a:p>
          <a:p>
            <a:pPr marL="457200" indent="-457200">
              <a:buFont typeface="+mj-lt"/>
              <a:buAutoNum type="arabicPeriod"/>
            </a:pPr>
            <a:r>
              <a:rPr lang="hu-HU" b="1" err="1"/>
              <a:t>Production</a:t>
            </a:r>
            <a:r>
              <a:rPr lang="hu-HU" b="1"/>
              <a:t>/</a:t>
            </a:r>
            <a:r>
              <a:rPr lang="hu-HU" b="1" err="1"/>
              <a:t>Annual</a:t>
            </a:r>
            <a:r>
              <a:rPr lang="hu-HU" b="1"/>
              <a:t> </a:t>
            </a:r>
            <a:r>
              <a:rPr lang="hu-HU" b="1" err="1"/>
              <a:t>consumption</a:t>
            </a:r>
            <a:endParaRPr lang="hu-HU" b="1"/>
          </a:p>
          <a:p>
            <a:pPr marL="457200" indent="-457200">
              <a:buFont typeface="+mj-lt"/>
              <a:buAutoNum type="arabicPeriod"/>
            </a:pPr>
            <a:r>
              <a:rPr lang="hu-HU" b="1"/>
              <a:t>R/P </a:t>
            </a:r>
            <a:r>
              <a:rPr lang="hu-HU" b="1" err="1"/>
              <a:t>value</a:t>
            </a:r>
            <a:endParaRPr lang="hu-HU" b="1"/>
          </a:p>
          <a:p>
            <a:pPr marL="457200" indent="-457200">
              <a:buFont typeface="+mj-lt"/>
              <a:buAutoNum type="arabicPeriod"/>
            </a:pPr>
            <a:r>
              <a:rPr lang="hu-HU" b="1" err="1"/>
              <a:t>Share</a:t>
            </a:r>
            <a:r>
              <a:rPr lang="hu-HU" b="1"/>
              <a:t> in DR </a:t>
            </a:r>
            <a:r>
              <a:rPr lang="hu-HU" b="1" err="1"/>
              <a:t>production</a:t>
            </a:r>
            <a:endParaRPr lang="hu-HU" b="1"/>
          </a:p>
          <a:p>
            <a:pPr marL="457200" indent="-457200">
              <a:buFont typeface="+mj-lt"/>
              <a:buAutoNum type="arabicPeriod"/>
            </a:pPr>
            <a:r>
              <a:rPr lang="hu-HU" b="1" err="1"/>
              <a:t>Infrastructure</a:t>
            </a:r>
            <a:r>
              <a:rPr lang="hu-HU" b="1"/>
              <a:t> </a:t>
            </a:r>
            <a:r>
              <a:rPr lang="hu-HU" b="1" err="1"/>
              <a:t>capacities</a:t>
            </a:r>
            <a:r>
              <a:rPr lang="hu-HU" b="1"/>
              <a:t> </a:t>
            </a:r>
            <a:r>
              <a:rPr lang="hu-HU" b="1" err="1"/>
              <a:t>compared</a:t>
            </a:r>
            <a:r>
              <a:rPr lang="hu-HU" b="1"/>
              <a:t> </a:t>
            </a:r>
            <a:r>
              <a:rPr lang="hu-HU" b="1" err="1"/>
              <a:t>to</a:t>
            </a:r>
            <a:r>
              <a:rPr lang="hu-HU" b="1"/>
              <a:t> </a:t>
            </a:r>
            <a:r>
              <a:rPr lang="hu-HU" b="1" err="1"/>
              <a:t>daily</a:t>
            </a:r>
            <a:r>
              <a:rPr lang="hu-HU" b="1"/>
              <a:t> </a:t>
            </a:r>
            <a:r>
              <a:rPr lang="hu-HU" b="1" err="1"/>
              <a:t>peak</a:t>
            </a:r>
            <a:r>
              <a:rPr lang="hu-HU" b="1"/>
              <a:t> </a:t>
            </a:r>
            <a:r>
              <a:rPr lang="hu-HU" b="1" err="1"/>
              <a:t>consumption</a:t>
            </a:r>
            <a:endParaRPr lang="hu-HU" b="1"/>
          </a:p>
        </p:txBody>
      </p:sp>
      <p:sp>
        <p:nvSpPr>
          <p:cNvPr id="4" name="Dia számának helye 3">
            <a:extLst>
              <a:ext uri="{FF2B5EF4-FFF2-40B4-BE49-F238E27FC236}">
                <a16:creationId xmlns:a16="http://schemas.microsoft.com/office/drawing/2014/main" id="{B4FB896E-1CC6-5375-151E-913AE023A7D7}"/>
              </a:ext>
            </a:extLst>
          </p:cNvPr>
          <p:cNvSpPr>
            <a:spLocks noGrp="1"/>
          </p:cNvSpPr>
          <p:nvPr>
            <p:ph type="sldNum" sz="quarter" idx="4"/>
          </p:nvPr>
        </p:nvSpPr>
        <p:spPr/>
        <p:txBody>
          <a:bodyPr/>
          <a:lstStyle/>
          <a:p>
            <a:pPr>
              <a:defRPr/>
            </a:pPr>
            <a:fld id="{C7E3338D-8F5B-4FC7-A0B5-AD45AC3F4C65}" type="slidenum">
              <a:rPr lang="en-GB" altLang="hu-HU" smtClean="0"/>
              <a:pPr>
                <a:defRPr/>
              </a:pPr>
              <a:t>10</a:t>
            </a:fld>
            <a:endParaRPr lang="en-GB" altLang="hu-HU"/>
          </a:p>
        </p:txBody>
      </p:sp>
      <p:grpSp>
        <p:nvGrpSpPr>
          <p:cNvPr id="10" name="Csoportba foglalás 9">
            <a:extLst>
              <a:ext uri="{FF2B5EF4-FFF2-40B4-BE49-F238E27FC236}">
                <a16:creationId xmlns:a16="http://schemas.microsoft.com/office/drawing/2014/main" id="{55BA8EF8-9A58-6393-A83B-77895A4E1C33}"/>
              </a:ext>
            </a:extLst>
          </p:cNvPr>
          <p:cNvGrpSpPr/>
          <p:nvPr/>
        </p:nvGrpSpPr>
        <p:grpSpPr>
          <a:xfrm>
            <a:off x="4500613" y="1677727"/>
            <a:ext cx="7491513" cy="3536526"/>
            <a:chOff x="4587701" y="1198760"/>
            <a:chExt cx="7491513" cy="3536526"/>
          </a:xfrm>
        </p:grpSpPr>
        <p:pic>
          <p:nvPicPr>
            <p:cNvPr id="6" name="Kép 5">
              <a:extLst>
                <a:ext uri="{FF2B5EF4-FFF2-40B4-BE49-F238E27FC236}">
                  <a16:creationId xmlns:a16="http://schemas.microsoft.com/office/drawing/2014/main" id="{96982D38-57E0-7F35-6EC1-3EE3E660A96A}"/>
                </a:ext>
              </a:extLst>
            </p:cNvPr>
            <p:cNvPicPr>
              <a:picLocks noChangeAspect="1"/>
            </p:cNvPicPr>
            <p:nvPr/>
          </p:nvPicPr>
          <p:blipFill rotWithShape="1">
            <a:blip r:embed="rId3"/>
            <a:srcRect b="32695"/>
            <a:stretch/>
          </p:blipFill>
          <p:spPr>
            <a:xfrm>
              <a:off x="4587701" y="1198760"/>
              <a:ext cx="7491513" cy="3536526"/>
            </a:xfrm>
            <a:prstGeom prst="rect">
              <a:avLst/>
            </a:prstGeom>
          </p:spPr>
        </p:pic>
        <p:sp>
          <p:nvSpPr>
            <p:cNvPr id="9" name="Téglalap 8">
              <a:extLst>
                <a:ext uri="{FF2B5EF4-FFF2-40B4-BE49-F238E27FC236}">
                  <a16:creationId xmlns:a16="http://schemas.microsoft.com/office/drawing/2014/main" id="{75D1CFC4-A80F-3A1E-1B4D-6940DD79DBF7}"/>
                </a:ext>
              </a:extLst>
            </p:cNvPr>
            <p:cNvSpPr/>
            <p:nvPr/>
          </p:nvSpPr>
          <p:spPr bwMode="auto">
            <a:xfrm>
              <a:off x="8333457" y="3004457"/>
              <a:ext cx="3564629" cy="1654629"/>
            </a:xfrm>
            <a:prstGeom prst="rect">
              <a:avLst/>
            </a:prstGeom>
            <a:solidFill>
              <a:srgbClr val="FFFFFF"/>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Unicode MS" pitchFamily="34" charset="-128"/>
              </a:endParaRPr>
            </a:p>
          </p:txBody>
        </p:sp>
        <p:pic>
          <p:nvPicPr>
            <p:cNvPr id="8" name="Kép 7">
              <a:extLst>
                <a:ext uri="{FF2B5EF4-FFF2-40B4-BE49-F238E27FC236}">
                  <a16:creationId xmlns:a16="http://schemas.microsoft.com/office/drawing/2014/main" id="{EEB77A45-993B-811B-A9BA-A2E4AA7AC4E3}"/>
                </a:ext>
              </a:extLst>
            </p:cNvPr>
            <p:cNvPicPr>
              <a:picLocks noChangeAspect="1"/>
            </p:cNvPicPr>
            <p:nvPr/>
          </p:nvPicPr>
          <p:blipFill>
            <a:blip r:embed="rId4"/>
            <a:stretch>
              <a:fillRect/>
            </a:stretch>
          </p:blipFill>
          <p:spPr>
            <a:xfrm>
              <a:off x="8443858" y="3130868"/>
              <a:ext cx="3341703" cy="1528218"/>
            </a:xfrm>
            <a:prstGeom prst="rect">
              <a:avLst/>
            </a:prstGeom>
          </p:spPr>
        </p:pic>
      </p:grpSp>
      <p:sp>
        <p:nvSpPr>
          <p:cNvPr id="11" name="Szövegdoboz 10">
            <a:extLst>
              <a:ext uri="{FF2B5EF4-FFF2-40B4-BE49-F238E27FC236}">
                <a16:creationId xmlns:a16="http://schemas.microsoft.com/office/drawing/2014/main" id="{6BABEE2B-62CA-6064-CDB0-49FE9A797E13}"/>
              </a:ext>
            </a:extLst>
          </p:cNvPr>
          <p:cNvSpPr txBox="1"/>
          <p:nvPr/>
        </p:nvSpPr>
        <p:spPr>
          <a:xfrm>
            <a:off x="6126684" y="5202164"/>
            <a:ext cx="4271257" cy="276999"/>
          </a:xfrm>
          <a:prstGeom prst="rect">
            <a:avLst/>
          </a:prstGeom>
          <a:noFill/>
        </p:spPr>
        <p:txBody>
          <a:bodyPr wrap="square" rtlCol="0">
            <a:spAutoFit/>
          </a:bodyPr>
          <a:lstStyle/>
          <a:p>
            <a:r>
              <a:rPr lang="hu-HU" sz="1200" i="1" err="1"/>
              <a:t>Example</a:t>
            </a:r>
            <a:r>
              <a:rPr lang="hu-HU" sz="1200" i="1"/>
              <a:t>: </a:t>
            </a:r>
            <a:r>
              <a:rPr lang="hu-HU" sz="1200" i="1" err="1"/>
              <a:t>Indicators</a:t>
            </a:r>
            <a:r>
              <a:rPr lang="hu-HU" sz="1200" i="1"/>
              <a:t> </a:t>
            </a:r>
            <a:r>
              <a:rPr lang="hu-HU" sz="1200" i="1" err="1"/>
              <a:t>from</a:t>
            </a:r>
            <a:r>
              <a:rPr lang="hu-HU" sz="1200" i="1"/>
              <a:t> </a:t>
            </a:r>
            <a:r>
              <a:rPr lang="hu-HU" sz="1200" i="1" err="1"/>
              <a:t>the</a:t>
            </a:r>
            <a:r>
              <a:rPr lang="hu-HU" sz="1200" i="1"/>
              <a:t> </a:t>
            </a:r>
            <a:r>
              <a:rPr lang="hu-HU" sz="1200" i="1" err="1"/>
              <a:t>Czech</a:t>
            </a:r>
            <a:r>
              <a:rPr lang="hu-HU" sz="1200" i="1"/>
              <a:t> </a:t>
            </a:r>
            <a:r>
              <a:rPr lang="hu-HU" sz="1200" i="1" err="1"/>
              <a:t>Republic</a:t>
            </a:r>
            <a:r>
              <a:rPr lang="hu-HU" sz="1200" i="1"/>
              <a:t> </a:t>
            </a:r>
            <a:r>
              <a:rPr lang="hu-HU" sz="1200" i="1" err="1"/>
              <a:t>factsheet</a:t>
            </a:r>
            <a:endParaRPr lang="en-US" sz="1200" i="1"/>
          </a:p>
        </p:txBody>
      </p:sp>
    </p:spTree>
    <p:extLst>
      <p:ext uri="{BB962C8B-B14F-4D97-AF65-F5344CB8AC3E}">
        <p14:creationId xmlns:p14="http://schemas.microsoft.com/office/powerpoint/2010/main" val="293816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28881B-46B2-95AB-CFAE-4B3795140F8F}"/>
              </a:ext>
            </a:extLst>
          </p:cNvPr>
          <p:cNvSpPr>
            <a:spLocks noGrp="1"/>
          </p:cNvSpPr>
          <p:nvPr>
            <p:ph type="title"/>
          </p:nvPr>
        </p:nvSpPr>
        <p:spPr/>
        <p:txBody>
          <a:bodyPr/>
          <a:lstStyle/>
          <a:p>
            <a:r>
              <a:rPr lang="hu-HU" err="1"/>
              <a:t>Natural</a:t>
            </a:r>
            <a:r>
              <a:rPr lang="hu-HU"/>
              <a:t> </a:t>
            </a:r>
            <a:r>
              <a:rPr lang="hu-HU" err="1"/>
              <a:t>gas</a:t>
            </a:r>
            <a:r>
              <a:rPr lang="hu-HU"/>
              <a:t> </a:t>
            </a:r>
            <a:r>
              <a:rPr lang="hu-HU" err="1"/>
              <a:t>infrastructure</a:t>
            </a:r>
            <a:r>
              <a:rPr lang="hu-HU"/>
              <a:t> in </a:t>
            </a:r>
            <a:r>
              <a:rPr lang="hu-HU" err="1"/>
              <a:t>numbers</a:t>
            </a:r>
            <a:endParaRPr lang="en-US"/>
          </a:p>
        </p:txBody>
      </p:sp>
      <p:sp>
        <p:nvSpPr>
          <p:cNvPr id="3" name="Tartalom helye 2">
            <a:extLst>
              <a:ext uri="{FF2B5EF4-FFF2-40B4-BE49-F238E27FC236}">
                <a16:creationId xmlns:a16="http://schemas.microsoft.com/office/drawing/2014/main" id="{7CBA54FC-5CD0-A47F-3B1D-C60C0E0EF361}"/>
              </a:ext>
            </a:extLst>
          </p:cNvPr>
          <p:cNvSpPr>
            <a:spLocks noGrp="1"/>
          </p:cNvSpPr>
          <p:nvPr>
            <p:ph idx="1"/>
          </p:nvPr>
        </p:nvSpPr>
        <p:spPr>
          <a:xfrm>
            <a:off x="130628" y="1110343"/>
            <a:ext cx="11918035" cy="5606143"/>
          </a:xfrm>
        </p:spPr>
        <p:txBody>
          <a:bodyPr/>
          <a:lstStyle/>
          <a:p>
            <a:pPr>
              <a:spcAft>
                <a:spcPts val="500"/>
              </a:spcAft>
            </a:pPr>
            <a:r>
              <a:rPr lang="hu-HU" b="1" dirty="0"/>
              <a:t>Network map</a:t>
            </a:r>
            <a:r>
              <a:rPr lang="hu-HU" dirty="0"/>
              <a:t>: </a:t>
            </a:r>
            <a:r>
              <a:rPr lang="hu-HU" dirty="0" err="1"/>
              <a:t>from</a:t>
            </a:r>
            <a:r>
              <a:rPr lang="hu-HU" dirty="0"/>
              <a:t> </a:t>
            </a:r>
            <a:r>
              <a:rPr lang="en-US" dirty="0"/>
              <a:t>ENTSO-G The European Natural Gas Network</a:t>
            </a:r>
            <a:r>
              <a:rPr lang="hu-HU" dirty="0"/>
              <a:t> Map</a:t>
            </a:r>
          </a:p>
          <a:p>
            <a:pPr>
              <a:spcAft>
                <a:spcPts val="500"/>
              </a:spcAft>
            </a:pPr>
            <a:r>
              <a:rPr lang="hu-HU" b="1" dirty="0"/>
              <a:t>N-1 ratio</a:t>
            </a:r>
            <a:r>
              <a:rPr lang="hu-HU" dirty="0"/>
              <a:t>: shows </a:t>
            </a:r>
            <a:r>
              <a:rPr lang="hu-HU" dirty="0" err="1"/>
              <a:t>the</a:t>
            </a:r>
            <a:r>
              <a:rPr lang="hu-HU" dirty="0"/>
              <a:t> </a:t>
            </a:r>
            <a:r>
              <a:rPr lang="hu-HU" dirty="0" err="1"/>
              <a:t>percentage</a:t>
            </a:r>
            <a:r>
              <a:rPr lang="en-US" dirty="0"/>
              <a:t> of total demand that can be satisfied if the largest item of gas supply infrastructure is disrupted.</a:t>
            </a:r>
            <a:endParaRPr lang="hu-HU" dirty="0"/>
          </a:p>
          <a:p>
            <a:pPr>
              <a:spcAft>
                <a:spcPts val="500"/>
              </a:spcAft>
            </a:pPr>
            <a:r>
              <a:rPr lang="hu-HU" b="1" dirty="0"/>
              <a:t>TSO Network </a:t>
            </a:r>
            <a:r>
              <a:rPr lang="hu-HU" b="1" dirty="0" err="1"/>
              <a:t>length</a:t>
            </a:r>
            <a:r>
              <a:rPr lang="hu-HU" dirty="0"/>
              <a:t>: </a:t>
            </a:r>
            <a:r>
              <a:rPr lang="en-US" dirty="0"/>
              <a:t>in combination with other indicators it </a:t>
            </a:r>
            <a:r>
              <a:rPr lang="hu-HU" dirty="0" err="1"/>
              <a:t>can</a:t>
            </a:r>
            <a:r>
              <a:rPr lang="hu-HU" dirty="0"/>
              <a:t> </a:t>
            </a:r>
            <a:r>
              <a:rPr lang="en-US" dirty="0"/>
              <a:t>show the </a:t>
            </a:r>
            <a:r>
              <a:rPr lang="en-US" dirty="0" err="1"/>
              <a:t>st</a:t>
            </a:r>
            <a:r>
              <a:rPr lang="hu-HU" dirty="0" err="1"/>
              <a:t>ate</a:t>
            </a:r>
            <a:r>
              <a:rPr lang="hu-HU" dirty="0"/>
              <a:t> of </a:t>
            </a:r>
            <a:r>
              <a:rPr lang="hu-HU" dirty="0" err="1"/>
              <a:t>development</a:t>
            </a:r>
            <a:r>
              <a:rPr lang="en-US" dirty="0"/>
              <a:t> of the system</a:t>
            </a:r>
            <a:endParaRPr lang="hu-HU" dirty="0"/>
          </a:p>
          <a:p>
            <a:pPr>
              <a:spcAft>
                <a:spcPts val="500"/>
              </a:spcAft>
            </a:pPr>
            <a:r>
              <a:rPr lang="hu-HU" b="1" dirty="0"/>
              <a:t>Daily </a:t>
            </a:r>
            <a:r>
              <a:rPr lang="hu-HU" b="1" dirty="0" err="1"/>
              <a:t>peak</a:t>
            </a:r>
            <a:r>
              <a:rPr lang="hu-HU" b="1" dirty="0"/>
              <a:t> </a:t>
            </a:r>
            <a:r>
              <a:rPr lang="hu-HU" b="1" dirty="0" err="1"/>
              <a:t>consumption</a:t>
            </a:r>
            <a:r>
              <a:rPr lang="hu-HU" dirty="0"/>
              <a:t>: </a:t>
            </a:r>
            <a:r>
              <a:rPr lang="hu-HU" dirty="0" err="1"/>
              <a:t>the</a:t>
            </a:r>
            <a:r>
              <a:rPr lang="hu-HU" dirty="0"/>
              <a:t> </a:t>
            </a:r>
            <a:r>
              <a:rPr lang="hu-HU" dirty="0" err="1"/>
              <a:t>value</a:t>
            </a:r>
            <a:r>
              <a:rPr lang="hu-HU" dirty="0"/>
              <a:t> is an </a:t>
            </a:r>
            <a:r>
              <a:rPr lang="hu-HU" dirty="0" err="1"/>
              <a:t>estimation</a:t>
            </a:r>
            <a:r>
              <a:rPr lang="hu-HU" dirty="0"/>
              <a:t> </a:t>
            </a:r>
            <a:r>
              <a:rPr lang="hu-HU" dirty="0" err="1"/>
              <a:t>from</a:t>
            </a:r>
            <a:r>
              <a:rPr lang="hu-HU" dirty="0"/>
              <a:t> </a:t>
            </a:r>
            <a:r>
              <a:rPr lang="hu-HU" dirty="0" err="1"/>
              <a:t>the</a:t>
            </a:r>
            <a:r>
              <a:rPr lang="hu-HU" dirty="0"/>
              <a:t> ENTSOG Winter </a:t>
            </a:r>
            <a:r>
              <a:rPr lang="hu-HU" dirty="0" err="1"/>
              <a:t>Supply</a:t>
            </a:r>
            <a:r>
              <a:rPr lang="hu-HU" dirty="0"/>
              <a:t> Outlook 2021/2022; </a:t>
            </a:r>
            <a:r>
              <a:rPr lang="en-US" dirty="0"/>
              <a:t>estimates the highest daily consumption</a:t>
            </a:r>
            <a:endParaRPr lang="hu-HU" dirty="0"/>
          </a:p>
          <a:p>
            <a:pPr>
              <a:spcAft>
                <a:spcPts val="500"/>
              </a:spcAft>
            </a:pPr>
            <a:r>
              <a:rPr lang="hu-HU" b="1" dirty="0" err="1"/>
              <a:t>Production</a:t>
            </a:r>
            <a:r>
              <a:rPr lang="hu-HU" b="1" dirty="0"/>
              <a:t>/</a:t>
            </a:r>
            <a:r>
              <a:rPr lang="hu-HU" b="1" dirty="0" err="1"/>
              <a:t>Annual</a:t>
            </a:r>
            <a:r>
              <a:rPr lang="hu-HU" b="1" dirty="0"/>
              <a:t> </a:t>
            </a:r>
            <a:r>
              <a:rPr lang="hu-HU" b="1" dirty="0" err="1"/>
              <a:t>consumption</a:t>
            </a:r>
            <a:r>
              <a:rPr lang="hu-HU" b="1" dirty="0"/>
              <a:t> </a:t>
            </a:r>
            <a:r>
              <a:rPr lang="hu-HU" b="1" dirty="0" err="1"/>
              <a:t>rate</a:t>
            </a:r>
            <a:r>
              <a:rPr lang="hu-HU" dirty="0"/>
              <a:t>: shows </a:t>
            </a:r>
            <a:r>
              <a:rPr lang="en-US" dirty="0"/>
              <a:t>shows the country's self-sufficiency on an annual basis</a:t>
            </a:r>
            <a:endParaRPr lang="hu-HU" dirty="0"/>
          </a:p>
          <a:p>
            <a:pPr>
              <a:spcAft>
                <a:spcPts val="500"/>
              </a:spcAft>
            </a:pPr>
            <a:r>
              <a:rPr lang="hu-HU" b="1" dirty="0"/>
              <a:t>R/P ratio:</a:t>
            </a:r>
            <a:r>
              <a:rPr lang="hu-HU" dirty="0"/>
              <a:t> </a:t>
            </a:r>
            <a:r>
              <a:rPr lang="hu-HU" dirty="0" err="1"/>
              <a:t>means</a:t>
            </a:r>
            <a:r>
              <a:rPr lang="hu-HU" dirty="0"/>
              <a:t> </a:t>
            </a:r>
            <a:r>
              <a:rPr lang="hu-HU" dirty="0" err="1"/>
              <a:t>reserves</a:t>
            </a:r>
            <a:r>
              <a:rPr lang="hu-HU" dirty="0"/>
              <a:t>/</a:t>
            </a:r>
            <a:r>
              <a:rPr lang="hu-HU" dirty="0" err="1"/>
              <a:t>production</a:t>
            </a:r>
            <a:r>
              <a:rPr lang="hu-HU" dirty="0"/>
              <a:t> ratio; </a:t>
            </a:r>
            <a:r>
              <a:rPr lang="en-US" dirty="0"/>
              <a:t>it shows how many years the current level of production can be maintained.</a:t>
            </a:r>
            <a:endParaRPr lang="hu-HU" dirty="0"/>
          </a:p>
          <a:p>
            <a:pPr>
              <a:spcAft>
                <a:spcPts val="500"/>
              </a:spcAft>
            </a:pPr>
            <a:r>
              <a:rPr lang="hu-HU" b="1" dirty="0" err="1"/>
              <a:t>Share</a:t>
            </a:r>
            <a:r>
              <a:rPr lang="hu-HU" b="1" dirty="0"/>
              <a:t> in DR </a:t>
            </a:r>
            <a:r>
              <a:rPr lang="hu-HU" b="1" dirty="0" err="1"/>
              <a:t>production</a:t>
            </a:r>
            <a:r>
              <a:rPr lang="hu-HU" dirty="0"/>
              <a:t>: </a:t>
            </a:r>
            <a:r>
              <a:rPr lang="en-US" dirty="0"/>
              <a:t>shows the proportion of that country within the total </a:t>
            </a:r>
            <a:r>
              <a:rPr lang="hu-HU" dirty="0" err="1"/>
              <a:t>production</a:t>
            </a:r>
            <a:r>
              <a:rPr lang="en-US" dirty="0"/>
              <a:t> of the </a:t>
            </a:r>
            <a:r>
              <a:rPr lang="hu-HU" dirty="0"/>
              <a:t>DR</a:t>
            </a:r>
          </a:p>
          <a:p>
            <a:pPr>
              <a:spcAft>
                <a:spcPts val="500"/>
              </a:spcAft>
            </a:pPr>
            <a:r>
              <a:rPr lang="hu-HU" b="1" dirty="0" err="1"/>
              <a:t>Infrastructure</a:t>
            </a:r>
            <a:r>
              <a:rPr lang="hu-HU" b="1" dirty="0"/>
              <a:t> </a:t>
            </a:r>
            <a:r>
              <a:rPr lang="hu-HU" b="1" dirty="0" err="1"/>
              <a:t>capacities</a:t>
            </a:r>
            <a:r>
              <a:rPr lang="hu-HU" b="1" dirty="0"/>
              <a:t> </a:t>
            </a:r>
            <a:r>
              <a:rPr lang="hu-HU" b="1" dirty="0" err="1"/>
              <a:t>compared</a:t>
            </a:r>
            <a:r>
              <a:rPr lang="hu-HU" b="1" dirty="0"/>
              <a:t> </a:t>
            </a:r>
            <a:r>
              <a:rPr lang="hu-HU" b="1" dirty="0" err="1"/>
              <a:t>to</a:t>
            </a:r>
            <a:r>
              <a:rPr lang="hu-HU" b="1" dirty="0"/>
              <a:t> </a:t>
            </a:r>
            <a:r>
              <a:rPr lang="hu-HU" b="1" dirty="0" err="1"/>
              <a:t>daily</a:t>
            </a:r>
            <a:r>
              <a:rPr lang="hu-HU" b="1" dirty="0"/>
              <a:t> </a:t>
            </a:r>
            <a:r>
              <a:rPr lang="hu-HU" b="1" dirty="0" err="1"/>
              <a:t>peak</a:t>
            </a:r>
            <a:r>
              <a:rPr lang="hu-HU" b="1" dirty="0"/>
              <a:t> </a:t>
            </a:r>
            <a:r>
              <a:rPr lang="hu-HU" b="1" dirty="0" err="1"/>
              <a:t>consumption</a:t>
            </a:r>
            <a:r>
              <a:rPr lang="hu-HU" dirty="0"/>
              <a:t>: </a:t>
            </a:r>
            <a:r>
              <a:rPr lang="en-US" dirty="0"/>
              <a:t>shows how much of the maximum daily consumption can be received through a given type of infrastructure</a:t>
            </a:r>
            <a:r>
              <a:rPr lang="hu-HU" dirty="0"/>
              <a:t> (LNG, </a:t>
            </a:r>
            <a:r>
              <a:rPr lang="hu-HU" dirty="0" err="1"/>
              <a:t>pipeline</a:t>
            </a:r>
            <a:r>
              <a:rPr lang="hu-HU" dirty="0"/>
              <a:t>, Storage, </a:t>
            </a:r>
            <a:r>
              <a:rPr lang="hu-HU" dirty="0" err="1"/>
              <a:t>Production</a:t>
            </a:r>
            <a:r>
              <a:rPr lang="hu-HU" dirty="0"/>
              <a:t>)</a:t>
            </a:r>
          </a:p>
          <a:p>
            <a:pPr>
              <a:spcAft>
                <a:spcPts val="500"/>
              </a:spcAft>
            </a:pPr>
            <a:endParaRPr lang="hu-HU" dirty="0"/>
          </a:p>
          <a:p>
            <a:pPr>
              <a:spcAft>
                <a:spcPts val="500"/>
              </a:spcAft>
            </a:pPr>
            <a:endParaRPr lang="hu-HU" dirty="0"/>
          </a:p>
          <a:p>
            <a:pPr>
              <a:spcAft>
                <a:spcPts val="500"/>
              </a:spcAft>
            </a:pPr>
            <a:endParaRPr lang="en-US" dirty="0"/>
          </a:p>
        </p:txBody>
      </p:sp>
      <p:sp>
        <p:nvSpPr>
          <p:cNvPr id="4" name="Dia számának helye 3">
            <a:extLst>
              <a:ext uri="{FF2B5EF4-FFF2-40B4-BE49-F238E27FC236}">
                <a16:creationId xmlns:a16="http://schemas.microsoft.com/office/drawing/2014/main" id="{B4FB896E-1CC6-5375-151E-913AE023A7D7}"/>
              </a:ext>
            </a:extLst>
          </p:cNvPr>
          <p:cNvSpPr>
            <a:spLocks noGrp="1"/>
          </p:cNvSpPr>
          <p:nvPr>
            <p:ph type="sldNum" sz="quarter" idx="4"/>
          </p:nvPr>
        </p:nvSpPr>
        <p:spPr/>
        <p:txBody>
          <a:bodyPr/>
          <a:lstStyle/>
          <a:p>
            <a:pPr>
              <a:defRPr/>
            </a:pPr>
            <a:fld id="{C7E3338D-8F5B-4FC7-A0B5-AD45AC3F4C65}" type="slidenum">
              <a:rPr lang="en-GB" altLang="hu-HU" smtClean="0"/>
              <a:pPr>
                <a:defRPr/>
              </a:pPr>
              <a:t>11</a:t>
            </a:fld>
            <a:endParaRPr lang="en-GB" altLang="hu-HU"/>
          </a:p>
        </p:txBody>
      </p:sp>
    </p:spTree>
    <p:extLst>
      <p:ext uri="{BB962C8B-B14F-4D97-AF65-F5344CB8AC3E}">
        <p14:creationId xmlns:p14="http://schemas.microsoft.com/office/powerpoint/2010/main" val="344327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6910E9-9732-CC81-B7D1-82C751428E43}"/>
              </a:ext>
            </a:extLst>
          </p:cNvPr>
          <p:cNvSpPr>
            <a:spLocks noGrp="1"/>
          </p:cNvSpPr>
          <p:nvPr>
            <p:ph type="title"/>
          </p:nvPr>
        </p:nvSpPr>
        <p:spPr/>
        <p:txBody>
          <a:bodyPr/>
          <a:lstStyle/>
          <a:p>
            <a:r>
              <a:rPr lang="hu-HU" err="1"/>
              <a:t>Other</a:t>
            </a:r>
            <a:r>
              <a:rPr lang="hu-HU"/>
              <a:t> </a:t>
            </a:r>
            <a:r>
              <a:rPr lang="hu-HU" err="1"/>
              <a:t>indicators</a:t>
            </a:r>
            <a:endParaRPr lang="en-US"/>
          </a:p>
        </p:txBody>
      </p:sp>
      <p:sp>
        <p:nvSpPr>
          <p:cNvPr id="3" name="Tartalom helye 2">
            <a:extLst>
              <a:ext uri="{FF2B5EF4-FFF2-40B4-BE49-F238E27FC236}">
                <a16:creationId xmlns:a16="http://schemas.microsoft.com/office/drawing/2014/main" id="{4ECB2486-A0D8-D37A-F89E-DD9B5B731680}"/>
              </a:ext>
            </a:extLst>
          </p:cNvPr>
          <p:cNvSpPr>
            <a:spLocks noGrp="1"/>
          </p:cNvSpPr>
          <p:nvPr>
            <p:ph idx="1"/>
          </p:nvPr>
        </p:nvSpPr>
        <p:spPr>
          <a:xfrm>
            <a:off x="431372" y="1458497"/>
            <a:ext cx="6491942" cy="4923255"/>
          </a:xfrm>
        </p:spPr>
        <p:txBody>
          <a:bodyPr/>
          <a:lstStyle/>
          <a:p>
            <a:r>
              <a:rPr lang="hu-HU" b="1" dirty="0" err="1"/>
              <a:t>Gas</a:t>
            </a:r>
            <a:r>
              <a:rPr lang="hu-HU" b="1" dirty="0"/>
              <a:t> in </a:t>
            </a:r>
            <a:r>
              <a:rPr lang="hu-HU" b="1" dirty="0" err="1"/>
              <a:t>power</a:t>
            </a:r>
            <a:r>
              <a:rPr lang="hu-HU" b="1" dirty="0"/>
              <a:t> sector:</a:t>
            </a:r>
            <a:r>
              <a:rPr lang="hu-HU" dirty="0"/>
              <a:t> </a:t>
            </a:r>
            <a:r>
              <a:rPr lang="hu-HU" dirty="0" err="1"/>
              <a:t>these</a:t>
            </a:r>
            <a:r>
              <a:rPr lang="hu-HU" dirty="0"/>
              <a:t> </a:t>
            </a:r>
            <a:r>
              <a:rPr lang="hu-HU" dirty="0" err="1"/>
              <a:t>indicators</a:t>
            </a:r>
            <a:r>
              <a:rPr lang="hu-HU" dirty="0"/>
              <a:t> shows </a:t>
            </a:r>
            <a:r>
              <a:rPr lang="hu-HU" dirty="0" err="1"/>
              <a:t>the</a:t>
            </a:r>
            <a:r>
              <a:rPr lang="hu-HU" dirty="0"/>
              <a:t> </a:t>
            </a:r>
            <a:r>
              <a:rPr lang="hu-HU" dirty="0" err="1"/>
              <a:t>importance</a:t>
            </a:r>
            <a:r>
              <a:rPr lang="hu-HU" dirty="0"/>
              <a:t> of </a:t>
            </a:r>
            <a:r>
              <a:rPr lang="hu-HU" dirty="0" err="1"/>
              <a:t>natural</a:t>
            </a:r>
            <a:r>
              <a:rPr lang="hu-HU" dirty="0"/>
              <a:t> </a:t>
            </a:r>
            <a:r>
              <a:rPr lang="hu-HU" dirty="0" err="1"/>
              <a:t>gas</a:t>
            </a:r>
            <a:r>
              <a:rPr lang="hu-HU" dirty="0"/>
              <a:t> in </a:t>
            </a:r>
            <a:r>
              <a:rPr lang="hu-HU" dirty="0" err="1"/>
              <a:t>the</a:t>
            </a:r>
            <a:r>
              <a:rPr lang="hu-HU" dirty="0"/>
              <a:t> </a:t>
            </a:r>
            <a:r>
              <a:rPr lang="hu-HU" dirty="0" err="1"/>
              <a:t>power</a:t>
            </a:r>
            <a:r>
              <a:rPr lang="hu-HU" dirty="0"/>
              <a:t> sector </a:t>
            </a:r>
            <a:r>
              <a:rPr lang="hu-HU" dirty="0" err="1"/>
              <a:t>from</a:t>
            </a:r>
            <a:r>
              <a:rPr lang="hu-HU" dirty="0"/>
              <a:t> </a:t>
            </a:r>
            <a:r>
              <a:rPr lang="hu-HU" dirty="0" err="1"/>
              <a:t>the</a:t>
            </a:r>
            <a:r>
              <a:rPr lang="hu-HU" dirty="0"/>
              <a:t> </a:t>
            </a:r>
            <a:r>
              <a:rPr lang="hu-HU" dirty="0" err="1"/>
              <a:t>aspect</a:t>
            </a:r>
            <a:r>
              <a:rPr lang="hu-HU" dirty="0"/>
              <a:t> of </a:t>
            </a:r>
            <a:r>
              <a:rPr lang="hu-HU" dirty="0" err="1"/>
              <a:t>capacity</a:t>
            </a:r>
            <a:r>
              <a:rPr lang="hu-HU" dirty="0"/>
              <a:t> and </a:t>
            </a:r>
            <a:r>
              <a:rPr lang="hu-HU" dirty="0" err="1"/>
              <a:t>generation</a:t>
            </a:r>
            <a:endParaRPr lang="hu-HU" dirty="0"/>
          </a:p>
          <a:p>
            <a:pPr lvl="1"/>
            <a:r>
              <a:rPr lang="hu-HU" b="1" dirty="0" err="1"/>
              <a:t>Gas</a:t>
            </a:r>
            <a:r>
              <a:rPr lang="hu-HU" b="1" dirty="0"/>
              <a:t> </a:t>
            </a:r>
            <a:r>
              <a:rPr lang="hu-HU" b="1" dirty="0" err="1"/>
              <a:t>fired</a:t>
            </a:r>
            <a:r>
              <a:rPr lang="hu-HU" b="1" dirty="0"/>
              <a:t> </a:t>
            </a:r>
            <a:r>
              <a:rPr lang="hu-HU" b="1" dirty="0" err="1"/>
              <a:t>units</a:t>
            </a:r>
            <a:r>
              <a:rPr lang="hu-HU" b="1" dirty="0"/>
              <a:t> </a:t>
            </a:r>
            <a:r>
              <a:rPr lang="hu-HU" b="1" dirty="0" err="1"/>
              <a:t>compared</a:t>
            </a:r>
            <a:r>
              <a:rPr lang="hu-HU" b="1" dirty="0"/>
              <a:t> </a:t>
            </a:r>
            <a:r>
              <a:rPr lang="hu-HU" b="1" dirty="0" err="1"/>
              <a:t>to</a:t>
            </a:r>
            <a:r>
              <a:rPr lang="hu-HU" b="1" dirty="0"/>
              <a:t> </a:t>
            </a:r>
            <a:r>
              <a:rPr lang="hu-HU" b="1" dirty="0" err="1"/>
              <a:t>total</a:t>
            </a:r>
            <a:r>
              <a:rPr lang="hu-HU" b="1" dirty="0"/>
              <a:t> </a:t>
            </a:r>
            <a:r>
              <a:rPr lang="hu-HU" b="1" dirty="0" err="1"/>
              <a:t>installed</a:t>
            </a:r>
            <a:r>
              <a:rPr lang="hu-HU" b="1" dirty="0"/>
              <a:t> </a:t>
            </a:r>
            <a:r>
              <a:rPr lang="hu-HU" b="1" dirty="0" err="1"/>
              <a:t>capacity</a:t>
            </a:r>
            <a:r>
              <a:rPr lang="hu-HU" b="1" dirty="0"/>
              <a:t> </a:t>
            </a:r>
          </a:p>
          <a:p>
            <a:pPr lvl="1"/>
            <a:r>
              <a:rPr lang="hu-HU" b="1" dirty="0" err="1"/>
              <a:t>Gas</a:t>
            </a:r>
            <a:r>
              <a:rPr lang="hu-HU" b="1" dirty="0"/>
              <a:t> </a:t>
            </a:r>
            <a:r>
              <a:rPr lang="hu-HU" b="1" dirty="0" err="1"/>
              <a:t>fired</a:t>
            </a:r>
            <a:r>
              <a:rPr lang="hu-HU" b="1" dirty="0"/>
              <a:t> </a:t>
            </a:r>
            <a:r>
              <a:rPr lang="hu-HU" b="1" dirty="0" err="1"/>
              <a:t>generation</a:t>
            </a:r>
            <a:r>
              <a:rPr lang="hu-HU" b="1" dirty="0"/>
              <a:t> </a:t>
            </a:r>
            <a:r>
              <a:rPr lang="hu-HU" b="1" dirty="0" err="1"/>
              <a:t>compared</a:t>
            </a:r>
            <a:r>
              <a:rPr lang="hu-HU" b="1" dirty="0"/>
              <a:t> </a:t>
            </a:r>
            <a:r>
              <a:rPr lang="hu-HU" b="1" dirty="0" err="1"/>
              <a:t>to</a:t>
            </a:r>
            <a:r>
              <a:rPr lang="hu-HU" b="1" dirty="0"/>
              <a:t> </a:t>
            </a:r>
            <a:r>
              <a:rPr lang="hu-HU" b="1" dirty="0" err="1"/>
              <a:t>total</a:t>
            </a:r>
            <a:r>
              <a:rPr lang="hu-HU" b="1" dirty="0"/>
              <a:t> </a:t>
            </a:r>
            <a:r>
              <a:rPr lang="hu-HU" b="1" dirty="0" err="1"/>
              <a:t>generation</a:t>
            </a:r>
            <a:r>
              <a:rPr lang="hu-HU" b="1" dirty="0"/>
              <a:t>:</a:t>
            </a:r>
          </a:p>
          <a:p>
            <a:r>
              <a:rPr lang="hu-HU" b="1" dirty="0" err="1"/>
              <a:t>Regulation</a:t>
            </a:r>
            <a:r>
              <a:rPr lang="hu-HU" b="1" dirty="0"/>
              <a:t>:</a:t>
            </a:r>
            <a:r>
              <a:rPr lang="hu-HU" dirty="0"/>
              <a:t> </a:t>
            </a:r>
            <a:r>
              <a:rPr lang="en-US" dirty="0"/>
              <a:t>The infographics show if there is a restriction on natural gas in the following areas.</a:t>
            </a:r>
            <a:endParaRPr lang="hu-HU" dirty="0"/>
          </a:p>
          <a:p>
            <a:pPr lvl="1"/>
            <a:r>
              <a:rPr lang="hu-HU" b="1" dirty="0"/>
              <a:t>Storage </a:t>
            </a:r>
            <a:r>
              <a:rPr lang="hu-HU" b="1" dirty="0" err="1"/>
              <a:t>obligation</a:t>
            </a:r>
            <a:endParaRPr lang="hu-HU" b="1" dirty="0"/>
          </a:p>
          <a:p>
            <a:pPr lvl="1"/>
            <a:r>
              <a:rPr lang="hu-HU" b="1" dirty="0" err="1"/>
              <a:t>Strategic</a:t>
            </a:r>
            <a:r>
              <a:rPr lang="hu-HU" b="1" dirty="0"/>
              <a:t> </a:t>
            </a:r>
            <a:r>
              <a:rPr lang="hu-HU" b="1" dirty="0" err="1"/>
              <a:t>storage</a:t>
            </a:r>
            <a:endParaRPr lang="hu-HU" b="1" dirty="0"/>
          </a:p>
          <a:p>
            <a:pPr lvl="1"/>
            <a:r>
              <a:rPr lang="hu-HU" b="1" dirty="0"/>
              <a:t>Price </a:t>
            </a:r>
            <a:r>
              <a:rPr lang="hu-HU" b="1" dirty="0" err="1"/>
              <a:t>control</a:t>
            </a:r>
            <a:endParaRPr lang="hu-HU" b="1" dirty="0"/>
          </a:p>
          <a:p>
            <a:endParaRPr lang="en-US" dirty="0"/>
          </a:p>
        </p:txBody>
      </p:sp>
      <p:sp>
        <p:nvSpPr>
          <p:cNvPr id="4" name="Dia számának helye 3">
            <a:extLst>
              <a:ext uri="{FF2B5EF4-FFF2-40B4-BE49-F238E27FC236}">
                <a16:creationId xmlns:a16="http://schemas.microsoft.com/office/drawing/2014/main" id="{485E074E-E878-9B3E-C632-D45168FE721A}"/>
              </a:ext>
            </a:extLst>
          </p:cNvPr>
          <p:cNvSpPr>
            <a:spLocks noGrp="1"/>
          </p:cNvSpPr>
          <p:nvPr>
            <p:ph type="sldNum" sz="quarter" idx="4"/>
          </p:nvPr>
        </p:nvSpPr>
        <p:spPr/>
        <p:txBody>
          <a:bodyPr/>
          <a:lstStyle/>
          <a:p>
            <a:pPr>
              <a:defRPr/>
            </a:pPr>
            <a:fld id="{C7E3338D-8F5B-4FC7-A0B5-AD45AC3F4C65}" type="slidenum">
              <a:rPr lang="en-GB" altLang="hu-HU" smtClean="0"/>
              <a:pPr>
                <a:defRPr/>
              </a:pPr>
              <a:t>12</a:t>
            </a:fld>
            <a:endParaRPr lang="en-GB" altLang="hu-HU"/>
          </a:p>
        </p:txBody>
      </p:sp>
      <p:pic>
        <p:nvPicPr>
          <p:cNvPr id="6" name="Kép 5">
            <a:extLst>
              <a:ext uri="{FF2B5EF4-FFF2-40B4-BE49-F238E27FC236}">
                <a16:creationId xmlns:a16="http://schemas.microsoft.com/office/drawing/2014/main" id="{A39F1E2A-42BC-43CE-ED85-6D0418D0B483}"/>
              </a:ext>
            </a:extLst>
          </p:cNvPr>
          <p:cNvPicPr>
            <a:picLocks noChangeAspect="1"/>
          </p:cNvPicPr>
          <p:nvPr/>
        </p:nvPicPr>
        <p:blipFill>
          <a:blip r:embed="rId2"/>
          <a:stretch>
            <a:fillRect/>
          </a:stretch>
        </p:blipFill>
        <p:spPr>
          <a:xfrm>
            <a:off x="7022104" y="1458497"/>
            <a:ext cx="4654031" cy="4333958"/>
          </a:xfrm>
          <a:prstGeom prst="rect">
            <a:avLst/>
          </a:prstGeom>
        </p:spPr>
      </p:pic>
      <p:sp>
        <p:nvSpPr>
          <p:cNvPr id="7" name="Szövegdoboz 6">
            <a:extLst>
              <a:ext uri="{FF2B5EF4-FFF2-40B4-BE49-F238E27FC236}">
                <a16:creationId xmlns:a16="http://schemas.microsoft.com/office/drawing/2014/main" id="{EB6EE351-48D5-80DD-E1CA-8C2B0EEB84D1}"/>
              </a:ext>
            </a:extLst>
          </p:cNvPr>
          <p:cNvSpPr txBox="1"/>
          <p:nvPr/>
        </p:nvSpPr>
        <p:spPr>
          <a:xfrm>
            <a:off x="7296328" y="5792455"/>
            <a:ext cx="4271257" cy="276999"/>
          </a:xfrm>
          <a:prstGeom prst="rect">
            <a:avLst/>
          </a:prstGeom>
          <a:noFill/>
        </p:spPr>
        <p:txBody>
          <a:bodyPr wrap="square" rtlCol="0">
            <a:spAutoFit/>
          </a:bodyPr>
          <a:lstStyle/>
          <a:p>
            <a:r>
              <a:rPr lang="hu-HU" sz="1200" i="1" err="1"/>
              <a:t>Example</a:t>
            </a:r>
            <a:r>
              <a:rPr lang="hu-HU" sz="1200" i="1"/>
              <a:t>: </a:t>
            </a:r>
            <a:r>
              <a:rPr lang="hu-HU" sz="1200" i="1" err="1"/>
              <a:t>Indicators</a:t>
            </a:r>
            <a:r>
              <a:rPr lang="hu-HU" sz="1200" i="1"/>
              <a:t> </a:t>
            </a:r>
            <a:r>
              <a:rPr lang="hu-HU" sz="1200" i="1" err="1"/>
              <a:t>from</a:t>
            </a:r>
            <a:r>
              <a:rPr lang="hu-HU" sz="1200" i="1"/>
              <a:t> </a:t>
            </a:r>
            <a:r>
              <a:rPr lang="hu-HU" sz="1200" i="1" err="1"/>
              <a:t>the</a:t>
            </a:r>
            <a:r>
              <a:rPr lang="hu-HU" sz="1200" i="1"/>
              <a:t> </a:t>
            </a:r>
            <a:r>
              <a:rPr lang="hu-HU" sz="1200" i="1" err="1"/>
              <a:t>Czech</a:t>
            </a:r>
            <a:r>
              <a:rPr lang="hu-HU" sz="1200" i="1"/>
              <a:t> </a:t>
            </a:r>
            <a:r>
              <a:rPr lang="hu-HU" sz="1200" i="1" err="1"/>
              <a:t>Republic</a:t>
            </a:r>
            <a:r>
              <a:rPr lang="hu-HU" sz="1200" i="1"/>
              <a:t> </a:t>
            </a:r>
            <a:r>
              <a:rPr lang="hu-HU" sz="1200" i="1" err="1"/>
              <a:t>factsheet</a:t>
            </a:r>
            <a:endParaRPr lang="en-US" sz="1200" i="1"/>
          </a:p>
        </p:txBody>
      </p:sp>
    </p:spTree>
    <p:extLst>
      <p:ext uri="{BB962C8B-B14F-4D97-AF65-F5344CB8AC3E}">
        <p14:creationId xmlns:p14="http://schemas.microsoft.com/office/powerpoint/2010/main" val="110767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4A24F0-6237-981F-6385-4F45CA5F90C9}"/>
              </a:ext>
            </a:extLst>
          </p:cNvPr>
          <p:cNvSpPr>
            <a:spLocks noGrp="1"/>
          </p:cNvSpPr>
          <p:nvPr>
            <p:ph type="title"/>
          </p:nvPr>
        </p:nvSpPr>
        <p:spPr/>
        <p:txBody>
          <a:bodyPr/>
          <a:lstStyle/>
          <a:p>
            <a:r>
              <a:rPr lang="hu-HU" dirty="0"/>
              <a:t>Main </a:t>
            </a:r>
            <a:r>
              <a:rPr lang="hu-HU" dirty="0" err="1"/>
              <a:t>questions</a:t>
            </a:r>
            <a:r>
              <a:rPr lang="hu-HU" dirty="0"/>
              <a:t> </a:t>
            </a:r>
            <a:r>
              <a:rPr lang="hu-HU" dirty="0" err="1"/>
              <a:t>related</a:t>
            </a:r>
            <a:r>
              <a:rPr lang="hu-HU" dirty="0"/>
              <a:t> </a:t>
            </a:r>
            <a:r>
              <a:rPr lang="hu-HU" dirty="0" err="1"/>
              <a:t>to</a:t>
            </a:r>
            <a:r>
              <a:rPr lang="hu-HU" dirty="0"/>
              <a:t> </a:t>
            </a:r>
            <a:r>
              <a:rPr lang="hu-HU" dirty="0" err="1"/>
              <a:t>the</a:t>
            </a:r>
            <a:r>
              <a:rPr lang="hu-HU" dirty="0"/>
              <a:t> </a:t>
            </a:r>
            <a:r>
              <a:rPr lang="hu-HU" dirty="0" err="1"/>
              <a:t>factsheets</a:t>
            </a:r>
            <a:endParaRPr lang="en-US" dirty="0"/>
          </a:p>
        </p:txBody>
      </p:sp>
      <p:sp>
        <p:nvSpPr>
          <p:cNvPr id="3" name="Tartalom helye 2">
            <a:extLst>
              <a:ext uri="{FF2B5EF4-FFF2-40B4-BE49-F238E27FC236}">
                <a16:creationId xmlns:a16="http://schemas.microsoft.com/office/drawing/2014/main" id="{D79DBC28-06D8-620D-6708-E4A169F535BF}"/>
              </a:ext>
            </a:extLst>
          </p:cNvPr>
          <p:cNvSpPr>
            <a:spLocks noGrp="1"/>
          </p:cNvSpPr>
          <p:nvPr>
            <p:ph idx="1"/>
          </p:nvPr>
        </p:nvSpPr>
        <p:spPr/>
        <p:txBody>
          <a:bodyPr/>
          <a:lstStyle/>
          <a:p>
            <a:r>
              <a:rPr lang="en-US" b="1" dirty="0"/>
              <a:t>Should we deviate from the commonly used calculation method if </a:t>
            </a:r>
            <a:r>
              <a:rPr lang="hu-HU" b="1" dirty="0"/>
              <a:t>a</a:t>
            </a:r>
            <a:r>
              <a:rPr lang="en-US" b="1" dirty="0"/>
              <a:t> country suggests a different value?</a:t>
            </a:r>
            <a:r>
              <a:rPr lang="en-US" dirty="0"/>
              <a:t> </a:t>
            </a:r>
            <a:r>
              <a:rPr lang="hu-HU" dirty="0" err="1"/>
              <a:t>We</a:t>
            </a:r>
            <a:r>
              <a:rPr lang="hu-HU" dirty="0"/>
              <a:t> </a:t>
            </a:r>
            <a:r>
              <a:rPr lang="hu-HU" dirty="0" err="1"/>
              <a:t>recommend</a:t>
            </a:r>
            <a:r>
              <a:rPr lang="hu-HU" dirty="0"/>
              <a:t> </a:t>
            </a:r>
            <a:r>
              <a:rPr lang="hu-HU" dirty="0" err="1"/>
              <a:t>to</a:t>
            </a:r>
            <a:r>
              <a:rPr lang="hu-HU" dirty="0"/>
              <a:t> </a:t>
            </a:r>
            <a:r>
              <a:rPr lang="hu-HU" dirty="0" err="1"/>
              <a:t>use</a:t>
            </a:r>
            <a:r>
              <a:rPr lang="en-US" dirty="0"/>
              <a:t> the uniformly calculated values ​​and indicate the value given by the country in a footnote</a:t>
            </a:r>
            <a:r>
              <a:rPr lang="hu-HU" dirty="0"/>
              <a:t>.</a:t>
            </a:r>
            <a:endParaRPr lang="en-US" dirty="0"/>
          </a:p>
          <a:p>
            <a:r>
              <a:rPr lang="hu-HU" dirty="0" err="1"/>
              <a:t>Are</a:t>
            </a:r>
            <a:r>
              <a:rPr lang="hu-HU" dirty="0"/>
              <a:t> </a:t>
            </a:r>
            <a:r>
              <a:rPr lang="en-US" dirty="0"/>
              <a:t>there an</a:t>
            </a:r>
            <a:r>
              <a:rPr lang="hu-HU" dirty="0"/>
              <a:t>y</a:t>
            </a:r>
            <a:r>
              <a:rPr lang="en-US" dirty="0"/>
              <a:t> indicator</a:t>
            </a:r>
            <a:r>
              <a:rPr lang="hu-HU" dirty="0"/>
              <a:t>s</a:t>
            </a:r>
            <a:r>
              <a:rPr lang="en-US" dirty="0"/>
              <a:t> that would be </a:t>
            </a:r>
            <a:r>
              <a:rPr lang="en-US" b="1" dirty="0"/>
              <a:t>worth adding to the list</a:t>
            </a:r>
            <a:r>
              <a:rPr lang="en-US" dirty="0"/>
              <a:t>?</a:t>
            </a:r>
          </a:p>
          <a:p>
            <a:r>
              <a:rPr lang="hu-HU" dirty="0" err="1"/>
              <a:t>Are</a:t>
            </a:r>
            <a:r>
              <a:rPr lang="hu-HU" dirty="0"/>
              <a:t> </a:t>
            </a:r>
            <a:r>
              <a:rPr lang="en-US" dirty="0"/>
              <a:t>there an</a:t>
            </a:r>
            <a:r>
              <a:rPr lang="hu-HU" dirty="0"/>
              <a:t>y</a:t>
            </a:r>
            <a:r>
              <a:rPr lang="en-US" dirty="0"/>
              <a:t> indicator</a:t>
            </a:r>
            <a:r>
              <a:rPr lang="hu-HU" dirty="0"/>
              <a:t>s</a:t>
            </a:r>
            <a:r>
              <a:rPr lang="en-US" dirty="0"/>
              <a:t> </a:t>
            </a:r>
            <a:r>
              <a:rPr lang="hu-HU" dirty="0" err="1"/>
              <a:t>that</a:t>
            </a:r>
            <a:r>
              <a:rPr lang="hu-HU" dirty="0"/>
              <a:t> </a:t>
            </a:r>
            <a:r>
              <a:rPr lang="hu-HU" dirty="0" err="1"/>
              <a:t>we</a:t>
            </a:r>
            <a:r>
              <a:rPr lang="hu-HU" dirty="0"/>
              <a:t> </a:t>
            </a:r>
            <a:r>
              <a:rPr lang="hu-HU" b="1" dirty="0" err="1"/>
              <a:t>should</a:t>
            </a:r>
            <a:r>
              <a:rPr lang="hu-HU" b="1" dirty="0"/>
              <a:t> </a:t>
            </a:r>
            <a:r>
              <a:rPr lang="hu-HU" b="1" dirty="0" err="1"/>
              <a:t>leave</a:t>
            </a:r>
            <a:r>
              <a:rPr lang="hu-HU" b="1" dirty="0"/>
              <a:t> out</a:t>
            </a:r>
            <a:r>
              <a:rPr lang="en-US" dirty="0"/>
              <a:t>?</a:t>
            </a:r>
          </a:p>
        </p:txBody>
      </p:sp>
      <p:sp>
        <p:nvSpPr>
          <p:cNvPr id="4" name="Dia számának helye 3">
            <a:extLst>
              <a:ext uri="{FF2B5EF4-FFF2-40B4-BE49-F238E27FC236}">
                <a16:creationId xmlns:a16="http://schemas.microsoft.com/office/drawing/2014/main" id="{38F122E6-2FED-1AEA-BAF2-27D1EAB8CA71}"/>
              </a:ext>
            </a:extLst>
          </p:cNvPr>
          <p:cNvSpPr>
            <a:spLocks noGrp="1"/>
          </p:cNvSpPr>
          <p:nvPr>
            <p:ph type="sldNum" sz="quarter" idx="4"/>
          </p:nvPr>
        </p:nvSpPr>
        <p:spPr/>
        <p:txBody>
          <a:bodyPr/>
          <a:lstStyle/>
          <a:p>
            <a:pPr>
              <a:defRPr/>
            </a:pPr>
            <a:fld id="{C7E3338D-8F5B-4FC7-A0B5-AD45AC3F4C65}" type="slidenum">
              <a:rPr lang="en-GB" altLang="hu-HU" smtClean="0"/>
              <a:pPr>
                <a:defRPr/>
              </a:pPr>
              <a:t>13</a:t>
            </a:fld>
            <a:endParaRPr lang="en-GB" altLang="hu-HU"/>
          </a:p>
        </p:txBody>
      </p:sp>
    </p:spTree>
    <p:extLst>
      <p:ext uri="{BB962C8B-B14F-4D97-AF65-F5344CB8AC3E}">
        <p14:creationId xmlns:p14="http://schemas.microsoft.com/office/powerpoint/2010/main" val="13773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FA19239-EBE3-161E-24BC-24051C4F59B5}"/>
              </a:ext>
            </a:extLst>
          </p:cNvPr>
          <p:cNvSpPr>
            <a:spLocks noGrp="1"/>
          </p:cNvSpPr>
          <p:nvPr>
            <p:ph type="title"/>
          </p:nvPr>
        </p:nvSpPr>
        <p:spPr/>
        <p:txBody>
          <a:bodyPr/>
          <a:lstStyle/>
          <a:p>
            <a:r>
              <a:rPr lang="hu-HU" err="1"/>
              <a:t>Regional</a:t>
            </a:r>
            <a:r>
              <a:rPr lang="hu-HU"/>
              <a:t> </a:t>
            </a:r>
            <a:r>
              <a:rPr lang="hu-HU" err="1"/>
              <a:t>outlook</a:t>
            </a:r>
            <a:r>
              <a:rPr lang="hu-HU"/>
              <a:t> </a:t>
            </a:r>
            <a:r>
              <a:rPr lang="hu-HU" err="1"/>
              <a:t>on</a:t>
            </a:r>
            <a:r>
              <a:rPr lang="hu-HU"/>
              <a:t> </a:t>
            </a:r>
            <a:r>
              <a:rPr lang="hu-HU" err="1"/>
              <a:t>the</a:t>
            </a:r>
            <a:r>
              <a:rPr lang="hu-HU"/>
              <a:t> </a:t>
            </a:r>
            <a:r>
              <a:rPr lang="hu-HU" err="1"/>
              <a:t>current</a:t>
            </a:r>
            <a:r>
              <a:rPr lang="hu-HU"/>
              <a:t> </a:t>
            </a:r>
            <a:r>
              <a:rPr lang="hu-HU" err="1"/>
              <a:t>state</a:t>
            </a:r>
            <a:r>
              <a:rPr lang="hu-HU"/>
              <a:t> of play </a:t>
            </a:r>
            <a:r>
              <a:rPr lang="hu-HU" err="1"/>
              <a:t>on</a:t>
            </a:r>
            <a:r>
              <a:rPr lang="hu-HU"/>
              <a:t> </a:t>
            </a:r>
            <a:r>
              <a:rPr lang="hu-HU" err="1"/>
              <a:t>Russian</a:t>
            </a:r>
            <a:r>
              <a:rPr lang="hu-HU"/>
              <a:t> </a:t>
            </a:r>
            <a:r>
              <a:rPr lang="hu-HU" err="1"/>
              <a:t>gas</a:t>
            </a:r>
            <a:r>
              <a:rPr lang="hu-HU"/>
              <a:t> </a:t>
            </a:r>
            <a:r>
              <a:rPr lang="hu-HU" err="1"/>
              <a:t>dependency</a:t>
            </a:r>
            <a:r>
              <a:rPr lang="hu-HU"/>
              <a:t> in </a:t>
            </a:r>
            <a:r>
              <a:rPr lang="hu-HU" err="1"/>
              <a:t>the</a:t>
            </a:r>
            <a:r>
              <a:rPr lang="hu-HU"/>
              <a:t> </a:t>
            </a:r>
            <a:r>
              <a:rPr lang="hu-HU" err="1"/>
              <a:t>Danube</a:t>
            </a:r>
            <a:r>
              <a:rPr lang="hu-HU"/>
              <a:t> </a:t>
            </a:r>
            <a:r>
              <a:rPr lang="hu-HU" err="1"/>
              <a:t>Region</a:t>
            </a:r>
            <a:endParaRPr lang="en-US"/>
          </a:p>
        </p:txBody>
      </p:sp>
      <p:sp>
        <p:nvSpPr>
          <p:cNvPr id="3" name="Szöveg helye 2">
            <a:extLst>
              <a:ext uri="{FF2B5EF4-FFF2-40B4-BE49-F238E27FC236}">
                <a16:creationId xmlns:a16="http://schemas.microsoft.com/office/drawing/2014/main" id="{8A22947A-01F8-6D28-0F66-E2D94769EF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231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2AACBFC1-EA53-9E9F-A1C1-253E43FE1C3D}"/>
              </a:ext>
            </a:extLst>
          </p:cNvPr>
          <p:cNvSpPr>
            <a:spLocks noGrp="1"/>
          </p:cNvSpPr>
          <p:nvPr>
            <p:ph type="title"/>
          </p:nvPr>
        </p:nvSpPr>
        <p:spPr/>
        <p:txBody>
          <a:bodyPr/>
          <a:lstStyle/>
          <a:p>
            <a:r>
              <a:rPr lang="hu-HU" err="1"/>
              <a:t>Goal</a:t>
            </a:r>
            <a:r>
              <a:rPr lang="hu-HU"/>
              <a:t> of </a:t>
            </a:r>
            <a:r>
              <a:rPr lang="hu-HU" err="1"/>
              <a:t>indicator-based</a:t>
            </a:r>
            <a:r>
              <a:rPr lang="hu-HU"/>
              <a:t> assessment</a:t>
            </a:r>
            <a:endParaRPr lang="en-GB"/>
          </a:p>
        </p:txBody>
      </p:sp>
      <p:sp>
        <p:nvSpPr>
          <p:cNvPr id="5" name="Tartalom helye 4">
            <a:extLst>
              <a:ext uri="{FF2B5EF4-FFF2-40B4-BE49-F238E27FC236}">
                <a16:creationId xmlns:a16="http://schemas.microsoft.com/office/drawing/2014/main" id="{1F60FD88-2F3D-C744-1327-61E5354EE4E1}"/>
              </a:ext>
            </a:extLst>
          </p:cNvPr>
          <p:cNvSpPr>
            <a:spLocks noGrp="1"/>
          </p:cNvSpPr>
          <p:nvPr>
            <p:ph idx="1"/>
          </p:nvPr>
        </p:nvSpPr>
        <p:spPr/>
        <p:txBody>
          <a:bodyPr/>
          <a:lstStyle/>
          <a:p>
            <a:r>
              <a:rPr lang="hu-HU" err="1"/>
              <a:t>Collect</a:t>
            </a:r>
            <a:r>
              <a:rPr lang="hu-HU"/>
              <a:t> </a:t>
            </a:r>
            <a:r>
              <a:rPr lang="hu-HU" err="1"/>
              <a:t>easy-to</a:t>
            </a:r>
            <a:r>
              <a:rPr lang="hu-HU"/>
              <a:t> </a:t>
            </a:r>
            <a:r>
              <a:rPr lang="hu-HU" err="1"/>
              <a:t>digest</a:t>
            </a:r>
            <a:r>
              <a:rPr lang="hu-HU"/>
              <a:t> </a:t>
            </a:r>
            <a:r>
              <a:rPr lang="hu-HU" err="1"/>
              <a:t>indicators</a:t>
            </a:r>
            <a:r>
              <a:rPr lang="hu-HU"/>
              <a:t> and </a:t>
            </a:r>
            <a:r>
              <a:rPr lang="hu-HU" err="1"/>
              <a:t>create</a:t>
            </a:r>
            <a:r>
              <a:rPr lang="hu-HU"/>
              <a:t> </a:t>
            </a:r>
            <a:r>
              <a:rPr lang="hu-HU" err="1"/>
              <a:t>fact-sheets</a:t>
            </a:r>
            <a:r>
              <a:rPr lang="hu-HU"/>
              <a:t> of DR </a:t>
            </a:r>
            <a:r>
              <a:rPr lang="hu-HU" err="1"/>
              <a:t>countries</a:t>
            </a:r>
            <a:r>
              <a:rPr lang="hu-HU"/>
              <a:t>. </a:t>
            </a:r>
          </a:p>
          <a:p>
            <a:r>
              <a:rPr lang="hu-HU" err="1"/>
              <a:t>Supply</a:t>
            </a:r>
            <a:r>
              <a:rPr lang="hu-HU"/>
              <a:t> </a:t>
            </a:r>
            <a:r>
              <a:rPr lang="hu-HU" err="1"/>
              <a:t>side</a:t>
            </a:r>
            <a:r>
              <a:rPr lang="hu-HU"/>
              <a:t> </a:t>
            </a:r>
            <a:r>
              <a:rPr lang="hu-HU" err="1"/>
              <a:t>indicators</a:t>
            </a:r>
            <a:endParaRPr lang="hu-HU"/>
          </a:p>
          <a:p>
            <a:pPr lvl="1"/>
            <a:r>
              <a:rPr lang="hu-HU"/>
              <a:t>N-1</a:t>
            </a:r>
          </a:p>
          <a:p>
            <a:pPr lvl="1"/>
            <a:r>
              <a:rPr lang="hu-HU" err="1"/>
              <a:t>Production</a:t>
            </a:r>
            <a:r>
              <a:rPr lang="hu-HU"/>
              <a:t>, </a:t>
            </a:r>
            <a:r>
              <a:rPr lang="hu-HU" err="1"/>
              <a:t>Pipeline</a:t>
            </a:r>
            <a:r>
              <a:rPr lang="hu-HU"/>
              <a:t>, LNG, </a:t>
            </a:r>
            <a:r>
              <a:rPr lang="hu-HU" err="1"/>
              <a:t>storage</a:t>
            </a:r>
            <a:r>
              <a:rPr lang="hu-HU"/>
              <a:t> </a:t>
            </a:r>
            <a:r>
              <a:rPr lang="hu-HU" err="1"/>
              <a:t>infrastrucure</a:t>
            </a:r>
            <a:endParaRPr lang="hu-HU"/>
          </a:p>
          <a:p>
            <a:r>
              <a:rPr lang="hu-HU" err="1"/>
              <a:t>Demand</a:t>
            </a:r>
            <a:r>
              <a:rPr lang="hu-HU"/>
              <a:t> </a:t>
            </a:r>
            <a:r>
              <a:rPr lang="hu-HU" err="1"/>
              <a:t>side</a:t>
            </a:r>
            <a:r>
              <a:rPr lang="hu-HU"/>
              <a:t> </a:t>
            </a:r>
            <a:r>
              <a:rPr lang="hu-HU" err="1"/>
              <a:t>indicators</a:t>
            </a:r>
            <a:endParaRPr lang="hu-HU"/>
          </a:p>
          <a:p>
            <a:pPr lvl="1"/>
            <a:r>
              <a:rPr lang="hu-HU" err="1"/>
              <a:t>Role</a:t>
            </a:r>
            <a:r>
              <a:rPr lang="hu-HU"/>
              <a:t> of </a:t>
            </a:r>
            <a:r>
              <a:rPr lang="hu-HU" err="1"/>
              <a:t>gas</a:t>
            </a:r>
            <a:r>
              <a:rPr lang="hu-HU"/>
              <a:t> in </a:t>
            </a:r>
            <a:r>
              <a:rPr lang="hu-HU" err="1"/>
              <a:t>Power&amp;heat</a:t>
            </a:r>
            <a:r>
              <a:rPr lang="hu-HU"/>
              <a:t>, </a:t>
            </a:r>
            <a:r>
              <a:rPr lang="hu-HU" err="1"/>
              <a:t>industry</a:t>
            </a:r>
            <a:r>
              <a:rPr lang="hu-HU"/>
              <a:t>, </a:t>
            </a:r>
            <a:r>
              <a:rPr lang="hu-HU" err="1"/>
              <a:t>buildins</a:t>
            </a:r>
            <a:endParaRPr lang="hu-HU"/>
          </a:p>
          <a:p>
            <a:pPr lvl="1"/>
            <a:r>
              <a:rPr lang="hu-HU" err="1"/>
              <a:t>Russian</a:t>
            </a:r>
            <a:r>
              <a:rPr lang="hu-HU"/>
              <a:t> </a:t>
            </a:r>
            <a:r>
              <a:rPr lang="hu-HU" err="1"/>
              <a:t>dependency</a:t>
            </a:r>
            <a:endParaRPr lang="hu-HU"/>
          </a:p>
          <a:p>
            <a:pPr lvl="1"/>
            <a:r>
              <a:rPr lang="hu-HU" err="1"/>
              <a:t>Households</a:t>
            </a:r>
            <a:r>
              <a:rPr lang="hu-HU"/>
              <a:t> </a:t>
            </a:r>
            <a:r>
              <a:rPr lang="hu-HU" err="1"/>
              <a:t>connected</a:t>
            </a:r>
            <a:r>
              <a:rPr lang="hu-HU"/>
              <a:t> </a:t>
            </a:r>
            <a:r>
              <a:rPr lang="hu-HU" err="1"/>
              <a:t>to</a:t>
            </a:r>
            <a:r>
              <a:rPr lang="hu-HU"/>
              <a:t> </a:t>
            </a:r>
            <a:r>
              <a:rPr lang="hu-HU" err="1"/>
              <a:t>gas</a:t>
            </a:r>
            <a:r>
              <a:rPr lang="hu-HU"/>
              <a:t> </a:t>
            </a:r>
            <a:r>
              <a:rPr lang="hu-HU" err="1"/>
              <a:t>network</a:t>
            </a:r>
            <a:endParaRPr lang="hu-HU"/>
          </a:p>
          <a:p>
            <a:r>
              <a:rPr lang="hu-HU" err="1"/>
              <a:t>Summarize</a:t>
            </a:r>
            <a:r>
              <a:rPr lang="hu-HU"/>
              <a:t> </a:t>
            </a:r>
            <a:r>
              <a:rPr lang="hu-HU" err="1"/>
              <a:t>the</a:t>
            </a:r>
            <a:r>
              <a:rPr lang="hu-HU"/>
              <a:t> </a:t>
            </a:r>
            <a:r>
              <a:rPr lang="hu-HU" err="1"/>
              <a:t>indicators</a:t>
            </a:r>
            <a:r>
              <a:rPr lang="hu-HU"/>
              <a:t> and </a:t>
            </a:r>
            <a:r>
              <a:rPr lang="hu-HU" err="1"/>
              <a:t>highlight</a:t>
            </a:r>
            <a:r>
              <a:rPr lang="hu-HU"/>
              <a:t> </a:t>
            </a:r>
            <a:r>
              <a:rPr lang="hu-HU" err="1"/>
              <a:t>risk-groups</a:t>
            </a:r>
            <a:r>
              <a:rPr lang="hu-HU"/>
              <a:t> </a:t>
            </a:r>
            <a:r>
              <a:rPr lang="hu-HU" err="1"/>
              <a:t>with</a:t>
            </a:r>
            <a:r>
              <a:rPr lang="hu-HU"/>
              <a:t> </a:t>
            </a:r>
            <a:r>
              <a:rPr lang="hu-HU" err="1"/>
              <a:t>similar</a:t>
            </a:r>
            <a:r>
              <a:rPr lang="hu-HU"/>
              <a:t> </a:t>
            </a:r>
            <a:r>
              <a:rPr lang="hu-HU" err="1"/>
              <a:t>problems</a:t>
            </a:r>
            <a:r>
              <a:rPr lang="hu-HU"/>
              <a:t> </a:t>
            </a:r>
          </a:p>
          <a:p>
            <a:r>
              <a:rPr lang="hu-HU"/>
              <a:t>List DR </a:t>
            </a:r>
            <a:r>
              <a:rPr lang="hu-HU" err="1"/>
              <a:t>countries</a:t>
            </a:r>
            <a:r>
              <a:rPr lang="hu-HU"/>
              <a:t> </a:t>
            </a:r>
            <a:r>
              <a:rPr lang="hu-HU" err="1"/>
              <a:t>actions</a:t>
            </a:r>
            <a:r>
              <a:rPr lang="hu-HU"/>
              <a:t> </a:t>
            </a:r>
            <a:r>
              <a:rPr lang="hu-HU" err="1"/>
              <a:t>to</a:t>
            </a:r>
            <a:r>
              <a:rPr lang="hu-HU"/>
              <a:t> </a:t>
            </a:r>
            <a:r>
              <a:rPr lang="hu-HU" err="1"/>
              <a:t>ease</a:t>
            </a:r>
            <a:r>
              <a:rPr lang="hu-HU"/>
              <a:t> </a:t>
            </a:r>
            <a:r>
              <a:rPr lang="hu-HU" err="1"/>
              <a:t>Russian</a:t>
            </a:r>
            <a:r>
              <a:rPr lang="hu-HU"/>
              <a:t> </a:t>
            </a:r>
            <a:r>
              <a:rPr lang="hu-HU" err="1"/>
              <a:t>gas</a:t>
            </a:r>
            <a:r>
              <a:rPr lang="hu-HU"/>
              <a:t> </a:t>
            </a:r>
            <a:r>
              <a:rPr lang="hu-HU" err="1"/>
              <a:t>dependency</a:t>
            </a:r>
            <a:endParaRPr lang="hu-HU"/>
          </a:p>
          <a:p>
            <a:r>
              <a:rPr lang="hu-HU" err="1"/>
              <a:t>Future</a:t>
            </a:r>
            <a:r>
              <a:rPr lang="hu-HU"/>
              <a:t> </a:t>
            </a:r>
            <a:r>
              <a:rPr lang="hu-HU" err="1"/>
              <a:t>work</a:t>
            </a:r>
            <a:r>
              <a:rPr lang="hu-HU"/>
              <a:t>: </a:t>
            </a:r>
          </a:p>
          <a:p>
            <a:pPr lvl="1"/>
            <a:r>
              <a:rPr lang="hu-HU"/>
              <a:t>List </a:t>
            </a:r>
            <a:r>
              <a:rPr lang="hu-HU" err="1"/>
              <a:t>gas</a:t>
            </a:r>
            <a:r>
              <a:rPr lang="hu-HU"/>
              <a:t> saving </a:t>
            </a:r>
            <a:r>
              <a:rPr lang="hu-HU" err="1"/>
              <a:t>potential</a:t>
            </a:r>
            <a:r>
              <a:rPr lang="hu-HU"/>
              <a:t> of DR </a:t>
            </a:r>
            <a:r>
              <a:rPr lang="hu-HU" err="1"/>
              <a:t>countries</a:t>
            </a:r>
            <a:r>
              <a:rPr lang="hu-HU"/>
              <a:t> </a:t>
            </a:r>
            <a:r>
              <a:rPr lang="hu-HU" err="1"/>
              <a:t>by</a:t>
            </a:r>
            <a:r>
              <a:rPr lang="hu-HU"/>
              <a:t> sector and </a:t>
            </a:r>
            <a:r>
              <a:rPr lang="hu-HU" err="1"/>
              <a:t>measure</a:t>
            </a:r>
            <a:endParaRPr lang="hu-HU"/>
          </a:p>
          <a:p>
            <a:pPr lvl="1"/>
            <a:r>
              <a:rPr lang="hu-HU"/>
              <a:t>Show </a:t>
            </a:r>
            <a:r>
              <a:rPr lang="hu-HU" err="1"/>
              <a:t>the</a:t>
            </a:r>
            <a:r>
              <a:rPr lang="hu-HU"/>
              <a:t> </a:t>
            </a:r>
            <a:r>
              <a:rPr lang="hu-HU" err="1"/>
              <a:t>options</a:t>
            </a:r>
            <a:r>
              <a:rPr lang="hu-HU"/>
              <a:t> of DR </a:t>
            </a:r>
            <a:r>
              <a:rPr lang="hu-HU" err="1"/>
              <a:t>countries</a:t>
            </a:r>
            <a:r>
              <a:rPr lang="hu-HU"/>
              <a:t> </a:t>
            </a:r>
            <a:r>
              <a:rPr lang="hu-HU" err="1"/>
              <a:t>for</a:t>
            </a:r>
            <a:r>
              <a:rPr lang="hu-HU"/>
              <a:t> </a:t>
            </a:r>
            <a:r>
              <a:rPr lang="hu-HU" err="1"/>
              <a:t>alternative</a:t>
            </a:r>
            <a:r>
              <a:rPr lang="hu-HU"/>
              <a:t> </a:t>
            </a:r>
            <a:r>
              <a:rPr lang="hu-HU" err="1"/>
              <a:t>supply</a:t>
            </a:r>
            <a:endParaRPr lang="hu-HU"/>
          </a:p>
          <a:p>
            <a:pPr lvl="1"/>
            <a:r>
              <a:rPr lang="hu-HU" err="1"/>
              <a:t>Room</a:t>
            </a:r>
            <a:r>
              <a:rPr lang="hu-HU"/>
              <a:t> </a:t>
            </a:r>
            <a:r>
              <a:rPr lang="hu-HU" err="1"/>
              <a:t>for</a:t>
            </a:r>
            <a:r>
              <a:rPr lang="hu-HU"/>
              <a:t> </a:t>
            </a:r>
            <a:r>
              <a:rPr lang="hu-HU" err="1"/>
              <a:t>cooperation</a:t>
            </a:r>
            <a:endParaRPr lang="hu-HU"/>
          </a:p>
          <a:p>
            <a:endParaRPr lang="hu-HU"/>
          </a:p>
          <a:p>
            <a:endParaRPr lang="en-GB"/>
          </a:p>
        </p:txBody>
      </p:sp>
    </p:spTree>
    <p:extLst>
      <p:ext uri="{BB962C8B-B14F-4D97-AF65-F5344CB8AC3E}">
        <p14:creationId xmlns:p14="http://schemas.microsoft.com/office/powerpoint/2010/main" val="354413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61C1CC-C9C4-AD00-D17D-9952A653B6BE}"/>
              </a:ext>
            </a:extLst>
          </p:cNvPr>
          <p:cNvSpPr>
            <a:spLocks noGrp="1"/>
          </p:cNvSpPr>
          <p:nvPr>
            <p:ph type="title"/>
          </p:nvPr>
        </p:nvSpPr>
        <p:spPr/>
        <p:txBody>
          <a:bodyPr/>
          <a:lstStyle/>
          <a:p>
            <a:r>
              <a:rPr lang="hu-HU" err="1"/>
              <a:t>Gas</a:t>
            </a:r>
            <a:r>
              <a:rPr lang="hu-HU"/>
              <a:t> </a:t>
            </a:r>
            <a:r>
              <a:rPr lang="hu-HU" err="1"/>
              <a:t>dependency</a:t>
            </a:r>
            <a:r>
              <a:rPr lang="hu-HU"/>
              <a:t> in </a:t>
            </a:r>
            <a:r>
              <a:rPr lang="hu-HU" err="1"/>
              <a:t>the</a:t>
            </a:r>
            <a:r>
              <a:rPr lang="hu-HU"/>
              <a:t> DR -  </a:t>
            </a:r>
            <a:r>
              <a:rPr lang="hu-HU" err="1"/>
              <a:t>how</a:t>
            </a:r>
            <a:r>
              <a:rPr lang="hu-HU"/>
              <a:t> </a:t>
            </a:r>
            <a:r>
              <a:rPr lang="hu-HU" err="1"/>
              <a:t>to</a:t>
            </a:r>
            <a:r>
              <a:rPr lang="hu-HU"/>
              <a:t> </a:t>
            </a:r>
            <a:r>
              <a:rPr lang="hu-HU" err="1"/>
              <a:t>assess</a:t>
            </a:r>
            <a:r>
              <a:rPr lang="hu-HU"/>
              <a:t>?</a:t>
            </a:r>
            <a:endParaRPr lang="en-US"/>
          </a:p>
        </p:txBody>
      </p:sp>
      <p:sp>
        <p:nvSpPr>
          <p:cNvPr id="3" name="Tartalom helye 2">
            <a:extLst>
              <a:ext uri="{FF2B5EF4-FFF2-40B4-BE49-F238E27FC236}">
                <a16:creationId xmlns:a16="http://schemas.microsoft.com/office/drawing/2014/main" id="{77843D8B-0275-B903-F26E-D822001010F1}"/>
              </a:ext>
            </a:extLst>
          </p:cNvPr>
          <p:cNvSpPr>
            <a:spLocks noGrp="1"/>
          </p:cNvSpPr>
          <p:nvPr>
            <p:ph idx="1"/>
          </p:nvPr>
        </p:nvSpPr>
        <p:spPr>
          <a:xfrm>
            <a:off x="431372" y="1360634"/>
            <a:ext cx="5664627" cy="5486989"/>
          </a:xfrm>
        </p:spPr>
        <p:txBody>
          <a:bodyPr>
            <a:normAutofit lnSpcReduction="10000"/>
          </a:bodyPr>
          <a:lstStyle/>
          <a:p>
            <a:r>
              <a:rPr lang="hu-HU" dirty="0" err="1">
                <a:latin typeface="Segoe UI Semilight" panose="020B0402040204020203" pitchFamily="34" charset="0"/>
                <a:cs typeface="Segoe UI Semilight" panose="020B0402040204020203" pitchFamily="34" charset="0"/>
              </a:rPr>
              <a:t>Two-tier</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approach</a:t>
            </a:r>
            <a:endParaRPr lang="hu-HU" dirty="0">
              <a:latin typeface="Segoe UI Semilight" panose="020B0402040204020203" pitchFamily="34" charset="0"/>
              <a:cs typeface="Segoe UI Semilight" panose="020B0402040204020203" pitchFamily="34" charset="0"/>
            </a:endParaRPr>
          </a:p>
          <a:p>
            <a:pPr lvl="1"/>
            <a:r>
              <a:rPr lang="hu-HU" dirty="0" err="1">
                <a:latin typeface="Segoe UI Semilight" panose="020B0402040204020203" pitchFamily="34" charset="0"/>
                <a:cs typeface="Segoe UI Semilight" panose="020B0402040204020203" pitchFamily="34" charset="0"/>
              </a:rPr>
              <a:t>How</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important</a:t>
            </a:r>
            <a:r>
              <a:rPr lang="hu-HU" dirty="0">
                <a:latin typeface="Segoe UI Semilight" panose="020B0402040204020203" pitchFamily="34" charset="0"/>
                <a:cs typeface="Segoe UI Semilight" panose="020B0402040204020203" pitchFamily="34" charset="0"/>
              </a:rPr>
              <a:t> is </a:t>
            </a:r>
            <a:r>
              <a:rPr lang="hu-HU" dirty="0" err="1">
                <a:latin typeface="Segoe UI Semilight" panose="020B0402040204020203" pitchFamily="34" charset="0"/>
                <a:cs typeface="Segoe UI Semilight" panose="020B0402040204020203" pitchFamily="34" charset="0"/>
              </a:rPr>
              <a:t>natural</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gas</a:t>
            </a:r>
            <a:r>
              <a:rPr lang="hu-HU" dirty="0">
                <a:latin typeface="Segoe UI Semilight" panose="020B0402040204020203" pitchFamily="34" charset="0"/>
                <a:cs typeface="Segoe UI Semilight" panose="020B0402040204020203" pitchFamily="34" charset="0"/>
              </a:rPr>
              <a:t> in </a:t>
            </a:r>
            <a:r>
              <a:rPr lang="hu-HU" dirty="0" err="1">
                <a:latin typeface="Segoe UI Semilight" panose="020B0402040204020203" pitchFamily="34" charset="0"/>
                <a:cs typeface="Segoe UI Semilight" panose="020B0402040204020203" pitchFamily="34" charset="0"/>
              </a:rPr>
              <a:t>the</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energy</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consumption</a:t>
            </a:r>
            <a:r>
              <a:rPr lang="hu-HU" dirty="0">
                <a:latin typeface="Segoe UI Semilight" panose="020B0402040204020203" pitchFamily="34" charset="0"/>
                <a:cs typeface="Segoe UI Semilight" panose="020B0402040204020203" pitchFamily="34" charset="0"/>
              </a:rPr>
              <a:t> of </a:t>
            </a:r>
            <a:r>
              <a:rPr lang="hu-HU" dirty="0" err="1">
                <a:latin typeface="Segoe UI Semilight" panose="020B0402040204020203" pitchFamily="34" charset="0"/>
                <a:cs typeface="Segoe UI Semilight" panose="020B0402040204020203" pitchFamily="34" charset="0"/>
              </a:rPr>
              <a:t>the</a:t>
            </a:r>
            <a:r>
              <a:rPr lang="hu-HU" dirty="0">
                <a:latin typeface="Segoe UI Semilight" panose="020B0402040204020203" pitchFamily="34" charset="0"/>
                <a:cs typeface="Segoe UI Semilight" panose="020B0402040204020203" pitchFamily="34" charset="0"/>
              </a:rPr>
              <a:t> country? </a:t>
            </a:r>
            <a:r>
              <a:rPr lang="hu-HU" dirty="0" err="1">
                <a:latin typeface="Segoe UI Semilight" panose="020B0402040204020203" pitchFamily="34" charset="0"/>
                <a:cs typeface="Segoe UI Semilight" panose="020B0402040204020203" pitchFamily="34" charset="0"/>
              </a:rPr>
              <a:t>Indicator</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Gas</a:t>
            </a:r>
            <a:r>
              <a:rPr lang="hu-HU" dirty="0">
                <a:latin typeface="Segoe UI Semilight" panose="020B0402040204020203" pitchFamily="34" charset="0"/>
                <a:cs typeface="Segoe UI Semilight" panose="020B0402040204020203" pitchFamily="34" charset="0"/>
              </a:rPr>
              <a:t> in Total </a:t>
            </a:r>
            <a:r>
              <a:rPr lang="hu-HU" dirty="0" err="1">
                <a:latin typeface="Segoe UI Semilight" panose="020B0402040204020203" pitchFamily="34" charset="0"/>
                <a:cs typeface="Segoe UI Semilight" panose="020B0402040204020203" pitchFamily="34" charset="0"/>
              </a:rPr>
              <a:t>energy</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supply</a:t>
            </a:r>
            <a:r>
              <a:rPr lang="hu-HU" dirty="0">
                <a:latin typeface="Segoe UI Semilight" panose="020B0402040204020203" pitchFamily="34" charset="0"/>
                <a:cs typeface="Segoe UI Semilight" panose="020B0402040204020203" pitchFamily="34" charset="0"/>
              </a:rPr>
              <a:t> (TES </a:t>
            </a:r>
            <a:r>
              <a:rPr lang="en-GB" kern="100" dirty="0">
                <a:effectLst/>
                <a:latin typeface="Segoe UI Semilight" panose="020B0402040204020203" pitchFamily="34" charset="0"/>
                <a:ea typeface="Calibri" panose="020F0502020204030204" pitchFamily="34" charset="0"/>
                <a:cs typeface="Segoe UI Semilight" panose="020B0402040204020203" pitchFamily="34" charset="0"/>
              </a:rPr>
              <a:t>quantity of energy necessary to satisfy inland consumption </a:t>
            </a:r>
            <a:r>
              <a:rPr lang="hu-HU" kern="100" dirty="0">
                <a:effectLst/>
                <a:latin typeface="Segoe UI Semilight" panose="020B0402040204020203" pitchFamily="34" charset="0"/>
                <a:ea typeface="Calibri" panose="020F0502020204030204" pitchFamily="34" charset="0"/>
                <a:cs typeface="Segoe UI Semilight" panose="020B0402040204020203" pitchFamily="34" charset="0"/>
              </a:rPr>
              <a:t>)</a:t>
            </a:r>
            <a:endParaRPr lang="hu-HU" dirty="0">
              <a:latin typeface="Segoe UI Semilight" panose="020B0402040204020203" pitchFamily="34" charset="0"/>
              <a:cs typeface="Segoe UI Semilight" panose="020B0402040204020203" pitchFamily="34" charset="0"/>
            </a:endParaRPr>
          </a:p>
          <a:p>
            <a:pPr lvl="1"/>
            <a:r>
              <a:rPr lang="hu-HU" dirty="0" err="1">
                <a:latin typeface="Segoe UI Semilight" panose="020B0402040204020203" pitchFamily="34" charset="0"/>
                <a:cs typeface="Segoe UI Semilight" panose="020B0402040204020203" pitchFamily="34" charset="0"/>
              </a:rPr>
              <a:t>How</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important</a:t>
            </a:r>
            <a:r>
              <a:rPr lang="hu-HU" dirty="0">
                <a:latin typeface="Segoe UI Semilight" panose="020B0402040204020203" pitchFamily="34" charset="0"/>
                <a:cs typeface="Segoe UI Semilight" panose="020B0402040204020203" pitchFamily="34" charset="0"/>
              </a:rPr>
              <a:t> is </a:t>
            </a:r>
            <a:r>
              <a:rPr lang="hu-HU" dirty="0" err="1">
                <a:latin typeface="Segoe UI Semilight" panose="020B0402040204020203" pitchFamily="34" charset="0"/>
                <a:cs typeface="Segoe UI Semilight" panose="020B0402040204020203" pitchFamily="34" charset="0"/>
              </a:rPr>
              <a:t>Russian</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gas</a:t>
            </a:r>
            <a:r>
              <a:rPr lang="hu-HU" dirty="0">
                <a:latin typeface="Segoe UI Semilight" panose="020B0402040204020203" pitchFamily="34" charset="0"/>
                <a:cs typeface="Segoe UI Semilight" panose="020B0402040204020203" pitchFamily="34" charset="0"/>
              </a:rPr>
              <a:t> in </a:t>
            </a:r>
            <a:r>
              <a:rPr lang="hu-HU" dirty="0" err="1">
                <a:latin typeface="Segoe UI Semilight" panose="020B0402040204020203" pitchFamily="34" charset="0"/>
                <a:cs typeface="Segoe UI Semilight" panose="020B0402040204020203" pitchFamily="34" charset="0"/>
              </a:rPr>
              <a:t>the</a:t>
            </a:r>
            <a:r>
              <a:rPr lang="hu-HU" dirty="0">
                <a:latin typeface="Segoe UI Semilight" panose="020B0402040204020203" pitchFamily="34" charset="0"/>
                <a:cs typeface="Segoe UI Semilight" panose="020B0402040204020203" pitchFamily="34" charset="0"/>
              </a:rPr>
              <a:t> mix? </a:t>
            </a:r>
            <a:r>
              <a:rPr lang="hu-HU" dirty="0" err="1">
                <a:latin typeface="Segoe UI Semilight" panose="020B0402040204020203" pitchFamily="34" charset="0"/>
                <a:cs typeface="Segoe UI Semilight" panose="020B0402040204020203" pitchFamily="34" charset="0"/>
              </a:rPr>
              <a:t>Calculated</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based</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on</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relative</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shares</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published</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by</a:t>
            </a:r>
            <a:r>
              <a:rPr lang="hu-HU" dirty="0">
                <a:latin typeface="Segoe UI Semilight" panose="020B0402040204020203" pitchFamily="34" charset="0"/>
                <a:cs typeface="Segoe UI Semilight" panose="020B0402040204020203" pitchFamily="34" charset="0"/>
              </a:rPr>
              <a:t> ACER, </a:t>
            </a:r>
            <a:r>
              <a:rPr lang="en-GB" kern="100" dirty="0">
                <a:effectLst/>
                <a:latin typeface="Segoe UI Semilight" panose="020B0402040204020203" pitchFamily="34" charset="0"/>
                <a:ea typeface="Calibri" panose="020F0502020204030204" pitchFamily="34" charset="0"/>
                <a:cs typeface="Segoe UI Semilight" panose="020B0402040204020203" pitchFamily="34" charset="0"/>
              </a:rPr>
              <a:t>(</a:t>
            </a:r>
            <a:r>
              <a:rPr lang="en-GB" u="sng" kern="100" dirty="0">
                <a:solidFill>
                  <a:srgbClr val="0000FF"/>
                </a:solidFill>
                <a:effectLst/>
                <a:latin typeface="Segoe UI Semilight" panose="020B0402040204020203" pitchFamily="34" charset="0"/>
                <a:ea typeface="Calibri" panose="020F0502020204030204" pitchFamily="34" charset="0"/>
                <a:cs typeface="Segoe UI Semilight" panose="020B0402040204020203" pitchFamily="34" charset="0"/>
                <a:hlinkClick r:id="rId3"/>
              </a:rPr>
              <a:t>https://aegis.acer.europa.eu/chest/dataitems/214/view</a:t>
            </a:r>
            <a:r>
              <a:rPr lang="hu-HU" u="sng" kern="100" dirty="0">
                <a:solidFill>
                  <a:srgbClr val="0000FF"/>
                </a:solidFill>
                <a:latin typeface="Segoe UI Semilight" panose="020B0402040204020203" pitchFamily="34" charset="0"/>
                <a:ea typeface="Calibri" panose="020F0502020204030204" pitchFamily="34" charset="0"/>
                <a:cs typeface="Segoe UI Semilight" panose="020B0402040204020203" pitchFamily="34" charset="0"/>
              </a:rPr>
              <a:t>)</a:t>
            </a:r>
            <a:endParaRPr lang="hu-HU" dirty="0">
              <a:latin typeface="Segoe UI Semilight" panose="020B0402040204020203" pitchFamily="34" charset="0"/>
              <a:cs typeface="Segoe UI Semilight" panose="020B0402040204020203" pitchFamily="34" charset="0"/>
            </a:endParaRPr>
          </a:p>
          <a:p>
            <a:r>
              <a:rPr lang="hu-HU" dirty="0" err="1">
                <a:latin typeface="Segoe UI Semilight" panose="020B0402040204020203" pitchFamily="34" charset="0"/>
                <a:cs typeface="Segoe UI Semilight" panose="020B0402040204020203" pitchFamily="34" charset="0"/>
              </a:rPr>
              <a:t>Role</a:t>
            </a:r>
            <a:r>
              <a:rPr lang="hu-HU" dirty="0">
                <a:latin typeface="Segoe UI Semilight" panose="020B0402040204020203" pitchFamily="34" charset="0"/>
                <a:cs typeface="Segoe UI Semilight" panose="020B0402040204020203" pitchFamily="34" charset="0"/>
              </a:rPr>
              <a:t> of </a:t>
            </a:r>
            <a:r>
              <a:rPr lang="hu-HU" dirty="0" err="1">
                <a:latin typeface="Segoe UI Semilight" panose="020B0402040204020203" pitchFamily="34" charset="0"/>
                <a:cs typeface="Segoe UI Semilight" panose="020B0402040204020203" pitchFamily="34" charset="0"/>
              </a:rPr>
              <a:t>gas</a:t>
            </a:r>
            <a:r>
              <a:rPr lang="hu-HU" dirty="0">
                <a:latin typeface="Segoe UI Semilight" panose="020B0402040204020203" pitchFamily="34" charset="0"/>
                <a:cs typeface="Segoe UI Semilight" panose="020B0402040204020203" pitchFamily="34" charset="0"/>
              </a:rPr>
              <a:t> in TES is </a:t>
            </a:r>
            <a:r>
              <a:rPr lang="hu-HU" dirty="0" err="1">
                <a:latin typeface="Segoe UI Semilight" panose="020B0402040204020203" pitchFamily="34" charset="0"/>
                <a:cs typeface="Segoe UI Semilight" panose="020B0402040204020203" pitchFamily="34" charset="0"/>
              </a:rPr>
              <a:t>is</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identical</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with</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the</a:t>
            </a:r>
            <a:r>
              <a:rPr lang="hu-HU" dirty="0">
                <a:latin typeface="Segoe UI Semilight" panose="020B0402040204020203" pitchFamily="34" charset="0"/>
                <a:cs typeface="Segoe UI Semilight" panose="020B0402040204020203" pitchFamily="34" charset="0"/>
              </a:rPr>
              <a:t> EU27 (24%), </a:t>
            </a:r>
            <a:r>
              <a:rPr lang="hu-HU" dirty="0" err="1">
                <a:latin typeface="Segoe UI Semilight" panose="020B0402040204020203" pitchFamily="34" charset="0"/>
                <a:cs typeface="Segoe UI Semilight" panose="020B0402040204020203" pitchFamily="34" charset="0"/>
              </a:rPr>
              <a:t>but</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share</a:t>
            </a:r>
            <a:r>
              <a:rPr lang="hu-HU" dirty="0">
                <a:latin typeface="Segoe UI Semilight" panose="020B0402040204020203" pitchFamily="34" charset="0"/>
                <a:cs typeface="Segoe UI Semilight" panose="020B0402040204020203" pitchFamily="34" charset="0"/>
              </a:rPr>
              <a:t> of RU </a:t>
            </a:r>
            <a:r>
              <a:rPr lang="hu-HU" dirty="0" err="1">
                <a:latin typeface="Segoe UI Semilight" panose="020B0402040204020203" pitchFamily="34" charset="0"/>
                <a:cs typeface="Segoe UI Semilight" panose="020B0402040204020203" pitchFamily="34" charset="0"/>
              </a:rPr>
              <a:t>gas</a:t>
            </a:r>
            <a:r>
              <a:rPr lang="hu-HU" dirty="0">
                <a:latin typeface="Segoe UI Semilight" panose="020B0402040204020203" pitchFamily="34" charset="0"/>
                <a:cs typeface="Segoe UI Semilight" panose="020B0402040204020203" pitchFamily="34" charset="0"/>
              </a:rPr>
              <a:t> is 50% </a:t>
            </a:r>
            <a:r>
              <a:rPr lang="hu-HU" dirty="0" err="1">
                <a:latin typeface="Segoe UI Semilight" panose="020B0402040204020203" pitchFamily="34" charset="0"/>
                <a:cs typeface="Segoe UI Semilight" panose="020B0402040204020203" pitchFamily="34" charset="0"/>
              </a:rPr>
              <a:t>for</a:t>
            </a:r>
            <a:r>
              <a:rPr lang="hu-HU" dirty="0">
                <a:latin typeface="Segoe UI Semilight" panose="020B0402040204020203" pitchFamily="34" charset="0"/>
                <a:cs typeface="Segoe UI Semilight" panose="020B0402040204020203" pitchFamily="34" charset="0"/>
              </a:rPr>
              <a:t> DR and 29% in EU27. &gt; DR is more </a:t>
            </a:r>
            <a:r>
              <a:rPr lang="hu-HU" dirty="0" err="1">
                <a:latin typeface="Segoe UI Semilight" panose="020B0402040204020203" pitchFamily="34" charset="0"/>
                <a:cs typeface="Segoe UI Semilight" panose="020B0402040204020203" pitchFamily="34" charset="0"/>
              </a:rPr>
              <a:t>dependent</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on</a:t>
            </a:r>
            <a:r>
              <a:rPr lang="hu-HU" dirty="0">
                <a:latin typeface="Segoe UI Semilight" panose="020B0402040204020203" pitchFamily="34" charset="0"/>
                <a:cs typeface="Segoe UI Semilight" panose="020B0402040204020203" pitchFamily="34" charset="0"/>
              </a:rPr>
              <a:t> RU </a:t>
            </a:r>
            <a:r>
              <a:rPr lang="hu-HU" dirty="0" err="1">
                <a:latin typeface="Segoe UI Semilight" panose="020B0402040204020203" pitchFamily="34" charset="0"/>
                <a:cs typeface="Segoe UI Semilight" panose="020B0402040204020203" pitchFamily="34" charset="0"/>
              </a:rPr>
              <a:t>gas</a:t>
            </a:r>
            <a:endParaRPr lang="hu-HU" dirty="0">
              <a:latin typeface="Segoe UI Semilight" panose="020B0402040204020203" pitchFamily="34" charset="0"/>
              <a:cs typeface="Segoe UI Semilight" panose="020B0402040204020203" pitchFamily="34" charset="0"/>
            </a:endParaRPr>
          </a:p>
          <a:p>
            <a:r>
              <a:rPr lang="hu-HU" dirty="0" err="1">
                <a:latin typeface="Segoe UI Semilight" panose="020B0402040204020203" pitchFamily="34" charset="0"/>
                <a:cs typeface="Segoe UI Semilight" panose="020B0402040204020203" pitchFamily="34" charset="0"/>
              </a:rPr>
              <a:t>Share</a:t>
            </a:r>
            <a:r>
              <a:rPr lang="hu-HU" dirty="0">
                <a:latin typeface="Segoe UI Semilight" panose="020B0402040204020203" pitchFamily="34" charset="0"/>
                <a:cs typeface="Segoe UI Semilight" panose="020B0402040204020203" pitchFamily="34" charset="0"/>
              </a:rPr>
              <a:t> of RU </a:t>
            </a:r>
            <a:r>
              <a:rPr lang="hu-HU" dirty="0" err="1">
                <a:latin typeface="Segoe UI Semilight" panose="020B0402040204020203" pitchFamily="34" charset="0"/>
                <a:cs typeface="Segoe UI Semilight" panose="020B0402040204020203" pitchFamily="34" charset="0"/>
              </a:rPr>
              <a:t>gas</a:t>
            </a:r>
            <a:r>
              <a:rPr lang="hu-HU" dirty="0">
                <a:latin typeface="Segoe UI Semilight" panose="020B0402040204020203" pitchFamily="34" charset="0"/>
                <a:cs typeface="Segoe UI Semilight" panose="020B0402040204020203" pitchFamily="34" charset="0"/>
              </a:rPr>
              <a:t> is </a:t>
            </a:r>
          </a:p>
          <a:p>
            <a:pPr lvl="1"/>
            <a:r>
              <a:rPr lang="hu-HU" dirty="0">
                <a:latin typeface="Segoe UI Semilight" panose="020B0402040204020203" pitchFamily="34" charset="0"/>
                <a:cs typeface="Segoe UI Semilight" panose="020B0402040204020203" pitchFamily="34" charset="0"/>
              </a:rPr>
              <a:t>Over 90% in BA, BG, MD</a:t>
            </a:r>
          </a:p>
          <a:p>
            <a:pPr lvl="1"/>
            <a:r>
              <a:rPr lang="hu-HU" dirty="0">
                <a:latin typeface="Segoe UI Semilight" panose="020B0402040204020203" pitchFamily="34" charset="0"/>
                <a:cs typeface="Segoe UI Semilight" panose="020B0402040204020203" pitchFamily="34" charset="0"/>
              </a:rPr>
              <a:t>Over 80% AT, CZ, HU, RS, SK, SI</a:t>
            </a:r>
          </a:p>
          <a:p>
            <a:pPr lvl="1"/>
            <a:r>
              <a:rPr lang="hu-HU" dirty="0">
                <a:latin typeface="Segoe UI Semilight" panose="020B0402040204020203" pitchFamily="34" charset="0"/>
                <a:cs typeface="Segoe UI Semilight" panose="020B0402040204020203" pitchFamily="34" charset="0"/>
              </a:rPr>
              <a:t>Limited </a:t>
            </a:r>
            <a:r>
              <a:rPr lang="hu-HU" dirty="0" err="1">
                <a:latin typeface="Segoe UI Semilight" panose="020B0402040204020203" pitchFamily="34" charset="0"/>
                <a:cs typeface="Segoe UI Semilight" panose="020B0402040204020203" pitchFamily="34" charset="0"/>
              </a:rPr>
              <a:t>role</a:t>
            </a:r>
            <a:r>
              <a:rPr lang="hu-HU" dirty="0">
                <a:latin typeface="Segoe UI Semilight" panose="020B0402040204020203" pitchFamily="34" charset="0"/>
                <a:cs typeface="Segoe UI Semilight" panose="020B0402040204020203" pitchFamily="34" charset="0"/>
              </a:rPr>
              <a:t> in HR, RO, UA </a:t>
            </a:r>
            <a:r>
              <a:rPr lang="hu-HU" dirty="0" err="1">
                <a:latin typeface="Segoe UI Semilight" panose="020B0402040204020203" pitchFamily="34" charset="0"/>
                <a:cs typeface="Segoe UI Semilight" panose="020B0402040204020203" pitchFamily="34" charset="0"/>
              </a:rPr>
              <a:t>due</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to</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domestic</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sources</a:t>
            </a:r>
            <a:r>
              <a:rPr lang="hu-HU" dirty="0">
                <a:latin typeface="Segoe UI Semilight" panose="020B0402040204020203" pitchFamily="34" charset="0"/>
                <a:cs typeface="Segoe UI Semilight" panose="020B0402040204020203" pitchFamily="34" charset="0"/>
              </a:rPr>
              <a:t> </a:t>
            </a:r>
            <a:r>
              <a:rPr lang="hu-HU" dirty="0" err="1">
                <a:latin typeface="Segoe UI Semilight" panose="020B0402040204020203" pitchFamily="34" charset="0"/>
                <a:cs typeface="Segoe UI Semilight" panose="020B0402040204020203" pitchFamily="34" charset="0"/>
              </a:rPr>
              <a:t>or</a:t>
            </a:r>
            <a:r>
              <a:rPr lang="hu-HU" dirty="0">
                <a:latin typeface="Segoe UI Semilight" panose="020B0402040204020203" pitchFamily="34" charset="0"/>
                <a:cs typeface="Segoe UI Semilight" panose="020B0402040204020203" pitchFamily="34" charset="0"/>
              </a:rPr>
              <a:t> LNG</a:t>
            </a:r>
            <a:endParaRPr lang="hu-HU" sz="2000" dirty="0">
              <a:latin typeface="Segoe UI Semilight" panose="020B0402040204020203" pitchFamily="34" charset="0"/>
              <a:cs typeface="Segoe UI Semilight" panose="020B0402040204020203" pitchFamily="34" charset="0"/>
            </a:endParaRPr>
          </a:p>
        </p:txBody>
      </p:sp>
      <p:sp>
        <p:nvSpPr>
          <p:cNvPr id="4" name="Dia számának helye 3">
            <a:extLst>
              <a:ext uri="{FF2B5EF4-FFF2-40B4-BE49-F238E27FC236}">
                <a16:creationId xmlns:a16="http://schemas.microsoft.com/office/drawing/2014/main" id="{20083EA5-7B72-D2C8-5369-50E65CBFBA89}"/>
              </a:ext>
            </a:extLst>
          </p:cNvPr>
          <p:cNvSpPr>
            <a:spLocks noGrp="1"/>
          </p:cNvSpPr>
          <p:nvPr>
            <p:ph type="sldNum" sz="quarter" idx="4"/>
          </p:nvPr>
        </p:nvSpPr>
        <p:spPr/>
        <p:txBody>
          <a:bodyPr/>
          <a:lstStyle/>
          <a:p>
            <a:pPr>
              <a:defRPr/>
            </a:pPr>
            <a:fld id="{C7E3338D-8F5B-4FC7-A0B5-AD45AC3F4C65}" type="slidenum">
              <a:rPr lang="en-GB" altLang="hu-HU" smtClean="0"/>
              <a:pPr>
                <a:defRPr/>
              </a:pPr>
              <a:t>16</a:t>
            </a:fld>
            <a:endParaRPr lang="en-GB" altLang="hu-HU"/>
          </a:p>
        </p:txBody>
      </p:sp>
      <p:pic>
        <p:nvPicPr>
          <p:cNvPr id="6" name="Kép 5">
            <a:extLst>
              <a:ext uri="{FF2B5EF4-FFF2-40B4-BE49-F238E27FC236}">
                <a16:creationId xmlns:a16="http://schemas.microsoft.com/office/drawing/2014/main" id="{03785AB1-94DB-0ADB-F83F-2E912E883D6F}"/>
              </a:ext>
            </a:extLst>
          </p:cNvPr>
          <p:cNvPicPr>
            <a:picLocks noChangeAspect="1"/>
          </p:cNvPicPr>
          <p:nvPr/>
        </p:nvPicPr>
        <p:blipFill>
          <a:blip r:embed="rId4"/>
          <a:stretch>
            <a:fillRect/>
          </a:stretch>
        </p:blipFill>
        <p:spPr>
          <a:xfrm>
            <a:off x="6518190" y="1360634"/>
            <a:ext cx="5661974" cy="5080148"/>
          </a:xfrm>
          <a:prstGeom prst="rect">
            <a:avLst/>
          </a:prstGeom>
        </p:spPr>
      </p:pic>
    </p:spTree>
    <p:extLst>
      <p:ext uri="{BB962C8B-B14F-4D97-AF65-F5344CB8AC3E}">
        <p14:creationId xmlns:p14="http://schemas.microsoft.com/office/powerpoint/2010/main" val="377220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FF0A49-3B1A-9498-0E05-81088230C0FD}"/>
              </a:ext>
            </a:extLst>
          </p:cNvPr>
          <p:cNvSpPr>
            <a:spLocks noGrp="1"/>
          </p:cNvSpPr>
          <p:nvPr>
            <p:ph type="title"/>
          </p:nvPr>
        </p:nvSpPr>
        <p:spPr/>
        <p:txBody>
          <a:bodyPr/>
          <a:lstStyle/>
          <a:p>
            <a:r>
              <a:rPr lang="hu-HU" err="1"/>
              <a:t>Summary</a:t>
            </a:r>
            <a:r>
              <a:rPr lang="hu-HU"/>
              <a:t> of </a:t>
            </a:r>
            <a:r>
              <a:rPr lang="hu-HU" err="1"/>
              <a:t>dependency</a:t>
            </a:r>
            <a:r>
              <a:rPr lang="hu-HU"/>
              <a:t> </a:t>
            </a:r>
            <a:r>
              <a:rPr lang="hu-HU" err="1"/>
              <a:t>indicators</a:t>
            </a:r>
            <a:endParaRPr lang="en-GB"/>
          </a:p>
        </p:txBody>
      </p:sp>
      <p:sp>
        <p:nvSpPr>
          <p:cNvPr id="4" name="Dia számának helye 3">
            <a:extLst>
              <a:ext uri="{FF2B5EF4-FFF2-40B4-BE49-F238E27FC236}">
                <a16:creationId xmlns:a16="http://schemas.microsoft.com/office/drawing/2014/main" id="{212E002C-4BD6-33B1-FCC6-30D3E9E69481}"/>
              </a:ext>
            </a:extLst>
          </p:cNvPr>
          <p:cNvSpPr>
            <a:spLocks noGrp="1"/>
          </p:cNvSpPr>
          <p:nvPr>
            <p:ph type="sldNum" sz="quarter" idx="4"/>
          </p:nvPr>
        </p:nvSpPr>
        <p:spPr/>
        <p:txBody>
          <a:bodyPr/>
          <a:lstStyle/>
          <a:p>
            <a:pPr>
              <a:defRPr/>
            </a:pPr>
            <a:fld id="{C7E3338D-8F5B-4FC7-A0B5-AD45AC3F4C65}" type="slidenum">
              <a:rPr lang="en-GB" altLang="hu-HU" smtClean="0"/>
              <a:pPr>
                <a:defRPr/>
              </a:pPr>
              <a:t>17</a:t>
            </a:fld>
            <a:endParaRPr lang="en-GB" altLang="hu-HU"/>
          </a:p>
        </p:txBody>
      </p:sp>
      <p:pic>
        <p:nvPicPr>
          <p:cNvPr id="5" name="Tartalom helye 4">
            <a:extLst>
              <a:ext uri="{FF2B5EF4-FFF2-40B4-BE49-F238E27FC236}">
                <a16:creationId xmlns:a16="http://schemas.microsoft.com/office/drawing/2014/main" id="{3DB7C2BA-F1A7-9836-F5FF-ABAA14A33B5C}"/>
              </a:ext>
            </a:extLst>
          </p:cNvPr>
          <p:cNvPicPr>
            <a:picLocks noGrp="1" noChangeAspect="1"/>
          </p:cNvPicPr>
          <p:nvPr>
            <p:ph idx="1"/>
          </p:nvPr>
        </p:nvPicPr>
        <p:blipFill>
          <a:blip r:embed="rId2"/>
          <a:stretch>
            <a:fillRect/>
          </a:stretch>
        </p:blipFill>
        <p:spPr>
          <a:xfrm>
            <a:off x="267004" y="1296779"/>
            <a:ext cx="11362730" cy="4641796"/>
          </a:xfrm>
          <a:prstGeom prst="rect">
            <a:avLst/>
          </a:prstGeom>
        </p:spPr>
      </p:pic>
    </p:spTree>
    <p:extLst>
      <p:ext uri="{BB962C8B-B14F-4D97-AF65-F5344CB8AC3E}">
        <p14:creationId xmlns:p14="http://schemas.microsoft.com/office/powerpoint/2010/main" val="917632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F911C2-65E0-CFDC-129B-81DA2E079736}"/>
              </a:ext>
            </a:extLst>
          </p:cNvPr>
          <p:cNvSpPr>
            <a:spLocks noGrp="1"/>
          </p:cNvSpPr>
          <p:nvPr>
            <p:ph type="title"/>
          </p:nvPr>
        </p:nvSpPr>
        <p:spPr/>
        <p:txBody>
          <a:bodyPr/>
          <a:lstStyle/>
          <a:p>
            <a:r>
              <a:rPr lang="hu-HU" err="1"/>
              <a:t>Tresholds</a:t>
            </a:r>
            <a:r>
              <a:rPr lang="hu-HU"/>
              <a:t> </a:t>
            </a:r>
            <a:r>
              <a:rPr lang="hu-HU" err="1"/>
              <a:t>for</a:t>
            </a:r>
            <a:r>
              <a:rPr lang="hu-HU"/>
              <a:t> </a:t>
            </a:r>
            <a:r>
              <a:rPr lang="hu-HU" err="1"/>
              <a:t>indicator-based</a:t>
            </a:r>
            <a:r>
              <a:rPr lang="hu-HU"/>
              <a:t> </a:t>
            </a:r>
            <a:r>
              <a:rPr lang="hu-HU" err="1"/>
              <a:t>assessment</a:t>
            </a:r>
            <a:endParaRPr lang="en-GB"/>
          </a:p>
        </p:txBody>
      </p:sp>
      <p:pic>
        <p:nvPicPr>
          <p:cNvPr id="5" name="Tartalom helye 4">
            <a:extLst>
              <a:ext uri="{FF2B5EF4-FFF2-40B4-BE49-F238E27FC236}">
                <a16:creationId xmlns:a16="http://schemas.microsoft.com/office/drawing/2014/main" id="{9A40137C-432D-114A-7E3C-166E6526E7BD}"/>
              </a:ext>
            </a:extLst>
          </p:cNvPr>
          <p:cNvPicPr>
            <a:picLocks noGrp="1" noChangeAspect="1"/>
          </p:cNvPicPr>
          <p:nvPr>
            <p:ph idx="1"/>
          </p:nvPr>
        </p:nvPicPr>
        <p:blipFill>
          <a:blip r:embed="rId2"/>
          <a:stretch>
            <a:fillRect/>
          </a:stretch>
        </p:blipFill>
        <p:spPr>
          <a:xfrm>
            <a:off x="993432" y="1882891"/>
            <a:ext cx="10205136" cy="4570381"/>
          </a:xfrm>
          <a:prstGeom prst="rect">
            <a:avLst/>
          </a:prstGeom>
        </p:spPr>
      </p:pic>
      <p:sp>
        <p:nvSpPr>
          <p:cNvPr id="4" name="Dia számának helye 3">
            <a:extLst>
              <a:ext uri="{FF2B5EF4-FFF2-40B4-BE49-F238E27FC236}">
                <a16:creationId xmlns:a16="http://schemas.microsoft.com/office/drawing/2014/main" id="{1F5D0AD9-8D8C-61FE-7B2E-0879093BB0AE}"/>
              </a:ext>
            </a:extLst>
          </p:cNvPr>
          <p:cNvSpPr>
            <a:spLocks noGrp="1"/>
          </p:cNvSpPr>
          <p:nvPr>
            <p:ph type="sldNum" sz="quarter" idx="4"/>
          </p:nvPr>
        </p:nvSpPr>
        <p:spPr/>
        <p:txBody>
          <a:bodyPr/>
          <a:lstStyle/>
          <a:p>
            <a:pPr>
              <a:defRPr/>
            </a:pPr>
            <a:fld id="{C7E3338D-8F5B-4FC7-A0B5-AD45AC3F4C65}" type="slidenum">
              <a:rPr lang="en-GB" altLang="hu-HU" smtClean="0"/>
              <a:pPr>
                <a:defRPr/>
              </a:pPr>
              <a:t>18</a:t>
            </a:fld>
            <a:endParaRPr lang="en-GB" altLang="hu-HU"/>
          </a:p>
        </p:txBody>
      </p:sp>
      <p:sp>
        <p:nvSpPr>
          <p:cNvPr id="7" name="Szövegdoboz 6">
            <a:extLst>
              <a:ext uri="{FF2B5EF4-FFF2-40B4-BE49-F238E27FC236}">
                <a16:creationId xmlns:a16="http://schemas.microsoft.com/office/drawing/2014/main" id="{46EB256B-F49D-101A-B16F-79A95B242B59}"/>
              </a:ext>
            </a:extLst>
          </p:cNvPr>
          <p:cNvSpPr txBox="1"/>
          <p:nvPr/>
        </p:nvSpPr>
        <p:spPr>
          <a:xfrm>
            <a:off x="4477599" y="1205783"/>
            <a:ext cx="1974002" cy="338554"/>
          </a:xfrm>
          <a:prstGeom prst="rect">
            <a:avLst/>
          </a:prstGeom>
          <a:noFill/>
        </p:spPr>
        <p:txBody>
          <a:bodyPr wrap="none" rtlCol="0">
            <a:spAutoFit/>
          </a:bodyPr>
          <a:lstStyle/>
          <a:p>
            <a:r>
              <a:rPr lang="hu-HU" sz="1600" b="1"/>
              <a:t>NOT APPLICABLE</a:t>
            </a:r>
            <a:endParaRPr lang="en-GB" sz="1600" b="1"/>
          </a:p>
        </p:txBody>
      </p:sp>
      <p:sp>
        <p:nvSpPr>
          <p:cNvPr id="9" name="Szövegdoboz 8">
            <a:extLst>
              <a:ext uri="{FF2B5EF4-FFF2-40B4-BE49-F238E27FC236}">
                <a16:creationId xmlns:a16="http://schemas.microsoft.com/office/drawing/2014/main" id="{49DFDDE7-D94F-739C-94D7-8C9CC4A720EC}"/>
              </a:ext>
            </a:extLst>
          </p:cNvPr>
          <p:cNvSpPr txBox="1"/>
          <p:nvPr/>
        </p:nvSpPr>
        <p:spPr>
          <a:xfrm>
            <a:off x="6473104" y="1544337"/>
            <a:ext cx="1634165" cy="338554"/>
          </a:xfrm>
          <a:prstGeom prst="rect">
            <a:avLst/>
          </a:prstGeom>
          <a:noFill/>
        </p:spPr>
        <p:txBody>
          <a:bodyPr wrap="none" rtlCol="0">
            <a:spAutoFit/>
          </a:bodyPr>
          <a:lstStyle/>
          <a:p>
            <a:r>
              <a:rPr lang="hu-HU" sz="1600" b="1"/>
              <a:t>NOT AN ISSUE</a:t>
            </a:r>
            <a:endParaRPr lang="en-GB" sz="1600" b="1"/>
          </a:p>
        </p:txBody>
      </p:sp>
      <p:sp>
        <p:nvSpPr>
          <p:cNvPr id="11" name="Szövegdoboz 10">
            <a:extLst>
              <a:ext uri="{FF2B5EF4-FFF2-40B4-BE49-F238E27FC236}">
                <a16:creationId xmlns:a16="http://schemas.microsoft.com/office/drawing/2014/main" id="{D95CD0FA-EF90-1F7A-5BB3-12183999A513}"/>
              </a:ext>
            </a:extLst>
          </p:cNvPr>
          <p:cNvSpPr txBox="1"/>
          <p:nvPr/>
        </p:nvSpPr>
        <p:spPr>
          <a:xfrm>
            <a:off x="9603265" y="1544337"/>
            <a:ext cx="1671420" cy="338554"/>
          </a:xfrm>
          <a:prstGeom prst="rect">
            <a:avLst/>
          </a:prstGeom>
          <a:noFill/>
        </p:spPr>
        <p:txBody>
          <a:bodyPr wrap="none" rtlCol="0">
            <a:spAutoFit/>
          </a:bodyPr>
          <a:lstStyle/>
          <a:p>
            <a:r>
              <a:rPr lang="hu-HU" sz="1600" b="1"/>
              <a:t>PROBLEMATIC</a:t>
            </a:r>
            <a:endParaRPr lang="en-GB" sz="1600" b="1"/>
          </a:p>
        </p:txBody>
      </p:sp>
      <p:sp>
        <p:nvSpPr>
          <p:cNvPr id="13" name="Szövegdoboz 12">
            <a:extLst>
              <a:ext uri="{FF2B5EF4-FFF2-40B4-BE49-F238E27FC236}">
                <a16:creationId xmlns:a16="http://schemas.microsoft.com/office/drawing/2014/main" id="{C844723F-CDDC-4CF9-22BA-021615BEC543}"/>
              </a:ext>
            </a:extLst>
          </p:cNvPr>
          <p:cNvSpPr txBox="1"/>
          <p:nvPr/>
        </p:nvSpPr>
        <p:spPr>
          <a:xfrm>
            <a:off x="7828896" y="1205783"/>
            <a:ext cx="2204834" cy="338554"/>
          </a:xfrm>
          <a:prstGeom prst="rect">
            <a:avLst/>
          </a:prstGeom>
          <a:noFill/>
        </p:spPr>
        <p:txBody>
          <a:bodyPr wrap="none" rtlCol="0">
            <a:spAutoFit/>
          </a:bodyPr>
          <a:lstStyle/>
          <a:p>
            <a:r>
              <a:rPr lang="hu-HU" sz="1600" b="1"/>
              <a:t>MIGHT BE AN ISSUE</a:t>
            </a:r>
            <a:endParaRPr lang="en-GB" sz="1600" b="1"/>
          </a:p>
        </p:txBody>
      </p:sp>
    </p:spTree>
    <p:extLst>
      <p:ext uri="{BB962C8B-B14F-4D97-AF65-F5344CB8AC3E}">
        <p14:creationId xmlns:p14="http://schemas.microsoft.com/office/powerpoint/2010/main" val="373018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5">
            <a:extLst>
              <a:ext uri="{FF2B5EF4-FFF2-40B4-BE49-F238E27FC236}">
                <a16:creationId xmlns:a16="http://schemas.microsoft.com/office/drawing/2014/main" id="{CA991275-0538-5A2B-09AA-274A4F257BBF}"/>
              </a:ext>
            </a:extLst>
          </p:cNvPr>
          <p:cNvSpPr>
            <a:spLocks noGrp="1"/>
          </p:cNvSpPr>
          <p:nvPr>
            <p:ph sz="half" idx="1"/>
          </p:nvPr>
        </p:nvSpPr>
        <p:spPr/>
        <p:txBody>
          <a:bodyPr/>
          <a:lstStyle/>
          <a:p>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Strong</a:t>
            </a:r>
            <a:r>
              <a:rPr lang="en-GB" sz="1800" kern="100" dirty="0">
                <a:effectLst/>
                <a:latin typeface="Segoe UI Semilight" panose="020B0402040204020203" pitchFamily="34" charset="0"/>
                <a:ea typeface="Calibri" panose="020F0502020204030204" pitchFamily="34" charset="0"/>
                <a:cs typeface="Calibri" panose="020F0502020204030204" pitchFamily="34" charset="0"/>
              </a:rPr>
              <a:t> negative relationship between the demand-side and the supply-side </a:t>
            </a:r>
            <a:r>
              <a:rPr lang="en-GB" sz="1800" kern="100" dirty="0" err="1">
                <a:effectLst/>
                <a:latin typeface="Segoe UI Semilight" panose="020B0402040204020203" pitchFamily="34" charset="0"/>
                <a:ea typeface="Calibri" panose="020F0502020204030204" pitchFamily="34" charset="0"/>
                <a:cs typeface="Calibri" panose="020F0502020204030204" pitchFamily="34" charset="0"/>
              </a:rPr>
              <a:t>dependencie</a:t>
            </a:r>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s</a:t>
            </a:r>
          </a:p>
          <a:p>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T</a:t>
            </a:r>
            <a:r>
              <a:rPr lang="en-GB" sz="1800" kern="100" dirty="0">
                <a:effectLst/>
                <a:latin typeface="Segoe UI Semilight" panose="020B0402040204020203" pitchFamily="34" charset="0"/>
                <a:ea typeface="Calibri" panose="020F0502020204030204" pitchFamily="34" charset="0"/>
                <a:cs typeface="Calibri" panose="020F0502020204030204" pitchFamily="34" charset="0"/>
              </a:rPr>
              <a:t>hose countries that rely heavily on gas have taken significant efforts to ensure the security of supply by adequate infrastructure capacities </a:t>
            </a:r>
            <a:endParaRPr lang="hu-HU" sz="1800" kern="100" dirty="0">
              <a:effectLst/>
              <a:latin typeface="Segoe UI Semilight" panose="020B0402040204020203" pitchFamily="34" charset="0"/>
              <a:ea typeface="Calibri" panose="020F0502020204030204" pitchFamily="34" charset="0"/>
              <a:cs typeface="Calibri" panose="020F0502020204030204" pitchFamily="34" charset="0"/>
            </a:endParaRPr>
          </a:p>
          <a:p>
            <a:r>
              <a:rPr lang="hu-HU" kern="100" dirty="0" err="1">
                <a:latin typeface="Segoe UI Semilight" panose="020B0402040204020203" pitchFamily="34" charset="0"/>
                <a:cs typeface="Calibri" panose="020F0502020204030204" pitchFamily="34" charset="0"/>
              </a:rPr>
              <a:t>Highly</a:t>
            </a:r>
            <a:r>
              <a:rPr lang="hu-HU" kern="100" dirty="0">
                <a:latin typeface="Segoe UI Semilight" panose="020B0402040204020203" pitchFamily="34" charset="0"/>
                <a:cs typeface="Calibri" panose="020F0502020204030204" pitchFamily="34" charset="0"/>
              </a:rPr>
              <a:t> </a:t>
            </a:r>
            <a:r>
              <a:rPr lang="hu-HU" kern="100" dirty="0" err="1">
                <a:latin typeface="Segoe UI Semilight" panose="020B0402040204020203" pitchFamily="34" charset="0"/>
                <a:cs typeface="Calibri" panose="020F0502020204030204" pitchFamily="34" charset="0"/>
              </a:rPr>
              <a:t>gas</a:t>
            </a:r>
            <a:r>
              <a:rPr lang="hu-HU" kern="100" dirty="0">
                <a:latin typeface="Segoe UI Semilight" panose="020B0402040204020203" pitchFamily="34" charset="0"/>
                <a:cs typeface="Calibri" panose="020F0502020204030204" pitchFamily="34" charset="0"/>
              </a:rPr>
              <a:t> </a:t>
            </a:r>
            <a:r>
              <a:rPr lang="hu-HU" kern="100" dirty="0" err="1">
                <a:latin typeface="Segoe UI Semilight" panose="020B0402040204020203" pitchFamily="34" charset="0"/>
                <a:cs typeface="Calibri" panose="020F0502020204030204" pitchFamily="34" charset="0"/>
              </a:rPr>
              <a:t>dependent</a:t>
            </a:r>
            <a:r>
              <a:rPr lang="hu-HU" kern="100" dirty="0">
                <a:latin typeface="Segoe UI Semilight" panose="020B0402040204020203" pitchFamily="34" charset="0"/>
                <a:cs typeface="Calibri" panose="020F0502020204030204" pitchFamily="34" charset="0"/>
              </a:rPr>
              <a:t> </a:t>
            </a:r>
            <a:r>
              <a:rPr lang="hu-HU" kern="100" dirty="0" err="1">
                <a:latin typeface="Segoe UI Semilight" panose="020B0402040204020203" pitchFamily="34" charset="0"/>
                <a:cs typeface="Calibri" panose="020F0502020204030204" pitchFamily="34" charset="0"/>
              </a:rPr>
              <a:t>with</a:t>
            </a:r>
            <a:r>
              <a:rPr lang="hu-HU" kern="100" dirty="0">
                <a:latin typeface="Segoe UI Semilight" panose="020B0402040204020203" pitchFamily="34" charset="0"/>
                <a:cs typeface="Calibri" panose="020F0502020204030204" pitchFamily="34" charset="0"/>
              </a:rPr>
              <a:t> limited </a:t>
            </a:r>
            <a:r>
              <a:rPr lang="hu-HU" kern="100" dirty="0" err="1">
                <a:latin typeface="Segoe UI Semilight" panose="020B0402040204020203" pitchFamily="34" charset="0"/>
                <a:cs typeface="Calibri" panose="020F0502020204030204" pitchFamily="34" charset="0"/>
              </a:rPr>
              <a:t>supply</a:t>
            </a:r>
            <a:r>
              <a:rPr lang="hu-HU" kern="100" dirty="0">
                <a:latin typeface="Segoe UI Semilight" panose="020B0402040204020203" pitchFamily="34" charset="0"/>
                <a:cs typeface="Calibri" panose="020F0502020204030204" pitchFamily="34" charset="0"/>
              </a:rPr>
              <a:t> </a:t>
            </a:r>
            <a:r>
              <a:rPr lang="hu-HU" kern="100" dirty="0" err="1">
                <a:latin typeface="Segoe UI Semilight" panose="020B0402040204020203" pitchFamily="34" charset="0"/>
                <a:cs typeface="Calibri" panose="020F0502020204030204" pitchFamily="34" charset="0"/>
              </a:rPr>
              <a:t>options</a:t>
            </a:r>
            <a:r>
              <a:rPr lang="hu-HU" kern="100" dirty="0">
                <a:latin typeface="Segoe UI Semilight" panose="020B0402040204020203" pitchFamily="34" charset="0"/>
                <a:cs typeface="Calibri" panose="020F0502020204030204" pitchFamily="34" charset="0"/>
              </a:rPr>
              <a:t>: </a:t>
            </a:r>
            <a:r>
              <a:rPr lang="hu-HU" b="1" kern="100" dirty="0">
                <a:latin typeface="Segoe UI Semilight" panose="020B0402040204020203" pitchFamily="34" charset="0"/>
                <a:cs typeface="Calibri" panose="020F0502020204030204" pitchFamily="34" charset="0"/>
              </a:rPr>
              <a:t>MD</a:t>
            </a:r>
          </a:p>
          <a:p>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H</a:t>
            </a:r>
            <a:r>
              <a:rPr lang="en-GB" sz="1800" kern="100" dirty="0" err="1">
                <a:effectLst/>
                <a:latin typeface="Segoe UI Semilight" panose="020B0402040204020203" pitchFamily="34" charset="0"/>
                <a:ea typeface="Calibri" panose="020F0502020204030204" pitchFamily="34" charset="0"/>
                <a:cs typeface="Calibri" panose="020F0502020204030204" pitchFamily="34" charset="0"/>
              </a:rPr>
              <a:t>ighly</a:t>
            </a:r>
            <a:r>
              <a:rPr lang="en-GB" sz="1800" kern="100" dirty="0">
                <a:effectLst/>
                <a:latin typeface="Segoe UI Semilight" panose="020B0402040204020203" pitchFamily="34" charset="0"/>
                <a:ea typeface="Calibri" panose="020F0502020204030204" pitchFamily="34" charset="0"/>
                <a:cs typeface="Calibri" panose="020F0502020204030204" pitchFamily="34" charset="0"/>
              </a:rPr>
              <a:t> gas-dependent countries with mostly sufficient supply options</a:t>
            </a:r>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 AT, DE, CZ, HR, </a:t>
            </a:r>
            <a:r>
              <a:rPr lang="hu-HU" sz="1800" b="1" kern="100" dirty="0">
                <a:effectLst/>
                <a:latin typeface="Segoe UI Semilight" panose="020B0402040204020203" pitchFamily="34" charset="0"/>
                <a:ea typeface="Calibri" panose="020F0502020204030204" pitchFamily="34" charset="0"/>
                <a:cs typeface="Calibri" panose="020F0502020204030204" pitchFamily="34" charset="0"/>
              </a:rPr>
              <a:t>HU</a:t>
            </a:r>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 SK, UA</a:t>
            </a:r>
          </a:p>
          <a:p>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M</a:t>
            </a:r>
            <a:r>
              <a:rPr lang="en-GB" sz="1800" kern="100" dirty="0" err="1">
                <a:effectLst/>
                <a:latin typeface="Segoe UI Semilight" panose="020B0402040204020203" pitchFamily="34" charset="0"/>
                <a:ea typeface="Calibri" panose="020F0502020204030204" pitchFamily="34" charset="0"/>
                <a:cs typeface="Calibri" panose="020F0502020204030204" pitchFamily="34" charset="0"/>
              </a:rPr>
              <a:t>oderately</a:t>
            </a:r>
            <a:r>
              <a:rPr lang="en-GB" sz="1800" kern="100" dirty="0">
                <a:effectLst/>
                <a:latin typeface="Segoe UI Semilight" panose="020B0402040204020203" pitchFamily="34" charset="0"/>
                <a:ea typeface="Calibri" panose="020F0502020204030204" pitchFamily="34" charset="0"/>
                <a:cs typeface="Calibri" panose="020F0502020204030204" pitchFamily="34" charset="0"/>
              </a:rPr>
              <a:t> gas-dependent countries with weaker supply options</a:t>
            </a:r>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 </a:t>
            </a:r>
            <a:r>
              <a:rPr lang="hu-HU" sz="1800" b="1" kern="100" dirty="0">
                <a:effectLst/>
                <a:latin typeface="Segoe UI Semilight" panose="020B0402040204020203" pitchFamily="34" charset="0"/>
                <a:ea typeface="Calibri" panose="020F0502020204030204" pitchFamily="34" charset="0"/>
                <a:cs typeface="Calibri" panose="020F0502020204030204" pitchFamily="34" charset="0"/>
              </a:rPr>
              <a:t>BG, </a:t>
            </a:r>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RS, SI</a:t>
            </a:r>
            <a:endParaRPr lang="hu-HU" kern="100" dirty="0">
              <a:latin typeface="Segoe UI Semilight" panose="020B0402040204020203" pitchFamily="34" charset="0"/>
              <a:ea typeface="Calibri" panose="020F0502020204030204" pitchFamily="34" charset="0"/>
              <a:cs typeface="Calibri" panose="020F0502020204030204" pitchFamily="34" charset="0"/>
            </a:endParaRPr>
          </a:p>
          <a:p>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N</a:t>
            </a:r>
            <a:r>
              <a:rPr lang="en-GB" sz="1800" kern="100" dirty="0" err="1">
                <a:effectLst/>
                <a:latin typeface="Segoe UI Semilight" panose="020B0402040204020203" pitchFamily="34" charset="0"/>
                <a:ea typeface="Calibri" panose="020F0502020204030204" pitchFamily="34" charset="0"/>
                <a:cs typeface="Calibri" panose="020F0502020204030204" pitchFamily="34" charset="0"/>
              </a:rPr>
              <a:t>ot</a:t>
            </a:r>
            <a:r>
              <a:rPr lang="en-GB" sz="1800" kern="100" dirty="0">
                <a:effectLst/>
                <a:latin typeface="Segoe UI Semilight" panose="020B0402040204020203" pitchFamily="34" charset="0"/>
                <a:ea typeface="Calibri" panose="020F0502020204030204" pitchFamily="34" charset="0"/>
                <a:cs typeface="Calibri" panose="020F0502020204030204" pitchFamily="34" charset="0"/>
              </a:rPr>
              <a:t> gas-dependent but have very limited options to find alternative supply sources</a:t>
            </a:r>
            <a:r>
              <a:rPr lang="hu-HU" sz="1800" kern="100" dirty="0">
                <a:effectLst/>
                <a:latin typeface="Segoe UI Semilight" panose="020B0402040204020203" pitchFamily="34" charset="0"/>
                <a:ea typeface="Calibri" panose="020F0502020204030204" pitchFamily="34" charset="0"/>
                <a:cs typeface="Calibri" panose="020F0502020204030204" pitchFamily="34" charset="0"/>
              </a:rPr>
              <a:t>: </a:t>
            </a:r>
            <a:r>
              <a:rPr lang="hu-HU" sz="1800" b="1" kern="100" dirty="0">
                <a:effectLst/>
                <a:latin typeface="Segoe UI Semilight" panose="020B0402040204020203" pitchFamily="34" charset="0"/>
                <a:ea typeface="Calibri" panose="020F0502020204030204" pitchFamily="34" charset="0"/>
                <a:cs typeface="Calibri" panose="020F0502020204030204" pitchFamily="34" charset="0"/>
              </a:rPr>
              <a:t>BA</a:t>
            </a:r>
            <a:endParaRPr lang="en-GB" b="1" dirty="0"/>
          </a:p>
        </p:txBody>
      </p:sp>
      <p:sp>
        <p:nvSpPr>
          <p:cNvPr id="5" name="Cím 4">
            <a:extLst>
              <a:ext uri="{FF2B5EF4-FFF2-40B4-BE49-F238E27FC236}">
                <a16:creationId xmlns:a16="http://schemas.microsoft.com/office/drawing/2014/main" id="{EA9B87DD-B1AE-FAAB-8653-E2D5009A8E4D}"/>
              </a:ext>
            </a:extLst>
          </p:cNvPr>
          <p:cNvSpPr>
            <a:spLocks noGrp="1"/>
          </p:cNvSpPr>
          <p:nvPr>
            <p:ph type="title"/>
          </p:nvPr>
        </p:nvSpPr>
        <p:spPr/>
        <p:txBody>
          <a:bodyPr/>
          <a:lstStyle/>
          <a:p>
            <a:r>
              <a:rPr lang="hu-HU" err="1"/>
              <a:t>Composite</a:t>
            </a:r>
            <a:r>
              <a:rPr lang="hu-HU"/>
              <a:t> </a:t>
            </a:r>
            <a:r>
              <a:rPr lang="hu-HU" err="1"/>
              <a:t>indicator</a:t>
            </a:r>
            <a:r>
              <a:rPr lang="hu-HU"/>
              <a:t>- </a:t>
            </a:r>
            <a:r>
              <a:rPr lang="hu-HU" err="1"/>
              <a:t>what</a:t>
            </a:r>
            <a:r>
              <a:rPr lang="hu-HU"/>
              <a:t> </a:t>
            </a:r>
            <a:r>
              <a:rPr lang="hu-HU" err="1"/>
              <a:t>have</a:t>
            </a:r>
            <a:r>
              <a:rPr lang="hu-HU"/>
              <a:t> </a:t>
            </a:r>
            <a:r>
              <a:rPr lang="hu-HU" err="1"/>
              <a:t>we</a:t>
            </a:r>
            <a:r>
              <a:rPr lang="hu-HU"/>
              <a:t> </a:t>
            </a:r>
            <a:r>
              <a:rPr lang="hu-HU" err="1"/>
              <a:t>learnt</a:t>
            </a:r>
            <a:r>
              <a:rPr lang="hu-HU"/>
              <a:t>?</a:t>
            </a:r>
            <a:endParaRPr lang="en-GB"/>
          </a:p>
        </p:txBody>
      </p:sp>
      <p:sp>
        <p:nvSpPr>
          <p:cNvPr id="4" name="Dia számának helye 3">
            <a:extLst>
              <a:ext uri="{FF2B5EF4-FFF2-40B4-BE49-F238E27FC236}">
                <a16:creationId xmlns:a16="http://schemas.microsoft.com/office/drawing/2014/main" id="{A2C70F35-AFF3-1765-F094-6B895831BD2F}"/>
              </a:ext>
            </a:extLst>
          </p:cNvPr>
          <p:cNvSpPr>
            <a:spLocks noGrp="1"/>
          </p:cNvSpPr>
          <p:nvPr>
            <p:ph type="sldNum" sz="quarter" idx="4294967295"/>
          </p:nvPr>
        </p:nvSpPr>
        <p:spPr>
          <a:xfrm>
            <a:off x="11423650" y="6554788"/>
            <a:ext cx="768350" cy="292100"/>
          </a:xfrm>
        </p:spPr>
        <p:txBody>
          <a:bodyPr/>
          <a:lstStyle/>
          <a:p>
            <a:pPr>
              <a:defRPr/>
            </a:pPr>
            <a:fld id="{C7E3338D-8F5B-4FC7-A0B5-AD45AC3F4C65}" type="slidenum">
              <a:rPr lang="en-GB" altLang="hu-HU" smtClean="0"/>
              <a:pPr>
                <a:defRPr/>
              </a:pPr>
              <a:t>19</a:t>
            </a:fld>
            <a:endParaRPr lang="en-GB" altLang="hu-HU"/>
          </a:p>
        </p:txBody>
      </p:sp>
      <p:pic>
        <p:nvPicPr>
          <p:cNvPr id="8" name="Tartalom helye 7">
            <a:extLst>
              <a:ext uri="{FF2B5EF4-FFF2-40B4-BE49-F238E27FC236}">
                <a16:creationId xmlns:a16="http://schemas.microsoft.com/office/drawing/2014/main" id="{B6185D63-3650-EC0D-C429-A5101CDC76E1}"/>
              </a:ext>
            </a:extLst>
          </p:cNvPr>
          <p:cNvPicPr>
            <a:picLocks noGrp="1" noChangeAspect="1"/>
          </p:cNvPicPr>
          <p:nvPr>
            <p:ph sz="half" idx="10"/>
          </p:nvPr>
        </p:nvPicPr>
        <p:blipFill>
          <a:blip r:embed="rId2"/>
          <a:stretch>
            <a:fillRect/>
          </a:stretch>
        </p:blipFill>
        <p:spPr>
          <a:xfrm>
            <a:off x="6246813" y="2253810"/>
            <a:ext cx="5418137" cy="3212392"/>
          </a:xfrm>
          <a:prstGeom prst="rect">
            <a:avLst/>
          </a:prstGeom>
        </p:spPr>
      </p:pic>
      <p:sp>
        <p:nvSpPr>
          <p:cNvPr id="3" name="Szövegdoboz 2">
            <a:extLst>
              <a:ext uri="{FF2B5EF4-FFF2-40B4-BE49-F238E27FC236}">
                <a16:creationId xmlns:a16="http://schemas.microsoft.com/office/drawing/2014/main" id="{E2F969C0-3EDA-3333-F372-692309CA9B5D}"/>
              </a:ext>
            </a:extLst>
          </p:cNvPr>
          <p:cNvSpPr txBox="1"/>
          <p:nvPr/>
        </p:nvSpPr>
        <p:spPr>
          <a:xfrm>
            <a:off x="6482328" y="5614235"/>
            <a:ext cx="5325497" cy="307777"/>
          </a:xfrm>
          <a:prstGeom prst="rect">
            <a:avLst/>
          </a:prstGeom>
          <a:noFill/>
        </p:spPr>
        <p:txBody>
          <a:bodyPr wrap="square" rtlCol="0">
            <a:spAutoFit/>
          </a:bodyPr>
          <a:lstStyle/>
          <a:p>
            <a:r>
              <a:rPr lang="hu-HU" sz="1400" dirty="0"/>
              <a:t>ME </a:t>
            </a:r>
            <a:r>
              <a:rPr lang="hu-HU" sz="1400" dirty="0" err="1"/>
              <a:t>not</a:t>
            </a:r>
            <a:r>
              <a:rPr lang="hu-HU" sz="1400" dirty="0"/>
              <a:t> </a:t>
            </a:r>
            <a:r>
              <a:rPr lang="hu-HU" sz="1400" dirty="0" err="1"/>
              <a:t>on</a:t>
            </a:r>
            <a:r>
              <a:rPr lang="hu-HU" sz="1400" dirty="0"/>
              <a:t> </a:t>
            </a:r>
            <a:r>
              <a:rPr lang="hu-HU" sz="1400" dirty="0" err="1"/>
              <a:t>graph</a:t>
            </a:r>
            <a:r>
              <a:rPr lang="hu-HU" sz="1400" dirty="0"/>
              <a:t> </a:t>
            </a:r>
            <a:r>
              <a:rPr lang="hu-HU" sz="1400" dirty="0" err="1"/>
              <a:t>due</a:t>
            </a:r>
            <a:r>
              <a:rPr lang="hu-HU" sz="1400" dirty="0"/>
              <a:t> </a:t>
            </a:r>
            <a:r>
              <a:rPr lang="hu-HU" sz="1400" dirty="0" err="1"/>
              <a:t>to</a:t>
            </a:r>
            <a:r>
              <a:rPr lang="hu-HU" sz="1400" dirty="0"/>
              <a:t> no </a:t>
            </a:r>
            <a:r>
              <a:rPr lang="hu-HU" sz="1400" dirty="0" err="1"/>
              <a:t>gas</a:t>
            </a:r>
            <a:r>
              <a:rPr lang="hu-HU" sz="1400" dirty="0"/>
              <a:t> </a:t>
            </a:r>
            <a:r>
              <a:rPr lang="hu-HU" sz="1400" dirty="0" err="1"/>
              <a:t>consumption</a:t>
            </a:r>
            <a:r>
              <a:rPr lang="hu-HU" sz="1400" dirty="0"/>
              <a:t> and no </a:t>
            </a:r>
            <a:r>
              <a:rPr lang="hu-HU" sz="1400" dirty="0" err="1"/>
              <a:t>dependency</a:t>
            </a:r>
            <a:endParaRPr lang="en-GB" sz="1400" dirty="0"/>
          </a:p>
        </p:txBody>
      </p:sp>
    </p:spTree>
    <p:extLst>
      <p:ext uri="{BB962C8B-B14F-4D97-AF65-F5344CB8AC3E}">
        <p14:creationId xmlns:p14="http://schemas.microsoft.com/office/powerpoint/2010/main" val="175871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41683-7187-E276-9B1D-5D8B01FB1EB8}"/>
              </a:ext>
            </a:extLst>
          </p:cNvPr>
          <p:cNvSpPr>
            <a:spLocks noGrp="1"/>
          </p:cNvSpPr>
          <p:nvPr>
            <p:ph type="title"/>
          </p:nvPr>
        </p:nvSpPr>
        <p:spPr/>
        <p:txBody>
          <a:bodyPr/>
          <a:lstStyle/>
          <a:p>
            <a:r>
              <a:rPr lang="hu-HU" err="1"/>
              <a:t>Content</a:t>
            </a:r>
            <a:endParaRPr lang="hu-HU"/>
          </a:p>
        </p:txBody>
      </p:sp>
      <p:sp>
        <p:nvSpPr>
          <p:cNvPr id="4" name="Content Placeholder 3">
            <a:extLst>
              <a:ext uri="{FF2B5EF4-FFF2-40B4-BE49-F238E27FC236}">
                <a16:creationId xmlns:a16="http://schemas.microsoft.com/office/drawing/2014/main" id="{B6325044-F72B-706D-EF15-263AC2220B70}"/>
              </a:ext>
            </a:extLst>
          </p:cNvPr>
          <p:cNvSpPr>
            <a:spLocks noGrp="1"/>
          </p:cNvSpPr>
          <p:nvPr>
            <p:ph idx="1"/>
          </p:nvPr>
        </p:nvSpPr>
        <p:spPr/>
        <p:txBody>
          <a:bodyPr/>
          <a:lstStyle/>
          <a:p>
            <a:r>
              <a:rPr lang="hu-HU" dirty="0"/>
              <a:t>Project </a:t>
            </a:r>
            <a:r>
              <a:rPr lang="hu-HU" dirty="0" err="1"/>
              <a:t>introduction</a:t>
            </a:r>
            <a:r>
              <a:rPr lang="hu-HU" dirty="0"/>
              <a:t> </a:t>
            </a:r>
          </a:p>
          <a:p>
            <a:pPr lvl="1"/>
            <a:r>
              <a:rPr lang="hu-HU" dirty="0" err="1"/>
              <a:t>aim</a:t>
            </a:r>
            <a:endParaRPr lang="hu-HU" dirty="0"/>
          </a:p>
          <a:p>
            <a:pPr lvl="1"/>
            <a:r>
              <a:rPr lang="hu-HU" dirty="0" err="1"/>
              <a:t>timeline</a:t>
            </a:r>
            <a:endParaRPr lang="hu-HU" dirty="0"/>
          </a:p>
          <a:p>
            <a:pPr lvl="1"/>
            <a:r>
              <a:rPr lang="hu-HU" dirty="0" err="1"/>
              <a:t>methodology</a:t>
            </a:r>
            <a:endParaRPr lang="hu-HU" dirty="0"/>
          </a:p>
          <a:p>
            <a:r>
              <a:rPr lang="hu-HU" dirty="0"/>
              <a:t>Country </a:t>
            </a:r>
            <a:r>
              <a:rPr lang="hu-HU" dirty="0" err="1"/>
              <a:t>fact</a:t>
            </a:r>
            <a:r>
              <a:rPr lang="hu-HU" dirty="0"/>
              <a:t> </a:t>
            </a:r>
            <a:r>
              <a:rPr lang="hu-HU" dirty="0" err="1"/>
              <a:t>sheets</a:t>
            </a:r>
            <a:endParaRPr lang="hu-HU" dirty="0"/>
          </a:p>
          <a:p>
            <a:r>
              <a:rPr lang="hu-HU" dirty="0" err="1"/>
              <a:t>Current</a:t>
            </a:r>
            <a:r>
              <a:rPr lang="hu-HU" dirty="0"/>
              <a:t> </a:t>
            </a:r>
            <a:r>
              <a:rPr lang="hu-HU" dirty="0" err="1"/>
              <a:t>state</a:t>
            </a:r>
            <a:r>
              <a:rPr lang="hu-HU" dirty="0"/>
              <a:t> of play </a:t>
            </a:r>
            <a:r>
              <a:rPr lang="hu-HU" dirty="0" err="1"/>
              <a:t>on</a:t>
            </a:r>
            <a:r>
              <a:rPr lang="hu-HU" dirty="0"/>
              <a:t> </a:t>
            </a:r>
            <a:r>
              <a:rPr lang="hu-HU" dirty="0" err="1"/>
              <a:t>Russian</a:t>
            </a:r>
            <a:r>
              <a:rPr lang="hu-HU" dirty="0"/>
              <a:t> </a:t>
            </a:r>
            <a:r>
              <a:rPr lang="hu-HU" dirty="0" err="1"/>
              <a:t>gas</a:t>
            </a:r>
            <a:r>
              <a:rPr lang="hu-HU" dirty="0"/>
              <a:t> </a:t>
            </a:r>
            <a:r>
              <a:rPr lang="hu-HU" dirty="0" err="1"/>
              <a:t>dependency</a:t>
            </a:r>
            <a:r>
              <a:rPr lang="hu-HU" dirty="0"/>
              <a:t> in </a:t>
            </a:r>
            <a:r>
              <a:rPr lang="hu-HU" dirty="0" err="1"/>
              <a:t>the</a:t>
            </a:r>
            <a:r>
              <a:rPr lang="hu-HU" dirty="0"/>
              <a:t> </a:t>
            </a:r>
            <a:r>
              <a:rPr lang="hu-HU" dirty="0" err="1"/>
              <a:t>Danube</a:t>
            </a:r>
            <a:r>
              <a:rPr lang="hu-HU" dirty="0"/>
              <a:t> </a:t>
            </a:r>
            <a:r>
              <a:rPr lang="hu-HU" dirty="0" err="1"/>
              <a:t>Region</a:t>
            </a:r>
            <a:endParaRPr lang="hu-HU" dirty="0"/>
          </a:p>
          <a:p>
            <a:r>
              <a:rPr lang="hu-HU" dirty="0" err="1"/>
              <a:t>Annexes</a:t>
            </a:r>
            <a:r>
              <a:rPr lang="hu-HU" dirty="0"/>
              <a:t>: </a:t>
            </a:r>
            <a:r>
              <a:rPr lang="hu-HU" dirty="0" err="1"/>
              <a:t>detailed</a:t>
            </a:r>
            <a:r>
              <a:rPr lang="hu-HU" dirty="0"/>
              <a:t> </a:t>
            </a:r>
            <a:r>
              <a:rPr lang="hu-HU" dirty="0" err="1"/>
              <a:t>description</a:t>
            </a:r>
            <a:r>
              <a:rPr lang="hu-HU" dirty="0"/>
              <a:t> of </a:t>
            </a:r>
            <a:r>
              <a:rPr lang="hu-HU" dirty="0" err="1"/>
              <a:t>indicator</a:t>
            </a:r>
            <a:r>
              <a:rPr lang="hu-HU" dirty="0"/>
              <a:t> </a:t>
            </a:r>
            <a:r>
              <a:rPr lang="hu-HU" dirty="0" err="1"/>
              <a:t>data</a:t>
            </a:r>
            <a:r>
              <a:rPr lang="hu-HU" dirty="0"/>
              <a:t> </a:t>
            </a:r>
            <a:r>
              <a:rPr lang="hu-HU" dirty="0" err="1"/>
              <a:t>sources</a:t>
            </a:r>
            <a:r>
              <a:rPr lang="hu-HU" dirty="0"/>
              <a:t> and </a:t>
            </a:r>
            <a:r>
              <a:rPr lang="hu-HU" dirty="0" err="1"/>
              <a:t>calculation</a:t>
            </a:r>
            <a:r>
              <a:rPr lang="hu-HU" dirty="0"/>
              <a:t> </a:t>
            </a:r>
            <a:r>
              <a:rPr lang="hu-HU" dirty="0" err="1"/>
              <a:t>methodology</a:t>
            </a:r>
            <a:endParaRPr lang="hu-HU" dirty="0"/>
          </a:p>
          <a:p>
            <a:endParaRPr lang="hu-HU" dirty="0"/>
          </a:p>
        </p:txBody>
      </p:sp>
      <p:sp>
        <p:nvSpPr>
          <p:cNvPr id="2" name="Slide Number Placeholder 1">
            <a:extLst>
              <a:ext uri="{FF2B5EF4-FFF2-40B4-BE49-F238E27FC236}">
                <a16:creationId xmlns:a16="http://schemas.microsoft.com/office/drawing/2014/main" id="{CBBFDE30-975F-24D2-8CD4-8E17D0BBB3FA}"/>
              </a:ext>
            </a:extLst>
          </p:cNvPr>
          <p:cNvSpPr>
            <a:spLocks noGrp="1"/>
          </p:cNvSpPr>
          <p:nvPr>
            <p:ph type="sldNum" sz="quarter" idx="4"/>
          </p:nvPr>
        </p:nvSpPr>
        <p:spPr/>
        <p:txBody>
          <a:bodyPr/>
          <a:lstStyle/>
          <a:p>
            <a:pPr>
              <a:defRPr/>
            </a:pPr>
            <a:fld id="{DBB43355-7D8B-40E1-B33C-F213062A2012}" type="slidenum">
              <a:rPr lang="en-GB" altLang="hu-HU" smtClean="0"/>
              <a:pPr>
                <a:defRPr/>
              </a:pPr>
              <a:t>2</a:t>
            </a:fld>
            <a:endParaRPr lang="en-GB" altLang="hu-HU"/>
          </a:p>
        </p:txBody>
      </p:sp>
    </p:spTree>
    <p:extLst>
      <p:ext uri="{BB962C8B-B14F-4D97-AF65-F5344CB8AC3E}">
        <p14:creationId xmlns:p14="http://schemas.microsoft.com/office/powerpoint/2010/main" val="290258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D1FA92AE-B6F8-DA17-F0BF-B5E82FDD0E2C}"/>
              </a:ext>
            </a:extLst>
          </p:cNvPr>
          <p:cNvSpPr>
            <a:spLocks noGrp="1"/>
          </p:cNvSpPr>
          <p:nvPr>
            <p:ph sz="half" idx="1"/>
          </p:nvPr>
        </p:nvSpPr>
        <p:spPr/>
        <p:txBody>
          <a:bodyPr/>
          <a:lstStyle/>
          <a:p>
            <a:r>
              <a:rPr lang="hu-HU" sz="1600" b="1" dirty="0" err="1">
                <a:latin typeface="Segoe UI Semilight" panose="020B0402040204020203" pitchFamily="34" charset="0"/>
                <a:cs typeface="Segoe UI Semilight" panose="020B0402040204020203" pitchFamily="34" charset="0"/>
              </a:rPr>
              <a:t>Attitude</a:t>
            </a:r>
            <a:r>
              <a:rPr lang="hu-HU" sz="1600" b="1" dirty="0">
                <a:latin typeface="Segoe UI Semilight" panose="020B0402040204020203" pitchFamily="34" charset="0"/>
                <a:cs typeface="Segoe UI Semilight" panose="020B0402040204020203" pitchFamily="34" charset="0"/>
              </a:rPr>
              <a:t> </a:t>
            </a:r>
            <a:r>
              <a:rPr lang="hu-HU" sz="1600" b="1" dirty="0" err="1">
                <a:latin typeface="Segoe UI Semilight" panose="020B0402040204020203" pitchFamily="34" charset="0"/>
                <a:cs typeface="Segoe UI Semilight" panose="020B0402040204020203" pitchFamily="34" charset="0"/>
              </a:rPr>
              <a:t>towards</a:t>
            </a:r>
            <a:r>
              <a:rPr lang="hu-HU" sz="1600" b="1" dirty="0">
                <a:latin typeface="Segoe UI Semilight" panose="020B0402040204020203" pitchFamily="34" charset="0"/>
                <a:cs typeface="Segoe UI Semilight" panose="020B0402040204020203" pitchFamily="34" charset="0"/>
              </a:rPr>
              <a:t> </a:t>
            </a:r>
            <a:r>
              <a:rPr lang="hu-HU" sz="1600" b="1" dirty="0" err="1">
                <a:latin typeface="Segoe UI Semilight" panose="020B0402040204020203" pitchFamily="34" charset="0"/>
                <a:cs typeface="Segoe UI Semilight" panose="020B0402040204020203" pitchFamily="34" charset="0"/>
              </a:rPr>
              <a:t>paying</a:t>
            </a:r>
            <a:r>
              <a:rPr lang="hu-HU" sz="1600" b="1" dirty="0">
                <a:latin typeface="Segoe UI Semilight" panose="020B0402040204020203" pitchFamily="34" charset="0"/>
                <a:cs typeface="Segoe UI Semilight" panose="020B0402040204020203" pitchFamily="34" charset="0"/>
              </a:rPr>
              <a:t> in </a:t>
            </a:r>
            <a:r>
              <a:rPr lang="hu-HU" sz="1600" b="1" dirty="0" err="1">
                <a:latin typeface="Segoe UI Semilight" panose="020B0402040204020203" pitchFamily="34" charset="0"/>
                <a:cs typeface="Segoe UI Semilight" panose="020B0402040204020203" pitchFamily="34" charset="0"/>
              </a:rPr>
              <a:t>Rubles</a:t>
            </a:r>
            <a:endParaRPr lang="hu-HU" sz="1600" b="1" dirty="0">
              <a:latin typeface="Segoe UI Semilight" panose="020B0402040204020203" pitchFamily="34" charset="0"/>
              <a:cs typeface="Segoe UI Semilight" panose="020B0402040204020203" pitchFamily="34" charset="0"/>
            </a:endParaRPr>
          </a:p>
          <a:p>
            <a:pPr lvl="1" indent="-342900" algn="just">
              <a:spcAft>
                <a:spcPts val="600"/>
              </a:spcAft>
              <a:buFont typeface="Symbol" panose="05050102010706020507" pitchFamily="18" charset="2"/>
              <a:buChar char=""/>
            </a:pP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Paying in </a:t>
            </a:r>
            <a:r>
              <a:rPr lang="en-GB" sz="1400" kern="100" dirty="0" err="1">
                <a:effectLst/>
                <a:latin typeface="Segoe UI Semilight" panose="020B0402040204020203" pitchFamily="34" charset="0"/>
                <a:ea typeface="MS Mincho" panose="02020609040205080304" pitchFamily="49" charset="-128"/>
                <a:cs typeface="Segoe UI Semilight" panose="020B0402040204020203" pitchFamily="34" charset="0"/>
              </a:rPr>
              <a:t>Rubles</a:t>
            </a: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 </a:t>
            </a:r>
            <a:r>
              <a:rPr lang="hu-HU"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MD?</a:t>
            </a:r>
            <a:endPar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endParaRPr>
          </a:p>
          <a:p>
            <a:pPr lvl="1" indent="-342900" algn="just">
              <a:spcAft>
                <a:spcPts val="600"/>
              </a:spcAft>
              <a:buFont typeface="Symbol" panose="05050102010706020507" pitchFamily="18" charset="2"/>
              <a:buChar char=""/>
            </a:pP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Opened an account, paying in Euros and this is converted to </a:t>
            </a:r>
            <a:r>
              <a:rPr lang="en-GB" sz="1400" kern="100" dirty="0" err="1">
                <a:effectLst/>
                <a:latin typeface="Segoe UI Semilight" panose="020B0402040204020203" pitchFamily="34" charset="0"/>
                <a:ea typeface="MS Mincho" panose="02020609040205080304" pitchFamily="49" charset="-128"/>
                <a:cs typeface="Segoe UI Semilight" panose="020B0402040204020203" pitchFamily="34" charset="0"/>
              </a:rPr>
              <a:t>Rubles</a:t>
            </a: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 </a:t>
            </a:r>
            <a:r>
              <a:rPr lang="hu-HU"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 </a:t>
            </a: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AT, DE, HU, SK and SI</a:t>
            </a:r>
          </a:p>
          <a:p>
            <a:pPr lvl="1" indent="-342900" algn="just">
              <a:spcAft>
                <a:spcPts val="600"/>
              </a:spcAft>
              <a:buFont typeface="Symbol" panose="05050102010706020507" pitchFamily="18" charset="2"/>
              <a:buChar char=""/>
            </a:pP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Not paying in </a:t>
            </a:r>
            <a:r>
              <a:rPr lang="en-GB" sz="1400" kern="100" dirty="0" err="1">
                <a:effectLst/>
                <a:latin typeface="Segoe UI Semilight" panose="020B0402040204020203" pitchFamily="34" charset="0"/>
                <a:ea typeface="MS Mincho" panose="02020609040205080304" pitchFamily="49" charset="-128"/>
                <a:cs typeface="Segoe UI Semilight" panose="020B0402040204020203" pitchFamily="34" charset="0"/>
              </a:rPr>
              <a:t>Rubles</a:t>
            </a: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 no account opened: </a:t>
            </a:r>
            <a:r>
              <a:rPr lang="hu-HU"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BG, RS, BA, CZ, RO, UA</a:t>
            </a:r>
            <a:endPar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endParaRPr>
          </a:p>
          <a:p>
            <a:r>
              <a:rPr lang="en-GB" sz="1600" b="1" kern="100" spc="50" dirty="0">
                <a:effectLst/>
                <a:latin typeface="Segoe UI Semilight" panose="020B0402040204020203" pitchFamily="34" charset="0"/>
                <a:ea typeface="MS Gothic" panose="020B0609070205080204" pitchFamily="49" charset="-128"/>
                <a:cs typeface="Segoe UI Semilight" panose="020B0402040204020203" pitchFamily="34" charset="0"/>
              </a:rPr>
              <a:t>Looking for alternatives for Russian gas supplies</a:t>
            </a:r>
            <a:endParaRPr lang="hu-HU" sz="1600" b="1" kern="100" spc="50" dirty="0">
              <a:effectLst/>
              <a:latin typeface="Segoe UI Semilight" panose="020B0402040204020203" pitchFamily="34" charset="0"/>
              <a:ea typeface="MS Gothic" panose="020B0609070205080204" pitchFamily="49" charset="-128"/>
              <a:cs typeface="Segoe UI Semilight" panose="020B0402040204020203" pitchFamily="34" charset="0"/>
            </a:endParaRPr>
          </a:p>
          <a:p>
            <a:pPr lvl="1"/>
            <a:r>
              <a:rPr lang="en-GB" sz="1400" kern="100" dirty="0">
                <a:latin typeface="Segoe UI Semilight" panose="020B0402040204020203" pitchFamily="34" charset="0"/>
                <a:ea typeface="MS Mincho" panose="02020609040205080304" pitchFamily="49" charset="-128"/>
                <a:cs typeface="Segoe UI Semilight" panose="020B0402040204020203" pitchFamily="34" charset="0"/>
              </a:rPr>
              <a:t>Ramping up RES gases:</a:t>
            </a:r>
            <a:r>
              <a:rPr lang="hu-HU" sz="1400" kern="100" dirty="0">
                <a:latin typeface="Segoe UI Semilight" panose="020B0402040204020203" pitchFamily="34" charset="0"/>
                <a:ea typeface="MS Mincho" panose="02020609040205080304" pitchFamily="49" charset="-128"/>
                <a:cs typeface="Segoe UI Semilight" panose="020B0402040204020203" pitchFamily="34" charset="0"/>
              </a:rPr>
              <a:t>?</a:t>
            </a:r>
            <a:endParaRPr lang="en-GB" sz="1400" kern="100" dirty="0">
              <a:latin typeface="Segoe UI Semilight" panose="020B0402040204020203" pitchFamily="34" charset="0"/>
              <a:ea typeface="MS Mincho" panose="02020609040205080304" pitchFamily="49" charset="-128"/>
              <a:cs typeface="Segoe UI Semilight" panose="020B0402040204020203" pitchFamily="34" charset="0"/>
            </a:endParaRPr>
          </a:p>
          <a:p>
            <a:pPr lvl="1"/>
            <a:r>
              <a:rPr lang="en-GB" sz="1400" kern="100" dirty="0">
                <a:latin typeface="Segoe UI Semilight" panose="020B0402040204020203" pitchFamily="34" charset="0"/>
                <a:ea typeface="MS Mincho" panose="02020609040205080304" pitchFamily="49" charset="-128"/>
                <a:cs typeface="Segoe UI Semilight" panose="020B0402040204020203" pitchFamily="34" charset="0"/>
              </a:rPr>
              <a:t>Ramping up own production: UA, RO </a:t>
            </a:r>
            <a:endParaRPr lang="hu-HU" sz="1400" kern="100" dirty="0">
              <a:latin typeface="Segoe UI Semilight" panose="020B0402040204020203" pitchFamily="34" charset="0"/>
              <a:ea typeface="MS Mincho" panose="02020609040205080304" pitchFamily="49" charset="-128"/>
              <a:cs typeface="Segoe UI Semilight" panose="020B0402040204020203" pitchFamily="34" charset="0"/>
            </a:endParaRPr>
          </a:p>
          <a:p>
            <a:pPr lvl="1"/>
            <a:r>
              <a:rPr lang="en-GB" sz="1400" kern="100" dirty="0">
                <a:latin typeface="Segoe UI Semilight" panose="020B0402040204020203" pitchFamily="34" charset="0"/>
                <a:ea typeface="MS Mincho" panose="02020609040205080304" pitchFamily="49" charset="-128"/>
                <a:cs typeface="Segoe UI Semilight" panose="020B0402040204020203" pitchFamily="34" charset="0"/>
              </a:rPr>
              <a:t>Looking for alternative supplier:</a:t>
            </a:r>
            <a:r>
              <a:rPr lang="hu-HU" sz="1400" kern="100" dirty="0">
                <a:latin typeface="Segoe UI Semilight" panose="020B0402040204020203" pitchFamily="34" charset="0"/>
                <a:ea typeface="MS Mincho" panose="02020609040205080304" pitchFamily="49" charset="-128"/>
                <a:cs typeface="Segoe UI Semilight" panose="020B0402040204020203" pitchFamily="34" charset="0"/>
              </a:rPr>
              <a:t>AT, BG, MD, DE, SK, SI, UA</a:t>
            </a:r>
            <a:endParaRPr lang="en-GB" sz="1400" kern="100" dirty="0">
              <a:latin typeface="Segoe UI Semilight" panose="020B0402040204020203" pitchFamily="34" charset="0"/>
              <a:ea typeface="MS Mincho" panose="02020609040205080304" pitchFamily="49" charset="-128"/>
              <a:cs typeface="Segoe UI Semilight" panose="020B0402040204020203" pitchFamily="34" charset="0"/>
            </a:endParaRPr>
          </a:p>
          <a:p>
            <a:pPr lvl="1"/>
            <a:r>
              <a:rPr lang="en-GB" sz="1400" kern="100" dirty="0">
                <a:latin typeface="Segoe UI Semilight" panose="020B0402040204020203" pitchFamily="34" charset="0"/>
                <a:ea typeface="MS Mincho" panose="02020609040205080304" pitchFamily="49" charset="-128"/>
                <a:cs typeface="Segoe UI Semilight" panose="020B0402040204020203" pitchFamily="34" charset="0"/>
              </a:rPr>
              <a:t>Energy efficiency initiatives:</a:t>
            </a:r>
            <a:r>
              <a:rPr lang="hu-HU" sz="1400" kern="100" dirty="0">
                <a:latin typeface="Segoe UI Semilight" panose="020B0402040204020203" pitchFamily="34" charset="0"/>
                <a:ea typeface="MS Mincho" panose="02020609040205080304" pitchFamily="49" charset="-128"/>
                <a:cs typeface="Segoe UI Semilight" panose="020B0402040204020203" pitchFamily="34" charset="0"/>
              </a:rPr>
              <a:t> ?</a:t>
            </a:r>
          </a:p>
          <a:p>
            <a:r>
              <a:rPr lang="en-GB" sz="1600" b="1" kern="100" spc="50" dirty="0">
                <a:effectLst/>
                <a:latin typeface="Segoe UI Semilight" panose="020B0402040204020203" pitchFamily="34" charset="0"/>
                <a:ea typeface="MS Gothic" panose="020B0609070205080204" pitchFamily="49" charset="-128"/>
                <a:cs typeface="Segoe UI Semilight" panose="020B0402040204020203" pitchFamily="34" charset="0"/>
              </a:rPr>
              <a:t>Planning to end Russian gas deliveries</a:t>
            </a:r>
          </a:p>
          <a:p>
            <a:pPr lvl="1" indent="-342900" algn="just">
              <a:spcAft>
                <a:spcPts val="600"/>
              </a:spcAft>
              <a:buFont typeface="Symbol" panose="05050102010706020507" pitchFamily="18" charset="2"/>
              <a:buChar char=""/>
            </a:pP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No Russian imports: </a:t>
            </a:r>
            <a:r>
              <a:rPr lang="hu-HU"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UA, BG</a:t>
            </a:r>
            <a:endPar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endParaRPr>
          </a:p>
          <a:p>
            <a:pPr lvl="1" indent="-342900" algn="just">
              <a:spcAft>
                <a:spcPts val="600"/>
              </a:spcAft>
              <a:buFont typeface="Symbol" panose="05050102010706020507" pitchFamily="18" charset="2"/>
              <a:buChar char=""/>
            </a:pP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Statement to end Russian imports: </a:t>
            </a:r>
            <a:r>
              <a:rPr lang="hu-HU"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DE, MD</a:t>
            </a:r>
            <a:endPar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endParaRPr>
          </a:p>
          <a:p>
            <a:pPr lvl="1" indent="-342900" algn="just">
              <a:spcAft>
                <a:spcPts val="600"/>
              </a:spcAft>
              <a:buFont typeface="Symbol" panose="05050102010706020507" pitchFamily="18" charset="2"/>
              <a:buChar char=""/>
            </a:pPr>
            <a:r>
              <a:rPr lang="en-GB"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No plan to phase out Russian gas: </a:t>
            </a:r>
            <a:r>
              <a:rPr lang="hu-HU" sz="1400" kern="100" dirty="0">
                <a:effectLst/>
                <a:latin typeface="Segoe UI Semilight" panose="020B0402040204020203" pitchFamily="34" charset="0"/>
                <a:ea typeface="MS Mincho" panose="02020609040205080304" pitchFamily="49" charset="-128"/>
                <a:cs typeface="Segoe UI Semilight" panose="020B0402040204020203" pitchFamily="34" charset="0"/>
              </a:rPr>
              <a:t>BA, RS, RO, HU</a:t>
            </a:r>
            <a:r>
              <a:rPr lang="en-GB" sz="1400" b="1" kern="100" spc="50" dirty="0">
                <a:effectLst/>
                <a:latin typeface="Segoe UI Semilight" panose="020B0402040204020203" pitchFamily="34" charset="0"/>
                <a:ea typeface="MS Gothic" panose="020B0609070205080204" pitchFamily="49" charset="-128"/>
                <a:cs typeface="Segoe UI Semilight" panose="020B0402040204020203" pitchFamily="34" charset="0"/>
              </a:rPr>
              <a:t> </a:t>
            </a:r>
          </a:p>
          <a:p>
            <a:endParaRPr lang="hu-HU" sz="1600" b="1" kern="100" spc="50" dirty="0">
              <a:effectLst/>
              <a:latin typeface="Segoe UI Semilight" panose="020B0402040204020203" pitchFamily="34" charset="0"/>
              <a:ea typeface="MS Gothic" panose="020B0609070205080204" pitchFamily="49" charset="-128"/>
              <a:cs typeface="Segoe UI Semilight" panose="020B0402040204020203" pitchFamily="34" charset="0"/>
            </a:endParaRPr>
          </a:p>
          <a:p>
            <a:endParaRPr lang="hu-HU" sz="1600" b="1" kern="100" spc="50" dirty="0">
              <a:effectLst/>
              <a:latin typeface="Segoe UI Semilight" panose="020B0402040204020203" pitchFamily="34" charset="0"/>
              <a:ea typeface="MS Gothic" panose="020B0609070205080204" pitchFamily="49" charset="-128"/>
              <a:cs typeface="Segoe UI Semilight" panose="020B0402040204020203" pitchFamily="34" charset="0"/>
            </a:endParaRPr>
          </a:p>
          <a:p>
            <a:endParaRPr lang="en-GB" sz="1600" b="1" kern="100" spc="50" dirty="0">
              <a:effectLst/>
              <a:latin typeface="Segoe UI Semilight" panose="020B0402040204020203" pitchFamily="34" charset="0"/>
              <a:ea typeface="MS Gothic" panose="020B0609070205080204" pitchFamily="49" charset="-128"/>
              <a:cs typeface="Segoe UI Semilight" panose="020B0402040204020203" pitchFamily="34" charset="0"/>
            </a:endParaRPr>
          </a:p>
          <a:p>
            <a:endParaRPr lang="en-GB" sz="1600" dirty="0">
              <a:latin typeface="Segoe UI Semilight" panose="020B0402040204020203" pitchFamily="34" charset="0"/>
              <a:cs typeface="Segoe UI Semilight" panose="020B0402040204020203" pitchFamily="34" charset="0"/>
            </a:endParaRPr>
          </a:p>
        </p:txBody>
      </p:sp>
      <p:sp>
        <p:nvSpPr>
          <p:cNvPr id="4" name="Cím 3">
            <a:extLst>
              <a:ext uri="{FF2B5EF4-FFF2-40B4-BE49-F238E27FC236}">
                <a16:creationId xmlns:a16="http://schemas.microsoft.com/office/drawing/2014/main" id="{33A11F04-C49E-B324-9AC4-0CC99CF79DAA}"/>
              </a:ext>
            </a:extLst>
          </p:cNvPr>
          <p:cNvSpPr>
            <a:spLocks noGrp="1"/>
          </p:cNvSpPr>
          <p:nvPr>
            <p:ph type="title"/>
          </p:nvPr>
        </p:nvSpPr>
        <p:spPr/>
        <p:txBody>
          <a:bodyPr/>
          <a:lstStyle/>
          <a:p>
            <a:r>
              <a:rPr lang="hu-HU"/>
              <a:t>DR </a:t>
            </a:r>
            <a:r>
              <a:rPr lang="hu-HU" err="1"/>
              <a:t>countries</a:t>
            </a:r>
            <a:r>
              <a:rPr lang="hu-HU"/>
              <a:t> </a:t>
            </a:r>
            <a:r>
              <a:rPr lang="hu-HU" err="1"/>
              <a:t>actions</a:t>
            </a:r>
            <a:r>
              <a:rPr lang="hu-HU"/>
              <a:t> </a:t>
            </a:r>
            <a:r>
              <a:rPr lang="hu-HU" err="1"/>
              <a:t>to</a:t>
            </a:r>
            <a:r>
              <a:rPr lang="hu-HU"/>
              <a:t> </a:t>
            </a:r>
            <a:r>
              <a:rPr lang="hu-HU" err="1"/>
              <a:t>replace</a:t>
            </a:r>
            <a:r>
              <a:rPr lang="hu-HU"/>
              <a:t> RU </a:t>
            </a:r>
            <a:r>
              <a:rPr lang="hu-HU" err="1"/>
              <a:t>gas</a:t>
            </a:r>
            <a:endParaRPr lang="en-GB"/>
          </a:p>
        </p:txBody>
      </p:sp>
      <p:pic>
        <p:nvPicPr>
          <p:cNvPr id="7" name="Tartalom helye 6">
            <a:extLst>
              <a:ext uri="{FF2B5EF4-FFF2-40B4-BE49-F238E27FC236}">
                <a16:creationId xmlns:a16="http://schemas.microsoft.com/office/drawing/2014/main" id="{31B021A9-11E7-F637-844B-774161DA0121}"/>
              </a:ext>
            </a:extLst>
          </p:cNvPr>
          <p:cNvPicPr>
            <a:picLocks noGrp="1" noChangeAspect="1"/>
          </p:cNvPicPr>
          <p:nvPr>
            <p:ph sz="half" idx="10"/>
          </p:nvPr>
        </p:nvPicPr>
        <p:blipFill>
          <a:blip r:embed="rId2"/>
          <a:stretch>
            <a:fillRect/>
          </a:stretch>
        </p:blipFill>
        <p:spPr>
          <a:xfrm>
            <a:off x="6368667" y="1718601"/>
            <a:ext cx="5174428" cy="4282811"/>
          </a:xfrm>
        </p:spPr>
      </p:pic>
    </p:spTree>
    <p:extLst>
      <p:ext uri="{BB962C8B-B14F-4D97-AF65-F5344CB8AC3E}">
        <p14:creationId xmlns:p14="http://schemas.microsoft.com/office/powerpoint/2010/main" val="149755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B74FB-80CB-FBD7-28F8-74ECF8A31866}"/>
              </a:ext>
            </a:extLst>
          </p:cNvPr>
          <p:cNvSpPr>
            <a:spLocks noGrp="1"/>
          </p:cNvSpPr>
          <p:nvPr>
            <p:ph type="title"/>
          </p:nvPr>
        </p:nvSpPr>
        <p:spPr/>
        <p:txBody>
          <a:bodyPr/>
          <a:lstStyle/>
          <a:p>
            <a:r>
              <a:rPr lang="hu-HU" err="1"/>
              <a:t>Next</a:t>
            </a:r>
            <a:r>
              <a:rPr lang="hu-HU"/>
              <a:t> </a:t>
            </a:r>
            <a:r>
              <a:rPr lang="hu-HU" err="1"/>
              <a:t>steps</a:t>
            </a:r>
            <a:endParaRPr lang="hu-HU"/>
          </a:p>
        </p:txBody>
      </p:sp>
      <p:sp>
        <p:nvSpPr>
          <p:cNvPr id="6" name="Content Placeholder 5">
            <a:extLst>
              <a:ext uri="{FF2B5EF4-FFF2-40B4-BE49-F238E27FC236}">
                <a16:creationId xmlns:a16="http://schemas.microsoft.com/office/drawing/2014/main" id="{93492E67-6140-89BD-F860-83EBDD2242BD}"/>
              </a:ext>
            </a:extLst>
          </p:cNvPr>
          <p:cNvSpPr>
            <a:spLocks noGrp="1"/>
          </p:cNvSpPr>
          <p:nvPr>
            <p:ph idx="1"/>
          </p:nvPr>
        </p:nvSpPr>
        <p:spPr/>
        <p:txBody>
          <a:bodyPr/>
          <a:lstStyle/>
          <a:p>
            <a:r>
              <a:rPr lang="hu-HU"/>
              <a:t>Country </a:t>
            </a:r>
            <a:r>
              <a:rPr lang="hu-HU" err="1"/>
              <a:t>fact</a:t>
            </a:r>
            <a:r>
              <a:rPr lang="hu-HU"/>
              <a:t> </a:t>
            </a:r>
            <a:r>
              <a:rPr lang="hu-HU" err="1"/>
              <a:t>sheets</a:t>
            </a:r>
            <a:r>
              <a:rPr lang="hu-HU"/>
              <a:t> </a:t>
            </a:r>
            <a:r>
              <a:rPr lang="hu-HU" err="1"/>
              <a:t>content</a:t>
            </a:r>
            <a:r>
              <a:rPr lang="hu-HU"/>
              <a:t> </a:t>
            </a:r>
            <a:r>
              <a:rPr lang="hu-HU" err="1"/>
              <a:t>approval</a:t>
            </a:r>
            <a:endParaRPr lang="hu-HU"/>
          </a:p>
          <a:p>
            <a:r>
              <a:rPr lang="hu-HU" err="1"/>
              <a:t>Comments</a:t>
            </a:r>
            <a:r>
              <a:rPr lang="hu-HU"/>
              <a:t> </a:t>
            </a:r>
            <a:r>
              <a:rPr lang="hu-HU" err="1"/>
              <a:t>on</a:t>
            </a:r>
            <a:r>
              <a:rPr lang="hu-HU"/>
              <a:t> </a:t>
            </a:r>
            <a:r>
              <a:rPr lang="hu-HU" err="1"/>
              <a:t>the</a:t>
            </a:r>
            <a:r>
              <a:rPr lang="hu-HU"/>
              <a:t> </a:t>
            </a:r>
            <a:r>
              <a:rPr lang="hu-HU" err="1"/>
              <a:t>regional</a:t>
            </a:r>
            <a:r>
              <a:rPr lang="hu-HU"/>
              <a:t> status </a:t>
            </a:r>
            <a:r>
              <a:rPr lang="hu-HU" err="1"/>
              <a:t>description</a:t>
            </a:r>
            <a:endParaRPr lang="hu-HU"/>
          </a:p>
          <a:p>
            <a:r>
              <a:rPr lang="hu-HU" err="1"/>
              <a:t>For</a:t>
            </a:r>
            <a:r>
              <a:rPr lang="hu-HU"/>
              <a:t> </a:t>
            </a:r>
            <a:r>
              <a:rPr lang="hu-HU" err="1"/>
              <a:t>the</a:t>
            </a:r>
            <a:r>
              <a:rPr lang="hu-HU"/>
              <a:t> </a:t>
            </a:r>
            <a:r>
              <a:rPr lang="hu-HU" err="1"/>
              <a:t>next</a:t>
            </a:r>
            <a:r>
              <a:rPr lang="hu-HU"/>
              <a:t> </a:t>
            </a:r>
            <a:r>
              <a:rPr lang="hu-HU" err="1"/>
              <a:t>steps</a:t>
            </a:r>
            <a:r>
              <a:rPr lang="hu-HU"/>
              <a:t>: </a:t>
            </a:r>
            <a:r>
              <a:rPr lang="hu-HU" err="1"/>
              <a:t>please</a:t>
            </a:r>
            <a:r>
              <a:rPr lang="hu-HU"/>
              <a:t> </a:t>
            </a:r>
            <a:r>
              <a:rPr lang="hu-HU" err="1"/>
              <a:t>indicate</a:t>
            </a:r>
            <a:r>
              <a:rPr lang="hu-HU"/>
              <a:t> </a:t>
            </a:r>
            <a:r>
              <a:rPr lang="hu-HU" err="1"/>
              <a:t>your</a:t>
            </a:r>
            <a:r>
              <a:rPr lang="hu-HU"/>
              <a:t> (</a:t>
            </a:r>
            <a:r>
              <a:rPr lang="hu-HU" err="1"/>
              <a:t>or</a:t>
            </a:r>
            <a:r>
              <a:rPr lang="hu-HU"/>
              <a:t> </a:t>
            </a:r>
            <a:r>
              <a:rPr lang="hu-HU" err="1"/>
              <a:t>any</a:t>
            </a:r>
            <a:r>
              <a:rPr lang="hu-HU"/>
              <a:t> of </a:t>
            </a:r>
            <a:r>
              <a:rPr lang="hu-HU" err="1"/>
              <a:t>your</a:t>
            </a:r>
            <a:r>
              <a:rPr lang="hu-HU"/>
              <a:t> </a:t>
            </a:r>
            <a:r>
              <a:rPr lang="hu-HU" err="1"/>
              <a:t>colleagues</a:t>
            </a:r>
            <a:r>
              <a:rPr lang="hu-HU"/>
              <a:t> </a:t>
            </a:r>
            <a:r>
              <a:rPr lang="hu-HU" err="1"/>
              <a:t>or</a:t>
            </a:r>
            <a:r>
              <a:rPr lang="hu-HU"/>
              <a:t> </a:t>
            </a:r>
            <a:r>
              <a:rPr lang="hu-HU" err="1"/>
              <a:t>experts</a:t>
            </a:r>
            <a:r>
              <a:rPr lang="hu-HU"/>
              <a:t>) </a:t>
            </a:r>
            <a:r>
              <a:rPr lang="hu-HU" err="1"/>
              <a:t>availability</a:t>
            </a:r>
            <a:r>
              <a:rPr lang="hu-HU"/>
              <a:t> </a:t>
            </a:r>
            <a:r>
              <a:rPr lang="hu-HU" err="1"/>
              <a:t>for</a:t>
            </a:r>
            <a:r>
              <a:rPr lang="hu-HU"/>
              <a:t> a 1 </a:t>
            </a:r>
            <a:r>
              <a:rPr lang="hu-HU" err="1"/>
              <a:t>hour</a:t>
            </a:r>
            <a:r>
              <a:rPr lang="hu-HU"/>
              <a:t> online </a:t>
            </a:r>
            <a:r>
              <a:rPr lang="hu-HU" err="1"/>
              <a:t>interview</a:t>
            </a:r>
            <a:r>
              <a:rPr lang="hu-HU"/>
              <a:t> </a:t>
            </a:r>
            <a:r>
              <a:rPr lang="hu-HU" err="1"/>
              <a:t>on</a:t>
            </a:r>
            <a:r>
              <a:rPr lang="hu-HU"/>
              <a:t> </a:t>
            </a:r>
            <a:r>
              <a:rPr lang="hu-HU" err="1"/>
              <a:t>the</a:t>
            </a:r>
            <a:r>
              <a:rPr lang="hu-HU"/>
              <a:t> </a:t>
            </a:r>
            <a:r>
              <a:rPr lang="hu-HU" err="1"/>
              <a:t>specific</a:t>
            </a:r>
            <a:r>
              <a:rPr lang="hu-HU"/>
              <a:t> </a:t>
            </a:r>
            <a:r>
              <a:rPr lang="hu-HU" err="1"/>
              <a:t>measures</a:t>
            </a:r>
            <a:r>
              <a:rPr lang="hu-HU"/>
              <a:t> </a:t>
            </a:r>
            <a:r>
              <a:rPr lang="hu-HU" err="1"/>
              <a:t>related</a:t>
            </a:r>
            <a:r>
              <a:rPr lang="hu-HU"/>
              <a:t> </a:t>
            </a:r>
            <a:r>
              <a:rPr lang="hu-HU" err="1"/>
              <a:t>to</a:t>
            </a:r>
            <a:r>
              <a:rPr lang="hu-HU"/>
              <a:t> </a:t>
            </a:r>
            <a:r>
              <a:rPr lang="hu-HU" err="1"/>
              <a:t>reducing</a:t>
            </a:r>
            <a:r>
              <a:rPr lang="hu-HU"/>
              <a:t> </a:t>
            </a:r>
            <a:r>
              <a:rPr lang="hu-HU" err="1"/>
              <a:t>gas</a:t>
            </a:r>
            <a:r>
              <a:rPr lang="hu-HU"/>
              <a:t> </a:t>
            </a:r>
            <a:r>
              <a:rPr lang="hu-HU" err="1"/>
              <a:t>dependency</a:t>
            </a:r>
            <a:r>
              <a:rPr lang="hu-HU"/>
              <a:t> of </a:t>
            </a:r>
            <a:r>
              <a:rPr lang="hu-HU" err="1"/>
              <a:t>your</a:t>
            </a:r>
            <a:r>
              <a:rPr lang="hu-HU"/>
              <a:t> country </a:t>
            </a:r>
            <a:r>
              <a:rPr lang="hu-HU" err="1"/>
              <a:t>during</a:t>
            </a:r>
            <a:r>
              <a:rPr lang="hu-HU"/>
              <a:t> </a:t>
            </a:r>
            <a:r>
              <a:rPr lang="hu-HU" err="1"/>
              <a:t>the</a:t>
            </a:r>
            <a:r>
              <a:rPr lang="hu-HU"/>
              <a:t> </a:t>
            </a:r>
            <a:r>
              <a:rPr lang="hu-HU" err="1"/>
              <a:t>summer</a:t>
            </a:r>
            <a:r>
              <a:rPr lang="hu-HU"/>
              <a:t> </a:t>
            </a:r>
            <a:r>
              <a:rPr lang="hu-HU" err="1"/>
              <a:t>to</a:t>
            </a:r>
            <a:r>
              <a:rPr lang="hu-HU"/>
              <a:t>: </a:t>
            </a:r>
            <a:r>
              <a:rPr lang="hu-HU">
                <a:hlinkClick r:id="rId2"/>
              </a:rPr>
              <a:t>borbala.toth@rekk.hu</a:t>
            </a:r>
            <a:r>
              <a:rPr lang="hu-HU"/>
              <a:t> and </a:t>
            </a:r>
            <a:r>
              <a:rPr lang="hu-HU">
                <a:hlinkClick r:id="rId3"/>
              </a:rPr>
              <a:t>peter.kotek@rekk.hu</a:t>
            </a:r>
            <a:r>
              <a:rPr lang="hu-HU"/>
              <a:t> </a:t>
            </a:r>
            <a:r>
              <a:rPr lang="hu-HU" err="1"/>
              <a:t>by</a:t>
            </a:r>
            <a:r>
              <a:rPr lang="hu-HU"/>
              <a:t> </a:t>
            </a:r>
            <a:r>
              <a:rPr lang="hu-HU" err="1"/>
              <a:t>possibly</a:t>
            </a:r>
            <a:r>
              <a:rPr lang="hu-HU"/>
              <a:t> 7 </a:t>
            </a:r>
            <a:r>
              <a:rPr lang="hu-HU" err="1"/>
              <a:t>July</a:t>
            </a:r>
            <a:r>
              <a:rPr lang="hu-HU"/>
              <a:t>.</a:t>
            </a:r>
          </a:p>
          <a:p>
            <a:pPr marL="0" indent="0">
              <a:buNone/>
            </a:pPr>
            <a:endParaRPr lang="hu-HU"/>
          </a:p>
        </p:txBody>
      </p:sp>
    </p:spTree>
    <p:extLst>
      <p:ext uri="{BB962C8B-B14F-4D97-AF65-F5344CB8AC3E}">
        <p14:creationId xmlns:p14="http://schemas.microsoft.com/office/powerpoint/2010/main" val="414797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5009E6-F1F9-C75B-0BC1-C2722489A4D8}"/>
              </a:ext>
            </a:extLst>
          </p:cNvPr>
          <p:cNvSpPr>
            <a:spLocks noGrp="1"/>
          </p:cNvSpPr>
          <p:nvPr>
            <p:ph type="title"/>
          </p:nvPr>
        </p:nvSpPr>
        <p:spPr/>
        <p:txBody>
          <a:bodyPr/>
          <a:lstStyle/>
          <a:p>
            <a:r>
              <a:rPr lang="hu-HU" err="1"/>
              <a:t>Thank</a:t>
            </a:r>
            <a:r>
              <a:rPr lang="hu-HU"/>
              <a:t> </a:t>
            </a:r>
            <a:r>
              <a:rPr lang="hu-HU" err="1"/>
              <a:t>you</a:t>
            </a:r>
            <a:r>
              <a:rPr lang="hu-HU"/>
              <a:t> </a:t>
            </a:r>
            <a:r>
              <a:rPr lang="hu-HU" err="1"/>
              <a:t>for</a:t>
            </a:r>
            <a:r>
              <a:rPr lang="hu-HU"/>
              <a:t> </a:t>
            </a:r>
            <a:r>
              <a:rPr lang="hu-HU" err="1"/>
              <a:t>your</a:t>
            </a:r>
            <a:r>
              <a:rPr lang="hu-HU"/>
              <a:t> </a:t>
            </a:r>
            <a:r>
              <a:rPr lang="hu-HU" err="1"/>
              <a:t>attention</a:t>
            </a:r>
            <a:endParaRPr lang="hu-HU"/>
          </a:p>
        </p:txBody>
      </p:sp>
      <p:sp>
        <p:nvSpPr>
          <p:cNvPr id="6" name="Text Placeholder 5">
            <a:extLst>
              <a:ext uri="{FF2B5EF4-FFF2-40B4-BE49-F238E27FC236}">
                <a16:creationId xmlns:a16="http://schemas.microsoft.com/office/drawing/2014/main" id="{15F943B8-78F2-310C-4EA2-5C0FA879C063}"/>
              </a:ext>
            </a:extLst>
          </p:cNvPr>
          <p:cNvSpPr>
            <a:spLocks noGrp="1"/>
          </p:cNvSpPr>
          <p:nvPr>
            <p:ph type="body" idx="1"/>
          </p:nvPr>
        </p:nvSpPr>
        <p:spPr>
          <a:xfrm>
            <a:off x="963084" y="2188256"/>
            <a:ext cx="10363200" cy="1500187"/>
          </a:xfrm>
        </p:spPr>
        <p:txBody>
          <a:bodyPr/>
          <a:lstStyle/>
          <a:p>
            <a:r>
              <a:rPr lang="hu-HU">
                <a:hlinkClick r:id="rId2"/>
              </a:rPr>
              <a:t>peter.kotek@rekk.hu</a:t>
            </a:r>
            <a:r>
              <a:rPr lang="hu-HU"/>
              <a:t> and </a:t>
            </a:r>
            <a:r>
              <a:rPr lang="hu-HU">
                <a:hlinkClick r:id="rId3"/>
              </a:rPr>
              <a:t>gabor.horvath@rekk.hu</a:t>
            </a:r>
            <a:endParaRPr lang="hu-HU"/>
          </a:p>
          <a:p>
            <a:endParaRPr lang="hu-HU"/>
          </a:p>
          <a:p>
            <a:r>
              <a:rPr lang="hu-HU"/>
              <a:t>Visit: rekk.hu</a:t>
            </a:r>
          </a:p>
        </p:txBody>
      </p:sp>
    </p:spTree>
    <p:extLst>
      <p:ext uri="{BB962C8B-B14F-4D97-AF65-F5344CB8AC3E}">
        <p14:creationId xmlns:p14="http://schemas.microsoft.com/office/powerpoint/2010/main" val="91421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813E72-958A-58F4-C7D8-F3D318702DB5}"/>
              </a:ext>
            </a:extLst>
          </p:cNvPr>
          <p:cNvSpPr>
            <a:spLocks noGrp="1"/>
          </p:cNvSpPr>
          <p:nvPr>
            <p:ph type="title"/>
          </p:nvPr>
        </p:nvSpPr>
        <p:spPr/>
        <p:txBody>
          <a:bodyPr/>
          <a:lstStyle/>
          <a:p>
            <a:r>
              <a:rPr lang="hu-HU"/>
              <a:t>ANNEX A</a:t>
            </a:r>
            <a:endParaRPr lang="en-US"/>
          </a:p>
        </p:txBody>
      </p:sp>
      <p:sp>
        <p:nvSpPr>
          <p:cNvPr id="3" name="Szöveg helye 2">
            <a:extLst>
              <a:ext uri="{FF2B5EF4-FFF2-40B4-BE49-F238E27FC236}">
                <a16:creationId xmlns:a16="http://schemas.microsoft.com/office/drawing/2014/main" id="{D0183EE8-EDBE-B329-7E15-8CDE0980E900}"/>
              </a:ext>
            </a:extLst>
          </p:cNvPr>
          <p:cNvSpPr>
            <a:spLocks noGrp="1"/>
          </p:cNvSpPr>
          <p:nvPr>
            <p:ph type="body" idx="1"/>
          </p:nvPr>
        </p:nvSpPr>
        <p:spPr/>
        <p:txBody>
          <a:bodyPr/>
          <a:lstStyle/>
          <a:p>
            <a:r>
              <a:rPr lang="hu-HU" err="1"/>
              <a:t>County</a:t>
            </a:r>
            <a:r>
              <a:rPr lang="hu-HU"/>
              <a:t> </a:t>
            </a:r>
            <a:r>
              <a:rPr lang="hu-HU" err="1"/>
              <a:t>fact</a:t>
            </a:r>
            <a:r>
              <a:rPr lang="hu-HU"/>
              <a:t> </a:t>
            </a:r>
            <a:r>
              <a:rPr lang="hu-HU" err="1"/>
              <a:t>sheet</a:t>
            </a:r>
            <a:r>
              <a:rPr lang="hu-HU"/>
              <a:t> legend</a:t>
            </a:r>
            <a:endParaRPr lang="en-US"/>
          </a:p>
        </p:txBody>
      </p:sp>
    </p:spTree>
    <p:extLst>
      <p:ext uri="{BB962C8B-B14F-4D97-AF65-F5344CB8AC3E}">
        <p14:creationId xmlns:p14="http://schemas.microsoft.com/office/powerpoint/2010/main" val="313635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306B79D-B686-1578-8EDF-F5FF9AE8B8B9}"/>
              </a:ext>
            </a:extLst>
          </p:cNvPr>
          <p:cNvSpPr>
            <a:spLocks noGrp="1"/>
          </p:cNvSpPr>
          <p:nvPr>
            <p:ph type="title"/>
          </p:nvPr>
        </p:nvSpPr>
        <p:spPr/>
        <p:txBody>
          <a:bodyPr/>
          <a:lstStyle/>
          <a:p>
            <a:r>
              <a:rPr lang="hu-HU" err="1"/>
              <a:t>Box</a:t>
            </a:r>
            <a:r>
              <a:rPr lang="hu-HU"/>
              <a:t> 1: </a:t>
            </a:r>
            <a:r>
              <a:rPr lang="en-US"/>
              <a:t>Share of gas in total energy supply</a:t>
            </a:r>
          </a:p>
        </p:txBody>
      </p:sp>
      <p:sp>
        <p:nvSpPr>
          <p:cNvPr id="3" name="Tartalom helye 2">
            <a:extLst>
              <a:ext uri="{FF2B5EF4-FFF2-40B4-BE49-F238E27FC236}">
                <a16:creationId xmlns:a16="http://schemas.microsoft.com/office/drawing/2014/main" id="{41583CDF-8A7D-FB17-DD54-D60117D70A9F}"/>
              </a:ext>
            </a:extLst>
          </p:cNvPr>
          <p:cNvSpPr>
            <a:spLocks noGrp="1"/>
          </p:cNvSpPr>
          <p:nvPr>
            <p:ph idx="1"/>
          </p:nvPr>
        </p:nvSpPr>
        <p:spPr>
          <a:xfrm>
            <a:off x="431372" y="2155371"/>
            <a:ext cx="6252457" cy="4226381"/>
          </a:xfrm>
        </p:spPr>
        <p:txBody>
          <a:bodyPr/>
          <a:lstStyle/>
          <a:p>
            <a:r>
              <a:rPr lang="en-US" b="1"/>
              <a:t>Data name:</a:t>
            </a:r>
            <a:r>
              <a:rPr lang="hu-HU" b="1"/>
              <a:t> </a:t>
            </a:r>
            <a:r>
              <a:rPr lang="hu-HU" err="1"/>
              <a:t>Share</a:t>
            </a:r>
            <a:r>
              <a:rPr lang="hu-HU"/>
              <a:t> of </a:t>
            </a:r>
            <a:r>
              <a:rPr lang="hu-HU" err="1"/>
              <a:t>gas</a:t>
            </a:r>
            <a:r>
              <a:rPr lang="hu-HU"/>
              <a:t> in </a:t>
            </a:r>
            <a:r>
              <a:rPr lang="hu-HU" err="1"/>
              <a:t>total</a:t>
            </a:r>
            <a:r>
              <a:rPr lang="hu-HU"/>
              <a:t> </a:t>
            </a:r>
            <a:r>
              <a:rPr lang="hu-HU" err="1"/>
              <a:t>energy</a:t>
            </a:r>
            <a:r>
              <a:rPr lang="hu-HU"/>
              <a:t> </a:t>
            </a:r>
            <a:r>
              <a:rPr lang="hu-HU" err="1"/>
              <a:t>supply</a:t>
            </a:r>
            <a:endParaRPr lang="hu-HU" b="1"/>
          </a:p>
          <a:p>
            <a:r>
              <a:rPr lang="en-US" b="1"/>
              <a:t>Data source:</a:t>
            </a:r>
            <a:r>
              <a:rPr lang="en-US"/>
              <a:t> Eurostat Simplified energy balances [</a:t>
            </a:r>
            <a:r>
              <a:rPr lang="en-US" err="1"/>
              <a:t>nrg_bal_s</a:t>
            </a:r>
            <a:r>
              <a:rPr lang="en-US"/>
              <a:t>] 2019</a:t>
            </a:r>
          </a:p>
          <a:p>
            <a:r>
              <a:rPr lang="en-US" b="1"/>
              <a:t>Calculation/methodology</a:t>
            </a:r>
            <a:r>
              <a:rPr lang="en-US"/>
              <a:t>: Total energy supply </a:t>
            </a:r>
            <a:r>
              <a:rPr lang="hu-HU"/>
              <a:t> </a:t>
            </a:r>
            <a:r>
              <a:rPr lang="en-US"/>
              <a:t>natural gas / Total </a:t>
            </a:r>
            <a:r>
              <a:rPr lang="en-US" err="1"/>
              <a:t>ene</a:t>
            </a:r>
            <a:r>
              <a:rPr lang="hu-HU"/>
              <a:t>r</a:t>
            </a:r>
            <a:r>
              <a:rPr lang="en-US"/>
              <a:t>gy supply Total (GWh)</a:t>
            </a:r>
          </a:p>
        </p:txBody>
      </p:sp>
      <p:sp>
        <p:nvSpPr>
          <p:cNvPr id="4" name="Dia számának helye 3">
            <a:extLst>
              <a:ext uri="{FF2B5EF4-FFF2-40B4-BE49-F238E27FC236}">
                <a16:creationId xmlns:a16="http://schemas.microsoft.com/office/drawing/2014/main" id="{CF6E7ED0-37A8-7AE3-62E2-84BD1FB27642}"/>
              </a:ext>
            </a:extLst>
          </p:cNvPr>
          <p:cNvSpPr>
            <a:spLocks noGrp="1"/>
          </p:cNvSpPr>
          <p:nvPr>
            <p:ph type="sldNum" sz="quarter" idx="4"/>
          </p:nvPr>
        </p:nvSpPr>
        <p:spPr/>
        <p:txBody>
          <a:bodyPr/>
          <a:lstStyle/>
          <a:p>
            <a:pPr>
              <a:defRPr/>
            </a:pPr>
            <a:fld id="{C7E3338D-8F5B-4FC7-A0B5-AD45AC3F4C65}" type="slidenum">
              <a:rPr lang="en-GB" altLang="hu-HU" smtClean="0"/>
              <a:pPr>
                <a:defRPr/>
              </a:pPr>
              <a:t>24</a:t>
            </a:fld>
            <a:endParaRPr lang="en-GB" altLang="hu-HU"/>
          </a:p>
        </p:txBody>
      </p:sp>
      <p:pic>
        <p:nvPicPr>
          <p:cNvPr id="5" name="Kép 4">
            <a:extLst>
              <a:ext uri="{FF2B5EF4-FFF2-40B4-BE49-F238E27FC236}">
                <a16:creationId xmlns:a16="http://schemas.microsoft.com/office/drawing/2014/main" id="{E1C05A38-F397-9260-ACC1-887918E50BD3}"/>
              </a:ext>
            </a:extLst>
          </p:cNvPr>
          <p:cNvPicPr>
            <a:picLocks noChangeAspect="1"/>
          </p:cNvPicPr>
          <p:nvPr/>
        </p:nvPicPr>
        <p:blipFill>
          <a:blip r:embed="rId2"/>
          <a:stretch>
            <a:fillRect/>
          </a:stretch>
        </p:blipFill>
        <p:spPr>
          <a:xfrm>
            <a:off x="6839815" y="1977390"/>
            <a:ext cx="4572000" cy="2903220"/>
          </a:xfrm>
          <a:prstGeom prst="rect">
            <a:avLst/>
          </a:prstGeom>
        </p:spPr>
      </p:pic>
    </p:spTree>
    <p:extLst>
      <p:ext uri="{BB962C8B-B14F-4D97-AF65-F5344CB8AC3E}">
        <p14:creationId xmlns:p14="http://schemas.microsoft.com/office/powerpoint/2010/main" val="3693704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BCE964-3646-2E57-7A7B-779B68E70E9A}"/>
              </a:ext>
            </a:extLst>
          </p:cNvPr>
          <p:cNvSpPr>
            <a:spLocks noGrp="1"/>
          </p:cNvSpPr>
          <p:nvPr>
            <p:ph type="title"/>
          </p:nvPr>
        </p:nvSpPr>
        <p:spPr/>
        <p:txBody>
          <a:bodyPr/>
          <a:lstStyle/>
          <a:p>
            <a:r>
              <a:rPr lang="hu-HU" err="1"/>
              <a:t>Box</a:t>
            </a:r>
            <a:r>
              <a:rPr lang="hu-HU"/>
              <a:t> 2: </a:t>
            </a:r>
            <a:r>
              <a:rPr lang="hu-HU" err="1"/>
              <a:t>Russian</a:t>
            </a:r>
            <a:r>
              <a:rPr lang="hu-HU"/>
              <a:t> </a:t>
            </a:r>
            <a:r>
              <a:rPr lang="hu-HU" err="1"/>
              <a:t>gas</a:t>
            </a:r>
            <a:r>
              <a:rPr lang="hu-HU"/>
              <a:t> </a:t>
            </a:r>
            <a:r>
              <a:rPr lang="hu-HU" err="1"/>
              <a:t>dependency</a:t>
            </a:r>
            <a:endParaRPr lang="en-US"/>
          </a:p>
        </p:txBody>
      </p:sp>
      <p:sp>
        <p:nvSpPr>
          <p:cNvPr id="3" name="Tartalom helye 2">
            <a:extLst>
              <a:ext uri="{FF2B5EF4-FFF2-40B4-BE49-F238E27FC236}">
                <a16:creationId xmlns:a16="http://schemas.microsoft.com/office/drawing/2014/main" id="{80BEBEEC-C285-6799-2E58-5690AB68E57E}"/>
              </a:ext>
            </a:extLst>
          </p:cNvPr>
          <p:cNvSpPr>
            <a:spLocks noGrp="1"/>
          </p:cNvSpPr>
          <p:nvPr>
            <p:ph idx="1"/>
          </p:nvPr>
        </p:nvSpPr>
        <p:spPr>
          <a:xfrm>
            <a:off x="431373" y="1317132"/>
            <a:ext cx="6121828" cy="3967340"/>
          </a:xfrm>
        </p:spPr>
        <p:txBody>
          <a:bodyPr/>
          <a:lstStyle/>
          <a:p>
            <a:r>
              <a:rPr lang="en-US" sz="1600" b="1">
                <a:latin typeface="Segoe UI Semilight" panose="020B0402040204020203" pitchFamily="34" charset="0"/>
                <a:cs typeface="Segoe UI Semilight" panose="020B0402040204020203" pitchFamily="34" charset="0"/>
              </a:rPr>
              <a:t>Data name:</a:t>
            </a:r>
            <a:r>
              <a:rPr lang="en-US" sz="1600">
                <a:latin typeface="Segoe UI Semilight" panose="020B0402040204020203" pitchFamily="34" charset="0"/>
                <a:cs typeface="Segoe UI Semilight" panose="020B0402040204020203" pitchFamily="34" charset="0"/>
              </a:rPr>
              <a:t> Russian gas dependency</a:t>
            </a:r>
          </a:p>
          <a:p>
            <a:r>
              <a:rPr lang="en-US" sz="1600" b="1">
                <a:latin typeface="Segoe UI Semilight" panose="020B0402040204020203" pitchFamily="34" charset="0"/>
                <a:cs typeface="Segoe UI Semilight" panose="020B0402040204020203" pitchFamily="34" charset="0"/>
              </a:rPr>
              <a:t>Data source:</a:t>
            </a:r>
            <a:r>
              <a:rPr lang="en-US" sz="1600">
                <a:latin typeface="Segoe UI Semilight" panose="020B0402040204020203" pitchFamily="34" charset="0"/>
                <a:cs typeface="Segoe UI Semilight" panose="020B0402040204020203" pitchFamily="34" charset="0"/>
              </a:rPr>
              <a:t> ACER Estimated number and diversity of supply sources  2020</a:t>
            </a:r>
          </a:p>
          <a:p>
            <a:r>
              <a:rPr lang="en-US" sz="1600" b="1">
                <a:latin typeface="Segoe UI Semilight" panose="020B0402040204020203" pitchFamily="34" charset="0"/>
                <a:cs typeface="Segoe UI Semilight" panose="020B0402040204020203" pitchFamily="34" charset="0"/>
              </a:rPr>
              <a:t>Calculation/methodology:</a:t>
            </a:r>
            <a:r>
              <a:rPr lang="en-US" sz="1600">
                <a:latin typeface="Segoe UI Semilight" panose="020B0402040204020203" pitchFamily="34" charset="0"/>
                <a:cs typeface="Segoe UI Semilight" panose="020B0402040204020203" pitchFamily="34" charset="0"/>
              </a:rPr>
              <a:t> Share of Russian gas re-calculated based on neighboring country supply mix. For this reason, share of RU gas is higher than ACER data. </a:t>
            </a:r>
            <a:endParaRPr lang="hu-HU" sz="1600">
              <a:latin typeface="Segoe UI Semilight" panose="020B0402040204020203" pitchFamily="34" charset="0"/>
              <a:cs typeface="Segoe UI Semilight" panose="020B0402040204020203" pitchFamily="34" charset="0"/>
            </a:endParaRPr>
          </a:p>
          <a:p>
            <a:r>
              <a:rPr lang="en-GB" sz="1600" kern="100">
                <a:effectLst/>
                <a:latin typeface="Segoe UI Semilight" panose="020B0402040204020203" pitchFamily="34" charset="0"/>
                <a:ea typeface="Calibri" panose="020F0502020204030204" pitchFamily="34" charset="0"/>
                <a:cs typeface="Segoe UI Semilight" panose="020B0402040204020203" pitchFamily="34" charset="0"/>
              </a:rPr>
              <a:t>As many DR countries noted their sourcing to originate from another European country, in some cases the dependency of Russian gas indicated by ACER might be lower that the actual value. To illustrate this effect: Austria reported 64% Russian gas, 32% Germany and 4% domestic production. Based on this figure, one could argue that Austrian dependency is 64% from Russia. In fact, gas of German origin is made up of 49% Russian gas, </a:t>
            </a:r>
            <a:r>
              <a:rPr lang="en-GB" sz="1600" kern="100" err="1">
                <a:effectLst/>
                <a:latin typeface="Segoe UI Semilight" panose="020B0402040204020203" pitchFamily="34" charset="0"/>
                <a:ea typeface="Calibri" panose="020F0502020204030204" pitchFamily="34" charset="0"/>
                <a:cs typeface="Segoe UI Semilight" panose="020B0402040204020203" pitchFamily="34" charset="0"/>
              </a:rPr>
              <a:t>therfore</a:t>
            </a:r>
            <a:r>
              <a:rPr lang="en-GB" sz="1600" kern="100">
                <a:effectLst/>
                <a:latin typeface="Segoe UI Semilight" panose="020B0402040204020203" pitchFamily="34" charset="0"/>
                <a:ea typeface="Calibri" panose="020F0502020204030204" pitchFamily="34" charset="0"/>
                <a:cs typeface="Segoe UI Semilight" panose="020B0402040204020203" pitchFamily="34" charset="0"/>
              </a:rPr>
              <a:t> to estimate the correct share of Russian gas in Austria, the appropriate weighting of German gas was performed. This results in 80% of Russian gas in the total Austrian mix. The same calculation for performed for all DR countries. </a:t>
            </a:r>
            <a:r>
              <a:rPr lang="en-GB" sz="1600" b="1" kern="100">
                <a:effectLst/>
                <a:latin typeface="Segoe UI Semilight" panose="020B0402040204020203" pitchFamily="34" charset="0"/>
                <a:ea typeface="Calibri" panose="020F0502020204030204" pitchFamily="34" charset="0"/>
                <a:cs typeface="Segoe UI Semilight" panose="020B0402040204020203" pitchFamily="34" charset="0"/>
              </a:rPr>
              <a:t>Share of Russian gas reported in the study therefore may be higher than the one reported by ACER. </a:t>
            </a:r>
            <a:endParaRPr lang="hu-HU" sz="1600" b="1">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a:p>
            <a:endParaRPr lang="en-US" sz="1600">
              <a:latin typeface="Segoe UI Semilight" panose="020B0402040204020203" pitchFamily="34" charset="0"/>
              <a:cs typeface="Segoe UI Semilight" panose="020B0402040204020203" pitchFamily="34" charset="0"/>
            </a:endParaRPr>
          </a:p>
        </p:txBody>
      </p:sp>
      <p:sp>
        <p:nvSpPr>
          <p:cNvPr id="4" name="Dia számának helye 3">
            <a:extLst>
              <a:ext uri="{FF2B5EF4-FFF2-40B4-BE49-F238E27FC236}">
                <a16:creationId xmlns:a16="http://schemas.microsoft.com/office/drawing/2014/main" id="{A15CDE50-5641-346C-33D9-F83F6ACB41BA}"/>
              </a:ext>
            </a:extLst>
          </p:cNvPr>
          <p:cNvSpPr>
            <a:spLocks noGrp="1"/>
          </p:cNvSpPr>
          <p:nvPr>
            <p:ph type="sldNum" sz="quarter" idx="4"/>
          </p:nvPr>
        </p:nvSpPr>
        <p:spPr/>
        <p:txBody>
          <a:bodyPr/>
          <a:lstStyle/>
          <a:p>
            <a:pPr>
              <a:defRPr/>
            </a:pPr>
            <a:fld id="{C7E3338D-8F5B-4FC7-A0B5-AD45AC3F4C65}" type="slidenum">
              <a:rPr lang="en-GB" altLang="hu-HU" smtClean="0"/>
              <a:pPr>
                <a:defRPr/>
              </a:pPr>
              <a:t>25</a:t>
            </a:fld>
            <a:endParaRPr lang="en-GB" altLang="hu-HU"/>
          </a:p>
        </p:txBody>
      </p:sp>
      <p:pic>
        <p:nvPicPr>
          <p:cNvPr id="5" name="Kép 4">
            <a:extLst>
              <a:ext uri="{FF2B5EF4-FFF2-40B4-BE49-F238E27FC236}">
                <a16:creationId xmlns:a16="http://schemas.microsoft.com/office/drawing/2014/main" id="{246E23B7-9B42-78E2-D2D3-7C426451274E}"/>
              </a:ext>
            </a:extLst>
          </p:cNvPr>
          <p:cNvPicPr>
            <a:picLocks noChangeAspect="1"/>
          </p:cNvPicPr>
          <p:nvPr/>
        </p:nvPicPr>
        <p:blipFill>
          <a:blip r:embed="rId2"/>
          <a:stretch>
            <a:fillRect/>
          </a:stretch>
        </p:blipFill>
        <p:spPr>
          <a:xfrm>
            <a:off x="7009301" y="2414412"/>
            <a:ext cx="4558284" cy="3011424"/>
          </a:xfrm>
          <a:prstGeom prst="rect">
            <a:avLst/>
          </a:prstGeom>
        </p:spPr>
      </p:pic>
    </p:spTree>
    <p:extLst>
      <p:ext uri="{BB962C8B-B14F-4D97-AF65-F5344CB8AC3E}">
        <p14:creationId xmlns:p14="http://schemas.microsoft.com/office/powerpoint/2010/main" val="37536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3: </a:t>
            </a:r>
            <a:r>
              <a:rPr lang="en-US"/>
              <a:t>Share of households using natural gas</a:t>
            </a:r>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6404857" cy="4923255"/>
          </a:xfrm>
        </p:spPr>
        <p:txBody>
          <a:bodyPr/>
          <a:lstStyle/>
          <a:p>
            <a:r>
              <a:rPr lang="en-US" b="1"/>
              <a:t>Data name:</a:t>
            </a:r>
            <a:r>
              <a:rPr lang="en-US"/>
              <a:t> Share of households using natural gas</a:t>
            </a:r>
          </a:p>
          <a:p>
            <a:r>
              <a:rPr lang="en-US" b="1"/>
              <a:t>Data source</a:t>
            </a:r>
            <a:r>
              <a:rPr lang="en-US"/>
              <a:t>: National reporting for MMR (ACER – CEER), Eurostat Number of private households by household composition [</a:t>
            </a:r>
            <a:r>
              <a:rPr lang="en-US" err="1"/>
              <a:t>lfst_hhnhtych</a:t>
            </a:r>
            <a:r>
              <a:rPr lang="en-US"/>
              <a:t>] 2019</a:t>
            </a:r>
          </a:p>
          <a:p>
            <a:r>
              <a:rPr lang="en-US" b="1"/>
              <a:t>Calculation/methodology:</a:t>
            </a:r>
            <a:r>
              <a:rPr lang="en-US"/>
              <a:t> Total number of household gas consumers / Total number of households</a:t>
            </a:r>
          </a:p>
          <a:p>
            <a:endParaRPr lang="en-US"/>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26</a:t>
            </a:fld>
            <a:endParaRPr lang="en-GB" altLang="hu-HU"/>
          </a:p>
        </p:txBody>
      </p:sp>
      <p:pic>
        <p:nvPicPr>
          <p:cNvPr id="5" name="Kép 4">
            <a:extLst>
              <a:ext uri="{FF2B5EF4-FFF2-40B4-BE49-F238E27FC236}">
                <a16:creationId xmlns:a16="http://schemas.microsoft.com/office/drawing/2014/main" id="{24BBC0D7-C506-1EE6-45BA-8EFECFDF7728}"/>
              </a:ext>
            </a:extLst>
          </p:cNvPr>
          <p:cNvPicPr>
            <a:picLocks noChangeAspect="1"/>
          </p:cNvPicPr>
          <p:nvPr/>
        </p:nvPicPr>
        <p:blipFill>
          <a:blip r:embed="rId2"/>
          <a:stretch>
            <a:fillRect/>
          </a:stretch>
        </p:blipFill>
        <p:spPr>
          <a:xfrm>
            <a:off x="7280504" y="1351026"/>
            <a:ext cx="4899660" cy="3089148"/>
          </a:xfrm>
          <a:prstGeom prst="rect">
            <a:avLst/>
          </a:prstGeom>
        </p:spPr>
      </p:pic>
    </p:spTree>
    <p:extLst>
      <p:ext uri="{BB962C8B-B14F-4D97-AF65-F5344CB8AC3E}">
        <p14:creationId xmlns:p14="http://schemas.microsoft.com/office/powerpoint/2010/main" val="2886180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4: </a:t>
            </a:r>
            <a:r>
              <a:rPr lang="en-US"/>
              <a:t>Natural gas </a:t>
            </a:r>
            <a:r>
              <a:rPr lang="en-US" err="1"/>
              <a:t>consump</a:t>
            </a:r>
            <a:r>
              <a:rPr lang="hu-HU"/>
              <a:t>t</a:t>
            </a:r>
            <a:r>
              <a:rPr lang="en-US"/>
              <a:t>ion by sectors </a:t>
            </a:r>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6404857" cy="4923255"/>
          </a:xfrm>
        </p:spPr>
        <p:txBody>
          <a:bodyPr/>
          <a:lstStyle/>
          <a:p>
            <a:r>
              <a:rPr lang="en-US" b="1"/>
              <a:t>Data name: </a:t>
            </a:r>
            <a:r>
              <a:rPr lang="en-US"/>
              <a:t>Natural gas </a:t>
            </a:r>
            <a:r>
              <a:rPr lang="en-US" err="1"/>
              <a:t>consump</a:t>
            </a:r>
            <a:r>
              <a:rPr lang="hu-HU"/>
              <a:t>t</a:t>
            </a:r>
            <a:r>
              <a:rPr lang="en-US"/>
              <a:t>ion by sectors </a:t>
            </a:r>
          </a:p>
          <a:p>
            <a:r>
              <a:rPr lang="en-US" b="1"/>
              <a:t>Data source:</a:t>
            </a:r>
            <a:r>
              <a:rPr lang="en-US"/>
              <a:t> Eurostat Simplified energy balances [</a:t>
            </a:r>
            <a:r>
              <a:rPr lang="en-US" err="1"/>
              <a:t>nrg_bal_s</a:t>
            </a:r>
            <a:r>
              <a:rPr lang="en-US"/>
              <a:t>] </a:t>
            </a:r>
          </a:p>
          <a:p>
            <a:r>
              <a:rPr lang="en-US" b="1"/>
              <a:t>Calculation/methodology:</a:t>
            </a:r>
            <a:r>
              <a:rPr lang="en-US"/>
              <a:t> Gross inland consumption divided up to </a:t>
            </a:r>
            <a:br>
              <a:rPr lang="hu-HU"/>
            </a:br>
            <a:r>
              <a:rPr lang="en-US" i="1" err="1"/>
              <a:t>power&amp;heat</a:t>
            </a:r>
            <a:r>
              <a:rPr lang="en-US"/>
              <a:t>=</a:t>
            </a:r>
            <a:r>
              <a:rPr lang="hu-HU"/>
              <a:t> </a:t>
            </a:r>
            <a:r>
              <a:rPr lang="en-US"/>
              <a:t>transformation input-transformation </a:t>
            </a:r>
            <a:r>
              <a:rPr lang="en-US" err="1"/>
              <a:t>output+distribution</a:t>
            </a:r>
            <a:r>
              <a:rPr lang="en-US"/>
              <a:t> </a:t>
            </a:r>
            <a:r>
              <a:rPr lang="en-US" err="1"/>
              <a:t>losses+energy</a:t>
            </a:r>
            <a:r>
              <a:rPr lang="en-US"/>
              <a:t> sector energy use; </a:t>
            </a:r>
            <a:br>
              <a:rPr lang="hu-HU"/>
            </a:br>
            <a:r>
              <a:rPr lang="en-US" i="1"/>
              <a:t>industry</a:t>
            </a:r>
            <a:r>
              <a:rPr lang="en-US"/>
              <a:t>=</a:t>
            </a:r>
            <a:r>
              <a:rPr lang="hu-HU"/>
              <a:t> </a:t>
            </a:r>
            <a:r>
              <a:rPr lang="en-US"/>
              <a:t>final consumption non-energy </a:t>
            </a:r>
            <a:r>
              <a:rPr lang="en-US" err="1"/>
              <a:t>use+final</a:t>
            </a:r>
            <a:r>
              <a:rPr lang="en-US"/>
              <a:t> consumption industry energy use; </a:t>
            </a:r>
            <a:r>
              <a:rPr lang="en-US" i="1"/>
              <a:t>buildings</a:t>
            </a:r>
            <a:r>
              <a:rPr lang="en-US"/>
              <a:t>=commercial and public services energy </a:t>
            </a:r>
            <a:r>
              <a:rPr lang="en-US" err="1"/>
              <a:t>use+households</a:t>
            </a:r>
            <a:r>
              <a:rPr lang="en-US"/>
              <a:t> energy use for 2019. </a:t>
            </a:r>
          </a:p>
          <a:p>
            <a:r>
              <a:rPr lang="en-US" b="1"/>
              <a:t>Note:</a:t>
            </a:r>
            <a:r>
              <a:rPr lang="en-US"/>
              <a:t> Conversion from GWh to bcm using 10.5 </a:t>
            </a:r>
            <a:r>
              <a:rPr lang="en-US" err="1"/>
              <a:t>TWh</a:t>
            </a:r>
            <a:r>
              <a:rPr lang="en-US"/>
              <a:t>/bcm</a:t>
            </a:r>
          </a:p>
          <a:p>
            <a:endParaRPr lang="en-US"/>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27</a:t>
            </a:fld>
            <a:endParaRPr lang="en-GB" altLang="hu-HU"/>
          </a:p>
        </p:txBody>
      </p:sp>
      <p:pic>
        <p:nvPicPr>
          <p:cNvPr id="6" name="Kép 5">
            <a:extLst>
              <a:ext uri="{FF2B5EF4-FFF2-40B4-BE49-F238E27FC236}">
                <a16:creationId xmlns:a16="http://schemas.microsoft.com/office/drawing/2014/main" id="{5AA8CE12-594E-E918-5F9F-09B7BFDA6A05}"/>
              </a:ext>
            </a:extLst>
          </p:cNvPr>
          <p:cNvPicPr>
            <a:picLocks noChangeAspect="1"/>
          </p:cNvPicPr>
          <p:nvPr/>
        </p:nvPicPr>
        <p:blipFill>
          <a:blip r:embed="rId2"/>
          <a:stretch>
            <a:fillRect/>
          </a:stretch>
        </p:blipFill>
        <p:spPr>
          <a:xfrm>
            <a:off x="6943887" y="2134906"/>
            <a:ext cx="5030397" cy="2277916"/>
          </a:xfrm>
          <a:prstGeom prst="rect">
            <a:avLst/>
          </a:prstGeom>
        </p:spPr>
      </p:pic>
    </p:spTree>
    <p:extLst>
      <p:ext uri="{BB962C8B-B14F-4D97-AF65-F5344CB8AC3E}">
        <p14:creationId xmlns:p14="http://schemas.microsoft.com/office/powerpoint/2010/main" val="391778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5: </a:t>
            </a:r>
            <a:r>
              <a:rPr lang="hu-HU" err="1"/>
              <a:t>Role</a:t>
            </a:r>
            <a:r>
              <a:rPr lang="hu-HU"/>
              <a:t> of </a:t>
            </a:r>
            <a:r>
              <a:rPr lang="hu-HU" err="1"/>
              <a:t>gas</a:t>
            </a:r>
            <a:r>
              <a:rPr lang="hu-HU"/>
              <a:t> in main sectors</a:t>
            </a:r>
            <a:r>
              <a:rPr lang="en-US"/>
              <a:t> </a:t>
            </a:r>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10454341" cy="4923255"/>
          </a:xfrm>
        </p:spPr>
        <p:txBody>
          <a:bodyPr/>
          <a:lstStyle/>
          <a:p>
            <a:r>
              <a:rPr lang="en-US" b="1"/>
              <a:t>Data name:</a:t>
            </a:r>
            <a:r>
              <a:rPr lang="en-US"/>
              <a:t> Share of gas in sectors total energy consumption </a:t>
            </a:r>
          </a:p>
          <a:p>
            <a:r>
              <a:rPr lang="en-US" b="1"/>
              <a:t>Data source</a:t>
            </a:r>
            <a:r>
              <a:rPr lang="en-US"/>
              <a:t>: Eurostat Simplified energy balances [</a:t>
            </a:r>
            <a:r>
              <a:rPr lang="en-US" err="1"/>
              <a:t>nrg_bal_s</a:t>
            </a:r>
            <a:r>
              <a:rPr lang="en-US"/>
              <a:t>] </a:t>
            </a:r>
          </a:p>
          <a:p>
            <a:r>
              <a:rPr lang="en-US" b="1"/>
              <a:t>Calculation/methodology</a:t>
            </a:r>
            <a:r>
              <a:rPr lang="en-US"/>
              <a:t>: Total energy supply natural gas by sector  / Total </a:t>
            </a:r>
            <a:r>
              <a:rPr lang="en-US" err="1"/>
              <a:t>ene</a:t>
            </a:r>
            <a:r>
              <a:rPr lang="hu-HU"/>
              <a:t>r</a:t>
            </a:r>
            <a:r>
              <a:rPr lang="en-US"/>
              <a:t>gy supply Total by sector (GWh) for 2019.</a:t>
            </a:r>
          </a:p>
          <a:p>
            <a:endParaRPr lang="en-US"/>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28</a:t>
            </a:fld>
            <a:endParaRPr lang="en-GB" altLang="hu-HU"/>
          </a:p>
        </p:txBody>
      </p:sp>
      <p:pic>
        <p:nvPicPr>
          <p:cNvPr id="5" name="Kép 4">
            <a:extLst>
              <a:ext uri="{FF2B5EF4-FFF2-40B4-BE49-F238E27FC236}">
                <a16:creationId xmlns:a16="http://schemas.microsoft.com/office/drawing/2014/main" id="{F2FBE0C1-1314-6946-029C-06B6C3F24CAD}"/>
              </a:ext>
            </a:extLst>
          </p:cNvPr>
          <p:cNvPicPr>
            <a:picLocks noChangeAspect="1"/>
          </p:cNvPicPr>
          <p:nvPr/>
        </p:nvPicPr>
        <p:blipFill>
          <a:blip r:embed="rId2"/>
          <a:stretch>
            <a:fillRect/>
          </a:stretch>
        </p:blipFill>
        <p:spPr>
          <a:xfrm>
            <a:off x="963098" y="3560720"/>
            <a:ext cx="9390888" cy="2892552"/>
          </a:xfrm>
          <a:prstGeom prst="rect">
            <a:avLst/>
          </a:prstGeom>
        </p:spPr>
      </p:pic>
    </p:spTree>
    <p:extLst>
      <p:ext uri="{BB962C8B-B14F-4D97-AF65-F5344CB8AC3E}">
        <p14:creationId xmlns:p14="http://schemas.microsoft.com/office/powerpoint/2010/main" val="1488710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6: Household </a:t>
            </a:r>
            <a:r>
              <a:rPr lang="hu-HU" err="1"/>
              <a:t>gas</a:t>
            </a:r>
            <a:r>
              <a:rPr lang="hu-HU"/>
              <a:t> </a:t>
            </a:r>
            <a:r>
              <a:rPr lang="hu-HU" err="1"/>
              <a:t>price</a:t>
            </a:r>
            <a:r>
              <a:rPr lang="en-US"/>
              <a:t> </a:t>
            </a:r>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6100057" cy="4923255"/>
          </a:xfrm>
        </p:spPr>
        <p:txBody>
          <a:bodyPr/>
          <a:lstStyle/>
          <a:p>
            <a:r>
              <a:rPr lang="en-US" b="1"/>
              <a:t>Data name</a:t>
            </a:r>
            <a:r>
              <a:rPr lang="en-US"/>
              <a:t>: Household gas price</a:t>
            </a:r>
          </a:p>
          <a:p>
            <a:r>
              <a:rPr lang="en-US" b="1"/>
              <a:t>Data source</a:t>
            </a:r>
            <a:r>
              <a:rPr lang="en-US"/>
              <a:t>: Eurostat [nrg_pc_202]</a:t>
            </a:r>
          </a:p>
          <a:p>
            <a:r>
              <a:rPr lang="en-US" b="1"/>
              <a:t>Calculation/methodology</a:t>
            </a:r>
            <a:r>
              <a:rPr lang="en-US"/>
              <a:t>:  Consumption band D2 : 20 GJ &lt; Consumption &lt; 200 GJ in EUR/MWh with all taxes and levies included for the second half 2020 and 2021. Change indicates the relative increase/</a:t>
            </a:r>
            <a:r>
              <a:rPr lang="en-US" err="1"/>
              <a:t>decre</a:t>
            </a:r>
            <a:r>
              <a:rPr lang="hu-HU"/>
              <a:t>a</a:t>
            </a:r>
            <a:r>
              <a:rPr lang="en-US"/>
              <a:t>se f</a:t>
            </a:r>
            <a:r>
              <a:rPr lang="hu-HU"/>
              <a:t>r</a:t>
            </a:r>
            <a:r>
              <a:rPr lang="en-US"/>
              <a:t>om 2020 July-December to 2021 July-December.</a:t>
            </a:r>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29</a:t>
            </a:fld>
            <a:endParaRPr lang="en-GB" altLang="hu-HU"/>
          </a:p>
        </p:txBody>
      </p:sp>
      <p:pic>
        <p:nvPicPr>
          <p:cNvPr id="5" name="Kép 4">
            <a:extLst>
              <a:ext uri="{FF2B5EF4-FFF2-40B4-BE49-F238E27FC236}">
                <a16:creationId xmlns:a16="http://schemas.microsoft.com/office/drawing/2014/main" id="{4430230D-A5FC-D255-F0AF-305EF8294C86}"/>
              </a:ext>
            </a:extLst>
          </p:cNvPr>
          <p:cNvPicPr>
            <a:picLocks noChangeAspect="1"/>
          </p:cNvPicPr>
          <p:nvPr/>
        </p:nvPicPr>
        <p:blipFill>
          <a:blip r:embed="rId2"/>
          <a:stretch>
            <a:fillRect/>
          </a:stretch>
        </p:blipFill>
        <p:spPr>
          <a:xfrm>
            <a:off x="6672944" y="1639824"/>
            <a:ext cx="5123035" cy="2715256"/>
          </a:xfrm>
          <a:prstGeom prst="rect">
            <a:avLst/>
          </a:prstGeom>
        </p:spPr>
      </p:pic>
    </p:spTree>
    <p:extLst>
      <p:ext uri="{BB962C8B-B14F-4D97-AF65-F5344CB8AC3E}">
        <p14:creationId xmlns:p14="http://schemas.microsoft.com/office/powerpoint/2010/main" val="225907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27FD-8BC8-9FFE-0C73-D5DC22E31282}"/>
              </a:ext>
            </a:extLst>
          </p:cNvPr>
          <p:cNvSpPr>
            <a:spLocks noGrp="1"/>
          </p:cNvSpPr>
          <p:nvPr>
            <p:ph type="title"/>
          </p:nvPr>
        </p:nvSpPr>
        <p:spPr/>
        <p:txBody>
          <a:bodyPr/>
          <a:lstStyle/>
          <a:p>
            <a:r>
              <a:rPr lang="hu-HU" dirty="0" err="1"/>
              <a:t>Aim</a:t>
            </a:r>
            <a:r>
              <a:rPr lang="hu-HU" dirty="0"/>
              <a:t> of </a:t>
            </a:r>
            <a:r>
              <a:rPr lang="hu-HU" dirty="0" err="1"/>
              <a:t>the</a:t>
            </a:r>
            <a:r>
              <a:rPr lang="hu-HU" dirty="0"/>
              <a:t> project and </a:t>
            </a:r>
            <a:r>
              <a:rPr lang="hu-HU" dirty="0" err="1"/>
              <a:t>methodology</a:t>
            </a:r>
            <a:endParaRPr lang="hu-HU" dirty="0"/>
          </a:p>
        </p:txBody>
      </p:sp>
      <p:sp>
        <p:nvSpPr>
          <p:cNvPr id="3" name="Content Placeholder 2">
            <a:extLst>
              <a:ext uri="{FF2B5EF4-FFF2-40B4-BE49-F238E27FC236}">
                <a16:creationId xmlns:a16="http://schemas.microsoft.com/office/drawing/2014/main" id="{5320D590-0410-87E3-892E-861B5354EB88}"/>
              </a:ext>
            </a:extLst>
          </p:cNvPr>
          <p:cNvSpPr>
            <a:spLocks noGrp="1"/>
          </p:cNvSpPr>
          <p:nvPr>
            <p:ph idx="1"/>
          </p:nvPr>
        </p:nvSpPr>
        <p:spPr/>
        <p:txBody>
          <a:bodyPr>
            <a:normAutofit fontScale="92500" lnSpcReduction="10000"/>
          </a:bodyPr>
          <a:lstStyle/>
          <a:p>
            <a:r>
              <a:rPr lang="en-US" dirty="0"/>
              <a:t>Gas dependency status of DR countries</a:t>
            </a:r>
            <a:r>
              <a:rPr lang="hu-HU" dirty="0"/>
              <a:t> </a:t>
            </a:r>
          </a:p>
          <a:p>
            <a:pPr lvl="1"/>
            <a:r>
              <a:rPr lang="en-US" dirty="0"/>
              <a:t>Country fact sheets, easy-to digest indicators and infographics</a:t>
            </a:r>
            <a:endParaRPr lang="hu-HU" dirty="0"/>
          </a:p>
          <a:p>
            <a:pPr lvl="1"/>
            <a:r>
              <a:rPr lang="hu-HU" dirty="0" err="1"/>
              <a:t>Methodology</a:t>
            </a:r>
            <a:r>
              <a:rPr lang="hu-HU" dirty="0"/>
              <a:t>: </a:t>
            </a:r>
            <a:r>
              <a:rPr lang="hu-HU" dirty="0" err="1"/>
              <a:t>Statistics</a:t>
            </a:r>
            <a:r>
              <a:rPr lang="hu-HU" dirty="0"/>
              <a:t>, </a:t>
            </a:r>
            <a:r>
              <a:rPr lang="hu-HU" dirty="0" err="1"/>
              <a:t>data</a:t>
            </a:r>
            <a:r>
              <a:rPr lang="hu-HU" dirty="0"/>
              <a:t> </a:t>
            </a:r>
            <a:r>
              <a:rPr lang="hu-HU" dirty="0" err="1"/>
              <a:t>analysis</a:t>
            </a:r>
            <a:endParaRPr lang="en-US" dirty="0"/>
          </a:p>
          <a:p>
            <a:r>
              <a:rPr lang="en-US" dirty="0"/>
              <a:t>Effects of phasing out Russian gas in DR by scenario analysis</a:t>
            </a:r>
          </a:p>
          <a:p>
            <a:pPr lvl="1"/>
            <a:r>
              <a:rPr lang="hu-HU" dirty="0" err="1"/>
              <a:t>Methodology</a:t>
            </a:r>
            <a:r>
              <a:rPr lang="hu-HU" dirty="0"/>
              <a:t>: </a:t>
            </a:r>
            <a:r>
              <a:rPr lang="en-US" dirty="0"/>
              <a:t>Modelling with EGMM (price effects, changing flow patterns, need for curtailment, supply structure)</a:t>
            </a:r>
            <a:endParaRPr lang="hu-HU" dirty="0"/>
          </a:p>
          <a:p>
            <a:pPr lvl="1"/>
            <a:r>
              <a:rPr lang="hu-HU" dirty="0" err="1"/>
              <a:t>Supply</a:t>
            </a:r>
            <a:r>
              <a:rPr lang="hu-HU" dirty="0"/>
              <a:t> </a:t>
            </a:r>
            <a:r>
              <a:rPr lang="hu-HU" dirty="0" err="1"/>
              <a:t>side</a:t>
            </a:r>
            <a:r>
              <a:rPr lang="hu-HU" dirty="0"/>
              <a:t>: modelling </a:t>
            </a:r>
            <a:r>
              <a:rPr lang="hu-HU" dirty="0" err="1"/>
              <a:t>infrastructure</a:t>
            </a:r>
            <a:r>
              <a:rPr lang="hu-HU" dirty="0"/>
              <a:t> </a:t>
            </a:r>
            <a:r>
              <a:rPr lang="hu-HU" dirty="0" err="1"/>
              <a:t>additions</a:t>
            </a:r>
            <a:r>
              <a:rPr lang="hu-HU" dirty="0"/>
              <a:t> / LNG</a:t>
            </a:r>
          </a:p>
          <a:p>
            <a:pPr lvl="1"/>
            <a:r>
              <a:rPr lang="hu-HU" dirty="0" err="1"/>
              <a:t>Demand</a:t>
            </a:r>
            <a:r>
              <a:rPr lang="hu-HU" dirty="0"/>
              <a:t> </a:t>
            </a:r>
            <a:r>
              <a:rPr lang="hu-HU" dirty="0" err="1"/>
              <a:t>side</a:t>
            </a:r>
            <a:r>
              <a:rPr lang="hu-HU" dirty="0"/>
              <a:t>: </a:t>
            </a:r>
            <a:r>
              <a:rPr lang="hu-HU" dirty="0" err="1"/>
              <a:t>Reduction</a:t>
            </a:r>
            <a:r>
              <a:rPr lang="hu-HU" dirty="0"/>
              <a:t> </a:t>
            </a:r>
            <a:r>
              <a:rPr lang="hu-HU" dirty="0" err="1"/>
              <a:t>potential</a:t>
            </a:r>
            <a:r>
              <a:rPr lang="hu-HU" dirty="0"/>
              <a:t> of </a:t>
            </a:r>
            <a:r>
              <a:rPr lang="hu-HU" dirty="0" err="1"/>
              <a:t>power</a:t>
            </a:r>
            <a:r>
              <a:rPr lang="hu-HU" dirty="0"/>
              <a:t>, </a:t>
            </a:r>
            <a:r>
              <a:rPr lang="hu-HU" dirty="0" err="1"/>
              <a:t>industry</a:t>
            </a:r>
            <a:r>
              <a:rPr lang="hu-HU" dirty="0"/>
              <a:t> and building sector </a:t>
            </a:r>
            <a:r>
              <a:rPr lang="hu-HU" dirty="0" err="1"/>
              <a:t>on</a:t>
            </a:r>
            <a:r>
              <a:rPr lang="hu-HU" dirty="0"/>
              <a:t> </a:t>
            </a:r>
            <a:r>
              <a:rPr lang="hu-HU" dirty="0" err="1"/>
              <a:t>the</a:t>
            </a:r>
            <a:r>
              <a:rPr lang="hu-HU" dirty="0"/>
              <a:t> </a:t>
            </a:r>
            <a:r>
              <a:rPr lang="hu-HU" dirty="0" err="1"/>
              <a:t>short</a:t>
            </a:r>
            <a:r>
              <a:rPr lang="hu-HU" dirty="0"/>
              <a:t> and mid </a:t>
            </a:r>
            <a:r>
              <a:rPr lang="hu-HU" dirty="0" err="1"/>
              <a:t>term</a:t>
            </a:r>
            <a:r>
              <a:rPr lang="hu-HU" dirty="0"/>
              <a:t> (2030) </a:t>
            </a:r>
          </a:p>
          <a:p>
            <a:r>
              <a:rPr lang="en-US" dirty="0"/>
              <a:t>Estimating gas demand reduction potential in DR countries</a:t>
            </a:r>
          </a:p>
          <a:p>
            <a:pPr lvl="1"/>
            <a:r>
              <a:rPr lang="en-US" dirty="0"/>
              <a:t>Identification of short (2022/2023 winter) and longer term options</a:t>
            </a:r>
          </a:p>
          <a:p>
            <a:pPr lvl="1"/>
            <a:r>
              <a:rPr lang="en-US" dirty="0" err="1"/>
              <a:t>Power&amp;heat</a:t>
            </a:r>
            <a:r>
              <a:rPr lang="en-US" dirty="0"/>
              <a:t>, Industry, Buildings potential</a:t>
            </a:r>
            <a:endParaRPr lang="hu-HU" dirty="0"/>
          </a:p>
          <a:p>
            <a:pPr lvl="1"/>
            <a:r>
              <a:rPr lang="hu-HU" dirty="0" err="1"/>
              <a:t>Methodology</a:t>
            </a:r>
            <a:r>
              <a:rPr lang="hu-HU" dirty="0"/>
              <a:t>: </a:t>
            </a:r>
            <a:r>
              <a:rPr lang="hu-HU" dirty="0" err="1"/>
              <a:t>literature</a:t>
            </a:r>
            <a:r>
              <a:rPr lang="hu-HU" dirty="0"/>
              <a:t> </a:t>
            </a:r>
            <a:r>
              <a:rPr lang="hu-HU" dirty="0" err="1"/>
              <a:t>based</a:t>
            </a:r>
            <a:r>
              <a:rPr lang="hu-HU" dirty="0"/>
              <a:t> </a:t>
            </a:r>
            <a:r>
              <a:rPr lang="hu-HU" dirty="0" err="1"/>
              <a:t>estimate</a:t>
            </a:r>
            <a:r>
              <a:rPr lang="hu-HU" dirty="0"/>
              <a:t> and </a:t>
            </a:r>
            <a:r>
              <a:rPr lang="hu-HU" dirty="0" err="1"/>
              <a:t>statistics</a:t>
            </a:r>
            <a:endParaRPr lang="en-US" dirty="0"/>
          </a:p>
          <a:p>
            <a:r>
              <a:rPr lang="en-US" dirty="0"/>
              <a:t>Collecting DR policies and actions to phase out gas and curb demand, list best practices </a:t>
            </a:r>
            <a:endParaRPr lang="hu-HU" dirty="0"/>
          </a:p>
          <a:p>
            <a:pPr lvl="1"/>
            <a:r>
              <a:rPr lang="hu-HU" dirty="0" err="1"/>
              <a:t>Methodology</a:t>
            </a:r>
            <a:r>
              <a:rPr lang="hu-HU" dirty="0"/>
              <a:t>: </a:t>
            </a:r>
            <a:r>
              <a:rPr lang="hu-HU" dirty="0" err="1"/>
              <a:t>news</a:t>
            </a:r>
            <a:r>
              <a:rPr lang="hu-HU" dirty="0"/>
              <a:t>, </a:t>
            </a:r>
            <a:r>
              <a:rPr lang="hu-HU" dirty="0" err="1"/>
              <a:t>interviews</a:t>
            </a:r>
            <a:r>
              <a:rPr lang="hu-HU" dirty="0"/>
              <a:t> </a:t>
            </a:r>
            <a:r>
              <a:rPr lang="en-US" dirty="0"/>
              <a:t>(by the end of July)</a:t>
            </a:r>
          </a:p>
          <a:p>
            <a:r>
              <a:rPr lang="en-US" dirty="0"/>
              <a:t>Formulating proposals for DRS cooperation</a:t>
            </a:r>
          </a:p>
          <a:p>
            <a:pPr lvl="1"/>
            <a:endParaRPr lang="en-US" dirty="0"/>
          </a:p>
        </p:txBody>
      </p:sp>
      <p:sp>
        <p:nvSpPr>
          <p:cNvPr id="4" name="Slide Number Placeholder 3">
            <a:extLst>
              <a:ext uri="{FF2B5EF4-FFF2-40B4-BE49-F238E27FC236}">
                <a16:creationId xmlns:a16="http://schemas.microsoft.com/office/drawing/2014/main" id="{B80AD83B-88A5-AF7D-4E64-648DDE8E2AA0}"/>
              </a:ext>
            </a:extLst>
          </p:cNvPr>
          <p:cNvSpPr>
            <a:spLocks noGrp="1"/>
          </p:cNvSpPr>
          <p:nvPr>
            <p:ph type="sldNum" sz="quarter" idx="4"/>
          </p:nvPr>
        </p:nvSpPr>
        <p:spPr/>
        <p:txBody>
          <a:bodyPr/>
          <a:lstStyle/>
          <a:p>
            <a:pPr>
              <a:defRPr/>
            </a:pPr>
            <a:fld id="{C7E3338D-8F5B-4FC7-A0B5-AD45AC3F4C65}" type="slidenum">
              <a:rPr lang="en-GB" altLang="hu-HU" smtClean="0"/>
              <a:pPr>
                <a:defRPr/>
              </a:pPr>
              <a:t>3</a:t>
            </a:fld>
            <a:endParaRPr lang="en-GB" altLang="hu-HU"/>
          </a:p>
        </p:txBody>
      </p:sp>
    </p:spTree>
    <p:extLst>
      <p:ext uri="{BB962C8B-B14F-4D97-AF65-F5344CB8AC3E}">
        <p14:creationId xmlns:p14="http://schemas.microsoft.com/office/powerpoint/2010/main" val="911146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7: </a:t>
            </a:r>
            <a:r>
              <a:rPr lang="hu-HU" err="1"/>
              <a:t>Industry</a:t>
            </a:r>
            <a:r>
              <a:rPr lang="hu-HU"/>
              <a:t> </a:t>
            </a:r>
            <a:r>
              <a:rPr lang="hu-HU" err="1"/>
              <a:t>gas</a:t>
            </a:r>
            <a:r>
              <a:rPr lang="hu-HU"/>
              <a:t> </a:t>
            </a:r>
            <a:r>
              <a:rPr lang="hu-HU" err="1"/>
              <a:t>price</a:t>
            </a:r>
            <a:r>
              <a:rPr lang="en-US"/>
              <a:t> </a:t>
            </a:r>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6100057" cy="4923255"/>
          </a:xfrm>
        </p:spPr>
        <p:txBody>
          <a:bodyPr/>
          <a:lstStyle/>
          <a:p>
            <a:r>
              <a:rPr lang="en-US" b="1"/>
              <a:t>Data name:</a:t>
            </a:r>
            <a:r>
              <a:rPr lang="en-US"/>
              <a:t> Industry gas price</a:t>
            </a:r>
          </a:p>
          <a:p>
            <a:r>
              <a:rPr lang="en-US" b="1"/>
              <a:t>Data source:</a:t>
            </a:r>
            <a:r>
              <a:rPr lang="en-US"/>
              <a:t> Eurostat [nrg_pc_202]</a:t>
            </a:r>
          </a:p>
          <a:p>
            <a:r>
              <a:rPr lang="en-US" b="1"/>
              <a:t>Calculation/methodology</a:t>
            </a:r>
            <a:r>
              <a:rPr lang="en-US"/>
              <a:t>: Consumption Band I3 : 10 000 GJ &lt; Consumption &lt; 100 000 GJ</a:t>
            </a:r>
            <a:r>
              <a:rPr lang="hu-HU"/>
              <a:t> </a:t>
            </a:r>
            <a:r>
              <a:rPr lang="en-US"/>
              <a:t>in EUR/MWh with all taxes and levies included for the second half 2020 and 2021. Change indicates the relative increase/</a:t>
            </a:r>
            <a:r>
              <a:rPr lang="en-US" err="1"/>
              <a:t>decre</a:t>
            </a:r>
            <a:r>
              <a:rPr lang="hu-HU"/>
              <a:t>a</a:t>
            </a:r>
            <a:r>
              <a:rPr lang="en-US"/>
              <a:t>se f</a:t>
            </a:r>
            <a:r>
              <a:rPr lang="hu-HU"/>
              <a:t>r</a:t>
            </a:r>
            <a:r>
              <a:rPr lang="en-US"/>
              <a:t>om 2020 July-December to 2021 July-December.</a:t>
            </a:r>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30</a:t>
            </a:fld>
            <a:endParaRPr lang="en-GB" altLang="hu-HU"/>
          </a:p>
        </p:txBody>
      </p:sp>
      <p:pic>
        <p:nvPicPr>
          <p:cNvPr id="6" name="Kép 5">
            <a:extLst>
              <a:ext uri="{FF2B5EF4-FFF2-40B4-BE49-F238E27FC236}">
                <a16:creationId xmlns:a16="http://schemas.microsoft.com/office/drawing/2014/main" id="{80337F1E-42FE-16FA-8889-B37D30FCC348}"/>
              </a:ext>
            </a:extLst>
          </p:cNvPr>
          <p:cNvPicPr>
            <a:picLocks noChangeAspect="1"/>
          </p:cNvPicPr>
          <p:nvPr/>
        </p:nvPicPr>
        <p:blipFill>
          <a:blip r:embed="rId2"/>
          <a:stretch>
            <a:fillRect/>
          </a:stretch>
        </p:blipFill>
        <p:spPr>
          <a:xfrm>
            <a:off x="6531429" y="1592905"/>
            <a:ext cx="4972084" cy="2696066"/>
          </a:xfrm>
          <a:prstGeom prst="rect">
            <a:avLst/>
          </a:prstGeom>
        </p:spPr>
      </p:pic>
    </p:spTree>
    <p:extLst>
      <p:ext uri="{BB962C8B-B14F-4D97-AF65-F5344CB8AC3E}">
        <p14:creationId xmlns:p14="http://schemas.microsoft.com/office/powerpoint/2010/main" val="3139373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8: </a:t>
            </a:r>
            <a:r>
              <a:rPr lang="hu-HU" err="1"/>
              <a:t>Natural</a:t>
            </a:r>
            <a:r>
              <a:rPr lang="hu-HU"/>
              <a:t> </a:t>
            </a:r>
            <a:r>
              <a:rPr lang="hu-HU" err="1"/>
              <a:t>gas</a:t>
            </a:r>
            <a:r>
              <a:rPr lang="hu-HU"/>
              <a:t> </a:t>
            </a:r>
            <a:r>
              <a:rPr lang="hu-HU" err="1"/>
              <a:t>network</a:t>
            </a:r>
            <a:r>
              <a:rPr lang="hu-HU"/>
              <a:t> map</a:t>
            </a:r>
            <a:endParaRPr lang="en-US"/>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6100057" cy="4923255"/>
          </a:xfrm>
        </p:spPr>
        <p:txBody>
          <a:bodyPr/>
          <a:lstStyle/>
          <a:p>
            <a:r>
              <a:rPr lang="en-US" b="1"/>
              <a:t>Data name:</a:t>
            </a:r>
            <a:r>
              <a:rPr lang="en-US"/>
              <a:t> Gas infrastructure map by country </a:t>
            </a:r>
          </a:p>
          <a:p>
            <a:r>
              <a:rPr lang="en-US" b="1"/>
              <a:t>Data source:</a:t>
            </a:r>
            <a:r>
              <a:rPr lang="en-US"/>
              <a:t> ENTSO-G The European Natural Gas Network</a:t>
            </a:r>
          </a:p>
          <a:p>
            <a:r>
              <a:rPr lang="en-US" b="1"/>
              <a:t>Calculation/methodology:</a:t>
            </a:r>
            <a:r>
              <a:rPr lang="en-US"/>
              <a:t> -</a:t>
            </a:r>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31</a:t>
            </a:fld>
            <a:endParaRPr lang="en-GB" altLang="hu-HU"/>
          </a:p>
        </p:txBody>
      </p:sp>
      <p:pic>
        <p:nvPicPr>
          <p:cNvPr id="7" name="Kép 6">
            <a:extLst>
              <a:ext uri="{FF2B5EF4-FFF2-40B4-BE49-F238E27FC236}">
                <a16:creationId xmlns:a16="http://schemas.microsoft.com/office/drawing/2014/main" id="{0D18161D-21E8-98CC-F650-85D1890384BC}"/>
              </a:ext>
            </a:extLst>
          </p:cNvPr>
          <p:cNvPicPr>
            <a:picLocks noChangeAspect="1"/>
          </p:cNvPicPr>
          <p:nvPr/>
        </p:nvPicPr>
        <p:blipFill>
          <a:blip r:embed="rId2"/>
          <a:stretch>
            <a:fillRect/>
          </a:stretch>
        </p:blipFill>
        <p:spPr>
          <a:xfrm>
            <a:off x="6096000" y="3153063"/>
            <a:ext cx="5298889" cy="2447965"/>
          </a:xfrm>
          <a:prstGeom prst="rect">
            <a:avLst/>
          </a:prstGeom>
        </p:spPr>
      </p:pic>
    </p:spTree>
    <p:extLst>
      <p:ext uri="{BB962C8B-B14F-4D97-AF65-F5344CB8AC3E}">
        <p14:creationId xmlns:p14="http://schemas.microsoft.com/office/powerpoint/2010/main" val="63740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9: </a:t>
            </a:r>
            <a:r>
              <a:rPr lang="hu-HU" err="1"/>
              <a:t>Infrastructure</a:t>
            </a:r>
            <a:r>
              <a:rPr lang="hu-HU"/>
              <a:t> </a:t>
            </a:r>
            <a:r>
              <a:rPr lang="hu-HU" err="1"/>
              <a:t>indicators</a:t>
            </a:r>
            <a:r>
              <a:rPr lang="en-US"/>
              <a:t> </a:t>
            </a:r>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179918" y="1491154"/>
            <a:ext cx="6100057" cy="4923255"/>
          </a:xfrm>
        </p:spPr>
        <p:txBody>
          <a:bodyPr/>
          <a:lstStyle/>
          <a:p>
            <a:pPr>
              <a:spcAft>
                <a:spcPts val="400"/>
              </a:spcAft>
            </a:pPr>
            <a:r>
              <a:rPr lang="en-US" b="1"/>
              <a:t>Data name:</a:t>
            </a:r>
            <a:r>
              <a:rPr lang="en-US"/>
              <a:t> N-1</a:t>
            </a:r>
          </a:p>
          <a:p>
            <a:pPr>
              <a:spcAft>
                <a:spcPts val="400"/>
              </a:spcAft>
            </a:pPr>
            <a:r>
              <a:rPr lang="en-US" b="1"/>
              <a:t>Data source</a:t>
            </a:r>
            <a:r>
              <a:rPr lang="en-US"/>
              <a:t>: Energy Union indicators</a:t>
            </a:r>
          </a:p>
          <a:p>
            <a:pPr>
              <a:spcAft>
                <a:spcPts val="400"/>
              </a:spcAft>
            </a:pPr>
            <a:r>
              <a:rPr lang="en-US" b="1"/>
              <a:t>Calculation/methodology</a:t>
            </a:r>
            <a:r>
              <a:rPr lang="en-US"/>
              <a:t>: % of total demand that can be satisfied if the largest item of gas supply infrastructure is disrupted. </a:t>
            </a:r>
            <a:endParaRPr lang="hu-HU"/>
          </a:p>
          <a:p>
            <a:pPr>
              <a:spcAft>
                <a:spcPts val="400"/>
              </a:spcAft>
            </a:pPr>
            <a:endParaRPr lang="en-US"/>
          </a:p>
          <a:p>
            <a:pPr>
              <a:spcAft>
                <a:spcPts val="400"/>
              </a:spcAft>
            </a:pPr>
            <a:r>
              <a:rPr lang="en-US" b="1"/>
              <a:t>Data name</a:t>
            </a:r>
            <a:r>
              <a:rPr lang="en-US"/>
              <a:t>: Network length</a:t>
            </a:r>
          </a:p>
          <a:p>
            <a:pPr>
              <a:spcAft>
                <a:spcPts val="400"/>
              </a:spcAft>
            </a:pPr>
            <a:r>
              <a:rPr lang="en-US" b="1"/>
              <a:t>Data source</a:t>
            </a:r>
            <a:r>
              <a:rPr lang="en-US"/>
              <a:t>: ENTSOG TYNDP 2020 infrastructure report and TSO websites</a:t>
            </a:r>
          </a:p>
          <a:p>
            <a:pPr>
              <a:spcAft>
                <a:spcPts val="400"/>
              </a:spcAft>
            </a:pPr>
            <a:r>
              <a:rPr lang="en-US" b="1"/>
              <a:t>Calculation/methodology</a:t>
            </a:r>
            <a:r>
              <a:rPr lang="en-US"/>
              <a:t>: Length of natural gas transmission network, km. Distribution network not included.</a:t>
            </a:r>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32</a:t>
            </a:fld>
            <a:endParaRPr lang="en-GB" altLang="hu-HU"/>
          </a:p>
        </p:txBody>
      </p:sp>
      <p:pic>
        <p:nvPicPr>
          <p:cNvPr id="5" name="Kép 4">
            <a:extLst>
              <a:ext uri="{FF2B5EF4-FFF2-40B4-BE49-F238E27FC236}">
                <a16:creationId xmlns:a16="http://schemas.microsoft.com/office/drawing/2014/main" id="{471D941B-5B56-5BB5-F4B8-4A932CE2D47F}"/>
              </a:ext>
            </a:extLst>
          </p:cNvPr>
          <p:cNvPicPr>
            <a:picLocks noChangeAspect="1"/>
          </p:cNvPicPr>
          <p:nvPr/>
        </p:nvPicPr>
        <p:blipFill>
          <a:blip r:embed="rId2"/>
          <a:stretch>
            <a:fillRect/>
          </a:stretch>
        </p:blipFill>
        <p:spPr>
          <a:xfrm>
            <a:off x="6634397" y="1629918"/>
            <a:ext cx="4933188" cy="1921764"/>
          </a:xfrm>
          <a:prstGeom prst="rect">
            <a:avLst/>
          </a:prstGeom>
        </p:spPr>
      </p:pic>
      <p:sp>
        <p:nvSpPr>
          <p:cNvPr id="7" name="Tartalom helye 2">
            <a:extLst>
              <a:ext uri="{FF2B5EF4-FFF2-40B4-BE49-F238E27FC236}">
                <a16:creationId xmlns:a16="http://schemas.microsoft.com/office/drawing/2014/main" id="{13F5DBC2-259D-F37C-F496-728E35AE9A0D}"/>
              </a:ext>
            </a:extLst>
          </p:cNvPr>
          <p:cNvSpPr txBox="1">
            <a:spLocks/>
          </p:cNvSpPr>
          <p:nvPr/>
        </p:nvSpPr>
        <p:spPr bwMode="auto">
          <a:xfrm>
            <a:off x="6720532" y="3690257"/>
            <a:ext cx="5459632" cy="49232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1200"/>
              </a:spcAft>
              <a:buClr>
                <a:srgbClr val="FF6600"/>
              </a:buClr>
              <a:buFont typeface="Wingdings" panose="05000000000000000000" pitchFamily="2" charset="2"/>
              <a:buChar char="§"/>
              <a:defRPr sz="2000">
                <a:solidFill>
                  <a:schemeClr val="tx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ts val="600"/>
              </a:spcBef>
              <a:spcAft>
                <a:spcPts val="1200"/>
              </a:spcAft>
              <a:buClr>
                <a:srgbClr val="FF6600"/>
              </a:buClr>
              <a:buFont typeface="Wingdings" panose="05000000000000000000" pitchFamily="2" charset="2"/>
              <a:buChar char="§"/>
              <a:defRPr sz="18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ts val="600"/>
              </a:spcBef>
              <a:spcAft>
                <a:spcPts val="1200"/>
              </a:spcAft>
              <a:buClr>
                <a:srgbClr val="FF6600"/>
              </a:buClr>
              <a:buFont typeface="Wingdings" panose="05000000000000000000" pitchFamily="2" charset="2"/>
              <a:buChar char="§"/>
              <a:defRPr sz="16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Aft>
                <a:spcPts val="400"/>
              </a:spcAft>
            </a:pPr>
            <a:r>
              <a:rPr lang="en-US" b="1" kern="0"/>
              <a:t>Data name</a:t>
            </a:r>
            <a:r>
              <a:rPr lang="en-US" kern="0"/>
              <a:t>: Peak consumption</a:t>
            </a:r>
          </a:p>
          <a:p>
            <a:pPr>
              <a:spcAft>
                <a:spcPts val="400"/>
              </a:spcAft>
            </a:pPr>
            <a:r>
              <a:rPr lang="en-US" b="1" kern="0"/>
              <a:t>Data source</a:t>
            </a:r>
            <a:r>
              <a:rPr lang="en-US" kern="0"/>
              <a:t>: ENTSOG winter supply outlook 2021/2022</a:t>
            </a:r>
          </a:p>
          <a:p>
            <a:pPr>
              <a:spcAft>
                <a:spcPts val="400"/>
              </a:spcAft>
            </a:pPr>
            <a:r>
              <a:rPr lang="en-US" b="1" kern="0"/>
              <a:t>Calculation/methodology</a:t>
            </a:r>
            <a:r>
              <a:rPr lang="en-US" kern="0"/>
              <a:t>: Daily maximum gas consumption, in Cold Winter scenario, DC (GWh/day), </a:t>
            </a:r>
            <a:r>
              <a:rPr lang="en-US" kern="0" err="1"/>
              <a:t>pg</a:t>
            </a:r>
            <a:r>
              <a:rPr lang="en-US" kern="0"/>
              <a:t> 45 Table 9.</a:t>
            </a:r>
          </a:p>
        </p:txBody>
      </p:sp>
    </p:spTree>
    <p:extLst>
      <p:ext uri="{BB962C8B-B14F-4D97-AF65-F5344CB8AC3E}">
        <p14:creationId xmlns:p14="http://schemas.microsoft.com/office/powerpoint/2010/main" val="3210683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10: </a:t>
            </a:r>
            <a:r>
              <a:rPr lang="hu-HU" err="1"/>
              <a:t>Production</a:t>
            </a:r>
            <a:r>
              <a:rPr lang="hu-HU"/>
              <a:t> </a:t>
            </a:r>
            <a:r>
              <a:rPr lang="hu-HU" err="1"/>
              <a:t>indicators</a:t>
            </a:r>
            <a:r>
              <a:rPr lang="en-US"/>
              <a:t> </a:t>
            </a:r>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179918" y="1377617"/>
            <a:ext cx="6100057" cy="4923255"/>
          </a:xfrm>
        </p:spPr>
        <p:txBody>
          <a:bodyPr/>
          <a:lstStyle/>
          <a:p>
            <a:pPr>
              <a:spcAft>
                <a:spcPts val="400"/>
              </a:spcAft>
            </a:pPr>
            <a:r>
              <a:rPr lang="en-US" b="1"/>
              <a:t>Data name</a:t>
            </a:r>
            <a:r>
              <a:rPr lang="en-US"/>
              <a:t>: Gas production  </a:t>
            </a:r>
          </a:p>
          <a:p>
            <a:pPr>
              <a:spcAft>
                <a:spcPts val="400"/>
              </a:spcAft>
            </a:pPr>
            <a:r>
              <a:rPr lang="en-US" b="1"/>
              <a:t>Data source</a:t>
            </a:r>
            <a:r>
              <a:rPr lang="en-US"/>
              <a:t>: BP statistical review and Eurostat [</a:t>
            </a:r>
            <a:r>
              <a:rPr lang="en-US" err="1"/>
              <a:t>nrg_bal_s</a:t>
            </a:r>
            <a:r>
              <a:rPr lang="en-US"/>
              <a:t>] </a:t>
            </a:r>
          </a:p>
          <a:p>
            <a:pPr>
              <a:spcAft>
                <a:spcPts val="400"/>
              </a:spcAft>
            </a:pPr>
            <a:r>
              <a:rPr lang="en-US" b="1"/>
              <a:t>Calculation/methodology</a:t>
            </a:r>
            <a:r>
              <a:rPr lang="en-US"/>
              <a:t>: Total gas production per year / Total primary energy supply (gas) </a:t>
            </a:r>
          </a:p>
          <a:p>
            <a:pPr>
              <a:spcAft>
                <a:spcPts val="400"/>
              </a:spcAft>
            </a:pPr>
            <a:endParaRPr lang="en-US"/>
          </a:p>
          <a:p>
            <a:pPr>
              <a:spcAft>
                <a:spcPts val="400"/>
              </a:spcAft>
            </a:pPr>
            <a:r>
              <a:rPr lang="en-US" b="1"/>
              <a:t>Data name</a:t>
            </a:r>
            <a:r>
              <a:rPr lang="en-US"/>
              <a:t>: R/P ratio</a:t>
            </a:r>
          </a:p>
          <a:p>
            <a:pPr>
              <a:spcAft>
                <a:spcPts val="400"/>
              </a:spcAft>
            </a:pPr>
            <a:r>
              <a:rPr lang="en-US" b="1"/>
              <a:t>Data source</a:t>
            </a:r>
            <a:r>
              <a:rPr lang="en-US"/>
              <a:t>: BP statistical review and Eurostat [</a:t>
            </a:r>
            <a:r>
              <a:rPr lang="en-US" err="1"/>
              <a:t>nrg_bal_s</a:t>
            </a:r>
            <a:r>
              <a:rPr lang="en-US"/>
              <a:t>] </a:t>
            </a:r>
          </a:p>
          <a:p>
            <a:pPr>
              <a:spcAft>
                <a:spcPts val="400"/>
              </a:spcAft>
            </a:pPr>
            <a:r>
              <a:rPr lang="en-US" b="1"/>
              <a:t>Calculation/methodology</a:t>
            </a:r>
            <a:r>
              <a:rPr lang="en-US"/>
              <a:t>: R/P (Reserves/production) = annual gas production / Total gas reserves. Denotes for how many years production may continue at the current rate. </a:t>
            </a:r>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33</a:t>
            </a:fld>
            <a:endParaRPr lang="en-GB" altLang="hu-HU"/>
          </a:p>
        </p:txBody>
      </p:sp>
      <p:sp>
        <p:nvSpPr>
          <p:cNvPr id="7" name="Tartalom helye 2">
            <a:extLst>
              <a:ext uri="{FF2B5EF4-FFF2-40B4-BE49-F238E27FC236}">
                <a16:creationId xmlns:a16="http://schemas.microsoft.com/office/drawing/2014/main" id="{13F5DBC2-259D-F37C-F496-728E35AE9A0D}"/>
              </a:ext>
            </a:extLst>
          </p:cNvPr>
          <p:cNvSpPr txBox="1">
            <a:spLocks/>
          </p:cNvSpPr>
          <p:nvPr/>
        </p:nvSpPr>
        <p:spPr bwMode="auto">
          <a:xfrm>
            <a:off x="6720532" y="3690258"/>
            <a:ext cx="5459632" cy="2724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1200"/>
              </a:spcAft>
              <a:buClr>
                <a:srgbClr val="FF6600"/>
              </a:buClr>
              <a:buFont typeface="Wingdings" panose="05000000000000000000" pitchFamily="2" charset="2"/>
              <a:buChar char="§"/>
              <a:defRPr sz="2000">
                <a:solidFill>
                  <a:schemeClr val="tx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ts val="600"/>
              </a:spcBef>
              <a:spcAft>
                <a:spcPts val="1200"/>
              </a:spcAft>
              <a:buClr>
                <a:srgbClr val="FF6600"/>
              </a:buClr>
              <a:buFont typeface="Wingdings" panose="05000000000000000000" pitchFamily="2" charset="2"/>
              <a:buChar char="§"/>
              <a:defRPr sz="18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ts val="600"/>
              </a:spcBef>
              <a:spcAft>
                <a:spcPts val="1200"/>
              </a:spcAft>
              <a:buClr>
                <a:srgbClr val="FF6600"/>
              </a:buClr>
              <a:buFont typeface="Wingdings" panose="05000000000000000000" pitchFamily="2" charset="2"/>
              <a:buChar char="§"/>
              <a:defRPr sz="16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Aft>
                <a:spcPts val="400"/>
              </a:spcAft>
            </a:pPr>
            <a:r>
              <a:rPr lang="en-US" b="1"/>
              <a:t>Data name</a:t>
            </a:r>
            <a:r>
              <a:rPr lang="en-US"/>
              <a:t>: Share in DR production</a:t>
            </a:r>
          </a:p>
          <a:p>
            <a:pPr>
              <a:spcAft>
                <a:spcPts val="400"/>
              </a:spcAft>
            </a:pPr>
            <a:r>
              <a:rPr lang="en-US" b="1"/>
              <a:t>Data source</a:t>
            </a:r>
            <a:r>
              <a:rPr lang="en-US"/>
              <a:t>: BP statistical review and Eurostat Simplified energy balances [</a:t>
            </a:r>
            <a:r>
              <a:rPr lang="en-US" err="1"/>
              <a:t>nrg_bal_s</a:t>
            </a:r>
            <a:r>
              <a:rPr lang="en-US"/>
              <a:t>] </a:t>
            </a:r>
          </a:p>
          <a:p>
            <a:pPr>
              <a:spcAft>
                <a:spcPts val="400"/>
              </a:spcAft>
            </a:pPr>
            <a:r>
              <a:rPr lang="en-US" b="1"/>
              <a:t>Calculation/methodology</a:t>
            </a:r>
            <a:r>
              <a:rPr lang="en-US"/>
              <a:t>: Country gas production / total DR gas production</a:t>
            </a:r>
          </a:p>
        </p:txBody>
      </p:sp>
      <p:pic>
        <p:nvPicPr>
          <p:cNvPr id="6" name="Kép 5">
            <a:extLst>
              <a:ext uri="{FF2B5EF4-FFF2-40B4-BE49-F238E27FC236}">
                <a16:creationId xmlns:a16="http://schemas.microsoft.com/office/drawing/2014/main" id="{5D4CEE04-F640-E491-48ED-EEA1DF50CB40}"/>
              </a:ext>
            </a:extLst>
          </p:cNvPr>
          <p:cNvPicPr>
            <a:picLocks noChangeAspect="1"/>
          </p:cNvPicPr>
          <p:nvPr/>
        </p:nvPicPr>
        <p:blipFill>
          <a:blip r:embed="rId2"/>
          <a:stretch>
            <a:fillRect/>
          </a:stretch>
        </p:blipFill>
        <p:spPr>
          <a:xfrm>
            <a:off x="5366004" y="1224696"/>
            <a:ext cx="7251192" cy="2141220"/>
          </a:xfrm>
          <a:prstGeom prst="rect">
            <a:avLst/>
          </a:prstGeom>
        </p:spPr>
      </p:pic>
    </p:spTree>
    <p:extLst>
      <p:ext uri="{BB962C8B-B14F-4D97-AF65-F5344CB8AC3E}">
        <p14:creationId xmlns:p14="http://schemas.microsoft.com/office/powerpoint/2010/main" val="2053586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11: </a:t>
            </a:r>
            <a:r>
              <a:rPr lang="hu-HU" err="1"/>
              <a:t>Gas</a:t>
            </a:r>
            <a:r>
              <a:rPr lang="hu-HU"/>
              <a:t> in </a:t>
            </a:r>
            <a:r>
              <a:rPr lang="hu-HU" err="1"/>
              <a:t>power</a:t>
            </a:r>
            <a:r>
              <a:rPr lang="hu-HU"/>
              <a:t> sector</a:t>
            </a:r>
            <a:endParaRPr lang="en-US"/>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6187142" cy="4923255"/>
          </a:xfrm>
        </p:spPr>
        <p:txBody>
          <a:bodyPr/>
          <a:lstStyle/>
          <a:p>
            <a:r>
              <a:rPr lang="en-US" b="1"/>
              <a:t>Data name</a:t>
            </a:r>
            <a:r>
              <a:rPr lang="en-US"/>
              <a:t>: Gas-fired power plant capacities</a:t>
            </a:r>
          </a:p>
          <a:p>
            <a:r>
              <a:rPr lang="en-US" b="1"/>
              <a:t>Data source</a:t>
            </a:r>
            <a:r>
              <a:rPr lang="en-US"/>
              <a:t>: ENTSO-E Transparency platform, Installed cap</a:t>
            </a:r>
            <a:r>
              <a:rPr lang="hu-HU"/>
              <a:t>a</a:t>
            </a:r>
            <a:r>
              <a:rPr lang="en-US"/>
              <a:t>city per production type in 2021</a:t>
            </a:r>
          </a:p>
          <a:p>
            <a:r>
              <a:rPr lang="en-US" b="1"/>
              <a:t>Calculation/methodology</a:t>
            </a:r>
            <a:r>
              <a:rPr lang="en-US"/>
              <a:t>: Capacity of gas-fired power plants / Capacity of all power plants (MW)</a:t>
            </a:r>
          </a:p>
          <a:p>
            <a:endParaRPr lang="en-US"/>
          </a:p>
          <a:p>
            <a:r>
              <a:rPr lang="en-US" b="1"/>
              <a:t>Data name</a:t>
            </a:r>
            <a:r>
              <a:rPr lang="en-US"/>
              <a:t>: Gas-fired power generation</a:t>
            </a:r>
          </a:p>
          <a:p>
            <a:r>
              <a:rPr lang="en-US" b="1"/>
              <a:t>Data source</a:t>
            </a:r>
            <a:r>
              <a:rPr lang="en-US"/>
              <a:t>: ENTSO-E Transparency platform, Generation per production type in 2021</a:t>
            </a:r>
          </a:p>
          <a:p>
            <a:r>
              <a:rPr lang="en-US" b="1"/>
              <a:t>Calculation/methodology</a:t>
            </a:r>
            <a:r>
              <a:rPr lang="en-US"/>
              <a:t>: generation of gas-fired power plants / generation of all power plants (TWh)</a:t>
            </a:r>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34</a:t>
            </a:fld>
            <a:endParaRPr lang="en-GB" altLang="hu-HU"/>
          </a:p>
        </p:txBody>
      </p:sp>
      <p:pic>
        <p:nvPicPr>
          <p:cNvPr id="5" name="Kép 4">
            <a:extLst>
              <a:ext uri="{FF2B5EF4-FFF2-40B4-BE49-F238E27FC236}">
                <a16:creationId xmlns:a16="http://schemas.microsoft.com/office/drawing/2014/main" id="{64A9FBBC-294A-D94D-3383-63386BA3FAD4}"/>
              </a:ext>
            </a:extLst>
          </p:cNvPr>
          <p:cNvPicPr>
            <a:picLocks noChangeAspect="1"/>
          </p:cNvPicPr>
          <p:nvPr/>
        </p:nvPicPr>
        <p:blipFill>
          <a:blip r:embed="rId2"/>
          <a:stretch>
            <a:fillRect/>
          </a:stretch>
        </p:blipFill>
        <p:spPr>
          <a:xfrm>
            <a:off x="6531429" y="1540873"/>
            <a:ext cx="5391912" cy="2796540"/>
          </a:xfrm>
          <a:prstGeom prst="rect">
            <a:avLst/>
          </a:prstGeom>
        </p:spPr>
      </p:pic>
    </p:spTree>
    <p:extLst>
      <p:ext uri="{BB962C8B-B14F-4D97-AF65-F5344CB8AC3E}">
        <p14:creationId xmlns:p14="http://schemas.microsoft.com/office/powerpoint/2010/main" val="105934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12: </a:t>
            </a:r>
            <a:r>
              <a:rPr lang="hu-HU" err="1"/>
              <a:t>Infrastructure</a:t>
            </a:r>
            <a:r>
              <a:rPr lang="hu-HU"/>
              <a:t> </a:t>
            </a:r>
            <a:r>
              <a:rPr lang="hu-HU" err="1"/>
              <a:t>capacities</a:t>
            </a:r>
            <a:endParaRPr lang="en-US"/>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5198204" cy="4923255"/>
          </a:xfrm>
        </p:spPr>
        <p:txBody>
          <a:bodyPr/>
          <a:lstStyle/>
          <a:p>
            <a:r>
              <a:rPr lang="en-US" b="1"/>
              <a:t>Data name</a:t>
            </a:r>
            <a:r>
              <a:rPr lang="en-US"/>
              <a:t>: Technical capacities of the gas transmission system</a:t>
            </a:r>
          </a:p>
          <a:p>
            <a:r>
              <a:rPr lang="en-US" b="1"/>
              <a:t>Data source</a:t>
            </a:r>
            <a:r>
              <a:rPr lang="en-US"/>
              <a:t>: ENTSOG Capacity map </a:t>
            </a:r>
          </a:p>
          <a:p>
            <a:r>
              <a:rPr lang="en-US" b="1"/>
              <a:t>Calculation/methodology</a:t>
            </a:r>
            <a:r>
              <a:rPr lang="en-US"/>
              <a:t>: </a:t>
            </a:r>
            <a:endParaRPr lang="hu-HU"/>
          </a:p>
          <a:p>
            <a:pPr lvl="1"/>
            <a:r>
              <a:rPr lang="en-US"/>
              <a:t>LNG</a:t>
            </a:r>
            <a:r>
              <a:rPr lang="hu-HU"/>
              <a:t>: </a:t>
            </a:r>
            <a:r>
              <a:rPr lang="en-US"/>
              <a:t>total LNG entry capacity to the n</a:t>
            </a:r>
            <a:r>
              <a:rPr lang="hu-HU"/>
              <a:t>a</a:t>
            </a:r>
            <a:r>
              <a:rPr lang="en-US" err="1"/>
              <a:t>tional</a:t>
            </a:r>
            <a:r>
              <a:rPr lang="en-US"/>
              <a:t> transmission system, GWh/day;</a:t>
            </a:r>
            <a:r>
              <a:rPr lang="hu-HU"/>
              <a:t> (ENTSOG)</a:t>
            </a:r>
          </a:p>
          <a:p>
            <a:pPr lvl="1"/>
            <a:r>
              <a:rPr lang="en-US"/>
              <a:t>Pipe: total pipeline entry capacity, GWh/day; </a:t>
            </a:r>
            <a:r>
              <a:rPr lang="hu-HU"/>
              <a:t>(ENTSOG)</a:t>
            </a:r>
          </a:p>
          <a:p>
            <a:pPr lvl="1"/>
            <a:r>
              <a:rPr lang="hu-HU"/>
              <a:t>P</a:t>
            </a:r>
            <a:r>
              <a:rPr lang="en-US" err="1"/>
              <a:t>roduction</a:t>
            </a:r>
            <a:r>
              <a:rPr lang="en-US"/>
              <a:t>: daily gas production, GWh/day;</a:t>
            </a:r>
            <a:r>
              <a:rPr lang="hu-HU"/>
              <a:t> </a:t>
            </a:r>
          </a:p>
          <a:p>
            <a:pPr lvl="1"/>
            <a:r>
              <a:rPr lang="hu-HU"/>
              <a:t>S</a:t>
            </a:r>
            <a:r>
              <a:rPr lang="en-US" err="1"/>
              <a:t>torage</a:t>
            </a:r>
            <a:r>
              <a:rPr lang="en-US"/>
              <a:t>: daily technical withdrawal capacity, GWh/day</a:t>
            </a:r>
            <a:r>
              <a:rPr lang="hu-HU"/>
              <a:t> (AGSI+)</a:t>
            </a:r>
            <a:endParaRPr lang="en-US"/>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35</a:t>
            </a:fld>
            <a:endParaRPr lang="en-GB" altLang="hu-HU"/>
          </a:p>
        </p:txBody>
      </p:sp>
      <p:pic>
        <p:nvPicPr>
          <p:cNvPr id="6" name="Kép 5">
            <a:extLst>
              <a:ext uri="{FF2B5EF4-FFF2-40B4-BE49-F238E27FC236}">
                <a16:creationId xmlns:a16="http://schemas.microsoft.com/office/drawing/2014/main" id="{E4C75E41-F3FF-27C3-124D-07A781F03A66}"/>
              </a:ext>
            </a:extLst>
          </p:cNvPr>
          <p:cNvPicPr>
            <a:picLocks noChangeAspect="1"/>
          </p:cNvPicPr>
          <p:nvPr/>
        </p:nvPicPr>
        <p:blipFill>
          <a:blip r:embed="rId2"/>
          <a:stretch>
            <a:fillRect/>
          </a:stretch>
        </p:blipFill>
        <p:spPr>
          <a:xfrm>
            <a:off x="5749319" y="1458497"/>
            <a:ext cx="6131052" cy="2189988"/>
          </a:xfrm>
          <a:prstGeom prst="rect">
            <a:avLst/>
          </a:prstGeom>
        </p:spPr>
      </p:pic>
    </p:spTree>
    <p:extLst>
      <p:ext uri="{BB962C8B-B14F-4D97-AF65-F5344CB8AC3E}">
        <p14:creationId xmlns:p14="http://schemas.microsoft.com/office/powerpoint/2010/main" val="2872086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0A327-F096-0619-0125-F655B2BA1978}"/>
              </a:ext>
            </a:extLst>
          </p:cNvPr>
          <p:cNvSpPr>
            <a:spLocks noGrp="1"/>
          </p:cNvSpPr>
          <p:nvPr>
            <p:ph type="title"/>
          </p:nvPr>
        </p:nvSpPr>
        <p:spPr/>
        <p:txBody>
          <a:bodyPr/>
          <a:lstStyle/>
          <a:p>
            <a:r>
              <a:rPr lang="hu-HU" err="1"/>
              <a:t>Box</a:t>
            </a:r>
            <a:r>
              <a:rPr lang="hu-HU"/>
              <a:t> 13: </a:t>
            </a:r>
            <a:r>
              <a:rPr lang="hu-HU" err="1"/>
              <a:t>Regulation</a:t>
            </a:r>
            <a:endParaRPr lang="en-US"/>
          </a:p>
        </p:txBody>
      </p:sp>
      <p:sp>
        <p:nvSpPr>
          <p:cNvPr id="3" name="Tartalom helye 2">
            <a:extLst>
              <a:ext uri="{FF2B5EF4-FFF2-40B4-BE49-F238E27FC236}">
                <a16:creationId xmlns:a16="http://schemas.microsoft.com/office/drawing/2014/main" id="{490C21F1-0B96-899D-68BE-ABE2E51FF348}"/>
              </a:ext>
            </a:extLst>
          </p:cNvPr>
          <p:cNvSpPr>
            <a:spLocks noGrp="1"/>
          </p:cNvSpPr>
          <p:nvPr>
            <p:ph idx="1"/>
          </p:nvPr>
        </p:nvSpPr>
        <p:spPr>
          <a:xfrm>
            <a:off x="431372" y="1458497"/>
            <a:ext cx="5198204" cy="4923255"/>
          </a:xfrm>
        </p:spPr>
        <p:txBody>
          <a:bodyPr/>
          <a:lstStyle/>
          <a:p>
            <a:r>
              <a:rPr lang="en-US" b="1"/>
              <a:t>Data name:</a:t>
            </a:r>
            <a:r>
              <a:rPr lang="en-US"/>
              <a:t> Regulations re</a:t>
            </a:r>
            <a:r>
              <a:rPr lang="hu-HU"/>
              <a:t>l</a:t>
            </a:r>
            <a:r>
              <a:rPr lang="en-US"/>
              <a:t>ated to natural gas storage and price by country </a:t>
            </a:r>
          </a:p>
          <a:p>
            <a:r>
              <a:rPr lang="en-US" b="1"/>
              <a:t>Data source</a:t>
            </a:r>
            <a:r>
              <a:rPr lang="en-US"/>
              <a:t>: Storage obligation and Strategic storage: Report on Gas Storage Regulation and Indicators – ACER; Price control: CEER database 2021 </a:t>
            </a:r>
          </a:p>
          <a:p>
            <a:r>
              <a:rPr lang="en-US" b="1"/>
              <a:t>Calculation/methodology:</a:t>
            </a:r>
            <a:r>
              <a:rPr lang="en-US"/>
              <a:t> </a:t>
            </a:r>
          </a:p>
        </p:txBody>
      </p:sp>
      <p:sp>
        <p:nvSpPr>
          <p:cNvPr id="4" name="Dia számának helye 3">
            <a:extLst>
              <a:ext uri="{FF2B5EF4-FFF2-40B4-BE49-F238E27FC236}">
                <a16:creationId xmlns:a16="http://schemas.microsoft.com/office/drawing/2014/main" id="{ACB9C9DC-3046-7CE6-CBF9-4E3AFED2FA16}"/>
              </a:ext>
            </a:extLst>
          </p:cNvPr>
          <p:cNvSpPr>
            <a:spLocks noGrp="1"/>
          </p:cNvSpPr>
          <p:nvPr>
            <p:ph type="sldNum" sz="quarter" idx="4"/>
          </p:nvPr>
        </p:nvSpPr>
        <p:spPr/>
        <p:txBody>
          <a:bodyPr/>
          <a:lstStyle/>
          <a:p>
            <a:pPr>
              <a:defRPr/>
            </a:pPr>
            <a:fld id="{C7E3338D-8F5B-4FC7-A0B5-AD45AC3F4C65}" type="slidenum">
              <a:rPr lang="en-GB" altLang="hu-HU" smtClean="0"/>
              <a:pPr>
                <a:defRPr/>
              </a:pPr>
              <a:t>36</a:t>
            </a:fld>
            <a:endParaRPr lang="en-GB" altLang="hu-HU"/>
          </a:p>
        </p:txBody>
      </p:sp>
      <p:pic>
        <p:nvPicPr>
          <p:cNvPr id="5" name="Kép 4">
            <a:extLst>
              <a:ext uri="{FF2B5EF4-FFF2-40B4-BE49-F238E27FC236}">
                <a16:creationId xmlns:a16="http://schemas.microsoft.com/office/drawing/2014/main" id="{EF37ED04-F7DB-6B74-BA9C-2D480BA57126}"/>
              </a:ext>
            </a:extLst>
          </p:cNvPr>
          <p:cNvPicPr>
            <a:picLocks noChangeAspect="1"/>
          </p:cNvPicPr>
          <p:nvPr/>
        </p:nvPicPr>
        <p:blipFill>
          <a:blip r:embed="rId2"/>
          <a:stretch>
            <a:fillRect/>
          </a:stretch>
        </p:blipFill>
        <p:spPr>
          <a:xfrm>
            <a:off x="6097662" y="1534886"/>
            <a:ext cx="5334045" cy="3033702"/>
          </a:xfrm>
          <a:prstGeom prst="rect">
            <a:avLst/>
          </a:prstGeom>
        </p:spPr>
      </p:pic>
    </p:spTree>
    <p:extLst>
      <p:ext uri="{BB962C8B-B14F-4D97-AF65-F5344CB8AC3E}">
        <p14:creationId xmlns:p14="http://schemas.microsoft.com/office/powerpoint/2010/main" val="200831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079C-C635-6F96-F576-C48BA9CCEB74}"/>
              </a:ext>
            </a:extLst>
          </p:cNvPr>
          <p:cNvSpPr>
            <a:spLocks noGrp="1"/>
          </p:cNvSpPr>
          <p:nvPr>
            <p:ph type="title"/>
          </p:nvPr>
        </p:nvSpPr>
        <p:spPr/>
        <p:txBody>
          <a:bodyPr/>
          <a:lstStyle/>
          <a:p>
            <a:r>
              <a:rPr lang="hu-HU"/>
              <a:t>ANNEX B</a:t>
            </a:r>
          </a:p>
        </p:txBody>
      </p:sp>
      <p:sp>
        <p:nvSpPr>
          <p:cNvPr id="5" name="Text Placeholder 4">
            <a:extLst>
              <a:ext uri="{FF2B5EF4-FFF2-40B4-BE49-F238E27FC236}">
                <a16:creationId xmlns:a16="http://schemas.microsoft.com/office/drawing/2014/main" id="{5A46DF1D-E3B3-6744-34F4-948FFEC368EB}"/>
              </a:ext>
            </a:extLst>
          </p:cNvPr>
          <p:cNvSpPr>
            <a:spLocks noGrp="1"/>
          </p:cNvSpPr>
          <p:nvPr>
            <p:ph type="body" idx="1"/>
          </p:nvPr>
        </p:nvSpPr>
        <p:spPr/>
        <p:txBody>
          <a:bodyPr/>
          <a:lstStyle/>
          <a:p>
            <a:r>
              <a:rPr lang="hu-HU" err="1"/>
              <a:t>Regional</a:t>
            </a:r>
            <a:r>
              <a:rPr lang="hu-HU"/>
              <a:t> </a:t>
            </a:r>
            <a:r>
              <a:rPr lang="hu-HU" err="1"/>
              <a:t>comparison</a:t>
            </a:r>
            <a:r>
              <a:rPr lang="hu-HU"/>
              <a:t> of </a:t>
            </a:r>
            <a:r>
              <a:rPr lang="hu-HU" err="1"/>
              <a:t>supply</a:t>
            </a:r>
            <a:r>
              <a:rPr lang="hu-HU"/>
              <a:t> and </a:t>
            </a:r>
            <a:r>
              <a:rPr lang="hu-HU" err="1"/>
              <a:t>demand</a:t>
            </a:r>
            <a:r>
              <a:rPr lang="hu-HU"/>
              <a:t> </a:t>
            </a:r>
            <a:r>
              <a:rPr lang="hu-HU" err="1"/>
              <a:t>indicators</a:t>
            </a:r>
            <a:r>
              <a:rPr lang="hu-HU"/>
              <a:t> of </a:t>
            </a:r>
            <a:r>
              <a:rPr lang="hu-HU" err="1"/>
              <a:t>the</a:t>
            </a:r>
            <a:r>
              <a:rPr lang="hu-HU"/>
              <a:t> DR </a:t>
            </a:r>
            <a:r>
              <a:rPr lang="hu-HU" err="1"/>
              <a:t>countries</a:t>
            </a:r>
            <a:endParaRPr lang="hu-HU"/>
          </a:p>
          <a:p>
            <a:endParaRPr lang="hu-HU"/>
          </a:p>
        </p:txBody>
      </p:sp>
      <p:sp>
        <p:nvSpPr>
          <p:cNvPr id="4" name="Slide Number Placeholder 3">
            <a:extLst>
              <a:ext uri="{FF2B5EF4-FFF2-40B4-BE49-F238E27FC236}">
                <a16:creationId xmlns:a16="http://schemas.microsoft.com/office/drawing/2014/main" id="{725BA099-F347-761C-F62E-1A9729DF95B7}"/>
              </a:ext>
            </a:extLst>
          </p:cNvPr>
          <p:cNvSpPr>
            <a:spLocks noGrp="1"/>
          </p:cNvSpPr>
          <p:nvPr>
            <p:ph type="sldNum" sz="quarter" idx="4294967295"/>
          </p:nvPr>
        </p:nvSpPr>
        <p:spPr>
          <a:xfrm>
            <a:off x="11423650" y="6554788"/>
            <a:ext cx="768350" cy="292100"/>
          </a:xfrm>
        </p:spPr>
        <p:txBody>
          <a:bodyPr/>
          <a:lstStyle/>
          <a:p>
            <a:pPr>
              <a:defRPr/>
            </a:pPr>
            <a:fld id="{C7E3338D-8F5B-4FC7-A0B5-AD45AC3F4C65}" type="slidenum">
              <a:rPr lang="en-GB" altLang="hu-HU" smtClean="0"/>
              <a:pPr>
                <a:defRPr/>
              </a:pPr>
              <a:t>37</a:t>
            </a:fld>
            <a:endParaRPr lang="en-GB" altLang="hu-HU"/>
          </a:p>
        </p:txBody>
      </p:sp>
    </p:spTree>
    <p:extLst>
      <p:ext uri="{BB962C8B-B14F-4D97-AF65-F5344CB8AC3E}">
        <p14:creationId xmlns:p14="http://schemas.microsoft.com/office/powerpoint/2010/main" val="1565168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61C1CC-C9C4-AD00-D17D-9952A653B6BE}"/>
              </a:ext>
            </a:extLst>
          </p:cNvPr>
          <p:cNvSpPr>
            <a:spLocks noGrp="1"/>
          </p:cNvSpPr>
          <p:nvPr>
            <p:ph type="title"/>
          </p:nvPr>
        </p:nvSpPr>
        <p:spPr/>
        <p:txBody>
          <a:bodyPr/>
          <a:lstStyle/>
          <a:p>
            <a:r>
              <a:rPr lang="hu-HU" err="1"/>
              <a:t>Natural</a:t>
            </a:r>
            <a:r>
              <a:rPr lang="hu-HU"/>
              <a:t> </a:t>
            </a:r>
            <a:r>
              <a:rPr lang="hu-HU" err="1"/>
              <a:t>gas</a:t>
            </a:r>
            <a:r>
              <a:rPr lang="hu-HU"/>
              <a:t> </a:t>
            </a:r>
            <a:r>
              <a:rPr lang="hu-HU" err="1"/>
              <a:t>consumption</a:t>
            </a:r>
            <a:r>
              <a:rPr lang="hu-HU"/>
              <a:t> </a:t>
            </a:r>
            <a:r>
              <a:rPr lang="hu-HU" err="1"/>
              <a:t>by</a:t>
            </a:r>
            <a:r>
              <a:rPr lang="hu-HU"/>
              <a:t> sectors</a:t>
            </a:r>
            <a:endParaRPr lang="en-US"/>
          </a:p>
        </p:txBody>
      </p:sp>
      <p:sp>
        <p:nvSpPr>
          <p:cNvPr id="3" name="Tartalom helye 2">
            <a:extLst>
              <a:ext uri="{FF2B5EF4-FFF2-40B4-BE49-F238E27FC236}">
                <a16:creationId xmlns:a16="http://schemas.microsoft.com/office/drawing/2014/main" id="{77843D8B-0275-B903-F26E-D822001010F1}"/>
              </a:ext>
            </a:extLst>
          </p:cNvPr>
          <p:cNvSpPr>
            <a:spLocks noGrp="1"/>
          </p:cNvSpPr>
          <p:nvPr>
            <p:ph idx="1"/>
          </p:nvPr>
        </p:nvSpPr>
        <p:spPr>
          <a:xfrm>
            <a:off x="431372" y="1360635"/>
            <a:ext cx="4565171" cy="5021118"/>
          </a:xfrm>
        </p:spPr>
        <p:txBody>
          <a:bodyPr/>
          <a:lstStyle/>
          <a:p>
            <a:r>
              <a:rPr lang="hu-HU" err="1"/>
              <a:t>Three</a:t>
            </a:r>
            <a:r>
              <a:rPr lang="hu-HU"/>
              <a:t> main consuming sectors</a:t>
            </a:r>
          </a:p>
          <a:p>
            <a:pPr lvl="1"/>
            <a:r>
              <a:rPr lang="hu-HU" err="1"/>
              <a:t>Power&amp;heat</a:t>
            </a:r>
            <a:endParaRPr lang="hu-HU"/>
          </a:p>
          <a:p>
            <a:pPr lvl="1"/>
            <a:r>
              <a:rPr lang="hu-HU" err="1"/>
              <a:t>Industry</a:t>
            </a:r>
            <a:endParaRPr lang="hu-HU"/>
          </a:p>
          <a:p>
            <a:pPr lvl="1"/>
            <a:r>
              <a:rPr lang="hu-HU" err="1"/>
              <a:t>Buildings</a:t>
            </a:r>
            <a:endParaRPr lang="hu-HU"/>
          </a:p>
          <a:p>
            <a:r>
              <a:rPr lang="hu-HU"/>
              <a:t>DR </a:t>
            </a:r>
            <a:r>
              <a:rPr lang="hu-HU" err="1"/>
              <a:t>structure</a:t>
            </a:r>
            <a:r>
              <a:rPr lang="hu-HU"/>
              <a:t> is </a:t>
            </a:r>
            <a:r>
              <a:rPr lang="hu-HU" err="1"/>
              <a:t>similar</a:t>
            </a:r>
            <a:r>
              <a:rPr lang="hu-HU"/>
              <a:t> </a:t>
            </a:r>
            <a:r>
              <a:rPr lang="hu-HU" err="1"/>
              <a:t>to</a:t>
            </a:r>
            <a:r>
              <a:rPr lang="hu-HU"/>
              <a:t> EU27, </a:t>
            </a:r>
            <a:r>
              <a:rPr lang="hu-HU" err="1"/>
              <a:t>slightly</a:t>
            </a:r>
            <a:r>
              <a:rPr lang="hu-HU"/>
              <a:t> more building </a:t>
            </a:r>
            <a:r>
              <a:rPr lang="hu-HU" err="1"/>
              <a:t>heated</a:t>
            </a:r>
            <a:r>
              <a:rPr lang="hu-HU"/>
              <a:t> </a:t>
            </a:r>
            <a:r>
              <a:rPr lang="hu-HU" err="1"/>
              <a:t>with</a:t>
            </a:r>
            <a:r>
              <a:rPr lang="hu-HU"/>
              <a:t> </a:t>
            </a:r>
            <a:r>
              <a:rPr lang="hu-HU" err="1"/>
              <a:t>gas</a:t>
            </a:r>
            <a:r>
              <a:rPr lang="hu-HU"/>
              <a:t> and </a:t>
            </a:r>
            <a:r>
              <a:rPr lang="hu-HU" err="1"/>
              <a:t>power</a:t>
            </a:r>
            <a:r>
              <a:rPr lang="hu-HU"/>
              <a:t> sector is </a:t>
            </a:r>
            <a:r>
              <a:rPr lang="hu-HU" err="1"/>
              <a:t>using</a:t>
            </a:r>
            <a:r>
              <a:rPr lang="hu-HU"/>
              <a:t> less</a:t>
            </a:r>
          </a:p>
          <a:p>
            <a:r>
              <a:rPr lang="hu-HU" err="1"/>
              <a:t>High</a:t>
            </a:r>
            <a:r>
              <a:rPr lang="hu-HU"/>
              <a:t> </a:t>
            </a:r>
            <a:r>
              <a:rPr lang="hu-HU" err="1"/>
              <a:t>share</a:t>
            </a:r>
            <a:r>
              <a:rPr lang="hu-HU"/>
              <a:t> (over 40%) of building </a:t>
            </a:r>
            <a:r>
              <a:rPr lang="hu-HU" err="1"/>
              <a:t>heating</a:t>
            </a:r>
            <a:r>
              <a:rPr lang="hu-HU"/>
              <a:t> in DR </a:t>
            </a:r>
          </a:p>
          <a:p>
            <a:endParaRPr lang="en-US"/>
          </a:p>
        </p:txBody>
      </p:sp>
      <p:sp>
        <p:nvSpPr>
          <p:cNvPr id="4" name="Dia számának helye 3">
            <a:extLst>
              <a:ext uri="{FF2B5EF4-FFF2-40B4-BE49-F238E27FC236}">
                <a16:creationId xmlns:a16="http://schemas.microsoft.com/office/drawing/2014/main" id="{20083EA5-7B72-D2C8-5369-50E65CBFBA89}"/>
              </a:ext>
            </a:extLst>
          </p:cNvPr>
          <p:cNvSpPr>
            <a:spLocks noGrp="1"/>
          </p:cNvSpPr>
          <p:nvPr>
            <p:ph type="sldNum" sz="quarter" idx="4"/>
          </p:nvPr>
        </p:nvSpPr>
        <p:spPr/>
        <p:txBody>
          <a:bodyPr/>
          <a:lstStyle/>
          <a:p>
            <a:pPr>
              <a:defRPr/>
            </a:pPr>
            <a:fld id="{C7E3338D-8F5B-4FC7-A0B5-AD45AC3F4C65}" type="slidenum">
              <a:rPr lang="en-GB" altLang="hu-HU" smtClean="0"/>
              <a:pPr>
                <a:defRPr/>
              </a:pPr>
              <a:t>38</a:t>
            </a:fld>
            <a:endParaRPr lang="en-GB" altLang="hu-HU"/>
          </a:p>
        </p:txBody>
      </p:sp>
      <p:pic>
        <p:nvPicPr>
          <p:cNvPr id="5" name="Kép 4">
            <a:extLst>
              <a:ext uri="{FF2B5EF4-FFF2-40B4-BE49-F238E27FC236}">
                <a16:creationId xmlns:a16="http://schemas.microsoft.com/office/drawing/2014/main" id="{7FFAE69E-579A-2B86-CE72-EF34F98E688D}"/>
              </a:ext>
            </a:extLst>
          </p:cNvPr>
          <p:cNvPicPr>
            <a:picLocks noChangeAspect="1"/>
          </p:cNvPicPr>
          <p:nvPr/>
        </p:nvPicPr>
        <p:blipFill>
          <a:blip r:embed="rId2"/>
          <a:stretch>
            <a:fillRect/>
          </a:stretch>
        </p:blipFill>
        <p:spPr>
          <a:xfrm>
            <a:off x="5189111" y="1457817"/>
            <a:ext cx="6889482" cy="4932100"/>
          </a:xfrm>
          <a:prstGeom prst="rect">
            <a:avLst/>
          </a:prstGeom>
        </p:spPr>
      </p:pic>
    </p:spTree>
    <p:extLst>
      <p:ext uri="{BB962C8B-B14F-4D97-AF65-F5344CB8AC3E}">
        <p14:creationId xmlns:p14="http://schemas.microsoft.com/office/powerpoint/2010/main" val="3411525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61C1CC-C9C4-AD00-D17D-9952A653B6BE}"/>
              </a:ext>
            </a:extLst>
          </p:cNvPr>
          <p:cNvSpPr>
            <a:spLocks noGrp="1"/>
          </p:cNvSpPr>
          <p:nvPr>
            <p:ph type="title"/>
          </p:nvPr>
        </p:nvSpPr>
        <p:spPr/>
        <p:txBody>
          <a:bodyPr/>
          <a:lstStyle/>
          <a:p>
            <a:r>
              <a:rPr lang="hu-HU"/>
              <a:t>Household and building sector </a:t>
            </a:r>
            <a:r>
              <a:rPr lang="hu-HU" err="1"/>
              <a:t>indicators</a:t>
            </a:r>
            <a:r>
              <a:rPr lang="hu-HU"/>
              <a:t> </a:t>
            </a:r>
            <a:endParaRPr lang="en-US"/>
          </a:p>
        </p:txBody>
      </p:sp>
      <p:sp>
        <p:nvSpPr>
          <p:cNvPr id="3" name="Tartalom helye 2">
            <a:extLst>
              <a:ext uri="{FF2B5EF4-FFF2-40B4-BE49-F238E27FC236}">
                <a16:creationId xmlns:a16="http://schemas.microsoft.com/office/drawing/2014/main" id="{77843D8B-0275-B903-F26E-D822001010F1}"/>
              </a:ext>
            </a:extLst>
          </p:cNvPr>
          <p:cNvSpPr>
            <a:spLocks noGrp="1"/>
          </p:cNvSpPr>
          <p:nvPr>
            <p:ph idx="1"/>
          </p:nvPr>
        </p:nvSpPr>
        <p:spPr>
          <a:xfrm>
            <a:off x="6338863" y="5192795"/>
            <a:ext cx="5664627" cy="2520953"/>
          </a:xfrm>
        </p:spPr>
        <p:txBody>
          <a:bodyPr/>
          <a:lstStyle/>
          <a:p>
            <a:pPr>
              <a:spcBef>
                <a:spcPts val="0"/>
              </a:spcBef>
            </a:pPr>
            <a:r>
              <a:rPr lang="hu-HU" sz="1600" kern="100">
                <a:latin typeface="Segoe UI Semilight" panose="020B0402040204020203" pitchFamily="34" charset="0"/>
                <a:ea typeface="Calibri" panose="020F0502020204030204" pitchFamily="34" charset="0"/>
                <a:cs typeface="Calibri" panose="020F0502020204030204" pitchFamily="34" charset="0"/>
              </a:rPr>
              <a:t>P</a:t>
            </a:r>
            <a:r>
              <a:rPr lang="en-GB" sz="1600" kern="100" err="1">
                <a:effectLst/>
                <a:latin typeface="Segoe UI Semilight" panose="020B0402040204020203" pitchFamily="34" charset="0"/>
                <a:ea typeface="Calibri" panose="020F0502020204030204" pitchFamily="34" charset="0"/>
                <a:cs typeface="Calibri" panose="020F0502020204030204" pitchFamily="34" charset="0"/>
              </a:rPr>
              <a:t>roportion</a:t>
            </a:r>
            <a:r>
              <a:rPr lang="en-GB" sz="1600" kern="100">
                <a:effectLst/>
                <a:latin typeface="Segoe UI Semilight" panose="020B0402040204020203" pitchFamily="34" charset="0"/>
                <a:ea typeface="Calibri" panose="020F0502020204030204" pitchFamily="34" charset="0"/>
                <a:cs typeface="Calibri" panose="020F0502020204030204" pitchFamily="34" charset="0"/>
              </a:rPr>
              <a:t> of households connected to the natural gas network </a:t>
            </a:r>
            <a:endParaRPr lang="hu-HU" sz="1600" kern="100">
              <a:effectLst/>
              <a:latin typeface="Segoe UI Semilight" panose="020B0402040204020203" pitchFamily="34" charset="0"/>
              <a:ea typeface="Calibri" panose="020F0502020204030204" pitchFamily="34" charset="0"/>
              <a:cs typeface="Calibri" panose="020F0502020204030204" pitchFamily="34" charset="0"/>
            </a:endParaRPr>
          </a:p>
          <a:p>
            <a:pPr algn="just">
              <a:spcBef>
                <a:spcPts val="0"/>
              </a:spcBef>
            </a:pPr>
            <a:r>
              <a:rPr lang="en-GB" sz="1600" kern="100">
                <a:effectLst/>
                <a:latin typeface="Segoe UI Semilight" panose="020B0402040204020203" pitchFamily="34" charset="0"/>
                <a:ea typeface="Calibri" panose="020F0502020204030204" pitchFamily="34" charset="0"/>
                <a:cs typeface="Calibri" panose="020F0502020204030204" pitchFamily="34" charset="0"/>
              </a:rPr>
              <a:t>The indicator was calculated by dividing the number of household gas consumers</a:t>
            </a:r>
            <a:r>
              <a:rPr lang="hu-HU" sz="1600" kern="100">
                <a:effectLst/>
                <a:latin typeface="Segoe UI Semilight" panose="020B0402040204020203" pitchFamily="34" charset="0"/>
                <a:ea typeface="Calibri" panose="020F0502020204030204" pitchFamily="34" charset="0"/>
                <a:cs typeface="Calibri" panose="020F0502020204030204" pitchFamily="34" charset="0"/>
              </a:rPr>
              <a:t>* </a:t>
            </a:r>
            <a:r>
              <a:rPr lang="en-GB" sz="1600" kern="100">
                <a:effectLst/>
                <a:latin typeface="Segoe UI Semilight" panose="020B0402040204020203" pitchFamily="34" charset="0"/>
                <a:ea typeface="Calibri" panose="020F0502020204030204" pitchFamily="34" charset="0"/>
                <a:cs typeface="Calibri" panose="020F0502020204030204" pitchFamily="34" charset="0"/>
              </a:rPr>
              <a:t>with the total number of households.</a:t>
            </a:r>
            <a:r>
              <a:rPr lang="hu-HU" sz="1600" kern="100">
                <a:effectLst/>
                <a:latin typeface="Segoe UI Semilight" panose="020B0402040204020203" pitchFamily="34" charset="0"/>
                <a:ea typeface="Calibri" panose="020F0502020204030204" pitchFamily="34" charset="0"/>
                <a:cs typeface="Calibri" panose="020F0502020204030204" pitchFamily="34" charset="0"/>
              </a:rPr>
              <a:t>**</a:t>
            </a:r>
            <a:endParaRPr lang="en-GB" sz="1600" kern="100">
              <a:effectLst/>
              <a:latin typeface="Segoe UI" panose="020B0502040204020203" pitchFamily="34" charset="0"/>
              <a:ea typeface="MS Mincho" panose="02020609040205080304" pitchFamily="49" charset="-128"/>
              <a:cs typeface="Arial" panose="020B0604020202020204" pitchFamily="34" charset="0"/>
            </a:endParaRPr>
          </a:p>
          <a:p>
            <a:pPr>
              <a:spcBef>
                <a:spcPts val="0"/>
              </a:spcBef>
            </a:pPr>
            <a:r>
              <a:rPr lang="hu-HU" sz="1600" err="1"/>
              <a:t>Exceptionally</a:t>
            </a:r>
            <a:r>
              <a:rPr lang="hu-HU" sz="1600"/>
              <a:t> </a:t>
            </a:r>
            <a:r>
              <a:rPr lang="hu-HU" sz="1600" err="1"/>
              <a:t>high</a:t>
            </a:r>
            <a:r>
              <a:rPr lang="hu-HU" sz="1600"/>
              <a:t> in HU, UA, SK, MD</a:t>
            </a:r>
            <a:endParaRPr lang="en-US" sz="1600"/>
          </a:p>
        </p:txBody>
      </p:sp>
      <p:sp>
        <p:nvSpPr>
          <p:cNvPr id="4" name="Dia számának helye 3">
            <a:extLst>
              <a:ext uri="{FF2B5EF4-FFF2-40B4-BE49-F238E27FC236}">
                <a16:creationId xmlns:a16="http://schemas.microsoft.com/office/drawing/2014/main" id="{20083EA5-7B72-D2C8-5369-50E65CBFBA89}"/>
              </a:ext>
            </a:extLst>
          </p:cNvPr>
          <p:cNvSpPr>
            <a:spLocks noGrp="1"/>
          </p:cNvSpPr>
          <p:nvPr>
            <p:ph type="sldNum" sz="quarter" idx="4"/>
          </p:nvPr>
        </p:nvSpPr>
        <p:spPr/>
        <p:txBody>
          <a:bodyPr/>
          <a:lstStyle/>
          <a:p>
            <a:pPr>
              <a:defRPr/>
            </a:pPr>
            <a:fld id="{C7E3338D-8F5B-4FC7-A0B5-AD45AC3F4C65}" type="slidenum">
              <a:rPr lang="en-GB" altLang="hu-HU" smtClean="0"/>
              <a:pPr>
                <a:defRPr/>
              </a:pPr>
              <a:t>39</a:t>
            </a:fld>
            <a:endParaRPr lang="en-GB" altLang="hu-HU"/>
          </a:p>
        </p:txBody>
      </p:sp>
      <p:pic>
        <p:nvPicPr>
          <p:cNvPr id="6" name="Kép 5">
            <a:extLst>
              <a:ext uri="{FF2B5EF4-FFF2-40B4-BE49-F238E27FC236}">
                <a16:creationId xmlns:a16="http://schemas.microsoft.com/office/drawing/2014/main" id="{4F839E63-C302-8073-B0FB-52BCFA107C84}"/>
              </a:ext>
            </a:extLst>
          </p:cNvPr>
          <p:cNvPicPr>
            <a:picLocks noChangeAspect="1"/>
          </p:cNvPicPr>
          <p:nvPr/>
        </p:nvPicPr>
        <p:blipFill>
          <a:blip r:embed="rId2"/>
          <a:stretch>
            <a:fillRect/>
          </a:stretch>
        </p:blipFill>
        <p:spPr>
          <a:xfrm>
            <a:off x="7111023" y="1011749"/>
            <a:ext cx="4456562" cy="3981033"/>
          </a:xfrm>
          <a:prstGeom prst="rect">
            <a:avLst/>
          </a:prstGeom>
        </p:spPr>
      </p:pic>
      <p:sp>
        <p:nvSpPr>
          <p:cNvPr id="7" name="Szövegdoboz 6">
            <a:extLst>
              <a:ext uri="{FF2B5EF4-FFF2-40B4-BE49-F238E27FC236}">
                <a16:creationId xmlns:a16="http://schemas.microsoft.com/office/drawing/2014/main" id="{FEACA6DC-2602-7929-D4CA-E2C3AF6EEA45}"/>
              </a:ext>
            </a:extLst>
          </p:cNvPr>
          <p:cNvSpPr txBox="1"/>
          <p:nvPr/>
        </p:nvSpPr>
        <p:spPr>
          <a:xfrm>
            <a:off x="7205634" y="4897665"/>
            <a:ext cx="5037166" cy="430887"/>
          </a:xfrm>
          <a:prstGeom prst="rect">
            <a:avLst/>
          </a:prstGeom>
          <a:noFill/>
        </p:spPr>
        <p:txBody>
          <a:bodyPr wrap="square">
            <a:spAutoFit/>
          </a:bodyPr>
          <a:lstStyle/>
          <a:p>
            <a:pPr algn="just"/>
            <a:r>
              <a:rPr lang="hu-HU" sz="1100" kern="100">
                <a:effectLst/>
                <a:latin typeface="Segoe UI" panose="020B0502040204020203" pitchFamily="34" charset="0"/>
                <a:ea typeface="MS Mincho" panose="02020609040205080304" pitchFamily="49" charset="-128"/>
                <a:cs typeface="Arial" panose="020B0604020202020204" pitchFamily="34" charset="0"/>
              </a:rPr>
              <a:t>*</a:t>
            </a:r>
            <a:r>
              <a:rPr lang="en-GB" sz="1100" kern="100">
                <a:effectLst/>
                <a:latin typeface="Segoe UI" panose="020B0502040204020203" pitchFamily="34" charset="0"/>
                <a:ea typeface="MS Mincho" panose="02020609040205080304" pitchFamily="49" charset="-128"/>
                <a:cs typeface="Arial" panose="020B0604020202020204" pitchFamily="34" charset="0"/>
              </a:rPr>
              <a:t>CEER National Reporting 2019 </a:t>
            </a:r>
            <a:r>
              <a:rPr lang="en-GB" sz="1100" kern="100">
                <a:effectLst/>
                <a:latin typeface="Segoe UI" panose="020B0502040204020203" pitchFamily="34" charset="0"/>
                <a:ea typeface="MS Mincho" panose="02020609040205080304" pitchFamily="49" charset="-128"/>
                <a:cs typeface="Arial" panose="020B0604020202020204" pitchFamily="34" charset="0"/>
                <a:hlinkClick r:id="rId3"/>
              </a:rPr>
              <a:t>https://www.ceer.eu/national-reporting-2020</a:t>
            </a:r>
            <a:endParaRPr lang="hu-HU" sz="1100" kern="100">
              <a:effectLst/>
              <a:latin typeface="Segoe UI" panose="020B0502040204020203" pitchFamily="34" charset="0"/>
              <a:ea typeface="MS Mincho" panose="02020609040205080304" pitchFamily="49" charset="-128"/>
              <a:cs typeface="Arial" panose="020B0604020202020204" pitchFamily="34" charset="0"/>
            </a:endParaRPr>
          </a:p>
          <a:p>
            <a:pPr algn="just"/>
            <a:r>
              <a:rPr lang="hu-HU" sz="1100" kern="100">
                <a:latin typeface="Segoe UI" panose="020B0502040204020203" pitchFamily="34" charset="0"/>
                <a:ea typeface="MS Mincho" panose="02020609040205080304" pitchFamily="49" charset="-128"/>
                <a:cs typeface="Arial" panose="020B0604020202020204" pitchFamily="34" charset="0"/>
              </a:rPr>
              <a:t>** </a:t>
            </a:r>
            <a:r>
              <a:rPr lang="en-GB" sz="1100" kern="100">
                <a:effectLst/>
                <a:latin typeface="Segoe UI" panose="020B0502040204020203" pitchFamily="34" charset="0"/>
                <a:ea typeface="MS Mincho" panose="02020609040205080304" pitchFamily="49" charset="-128"/>
                <a:cs typeface="Arial" panose="020B0604020202020204" pitchFamily="34" charset="0"/>
              </a:rPr>
              <a:t>Eurostat 2019</a:t>
            </a:r>
          </a:p>
        </p:txBody>
      </p:sp>
      <p:pic>
        <p:nvPicPr>
          <p:cNvPr id="8" name="Kép 7">
            <a:extLst>
              <a:ext uri="{FF2B5EF4-FFF2-40B4-BE49-F238E27FC236}">
                <a16:creationId xmlns:a16="http://schemas.microsoft.com/office/drawing/2014/main" id="{FE7436F4-1C1E-23A8-48FE-256CEF8903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062"/>
          <a:stretch/>
        </p:blipFill>
        <p:spPr bwMode="auto">
          <a:xfrm>
            <a:off x="1167130" y="1467293"/>
            <a:ext cx="4635500" cy="3489325"/>
          </a:xfrm>
          <a:prstGeom prst="rect">
            <a:avLst/>
          </a:prstGeom>
          <a:noFill/>
          <a:ln>
            <a:noFill/>
          </a:ln>
          <a:extLst>
            <a:ext uri="{53640926-AAD7-44D8-BBD7-CCE9431645EC}">
              <a14:shadowObscured xmlns:a14="http://schemas.microsoft.com/office/drawing/2010/main"/>
            </a:ext>
          </a:extLst>
        </p:spPr>
      </p:pic>
      <p:sp>
        <p:nvSpPr>
          <p:cNvPr id="10" name="Tartalom helye 2">
            <a:extLst>
              <a:ext uri="{FF2B5EF4-FFF2-40B4-BE49-F238E27FC236}">
                <a16:creationId xmlns:a16="http://schemas.microsoft.com/office/drawing/2014/main" id="{A892FC8C-4DCC-1246-C04F-93036BC9F60A}"/>
              </a:ext>
            </a:extLst>
          </p:cNvPr>
          <p:cNvSpPr txBox="1">
            <a:spLocks/>
          </p:cNvSpPr>
          <p:nvPr/>
        </p:nvSpPr>
        <p:spPr bwMode="auto">
          <a:xfrm>
            <a:off x="497562" y="5192795"/>
            <a:ext cx="5664627" cy="25209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0"/>
              </a:spcAft>
              <a:buClr>
                <a:srgbClr val="FF6600"/>
              </a:buClr>
              <a:buFont typeface="Wingdings" panose="05000000000000000000" pitchFamily="2" charset="2"/>
              <a:buChar char="§"/>
              <a:defRPr sz="2000">
                <a:solidFill>
                  <a:schemeClr val="tx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ts val="600"/>
              </a:spcBef>
              <a:spcAft>
                <a:spcPts val="0"/>
              </a:spcAft>
              <a:buClr>
                <a:srgbClr val="FF6600"/>
              </a:buClr>
              <a:buFont typeface="Wingdings" panose="05000000000000000000" pitchFamily="2" charset="2"/>
              <a:buChar char="§"/>
              <a:defRPr sz="18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ts val="600"/>
              </a:spcBef>
              <a:spcAft>
                <a:spcPts val="0"/>
              </a:spcAft>
              <a:buClr>
                <a:srgbClr val="FF6600"/>
              </a:buClr>
              <a:buFont typeface="Wingdings" panose="05000000000000000000" pitchFamily="2" charset="2"/>
              <a:buChar char="§"/>
              <a:defRPr sz="16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0"/>
              </a:spcBef>
            </a:pPr>
            <a:r>
              <a:rPr lang="hu-HU" sz="1600" kern="100" err="1">
                <a:latin typeface="Segoe UI Semilight" panose="020B0402040204020203" pitchFamily="34" charset="0"/>
                <a:ea typeface="Calibri" panose="020F0502020204030204" pitchFamily="34" charset="0"/>
                <a:cs typeface="Calibri" panose="020F0502020204030204" pitchFamily="34" charset="0"/>
              </a:rPr>
              <a:t>Share</a:t>
            </a:r>
            <a:r>
              <a:rPr lang="hu-HU" sz="1600" kern="100">
                <a:latin typeface="Segoe UI Semilight" panose="020B0402040204020203" pitchFamily="34" charset="0"/>
                <a:ea typeface="Calibri" panose="020F0502020204030204" pitchFamily="34" charset="0"/>
                <a:cs typeface="Calibri" panose="020F0502020204030204" pitchFamily="34" charset="0"/>
              </a:rPr>
              <a:t> of </a:t>
            </a:r>
            <a:r>
              <a:rPr lang="hu-HU" sz="1600" kern="100" err="1">
                <a:latin typeface="Segoe UI Semilight" panose="020B0402040204020203" pitchFamily="34" charset="0"/>
                <a:ea typeface="Calibri" panose="020F0502020204030204" pitchFamily="34" charset="0"/>
                <a:cs typeface="Calibri" panose="020F0502020204030204" pitchFamily="34" charset="0"/>
              </a:rPr>
              <a:t>natural</a:t>
            </a:r>
            <a:r>
              <a:rPr lang="hu-HU" sz="1600" kern="100">
                <a:latin typeface="Segoe UI Semilight" panose="020B0402040204020203" pitchFamily="34" charset="0"/>
                <a:ea typeface="Calibri" panose="020F0502020204030204" pitchFamily="34" charset="0"/>
                <a:cs typeface="Calibri" panose="020F0502020204030204" pitchFamily="34" charset="0"/>
              </a:rPr>
              <a:t> </a:t>
            </a:r>
            <a:r>
              <a:rPr lang="hu-HU" sz="1600" kern="100" err="1">
                <a:latin typeface="Segoe UI Semilight" panose="020B0402040204020203" pitchFamily="34" charset="0"/>
                <a:ea typeface="Calibri" panose="020F0502020204030204" pitchFamily="34" charset="0"/>
                <a:cs typeface="Calibri" panose="020F0502020204030204" pitchFamily="34" charset="0"/>
              </a:rPr>
              <a:t>gas</a:t>
            </a:r>
            <a:r>
              <a:rPr lang="hu-HU" sz="1600" kern="100">
                <a:latin typeface="Segoe UI Semilight" panose="020B0402040204020203" pitchFamily="34" charset="0"/>
                <a:ea typeface="Calibri" panose="020F0502020204030204" pitchFamily="34" charset="0"/>
                <a:cs typeface="Calibri" panose="020F0502020204030204" pitchFamily="34" charset="0"/>
              </a:rPr>
              <a:t> in </a:t>
            </a:r>
            <a:r>
              <a:rPr lang="hu-HU" sz="1600" kern="100" err="1">
                <a:latin typeface="Segoe UI Semilight" panose="020B0402040204020203" pitchFamily="34" charset="0"/>
                <a:ea typeface="Calibri" panose="020F0502020204030204" pitchFamily="34" charset="0"/>
                <a:cs typeface="Calibri" panose="020F0502020204030204" pitchFamily="34" charset="0"/>
              </a:rPr>
              <a:t>final</a:t>
            </a:r>
            <a:r>
              <a:rPr lang="hu-HU" sz="1600" kern="100">
                <a:latin typeface="Segoe UI Semilight" panose="020B0402040204020203" pitchFamily="34" charset="0"/>
                <a:ea typeface="Calibri" panose="020F0502020204030204" pitchFamily="34" charset="0"/>
                <a:cs typeface="Calibri" panose="020F0502020204030204" pitchFamily="34" charset="0"/>
              </a:rPr>
              <a:t> </a:t>
            </a:r>
            <a:r>
              <a:rPr lang="hu-HU" sz="1600" kern="100" err="1">
                <a:latin typeface="Segoe UI Semilight" panose="020B0402040204020203" pitchFamily="34" charset="0"/>
                <a:ea typeface="Calibri" panose="020F0502020204030204" pitchFamily="34" charset="0"/>
                <a:cs typeface="Calibri" panose="020F0502020204030204" pitchFamily="34" charset="0"/>
              </a:rPr>
              <a:t>energy</a:t>
            </a:r>
            <a:r>
              <a:rPr lang="hu-HU" sz="1600" kern="100">
                <a:latin typeface="Segoe UI Semilight" panose="020B0402040204020203" pitchFamily="34" charset="0"/>
                <a:ea typeface="Calibri" panose="020F0502020204030204" pitchFamily="34" charset="0"/>
                <a:cs typeface="Calibri" panose="020F0502020204030204" pitchFamily="34" charset="0"/>
              </a:rPr>
              <a:t> </a:t>
            </a:r>
            <a:r>
              <a:rPr lang="hu-HU" sz="1600" kern="100" err="1">
                <a:latin typeface="Segoe UI Semilight" panose="020B0402040204020203" pitchFamily="34" charset="0"/>
                <a:ea typeface="Calibri" panose="020F0502020204030204" pitchFamily="34" charset="0"/>
                <a:cs typeface="Calibri" panose="020F0502020204030204" pitchFamily="34" charset="0"/>
              </a:rPr>
              <a:t>consumption</a:t>
            </a:r>
            <a:r>
              <a:rPr lang="hu-HU" sz="1600" kern="100">
                <a:latin typeface="Segoe UI Semilight" panose="020B0402040204020203" pitchFamily="34" charset="0"/>
                <a:ea typeface="Calibri" panose="020F0502020204030204" pitchFamily="34" charset="0"/>
                <a:cs typeface="Calibri" panose="020F0502020204030204" pitchFamily="34" charset="0"/>
              </a:rPr>
              <a:t> of </a:t>
            </a:r>
            <a:r>
              <a:rPr lang="hu-HU" sz="1600" kern="100" err="1">
                <a:latin typeface="Segoe UI Semilight" panose="020B0402040204020203" pitchFamily="34" charset="0"/>
                <a:ea typeface="Calibri" panose="020F0502020204030204" pitchFamily="34" charset="0"/>
                <a:cs typeface="Calibri" panose="020F0502020204030204" pitchFamily="34" charset="0"/>
              </a:rPr>
              <a:t>households</a:t>
            </a:r>
            <a:endParaRPr lang="hu-HU" sz="1600" kern="100">
              <a:latin typeface="Segoe UI Semilight" panose="020B0402040204020203" pitchFamily="34" charset="0"/>
              <a:ea typeface="Calibri" panose="020F0502020204030204" pitchFamily="34" charset="0"/>
              <a:cs typeface="Calibri" panose="020F0502020204030204" pitchFamily="34" charset="0"/>
            </a:endParaRPr>
          </a:p>
          <a:p>
            <a:pPr>
              <a:spcBef>
                <a:spcPts val="0"/>
              </a:spcBef>
            </a:pPr>
            <a:r>
              <a:rPr lang="hu-HU" sz="1600" kern="100" err="1">
                <a:latin typeface="Segoe UI Semilight" panose="020B0402040204020203" pitchFamily="34" charset="0"/>
                <a:cs typeface="Calibri" panose="020F0502020204030204" pitchFamily="34" charset="0"/>
              </a:rPr>
              <a:t>Includes</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not</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only</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heating</a:t>
            </a:r>
            <a:r>
              <a:rPr lang="hu-HU" sz="1600" kern="100">
                <a:latin typeface="Segoe UI Semilight" panose="020B0402040204020203" pitchFamily="34" charset="0"/>
                <a:cs typeface="Calibri" panose="020F0502020204030204" pitchFamily="34" charset="0"/>
              </a:rPr>
              <a:t> and hot </a:t>
            </a:r>
            <a:r>
              <a:rPr lang="hu-HU" sz="1600" kern="100" err="1">
                <a:latin typeface="Segoe UI Semilight" panose="020B0402040204020203" pitchFamily="34" charset="0"/>
                <a:cs typeface="Calibri" panose="020F0502020204030204" pitchFamily="34" charset="0"/>
              </a:rPr>
              <a:t>water</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but</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all</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enegy-related</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use</a:t>
            </a:r>
            <a:r>
              <a:rPr lang="hu-HU" sz="1600" kern="100">
                <a:latin typeface="Segoe UI Semilight" panose="020B0402040204020203" pitchFamily="34" charset="0"/>
                <a:cs typeface="Calibri" panose="020F0502020204030204" pitchFamily="34" charset="0"/>
              </a:rPr>
              <a:t> of </a:t>
            </a:r>
            <a:r>
              <a:rPr lang="hu-HU" sz="1600" kern="100" err="1">
                <a:latin typeface="Segoe UI Semilight" panose="020B0402040204020203" pitchFamily="34" charset="0"/>
                <a:cs typeface="Calibri" panose="020F0502020204030204" pitchFamily="34" charset="0"/>
              </a:rPr>
              <a:t>HHs</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electricity</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for</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appliances</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lighting</a:t>
            </a:r>
            <a:r>
              <a:rPr lang="hu-HU" sz="1600" kern="100">
                <a:latin typeface="Segoe UI Semilight" panose="020B0402040204020203" pitchFamily="34" charset="0"/>
                <a:cs typeface="Calibri" panose="020F0502020204030204" pitchFamily="34" charset="0"/>
              </a:rPr>
              <a:t>)</a:t>
            </a:r>
          </a:p>
          <a:p>
            <a:pPr>
              <a:spcBef>
                <a:spcPts val="0"/>
              </a:spcBef>
            </a:pPr>
            <a:r>
              <a:rPr lang="hu-HU" sz="1600" kern="100" err="1">
                <a:latin typeface="Segoe UI Semilight" panose="020B0402040204020203" pitchFamily="34" charset="0"/>
                <a:cs typeface="Calibri" panose="020F0502020204030204" pitchFamily="34" charset="0"/>
              </a:rPr>
              <a:t>Correlates</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well</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with</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share</a:t>
            </a:r>
            <a:r>
              <a:rPr lang="hu-HU" sz="1600" kern="100">
                <a:latin typeface="Segoe UI Semilight" panose="020B0402040204020203" pitchFamily="34" charset="0"/>
                <a:cs typeface="Calibri" panose="020F0502020204030204" pitchFamily="34" charset="0"/>
              </a:rPr>
              <a:t> of </a:t>
            </a:r>
            <a:r>
              <a:rPr lang="hu-HU" sz="1600" kern="100" err="1">
                <a:latin typeface="Segoe UI Semilight" panose="020B0402040204020203" pitchFamily="34" charset="0"/>
                <a:cs typeface="Calibri" panose="020F0502020204030204" pitchFamily="34" charset="0"/>
              </a:rPr>
              <a:t>HHs</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using</a:t>
            </a:r>
            <a:r>
              <a:rPr lang="hu-HU" sz="1600" kern="100">
                <a:latin typeface="Segoe UI Semilight" panose="020B0402040204020203" pitchFamily="34" charset="0"/>
                <a:cs typeface="Calibri" panose="020F0502020204030204" pitchFamily="34" charset="0"/>
              </a:rPr>
              <a:t> </a:t>
            </a:r>
            <a:r>
              <a:rPr lang="hu-HU" sz="1600" kern="100" err="1">
                <a:latin typeface="Segoe UI Semilight" panose="020B0402040204020203" pitchFamily="34" charset="0"/>
                <a:cs typeface="Calibri" panose="020F0502020204030204" pitchFamily="34" charset="0"/>
              </a:rPr>
              <a:t>gas</a:t>
            </a:r>
            <a:endParaRPr lang="en-US" sz="1600" kern="0"/>
          </a:p>
        </p:txBody>
      </p:sp>
      <p:sp>
        <p:nvSpPr>
          <p:cNvPr id="12" name="Szövegdoboz 11">
            <a:extLst>
              <a:ext uri="{FF2B5EF4-FFF2-40B4-BE49-F238E27FC236}">
                <a16:creationId xmlns:a16="http://schemas.microsoft.com/office/drawing/2014/main" id="{87DC65FD-C13F-6CCB-B24E-1D311052F851}"/>
              </a:ext>
            </a:extLst>
          </p:cNvPr>
          <p:cNvSpPr txBox="1"/>
          <p:nvPr/>
        </p:nvSpPr>
        <p:spPr>
          <a:xfrm>
            <a:off x="782320" y="1100369"/>
            <a:ext cx="5568640" cy="338554"/>
          </a:xfrm>
          <a:prstGeom prst="rect">
            <a:avLst/>
          </a:prstGeom>
          <a:noFill/>
        </p:spPr>
        <p:txBody>
          <a:bodyPr wrap="none" rtlCol="0">
            <a:spAutoFit/>
          </a:bodyPr>
          <a:lstStyle/>
          <a:p>
            <a:r>
              <a:rPr lang="hu-HU" sz="1600" b="1"/>
              <a:t>SHARE OF GAS IN BUILDING ENERGY CONSUMPTION</a:t>
            </a:r>
            <a:endParaRPr lang="en-GB" sz="1600" b="1"/>
          </a:p>
        </p:txBody>
      </p:sp>
      <p:sp>
        <p:nvSpPr>
          <p:cNvPr id="14" name="Szövegdoboz 13">
            <a:extLst>
              <a:ext uri="{FF2B5EF4-FFF2-40B4-BE49-F238E27FC236}">
                <a16:creationId xmlns:a16="http://schemas.microsoft.com/office/drawing/2014/main" id="{63B53202-B359-F0F7-427D-16632960FADE}"/>
              </a:ext>
            </a:extLst>
          </p:cNvPr>
          <p:cNvSpPr txBox="1"/>
          <p:nvPr/>
        </p:nvSpPr>
        <p:spPr>
          <a:xfrm>
            <a:off x="7362641" y="1128739"/>
            <a:ext cx="3953326" cy="338554"/>
          </a:xfrm>
          <a:prstGeom prst="rect">
            <a:avLst/>
          </a:prstGeom>
          <a:solidFill>
            <a:schemeClr val="bg1"/>
          </a:solidFill>
        </p:spPr>
        <p:txBody>
          <a:bodyPr wrap="none" rtlCol="0">
            <a:spAutoFit/>
          </a:bodyPr>
          <a:lstStyle/>
          <a:p>
            <a:r>
              <a:rPr lang="hu-HU" sz="1600" b="1"/>
              <a:t>SHARE OF HOUSEHOLDS USING GAS</a:t>
            </a:r>
            <a:endParaRPr lang="en-GB" sz="1600" b="1"/>
          </a:p>
        </p:txBody>
      </p:sp>
    </p:spTree>
    <p:extLst>
      <p:ext uri="{BB962C8B-B14F-4D97-AF65-F5344CB8AC3E}">
        <p14:creationId xmlns:p14="http://schemas.microsoft.com/office/powerpoint/2010/main" val="146441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0719B4-7E6B-11F6-2925-70D42010DAFC}"/>
              </a:ext>
            </a:extLst>
          </p:cNvPr>
          <p:cNvSpPr>
            <a:spLocks noGrp="1"/>
          </p:cNvSpPr>
          <p:nvPr>
            <p:ph type="title"/>
          </p:nvPr>
        </p:nvSpPr>
        <p:spPr/>
        <p:txBody>
          <a:bodyPr/>
          <a:lstStyle/>
          <a:p>
            <a:r>
              <a:rPr lang="hu-HU" dirty="0" err="1"/>
              <a:t>Timeline</a:t>
            </a:r>
            <a:endParaRPr lang="en-GB" dirty="0"/>
          </a:p>
        </p:txBody>
      </p:sp>
      <p:graphicFrame>
        <p:nvGraphicFramePr>
          <p:cNvPr id="5" name="Tartalom helye 4">
            <a:extLst>
              <a:ext uri="{FF2B5EF4-FFF2-40B4-BE49-F238E27FC236}">
                <a16:creationId xmlns:a16="http://schemas.microsoft.com/office/drawing/2014/main" id="{4B7760BE-094B-AA83-3342-609CAF13E0C7}"/>
              </a:ext>
            </a:extLst>
          </p:cNvPr>
          <p:cNvGraphicFramePr>
            <a:graphicFrameLocks noGrp="1"/>
          </p:cNvGraphicFramePr>
          <p:nvPr>
            <p:ph idx="1"/>
            <p:extLst>
              <p:ext uri="{D42A27DB-BD31-4B8C-83A1-F6EECF244321}">
                <p14:modId xmlns:p14="http://schemas.microsoft.com/office/powerpoint/2010/main" val="2861701790"/>
              </p:ext>
            </p:extLst>
          </p:nvPr>
        </p:nvGraphicFramePr>
        <p:xfrm>
          <a:off x="487680" y="1145776"/>
          <a:ext cx="10437314" cy="5409161"/>
        </p:xfrm>
        <a:graphic>
          <a:graphicData uri="http://schemas.openxmlformats.org/drawingml/2006/table">
            <a:tbl>
              <a:tblPr firstRow="1">
                <a:tableStyleId>{ED083AE6-46FA-4A59-8FB0-9F97EB10719F}</a:tableStyleId>
              </a:tblPr>
              <a:tblGrid>
                <a:gridCol w="1554480">
                  <a:extLst>
                    <a:ext uri="{9D8B030D-6E8A-4147-A177-3AD203B41FA5}">
                      <a16:colId xmlns:a16="http://schemas.microsoft.com/office/drawing/2014/main" val="3004435916"/>
                    </a:ext>
                  </a:extLst>
                </a:gridCol>
                <a:gridCol w="4064332">
                  <a:extLst>
                    <a:ext uri="{9D8B030D-6E8A-4147-A177-3AD203B41FA5}">
                      <a16:colId xmlns:a16="http://schemas.microsoft.com/office/drawing/2014/main" val="2884260946"/>
                    </a:ext>
                  </a:extLst>
                </a:gridCol>
                <a:gridCol w="2411629">
                  <a:extLst>
                    <a:ext uri="{9D8B030D-6E8A-4147-A177-3AD203B41FA5}">
                      <a16:colId xmlns:a16="http://schemas.microsoft.com/office/drawing/2014/main" val="1142324923"/>
                    </a:ext>
                  </a:extLst>
                </a:gridCol>
                <a:gridCol w="2406873">
                  <a:extLst>
                    <a:ext uri="{9D8B030D-6E8A-4147-A177-3AD203B41FA5}">
                      <a16:colId xmlns:a16="http://schemas.microsoft.com/office/drawing/2014/main" val="2916330122"/>
                    </a:ext>
                  </a:extLst>
                </a:gridCol>
              </a:tblGrid>
              <a:tr h="386369">
                <a:tc>
                  <a:txBody>
                    <a:bodyPr/>
                    <a:lstStyle/>
                    <a:p>
                      <a:pPr algn="just">
                        <a:spcBef>
                          <a:spcPts val="600"/>
                        </a:spcBef>
                        <a:spcAft>
                          <a:spcPts val="600"/>
                        </a:spcAft>
                      </a:pPr>
                      <a:r>
                        <a:rPr lang="hu-HU" sz="1600" kern="100" err="1">
                          <a:effectLst/>
                        </a:rPr>
                        <a:t>Task</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err="1">
                          <a:effectLst/>
                        </a:rPr>
                        <a:t>Description</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Due date</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err="1">
                          <a:effectLst/>
                        </a:rPr>
                        <a:t>Deliverable</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4075504"/>
                  </a:ext>
                </a:extLst>
              </a:tr>
              <a:tr h="386369">
                <a:tc>
                  <a:txBody>
                    <a:bodyPr/>
                    <a:lstStyle/>
                    <a:p>
                      <a:pPr algn="just">
                        <a:spcBef>
                          <a:spcPts val="600"/>
                        </a:spcBef>
                        <a:spcAft>
                          <a:spcPts val="600"/>
                        </a:spcAft>
                      </a:pPr>
                      <a:r>
                        <a:rPr lang="hu-HU" sz="1600" kern="100">
                          <a:effectLst/>
                        </a:rPr>
                        <a:t>Task 1-2</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State of pay and modelling (DR countries)</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May-</a:t>
                      </a:r>
                      <a:r>
                        <a:rPr lang="hu-HU" sz="1600" kern="100" err="1">
                          <a:effectLst/>
                        </a:rPr>
                        <a:t>June</a:t>
                      </a:r>
                      <a:r>
                        <a:rPr lang="hu-HU" sz="1600" kern="100">
                          <a:effectLst/>
                        </a:rPr>
                        <a:t> 2022</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err="1">
                          <a:effectLst/>
                        </a:rPr>
                        <a:t>First</a:t>
                      </a:r>
                      <a:r>
                        <a:rPr lang="hu-HU" sz="1600" kern="100">
                          <a:effectLst/>
                        </a:rPr>
                        <a:t> </a:t>
                      </a:r>
                      <a:r>
                        <a:rPr lang="hu-HU" sz="1600" kern="100" err="1">
                          <a:effectLst/>
                        </a:rPr>
                        <a:t>interim</a:t>
                      </a:r>
                      <a:r>
                        <a:rPr lang="hu-HU" sz="1600" kern="100">
                          <a:effectLst/>
                        </a:rPr>
                        <a:t> </a:t>
                      </a:r>
                      <a:r>
                        <a:rPr lang="hu-HU" sz="1600" kern="100" err="1">
                          <a:effectLst/>
                        </a:rPr>
                        <a:t>report</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1334964967"/>
                  </a:ext>
                </a:extLst>
              </a:tr>
              <a:tr h="1159106">
                <a:tc>
                  <a:txBody>
                    <a:bodyPr/>
                    <a:lstStyle/>
                    <a:p>
                      <a:pPr algn="just">
                        <a:spcBef>
                          <a:spcPts val="600"/>
                        </a:spcBef>
                        <a:spcAft>
                          <a:spcPts val="600"/>
                        </a:spcAft>
                      </a:pPr>
                      <a:r>
                        <a:rPr lang="hu-HU" sz="1600" kern="100">
                          <a:effectLst/>
                        </a:rPr>
                        <a:t>DR meeting</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Presenting and finalising Country Fact Sheet concept </a:t>
                      </a:r>
                    </a:p>
                    <a:p>
                      <a:pPr algn="just">
                        <a:spcBef>
                          <a:spcPts val="600"/>
                        </a:spcBef>
                        <a:spcAft>
                          <a:spcPts val="600"/>
                        </a:spcAft>
                      </a:pPr>
                      <a:r>
                        <a:rPr lang="hu-HU" sz="1600" kern="100">
                          <a:effectLst/>
                        </a:rPr>
                        <a:t>Identifying select DR countries to analyse</a:t>
                      </a:r>
                      <a:endParaRPr lang="hu-HU" sz="1600" kern="100">
                        <a:effectLst/>
                        <a:latin typeface="Segoe UI Semilight" panose="020B0402040204020203"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dirty="0">
                          <a:effectLst/>
                        </a:rPr>
                        <a:t>24.06.2022.</a:t>
                      </a:r>
                      <a:endParaRPr lang="en-GB" sz="1600" kern="1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 </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839066291"/>
                  </a:ext>
                </a:extLst>
              </a:tr>
              <a:tr h="579553">
                <a:tc>
                  <a:txBody>
                    <a:bodyPr/>
                    <a:lstStyle/>
                    <a:p>
                      <a:pPr algn="just">
                        <a:spcBef>
                          <a:spcPts val="600"/>
                        </a:spcBef>
                        <a:spcAft>
                          <a:spcPts val="600"/>
                        </a:spcAft>
                      </a:pPr>
                      <a:r>
                        <a:rPr lang="hu-HU" sz="1600" kern="100">
                          <a:effectLst/>
                        </a:rPr>
                        <a:t>Task 3</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Sectoral gas saving potential and possibilities (4-5 countries)</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31.07.2022</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Second interim report</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51778682"/>
                  </a:ext>
                </a:extLst>
              </a:tr>
              <a:tr h="579553">
                <a:tc>
                  <a:txBody>
                    <a:bodyPr/>
                    <a:lstStyle/>
                    <a:p>
                      <a:pPr algn="just">
                        <a:spcBef>
                          <a:spcPts val="600"/>
                        </a:spcBef>
                        <a:spcAft>
                          <a:spcPts val="600"/>
                        </a:spcAft>
                      </a:pPr>
                      <a:r>
                        <a:rPr lang="hu-HU" sz="1600" kern="100">
                          <a:effectLst/>
                        </a:rPr>
                        <a:t>Dissemination</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Short policy brief</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31.08.2022</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Policy brief</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4021618950"/>
                  </a:ext>
                </a:extLst>
              </a:tr>
              <a:tr h="772737">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hu-HU" sz="1600" kern="100">
                          <a:effectLst/>
                        </a:rPr>
                        <a:t>Dissemination</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Presenting second interim report, gas saving potential and possibilities of DR countries</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19.09.2022. </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hu-HU" sz="1600" kern="100">
                          <a:effectLst/>
                        </a:rPr>
                        <a:t> EUSEW Workshop</a:t>
                      </a:r>
                      <a:endParaRPr lang="en-GB" sz="1600" kern="100">
                        <a:effectLst/>
                      </a:endParaRPr>
                    </a:p>
                    <a:p>
                      <a:pPr algn="just">
                        <a:spcBef>
                          <a:spcPts val="600"/>
                        </a:spcBef>
                        <a:spcAft>
                          <a:spcPts val="600"/>
                        </a:spcAft>
                      </a:pP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1326324827"/>
                  </a:ext>
                </a:extLst>
              </a:tr>
              <a:tr h="772737">
                <a:tc>
                  <a:txBody>
                    <a:bodyPr/>
                    <a:lstStyle/>
                    <a:p>
                      <a:pPr algn="just">
                        <a:spcBef>
                          <a:spcPts val="600"/>
                        </a:spcBef>
                        <a:spcAft>
                          <a:spcPts val="600"/>
                        </a:spcAft>
                      </a:pPr>
                      <a:r>
                        <a:rPr lang="hu-HU" sz="1600" kern="100">
                          <a:effectLst/>
                        </a:rPr>
                        <a:t>Task 4-5</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Gas phase out plans and actions, possibilities for DR cooperation</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15.09.2022</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Final study (Policy brief + country fact sheets)</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2351313528"/>
                  </a:ext>
                </a:extLst>
              </a:tr>
              <a:tr h="772737">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hu-HU" sz="1600" kern="100">
                          <a:effectLst/>
                        </a:rPr>
                        <a:t> Dissemination</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Presenting final study</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a:effectLst/>
                        </a:rPr>
                        <a:t>By end of 2022</a:t>
                      </a:r>
                      <a:endParaRPr lang="en-GB" sz="1600" kern="10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tc>
                  <a:txBody>
                    <a:bodyPr/>
                    <a:lstStyle/>
                    <a:p>
                      <a:pPr algn="just">
                        <a:spcBef>
                          <a:spcPts val="600"/>
                        </a:spcBef>
                        <a:spcAft>
                          <a:spcPts val="600"/>
                        </a:spcAft>
                      </a:pPr>
                      <a:r>
                        <a:rPr lang="hu-HU" sz="1600" kern="100" dirty="0">
                          <a:effectLst/>
                        </a:rPr>
                        <a:t> </a:t>
                      </a:r>
                      <a:endParaRPr lang="en-GB" sz="1600" kern="100"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tc>
                <a:extLst>
                  <a:ext uri="{0D108BD9-81ED-4DB2-BD59-A6C34878D82A}">
                    <a16:rowId xmlns:a16="http://schemas.microsoft.com/office/drawing/2014/main" val="1950291601"/>
                  </a:ext>
                </a:extLst>
              </a:tr>
            </a:tbl>
          </a:graphicData>
        </a:graphic>
      </p:graphicFrame>
      <p:sp>
        <p:nvSpPr>
          <p:cNvPr id="4" name="Dia számának helye 3">
            <a:extLst>
              <a:ext uri="{FF2B5EF4-FFF2-40B4-BE49-F238E27FC236}">
                <a16:creationId xmlns:a16="http://schemas.microsoft.com/office/drawing/2014/main" id="{7508BBB2-6661-745A-50B2-14BD029EFB1B}"/>
              </a:ext>
            </a:extLst>
          </p:cNvPr>
          <p:cNvSpPr>
            <a:spLocks noGrp="1"/>
          </p:cNvSpPr>
          <p:nvPr>
            <p:ph type="sldNum" sz="quarter" idx="4"/>
          </p:nvPr>
        </p:nvSpPr>
        <p:spPr/>
        <p:txBody>
          <a:bodyPr/>
          <a:lstStyle/>
          <a:p>
            <a:pPr>
              <a:defRPr/>
            </a:pPr>
            <a:fld id="{C7E3338D-8F5B-4FC7-A0B5-AD45AC3F4C65}" type="slidenum">
              <a:rPr lang="en-GB" altLang="hu-HU" smtClean="0"/>
              <a:pPr>
                <a:defRPr/>
              </a:pPr>
              <a:t>4</a:t>
            </a:fld>
            <a:endParaRPr lang="en-GB" altLang="hu-HU"/>
          </a:p>
        </p:txBody>
      </p:sp>
      <p:pic>
        <p:nvPicPr>
          <p:cNvPr id="2050" name="Picture 2" descr="Hero Image">
            <a:extLst>
              <a:ext uri="{FF2B5EF4-FFF2-40B4-BE49-F238E27FC236}">
                <a16:creationId xmlns:a16="http://schemas.microsoft.com/office/drawing/2014/main" id="{605C85FF-BD79-ADA0-8FFC-946B1414E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7814" y="4258357"/>
            <a:ext cx="2158712" cy="74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3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5">
            <a:extLst>
              <a:ext uri="{FF2B5EF4-FFF2-40B4-BE49-F238E27FC236}">
                <a16:creationId xmlns:a16="http://schemas.microsoft.com/office/drawing/2014/main" id="{8B6B9B31-4DCC-667E-559C-3284E98C7A4B}"/>
              </a:ext>
            </a:extLst>
          </p:cNvPr>
          <p:cNvSpPr>
            <a:spLocks noGrp="1"/>
          </p:cNvSpPr>
          <p:nvPr>
            <p:ph sz="half" idx="1"/>
          </p:nvPr>
        </p:nvSpPr>
        <p:spPr/>
        <p:txBody>
          <a:bodyPr/>
          <a:lstStyle/>
          <a:p>
            <a:r>
              <a:rPr lang="hu-HU" err="1"/>
              <a:t>Gas</a:t>
            </a:r>
            <a:r>
              <a:rPr lang="hu-HU"/>
              <a:t> </a:t>
            </a:r>
            <a:r>
              <a:rPr lang="hu-HU" err="1"/>
              <a:t>may</a:t>
            </a:r>
            <a:r>
              <a:rPr lang="hu-HU"/>
              <a:t> be </a:t>
            </a:r>
            <a:r>
              <a:rPr lang="hu-HU" err="1"/>
              <a:t>used</a:t>
            </a:r>
            <a:r>
              <a:rPr lang="hu-HU"/>
              <a:t> </a:t>
            </a:r>
            <a:r>
              <a:rPr lang="hu-HU" err="1"/>
              <a:t>as</a:t>
            </a:r>
            <a:r>
              <a:rPr lang="hu-HU"/>
              <a:t> </a:t>
            </a:r>
          </a:p>
          <a:p>
            <a:pPr lvl="1"/>
            <a:r>
              <a:rPr lang="hu-HU" err="1"/>
              <a:t>Feedstock</a:t>
            </a:r>
            <a:endParaRPr lang="hu-HU"/>
          </a:p>
          <a:p>
            <a:pPr lvl="1"/>
            <a:r>
              <a:rPr lang="hu-HU" err="1"/>
              <a:t>Heat</a:t>
            </a:r>
            <a:r>
              <a:rPr lang="hu-HU"/>
              <a:t> </a:t>
            </a:r>
            <a:r>
              <a:rPr lang="hu-HU" err="1"/>
              <a:t>for</a:t>
            </a:r>
            <a:r>
              <a:rPr lang="hu-HU"/>
              <a:t> building </a:t>
            </a:r>
            <a:r>
              <a:rPr lang="hu-HU" err="1"/>
              <a:t>heating</a:t>
            </a:r>
            <a:endParaRPr lang="hu-HU"/>
          </a:p>
          <a:p>
            <a:pPr lvl="1"/>
            <a:r>
              <a:rPr lang="hu-HU" err="1"/>
              <a:t>Heat</a:t>
            </a:r>
            <a:r>
              <a:rPr lang="hu-HU"/>
              <a:t> </a:t>
            </a:r>
            <a:r>
              <a:rPr lang="hu-HU" err="1"/>
              <a:t>for</a:t>
            </a:r>
            <a:r>
              <a:rPr lang="hu-HU"/>
              <a:t> </a:t>
            </a:r>
            <a:r>
              <a:rPr lang="hu-HU" err="1"/>
              <a:t>industrial</a:t>
            </a:r>
            <a:r>
              <a:rPr lang="hu-HU"/>
              <a:t> </a:t>
            </a:r>
            <a:r>
              <a:rPr lang="hu-HU" err="1"/>
              <a:t>processes</a:t>
            </a:r>
            <a:endParaRPr lang="hu-HU"/>
          </a:p>
          <a:p>
            <a:r>
              <a:rPr lang="hu-HU"/>
              <a:t>DR and EU </a:t>
            </a:r>
            <a:r>
              <a:rPr lang="hu-HU" err="1"/>
              <a:t>share</a:t>
            </a:r>
            <a:r>
              <a:rPr lang="hu-HU"/>
              <a:t> is </a:t>
            </a:r>
            <a:r>
              <a:rPr lang="hu-HU" err="1"/>
              <a:t>identical</a:t>
            </a:r>
            <a:r>
              <a:rPr lang="hu-HU"/>
              <a:t> (28%)</a:t>
            </a:r>
          </a:p>
          <a:p>
            <a:r>
              <a:rPr lang="hu-HU"/>
              <a:t>DR </a:t>
            </a:r>
            <a:r>
              <a:rPr lang="hu-HU" err="1"/>
              <a:t>industries</a:t>
            </a:r>
            <a:r>
              <a:rPr lang="hu-HU"/>
              <a:t> </a:t>
            </a:r>
            <a:r>
              <a:rPr lang="hu-HU" err="1"/>
              <a:t>use</a:t>
            </a:r>
            <a:r>
              <a:rPr lang="hu-HU"/>
              <a:t> 20-33% </a:t>
            </a:r>
            <a:r>
              <a:rPr lang="hu-HU" err="1"/>
              <a:t>gas</a:t>
            </a:r>
            <a:r>
              <a:rPr lang="hu-HU"/>
              <a:t>, </a:t>
            </a:r>
            <a:r>
              <a:rPr lang="hu-HU" err="1"/>
              <a:t>except</a:t>
            </a:r>
            <a:r>
              <a:rPr lang="hu-HU"/>
              <a:t> </a:t>
            </a:r>
            <a:r>
              <a:rPr lang="hu-HU" err="1"/>
              <a:t>for</a:t>
            </a:r>
            <a:r>
              <a:rPr lang="hu-HU"/>
              <a:t> BA (9%), HR (47%)</a:t>
            </a:r>
          </a:p>
          <a:p>
            <a:endParaRPr lang="hu-HU"/>
          </a:p>
          <a:p>
            <a:endParaRPr lang="en-GB"/>
          </a:p>
        </p:txBody>
      </p:sp>
      <p:sp>
        <p:nvSpPr>
          <p:cNvPr id="5" name="Cím 4">
            <a:extLst>
              <a:ext uri="{FF2B5EF4-FFF2-40B4-BE49-F238E27FC236}">
                <a16:creationId xmlns:a16="http://schemas.microsoft.com/office/drawing/2014/main" id="{984451FB-B461-A057-95D7-CECBBA5CF867}"/>
              </a:ext>
            </a:extLst>
          </p:cNvPr>
          <p:cNvSpPr>
            <a:spLocks noGrp="1"/>
          </p:cNvSpPr>
          <p:nvPr>
            <p:ph type="title"/>
          </p:nvPr>
        </p:nvSpPr>
        <p:spPr/>
        <p:txBody>
          <a:bodyPr/>
          <a:lstStyle/>
          <a:p>
            <a:r>
              <a:rPr lang="hu-HU" err="1"/>
              <a:t>Industry</a:t>
            </a:r>
            <a:endParaRPr lang="en-GB"/>
          </a:p>
        </p:txBody>
      </p:sp>
      <p:sp>
        <p:nvSpPr>
          <p:cNvPr id="4" name="Dia számának helye 3">
            <a:extLst>
              <a:ext uri="{FF2B5EF4-FFF2-40B4-BE49-F238E27FC236}">
                <a16:creationId xmlns:a16="http://schemas.microsoft.com/office/drawing/2014/main" id="{83B5BDC2-935E-22FE-88B1-1A3745364BD9}"/>
              </a:ext>
            </a:extLst>
          </p:cNvPr>
          <p:cNvSpPr>
            <a:spLocks noGrp="1"/>
          </p:cNvSpPr>
          <p:nvPr>
            <p:ph type="sldNum" sz="quarter" idx="4294967295"/>
          </p:nvPr>
        </p:nvSpPr>
        <p:spPr>
          <a:xfrm>
            <a:off x="11423650" y="6554788"/>
            <a:ext cx="768350" cy="292100"/>
          </a:xfrm>
        </p:spPr>
        <p:txBody>
          <a:bodyPr/>
          <a:lstStyle/>
          <a:p>
            <a:pPr>
              <a:defRPr/>
            </a:pPr>
            <a:fld id="{C7E3338D-8F5B-4FC7-A0B5-AD45AC3F4C65}" type="slidenum">
              <a:rPr lang="en-GB" altLang="hu-HU" smtClean="0"/>
              <a:pPr>
                <a:defRPr/>
              </a:pPr>
              <a:t>40</a:t>
            </a:fld>
            <a:endParaRPr lang="en-GB" altLang="hu-HU"/>
          </a:p>
        </p:txBody>
      </p:sp>
      <p:pic>
        <p:nvPicPr>
          <p:cNvPr id="8" name="Tartalom helye 7">
            <a:extLst>
              <a:ext uri="{FF2B5EF4-FFF2-40B4-BE49-F238E27FC236}">
                <a16:creationId xmlns:a16="http://schemas.microsoft.com/office/drawing/2014/main" id="{0106CC4C-D38A-98A1-A561-E4406771F4DF}"/>
              </a:ext>
            </a:extLst>
          </p:cNvPr>
          <p:cNvPicPr>
            <a:picLocks noGrp="1" noChangeAspect="1"/>
          </p:cNvPicPr>
          <p:nvPr>
            <p:ph sz="half" idx="10"/>
          </p:nvPr>
        </p:nvPicPr>
        <p:blipFill rotWithShape="1">
          <a:blip r:embed="rId2" cstate="print">
            <a:extLst>
              <a:ext uri="{28A0092B-C50C-407E-A947-70E740481C1C}">
                <a14:useLocalDpi xmlns:a14="http://schemas.microsoft.com/office/drawing/2010/main" val="0"/>
              </a:ext>
            </a:extLst>
          </a:blip>
          <a:srcRect t="11062"/>
          <a:stretch/>
        </p:blipFill>
        <p:spPr bwMode="auto">
          <a:xfrm>
            <a:off x="6635591" y="2114232"/>
            <a:ext cx="4640580" cy="3491549"/>
          </a:xfrm>
          <a:prstGeom prst="rect">
            <a:avLst/>
          </a:prstGeom>
          <a:noFill/>
          <a:ln>
            <a:noFill/>
          </a:ln>
          <a:extLst>
            <a:ext uri="{53640926-AAD7-44D8-BBD7-CCE9431645EC}">
              <a14:shadowObscured xmlns:a14="http://schemas.microsoft.com/office/drawing/2010/main"/>
            </a:ext>
          </a:extLst>
        </p:spPr>
      </p:pic>
      <p:sp>
        <p:nvSpPr>
          <p:cNvPr id="9" name="Szövegdoboz 8">
            <a:extLst>
              <a:ext uri="{FF2B5EF4-FFF2-40B4-BE49-F238E27FC236}">
                <a16:creationId xmlns:a16="http://schemas.microsoft.com/office/drawing/2014/main" id="{F9BCC18F-8EC8-D232-A3DD-2B9FDC0DF8E4}"/>
              </a:ext>
            </a:extLst>
          </p:cNvPr>
          <p:cNvSpPr txBox="1"/>
          <p:nvPr/>
        </p:nvSpPr>
        <p:spPr>
          <a:xfrm>
            <a:off x="6096000" y="1481943"/>
            <a:ext cx="5813386" cy="338554"/>
          </a:xfrm>
          <a:prstGeom prst="rect">
            <a:avLst/>
          </a:prstGeom>
          <a:noFill/>
        </p:spPr>
        <p:txBody>
          <a:bodyPr wrap="none" rtlCol="0">
            <a:spAutoFit/>
          </a:bodyPr>
          <a:lstStyle/>
          <a:p>
            <a:r>
              <a:rPr lang="hu-HU" sz="1600" b="1"/>
              <a:t>SHARE OF GAS IN INDUSTRIAL ENERGY CONSUMPTION</a:t>
            </a:r>
            <a:endParaRPr lang="en-GB" sz="1600" b="1"/>
          </a:p>
        </p:txBody>
      </p:sp>
    </p:spTree>
    <p:extLst>
      <p:ext uri="{BB962C8B-B14F-4D97-AF65-F5344CB8AC3E}">
        <p14:creationId xmlns:p14="http://schemas.microsoft.com/office/powerpoint/2010/main" val="132963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E98E3A45-1FE0-4860-7E67-D227938209B7}"/>
              </a:ext>
            </a:extLst>
          </p:cNvPr>
          <p:cNvSpPr>
            <a:spLocks noGrp="1"/>
          </p:cNvSpPr>
          <p:nvPr>
            <p:ph sz="half" idx="1"/>
          </p:nvPr>
        </p:nvSpPr>
        <p:spPr/>
        <p:txBody>
          <a:bodyPr/>
          <a:lstStyle/>
          <a:p>
            <a:r>
              <a:rPr lang="hu-HU"/>
              <a:t>EU and DR </a:t>
            </a:r>
            <a:r>
              <a:rPr lang="hu-HU" err="1"/>
              <a:t>similar</a:t>
            </a:r>
            <a:r>
              <a:rPr lang="hu-HU"/>
              <a:t> </a:t>
            </a:r>
            <a:r>
              <a:rPr lang="hu-HU" err="1"/>
              <a:t>share</a:t>
            </a:r>
            <a:endParaRPr lang="hu-HU"/>
          </a:p>
          <a:p>
            <a:r>
              <a:rPr lang="hu-HU"/>
              <a:t>MD </a:t>
            </a:r>
            <a:r>
              <a:rPr lang="hu-HU" err="1"/>
              <a:t>power</a:t>
            </a:r>
            <a:r>
              <a:rPr lang="hu-HU"/>
              <a:t> sector </a:t>
            </a:r>
            <a:r>
              <a:rPr lang="hu-HU" err="1"/>
              <a:t>highly</a:t>
            </a:r>
            <a:r>
              <a:rPr lang="hu-HU"/>
              <a:t> </a:t>
            </a:r>
            <a:r>
              <a:rPr lang="hu-HU" err="1"/>
              <a:t>dependent</a:t>
            </a:r>
            <a:r>
              <a:rPr lang="hu-HU"/>
              <a:t> </a:t>
            </a:r>
            <a:r>
              <a:rPr lang="hu-HU" err="1"/>
              <a:t>on</a:t>
            </a:r>
            <a:r>
              <a:rPr lang="hu-HU"/>
              <a:t> </a:t>
            </a:r>
            <a:r>
              <a:rPr lang="hu-HU" err="1"/>
              <a:t>gas</a:t>
            </a:r>
            <a:endParaRPr lang="hu-HU"/>
          </a:p>
          <a:p>
            <a:r>
              <a:rPr lang="hu-HU" err="1"/>
              <a:t>Well-interconnected</a:t>
            </a:r>
            <a:r>
              <a:rPr lang="hu-HU"/>
              <a:t> ENTSO-E </a:t>
            </a:r>
            <a:r>
              <a:rPr lang="hu-HU" err="1"/>
              <a:t>network</a:t>
            </a:r>
            <a:r>
              <a:rPr lang="hu-HU"/>
              <a:t> </a:t>
            </a:r>
            <a:r>
              <a:rPr lang="hu-HU" err="1"/>
              <a:t>allows</a:t>
            </a:r>
            <a:r>
              <a:rPr lang="hu-HU"/>
              <a:t> </a:t>
            </a:r>
            <a:r>
              <a:rPr lang="hu-HU" err="1"/>
              <a:t>for</a:t>
            </a:r>
            <a:r>
              <a:rPr lang="hu-HU"/>
              <a:t> </a:t>
            </a:r>
            <a:r>
              <a:rPr lang="hu-HU" err="1"/>
              <a:t>huge</a:t>
            </a:r>
            <a:r>
              <a:rPr lang="hu-HU"/>
              <a:t> </a:t>
            </a:r>
            <a:r>
              <a:rPr lang="hu-HU" err="1"/>
              <a:t>flexibility</a:t>
            </a:r>
            <a:endParaRPr lang="hu-HU"/>
          </a:p>
          <a:p>
            <a:endParaRPr lang="hu-HU"/>
          </a:p>
          <a:p>
            <a:pPr marL="0" indent="0">
              <a:buNone/>
            </a:pPr>
            <a:endParaRPr lang="en-GB"/>
          </a:p>
        </p:txBody>
      </p:sp>
      <p:sp>
        <p:nvSpPr>
          <p:cNvPr id="4" name="Cím 3">
            <a:extLst>
              <a:ext uri="{FF2B5EF4-FFF2-40B4-BE49-F238E27FC236}">
                <a16:creationId xmlns:a16="http://schemas.microsoft.com/office/drawing/2014/main" id="{0BEE6D03-C433-9EE2-464D-6062036345B0}"/>
              </a:ext>
            </a:extLst>
          </p:cNvPr>
          <p:cNvSpPr>
            <a:spLocks noGrp="1"/>
          </p:cNvSpPr>
          <p:nvPr>
            <p:ph type="title"/>
          </p:nvPr>
        </p:nvSpPr>
        <p:spPr/>
        <p:txBody>
          <a:bodyPr/>
          <a:lstStyle/>
          <a:p>
            <a:r>
              <a:rPr lang="hu-HU" err="1"/>
              <a:t>Power&amp;heat</a:t>
            </a:r>
            <a:endParaRPr lang="en-GB"/>
          </a:p>
        </p:txBody>
      </p:sp>
      <p:pic>
        <p:nvPicPr>
          <p:cNvPr id="5" name="Tartalom helye 4">
            <a:extLst>
              <a:ext uri="{FF2B5EF4-FFF2-40B4-BE49-F238E27FC236}">
                <a16:creationId xmlns:a16="http://schemas.microsoft.com/office/drawing/2014/main" id="{F0B0F1C3-789A-0431-B21C-582205055977}"/>
              </a:ext>
            </a:extLst>
          </p:cNvPr>
          <p:cNvPicPr>
            <a:picLocks noGrp="1" noChangeAspect="1"/>
          </p:cNvPicPr>
          <p:nvPr>
            <p:ph sz="half" idx="10"/>
          </p:nvPr>
        </p:nvPicPr>
        <p:blipFill rotWithShape="1">
          <a:blip r:embed="rId2" cstate="print">
            <a:extLst>
              <a:ext uri="{28A0092B-C50C-407E-A947-70E740481C1C}">
                <a14:useLocalDpi xmlns:a14="http://schemas.microsoft.com/office/drawing/2010/main" val="0"/>
              </a:ext>
            </a:extLst>
          </a:blip>
          <a:srcRect t="10473"/>
          <a:stretch/>
        </p:blipFill>
        <p:spPr bwMode="auto">
          <a:xfrm>
            <a:off x="6636353" y="2102670"/>
            <a:ext cx="4639056" cy="3514672"/>
          </a:xfrm>
          <a:prstGeom prst="rect">
            <a:avLst/>
          </a:prstGeom>
          <a:noFill/>
          <a:ln>
            <a:noFill/>
          </a:ln>
          <a:extLst>
            <a:ext uri="{53640926-AAD7-44D8-BBD7-CCE9431645EC}">
              <a14:shadowObscured xmlns:a14="http://schemas.microsoft.com/office/drawing/2010/main"/>
            </a:ext>
          </a:extLst>
        </p:spPr>
      </p:pic>
      <p:sp>
        <p:nvSpPr>
          <p:cNvPr id="7" name="Szövegdoboz 6">
            <a:extLst>
              <a:ext uri="{FF2B5EF4-FFF2-40B4-BE49-F238E27FC236}">
                <a16:creationId xmlns:a16="http://schemas.microsoft.com/office/drawing/2014/main" id="{304FCE2F-A217-A432-2C9E-1D5B51B34884}"/>
              </a:ext>
            </a:extLst>
          </p:cNvPr>
          <p:cNvSpPr txBox="1"/>
          <p:nvPr/>
        </p:nvSpPr>
        <p:spPr>
          <a:xfrm>
            <a:off x="6096000" y="1481943"/>
            <a:ext cx="6040693" cy="338554"/>
          </a:xfrm>
          <a:prstGeom prst="rect">
            <a:avLst/>
          </a:prstGeom>
          <a:noFill/>
        </p:spPr>
        <p:txBody>
          <a:bodyPr wrap="none" rtlCol="0">
            <a:spAutoFit/>
          </a:bodyPr>
          <a:lstStyle/>
          <a:p>
            <a:r>
              <a:rPr lang="hu-HU" sz="1600" b="1"/>
              <a:t>SHARE OF GAS IN POWER&amp;HEAT ENERGY CONSUMPTION</a:t>
            </a:r>
            <a:endParaRPr lang="en-GB" sz="1600" b="1"/>
          </a:p>
        </p:txBody>
      </p:sp>
    </p:spTree>
    <p:extLst>
      <p:ext uri="{BB962C8B-B14F-4D97-AF65-F5344CB8AC3E}">
        <p14:creationId xmlns:p14="http://schemas.microsoft.com/office/powerpoint/2010/main" val="2371476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6B09092-E46C-C97A-EFAC-D18C790DE4A1}"/>
              </a:ext>
            </a:extLst>
          </p:cNvPr>
          <p:cNvSpPr>
            <a:spLocks noGrp="1"/>
          </p:cNvSpPr>
          <p:nvPr>
            <p:ph sz="half" idx="10"/>
          </p:nvPr>
        </p:nvSpPr>
        <p:spPr/>
        <p:txBody>
          <a:bodyPr/>
          <a:lstStyle/>
          <a:p>
            <a:r>
              <a:rPr lang="hu-HU"/>
              <a:t>Listing </a:t>
            </a:r>
            <a:r>
              <a:rPr lang="hu-HU" err="1"/>
              <a:t>alternative</a:t>
            </a:r>
            <a:r>
              <a:rPr lang="hu-HU"/>
              <a:t> </a:t>
            </a:r>
            <a:r>
              <a:rPr lang="hu-HU" err="1"/>
              <a:t>options</a:t>
            </a:r>
            <a:r>
              <a:rPr lang="hu-HU"/>
              <a:t> of </a:t>
            </a:r>
            <a:r>
              <a:rPr lang="hu-HU" err="1"/>
              <a:t>supply</a:t>
            </a:r>
            <a:r>
              <a:rPr lang="hu-HU"/>
              <a:t> and </a:t>
            </a:r>
            <a:r>
              <a:rPr lang="hu-HU" err="1"/>
              <a:t>quantifying</a:t>
            </a:r>
            <a:r>
              <a:rPr lang="hu-HU"/>
              <a:t> </a:t>
            </a:r>
            <a:r>
              <a:rPr lang="hu-HU" err="1"/>
              <a:t>how</a:t>
            </a:r>
            <a:r>
              <a:rPr lang="hu-HU"/>
              <a:t> </a:t>
            </a:r>
            <a:r>
              <a:rPr lang="hu-HU" err="1"/>
              <a:t>much</a:t>
            </a:r>
            <a:r>
              <a:rPr lang="hu-HU"/>
              <a:t> </a:t>
            </a:r>
            <a:r>
              <a:rPr lang="hu-HU" err="1"/>
              <a:t>they</a:t>
            </a:r>
            <a:r>
              <a:rPr lang="hu-HU"/>
              <a:t> </a:t>
            </a:r>
            <a:r>
              <a:rPr lang="hu-HU" err="1"/>
              <a:t>may</a:t>
            </a:r>
            <a:r>
              <a:rPr lang="hu-HU"/>
              <a:t> account </a:t>
            </a:r>
            <a:r>
              <a:rPr lang="hu-HU" err="1"/>
              <a:t>for</a:t>
            </a:r>
            <a:r>
              <a:rPr lang="hu-HU"/>
              <a:t> </a:t>
            </a:r>
            <a:r>
              <a:rPr lang="hu-HU" err="1"/>
              <a:t>the</a:t>
            </a:r>
            <a:r>
              <a:rPr lang="hu-HU"/>
              <a:t> </a:t>
            </a:r>
            <a:r>
              <a:rPr lang="hu-HU" err="1"/>
              <a:t>total</a:t>
            </a:r>
            <a:r>
              <a:rPr lang="hu-HU"/>
              <a:t> </a:t>
            </a:r>
            <a:r>
              <a:rPr lang="hu-HU" err="1"/>
              <a:t>consumption</a:t>
            </a:r>
            <a:endParaRPr lang="hu-HU"/>
          </a:p>
          <a:p>
            <a:r>
              <a:rPr lang="hu-HU"/>
              <a:t>N-1</a:t>
            </a:r>
            <a:endParaRPr lang="en-GB"/>
          </a:p>
        </p:txBody>
      </p:sp>
      <p:sp>
        <p:nvSpPr>
          <p:cNvPr id="4" name="Cím 3">
            <a:extLst>
              <a:ext uri="{FF2B5EF4-FFF2-40B4-BE49-F238E27FC236}">
                <a16:creationId xmlns:a16="http://schemas.microsoft.com/office/drawing/2014/main" id="{A352BB55-D5E6-36BD-9F3F-580E3CC6698F}"/>
              </a:ext>
            </a:extLst>
          </p:cNvPr>
          <p:cNvSpPr>
            <a:spLocks noGrp="1"/>
          </p:cNvSpPr>
          <p:nvPr>
            <p:ph type="title"/>
          </p:nvPr>
        </p:nvSpPr>
        <p:spPr/>
        <p:txBody>
          <a:bodyPr/>
          <a:lstStyle/>
          <a:p>
            <a:r>
              <a:rPr lang="hu-HU" err="1"/>
              <a:t>Supply</a:t>
            </a:r>
            <a:r>
              <a:rPr lang="hu-HU"/>
              <a:t> </a:t>
            </a:r>
            <a:r>
              <a:rPr lang="hu-HU" err="1"/>
              <a:t>side</a:t>
            </a:r>
            <a:r>
              <a:rPr lang="hu-HU"/>
              <a:t> and </a:t>
            </a:r>
            <a:r>
              <a:rPr lang="hu-HU" err="1"/>
              <a:t>infrastructure</a:t>
            </a:r>
            <a:endParaRPr lang="en-GB"/>
          </a:p>
        </p:txBody>
      </p:sp>
      <p:pic>
        <p:nvPicPr>
          <p:cNvPr id="5" name="Tartalom helye 4">
            <a:extLst>
              <a:ext uri="{FF2B5EF4-FFF2-40B4-BE49-F238E27FC236}">
                <a16:creationId xmlns:a16="http://schemas.microsoft.com/office/drawing/2014/main" id="{DC08BCC9-B807-B281-0415-8D8A6B726B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65162" y="1543325"/>
            <a:ext cx="4541914" cy="4633362"/>
          </a:xfrm>
          <a:prstGeom prst="rect">
            <a:avLst/>
          </a:prstGeom>
          <a:noFill/>
        </p:spPr>
      </p:pic>
      <p:sp>
        <p:nvSpPr>
          <p:cNvPr id="7" name="Szövegdoboz 6">
            <a:extLst>
              <a:ext uri="{FF2B5EF4-FFF2-40B4-BE49-F238E27FC236}">
                <a16:creationId xmlns:a16="http://schemas.microsoft.com/office/drawing/2014/main" id="{A229B2AE-AC85-3572-D149-D269D5D66695}"/>
              </a:ext>
            </a:extLst>
          </p:cNvPr>
          <p:cNvSpPr txBox="1"/>
          <p:nvPr/>
        </p:nvSpPr>
        <p:spPr>
          <a:xfrm>
            <a:off x="2384379" y="999711"/>
            <a:ext cx="1703480" cy="338554"/>
          </a:xfrm>
          <a:prstGeom prst="rect">
            <a:avLst/>
          </a:prstGeom>
          <a:noFill/>
        </p:spPr>
        <p:txBody>
          <a:bodyPr wrap="none" rtlCol="0">
            <a:spAutoFit/>
          </a:bodyPr>
          <a:lstStyle/>
          <a:p>
            <a:r>
              <a:rPr lang="hu-HU" sz="1600" b="1"/>
              <a:t>N-1 STANDARD</a:t>
            </a:r>
            <a:endParaRPr lang="en-GB" sz="1600" b="1"/>
          </a:p>
        </p:txBody>
      </p:sp>
    </p:spTree>
    <p:extLst>
      <p:ext uri="{BB962C8B-B14F-4D97-AF65-F5344CB8AC3E}">
        <p14:creationId xmlns:p14="http://schemas.microsoft.com/office/powerpoint/2010/main" val="123525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B998E00-8319-82A3-1058-D5EC565335CC}"/>
              </a:ext>
            </a:extLst>
          </p:cNvPr>
          <p:cNvPicPr>
            <a:picLocks noGrp="1" noChangeAspect="1"/>
          </p:cNvPicPr>
          <p:nvPr>
            <p:ph sz="half" idx="1"/>
          </p:nvPr>
        </p:nvPicPr>
        <p:blipFill>
          <a:blip r:embed="rId2"/>
          <a:stretch>
            <a:fillRect/>
          </a:stretch>
        </p:blipFill>
        <p:spPr>
          <a:xfrm>
            <a:off x="686463" y="1383379"/>
            <a:ext cx="5099312" cy="4953255"/>
          </a:xfrm>
        </p:spPr>
      </p:pic>
      <p:sp>
        <p:nvSpPr>
          <p:cNvPr id="7" name="Content Placeholder 6">
            <a:extLst>
              <a:ext uri="{FF2B5EF4-FFF2-40B4-BE49-F238E27FC236}">
                <a16:creationId xmlns:a16="http://schemas.microsoft.com/office/drawing/2014/main" id="{3816D209-7735-A26D-018D-D0E02A8A79FC}"/>
              </a:ext>
            </a:extLst>
          </p:cNvPr>
          <p:cNvSpPr>
            <a:spLocks noGrp="1"/>
          </p:cNvSpPr>
          <p:nvPr>
            <p:ph sz="half" idx="10"/>
          </p:nvPr>
        </p:nvSpPr>
        <p:spPr/>
        <p:txBody>
          <a:bodyPr/>
          <a:lstStyle/>
          <a:p>
            <a:endParaRPr lang="hu-HU" dirty="0"/>
          </a:p>
          <a:p>
            <a:pPr algn="l"/>
            <a:r>
              <a:rPr lang="hu-HU" b="0" i="0" dirty="0" err="1">
                <a:solidFill>
                  <a:srgbClr val="1E1E1E"/>
                </a:solidFill>
                <a:effectLst/>
                <a:latin typeface="Noto Sans" panose="020B0502040504020204" pitchFamily="34" charset="0"/>
              </a:rPr>
              <a:t>Speakers</a:t>
            </a:r>
            <a:endParaRPr lang="hu-HU" b="0" i="0" dirty="0">
              <a:solidFill>
                <a:srgbClr val="1E1E1E"/>
              </a:solidFill>
              <a:effectLst/>
              <a:latin typeface="Noto Sans" panose="020B0502040504020204" pitchFamily="34" charset="0"/>
            </a:endParaRPr>
          </a:p>
          <a:p>
            <a:pPr lvl="1">
              <a:buFont typeface="Arial" panose="020B0604020202020204" pitchFamily="34" charset="0"/>
              <a:buChar char="•"/>
            </a:pPr>
            <a:r>
              <a:rPr lang="hu-HU" b="0" i="0" dirty="0">
                <a:solidFill>
                  <a:srgbClr val="1E1E1E"/>
                </a:solidFill>
                <a:effectLst/>
                <a:latin typeface="Noto Sans" panose="020B0502040504020204" pitchFamily="34" charset="0"/>
              </a:rPr>
              <a:t>Annamária Nádor, </a:t>
            </a:r>
            <a:r>
              <a:rPr lang="hu-HU" b="0" i="0" dirty="0" err="1">
                <a:solidFill>
                  <a:srgbClr val="1E1E1E"/>
                </a:solidFill>
                <a:effectLst/>
                <a:latin typeface="Noto Sans" panose="020B0502040504020204" pitchFamily="34" charset="0"/>
              </a:rPr>
              <a:t>Priority</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area</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coordinator</a:t>
            </a:r>
            <a:r>
              <a:rPr lang="hu-HU" b="0" i="0" dirty="0">
                <a:solidFill>
                  <a:srgbClr val="1E1E1E"/>
                </a:solidFill>
                <a:effectLst/>
                <a:latin typeface="Noto Sans" panose="020B0502040504020204" pitchFamily="34" charset="0"/>
              </a:rPr>
              <a:t>, EUSDR</a:t>
            </a:r>
          </a:p>
          <a:p>
            <a:pPr lvl="1">
              <a:buFont typeface="Arial" panose="020B0604020202020204" pitchFamily="34" charset="0"/>
              <a:buChar char="•"/>
            </a:pPr>
            <a:r>
              <a:rPr lang="hu-HU" b="0" i="0" dirty="0">
                <a:solidFill>
                  <a:srgbClr val="1E1E1E"/>
                </a:solidFill>
                <a:effectLst/>
                <a:latin typeface="Noto Sans" panose="020B0502040504020204" pitchFamily="34" charset="0"/>
              </a:rPr>
              <a:t>Georg </a:t>
            </a:r>
            <a:r>
              <a:rPr lang="hu-HU" b="0" i="0" dirty="0" err="1">
                <a:solidFill>
                  <a:srgbClr val="1E1E1E"/>
                </a:solidFill>
                <a:effectLst/>
                <a:latin typeface="Noto Sans" panose="020B0502040504020204" pitchFamily="34" charset="0"/>
              </a:rPr>
              <a:t>Zachmann</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Senior</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fellow</a:t>
            </a:r>
            <a:endParaRPr lang="hu-HU" b="0" i="0" dirty="0">
              <a:solidFill>
                <a:srgbClr val="1E1E1E"/>
              </a:solidFill>
              <a:effectLst/>
              <a:latin typeface="Noto Sans" panose="020B0502040504020204" pitchFamily="34" charset="0"/>
            </a:endParaRPr>
          </a:p>
          <a:p>
            <a:pPr lvl="1">
              <a:buFont typeface="Arial" panose="020B0604020202020204" pitchFamily="34" charset="0"/>
              <a:buChar char="•"/>
            </a:pPr>
            <a:r>
              <a:rPr lang="hu-HU" b="0" i="0" dirty="0">
                <a:solidFill>
                  <a:srgbClr val="1E1E1E"/>
                </a:solidFill>
                <a:effectLst/>
                <a:latin typeface="Noto Sans" panose="020B0502040504020204" pitchFamily="34" charset="0"/>
              </a:rPr>
              <a:t>Andreas </a:t>
            </a:r>
            <a:r>
              <a:rPr lang="hu-HU" b="0" i="0" dirty="0" err="1">
                <a:solidFill>
                  <a:srgbClr val="1E1E1E"/>
                </a:solidFill>
                <a:effectLst/>
                <a:latin typeface="Noto Sans" panose="020B0502040504020204" pitchFamily="34" charset="0"/>
              </a:rPr>
              <a:t>Graf</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Senior</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Associate</a:t>
            </a:r>
            <a:r>
              <a:rPr lang="hu-HU" b="0" i="0" dirty="0">
                <a:solidFill>
                  <a:srgbClr val="1E1E1E"/>
                </a:solidFill>
                <a:effectLst/>
                <a:latin typeface="Noto Sans" panose="020B0502040504020204" pitchFamily="34" charset="0"/>
              </a:rPr>
              <a:t> EU </a:t>
            </a:r>
            <a:r>
              <a:rPr lang="hu-HU" b="0" i="0" dirty="0" err="1">
                <a:solidFill>
                  <a:srgbClr val="1E1E1E"/>
                </a:solidFill>
                <a:effectLst/>
                <a:latin typeface="Noto Sans" panose="020B0502040504020204" pitchFamily="34" charset="0"/>
              </a:rPr>
              <a:t>Energy</a:t>
            </a:r>
            <a:r>
              <a:rPr lang="hu-HU" b="0" i="0" dirty="0">
                <a:solidFill>
                  <a:srgbClr val="1E1E1E"/>
                </a:solidFill>
                <a:effectLst/>
                <a:latin typeface="Noto Sans" panose="020B0502040504020204" pitchFamily="34" charset="0"/>
              </a:rPr>
              <a:t> Policy Agora </a:t>
            </a:r>
            <a:r>
              <a:rPr lang="hu-HU" b="0" i="0" dirty="0" err="1">
                <a:solidFill>
                  <a:srgbClr val="1E1E1E"/>
                </a:solidFill>
                <a:effectLst/>
                <a:latin typeface="Noto Sans" panose="020B0502040504020204" pitchFamily="34" charset="0"/>
              </a:rPr>
              <a:t>Energiewende</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Brussels</a:t>
            </a:r>
            <a:r>
              <a:rPr lang="hu-HU" b="0" i="0" dirty="0">
                <a:solidFill>
                  <a:srgbClr val="1E1E1E"/>
                </a:solidFill>
                <a:effectLst/>
                <a:latin typeface="Noto Sans" panose="020B0502040504020204" pitchFamily="34" charset="0"/>
              </a:rPr>
              <a:t> Office)</a:t>
            </a:r>
          </a:p>
          <a:p>
            <a:pPr lvl="1">
              <a:buFont typeface="Arial" panose="020B0604020202020204" pitchFamily="34" charset="0"/>
              <a:buChar char="•"/>
            </a:pPr>
            <a:r>
              <a:rPr lang="hu-HU" b="0" i="0" dirty="0">
                <a:solidFill>
                  <a:srgbClr val="1E1E1E"/>
                </a:solidFill>
                <a:effectLst/>
                <a:latin typeface="Noto Sans" panose="020B0502040504020204" pitchFamily="34" charset="0"/>
              </a:rPr>
              <a:t>Christian </a:t>
            </a:r>
            <a:r>
              <a:rPr lang="hu-HU" b="0" i="0" dirty="0" err="1">
                <a:solidFill>
                  <a:srgbClr val="1E1E1E"/>
                </a:solidFill>
                <a:effectLst/>
                <a:latin typeface="Noto Sans" panose="020B0502040504020204" pitchFamily="34" charset="0"/>
              </a:rPr>
              <a:t>Egenhofer</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Associate</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senior</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research</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fellow</a:t>
            </a:r>
            <a:endParaRPr lang="hu-HU" b="0" i="0" dirty="0">
              <a:solidFill>
                <a:srgbClr val="1E1E1E"/>
              </a:solidFill>
              <a:effectLst/>
              <a:latin typeface="Noto Sans" panose="020B0502040504020204" pitchFamily="34" charset="0"/>
            </a:endParaRPr>
          </a:p>
          <a:p>
            <a:pPr lvl="1">
              <a:buFont typeface="Arial" panose="020B0604020202020204" pitchFamily="34" charset="0"/>
              <a:buChar char="•"/>
            </a:pPr>
            <a:r>
              <a:rPr lang="hu-HU" b="0" i="0" dirty="0" err="1">
                <a:solidFill>
                  <a:srgbClr val="1E1E1E"/>
                </a:solidFill>
                <a:effectLst/>
                <a:latin typeface="Noto Sans" panose="020B0502040504020204" pitchFamily="34" charset="0"/>
              </a:rPr>
              <a:t>Representative</a:t>
            </a:r>
            <a:r>
              <a:rPr lang="hu-HU" b="0" i="0" dirty="0">
                <a:solidFill>
                  <a:srgbClr val="1E1E1E"/>
                </a:solidFill>
                <a:effectLst/>
                <a:latin typeface="Noto Sans" panose="020B0502040504020204" pitchFamily="34" charset="0"/>
              </a:rPr>
              <a:t> of </a:t>
            </a:r>
            <a:r>
              <a:rPr lang="hu-HU" b="0" i="0" dirty="0" err="1">
                <a:solidFill>
                  <a:srgbClr val="1E1E1E"/>
                </a:solidFill>
                <a:effectLst/>
                <a:latin typeface="Noto Sans" panose="020B0502040504020204" pitchFamily="34" charset="0"/>
              </a:rPr>
              <a:t>Daikin</a:t>
            </a:r>
            <a:r>
              <a:rPr lang="hu-HU" b="0" i="0" dirty="0">
                <a:solidFill>
                  <a:srgbClr val="1E1E1E"/>
                </a:solidFill>
                <a:effectLst/>
                <a:latin typeface="Noto Sans" panose="020B0502040504020204" pitchFamily="34" charset="0"/>
              </a:rPr>
              <a:t> Europe TBC</a:t>
            </a:r>
          </a:p>
          <a:p>
            <a:pPr lvl="1">
              <a:buFont typeface="Arial" panose="020B0604020202020204" pitchFamily="34" charset="0"/>
              <a:buChar char="•"/>
            </a:pPr>
            <a:r>
              <a:rPr lang="hu-HU" b="0" i="0" dirty="0" err="1">
                <a:solidFill>
                  <a:srgbClr val="1E1E1E"/>
                </a:solidFill>
                <a:effectLst/>
                <a:latin typeface="Noto Sans" panose="020B0502040504020204" pitchFamily="34" charset="0"/>
              </a:rPr>
              <a:t>Tamas</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Medgyes</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Chief</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operations</a:t>
            </a:r>
            <a:r>
              <a:rPr lang="hu-HU" b="0" i="0" dirty="0">
                <a:solidFill>
                  <a:srgbClr val="1E1E1E"/>
                </a:solidFill>
                <a:effectLst/>
                <a:latin typeface="Noto Sans" panose="020B0502040504020204" pitchFamily="34" charset="0"/>
              </a:rPr>
              <a:t> </a:t>
            </a:r>
            <a:r>
              <a:rPr lang="hu-HU" b="0" i="0" dirty="0" err="1">
                <a:solidFill>
                  <a:srgbClr val="1E1E1E"/>
                </a:solidFill>
                <a:effectLst/>
                <a:latin typeface="Noto Sans" panose="020B0502040504020204" pitchFamily="34" charset="0"/>
              </a:rPr>
              <a:t>officer</a:t>
            </a:r>
            <a:endParaRPr lang="hu-HU" b="0" i="0" dirty="0">
              <a:solidFill>
                <a:srgbClr val="1E1E1E"/>
              </a:solidFill>
              <a:effectLst/>
              <a:latin typeface="Noto Sans" panose="020B0502040504020204" pitchFamily="34" charset="0"/>
            </a:endParaRPr>
          </a:p>
          <a:p>
            <a:pPr marL="0" indent="0">
              <a:buNone/>
            </a:pPr>
            <a:endParaRPr lang="hu-HU" dirty="0"/>
          </a:p>
          <a:p>
            <a:r>
              <a:rPr lang="hu-HU" dirty="0"/>
              <a:t>EUSEW </a:t>
            </a:r>
            <a:r>
              <a:rPr lang="hu-HU" dirty="0" err="1"/>
              <a:t>Extended</a:t>
            </a:r>
            <a:r>
              <a:rPr lang="hu-HU" dirty="0"/>
              <a:t> </a:t>
            </a:r>
            <a:r>
              <a:rPr lang="hu-HU" dirty="0" err="1"/>
              <a:t>Programme</a:t>
            </a:r>
            <a:r>
              <a:rPr lang="hu-HU" dirty="0"/>
              <a:t> </a:t>
            </a:r>
            <a:r>
              <a:rPr lang="hu-HU" dirty="0" err="1"/>
              <a:t>week</a:t>
            </a:r>
            <a:r>
              <a:rPr lang="hu-HU" dirty="0"/>
              <a:t> 19 </a:t>
            </a:r>
            <a:r>
              <a:rPr lang="hu-HU" dirty="0" err="1"/>
              <a:t>Sept</a:t>
            </a:r>
            <a:r>
              <a:rPr lang="hu-HU" dirty="0"/>
              <a:t> 2022 13:30-15:00</a:t>
            </a:r>
          </a:p>
          <a:p>
            <a:pPr marL="0" indent="0">
              <a:buNone/>
            </a:pPr>
            <a:endParaRPr lang="hu-HU" dirty="0"/>
          </a:p>
          <a:p>
            <a:pPr algn="ctr"/>
            <a:r>
              <a:rPr lang="hu-HU" sz="2800" b="1" dirty="0" err="1"/>
              <a:t>Register</a:t>
            </a:r>
            <a:r>
              <a:rPr lang="hu-HU" sz="2800" b="1" dirty="0"/>
              <a:t> </a:t>
            </a:r>
            <a:r>
              <a:rPr lang="hu-HU" sz="2800" b="1" dirty="0">
                <a:hlinkClick r:id="rId3"/>
              </a:rPr>
              <a:t>here</a:t>
            </a:r>
            <a:endParaRPr lang="hu-HU" sz="2800" b="1" dirty="0"/>
          </a:p>
        </p:txBody>
      </p:sp>
      <p:sp>
        <p:nvSpPr>
          <p:cNvPr id="2" name="Title 1">
            <a:extLst>
              <a:ext uri="{FF2B5EF4-FFF2-40B4-BE49-F238E27FC236}">
                <a16:creationId xmlns:a16="http://schemas.microsoft.com/office/drawing/2014/main" id="{7E37B6E0-C458-79B1-BEEA-7612B1240B5B}"/>
              </a:ext>
            </a:extLst>
          </p:cNvPr>
          <p:cNvSpPr>
            <a:spLocks noGrp="1"/>
          </p:cNvSpPr>
          <p:nvPr>
            <p:ph type="title"/>
          </p:nvPr>
        </p:nvSpPr>
        <p:spPr/>
        <p:txBody>
          <a:bodyPr/>
          <a:lstStyle/>
          <a:p>
            <a:r>
              <a:rPr lang="hu-HU"/>
              <a:t>European </a:t>
            </a:r>
            <a:r>
              <a:rPr lang="hu-HU" err="1"/>
              <a:t>Sustainable</a:t>
            </a:r>
            <a:r>
              <a:rPr lang="hu-HU"/>
              <a:t> </a:t>
            </a:r>
            <a:r>
              <a:rPr lang="hu-HU" err="1"/>
              <a:t>Energy</a:t>
            </a:r>
            <a:r>
              <a:rPr lang="hu-HU"/>
              <a:t> </a:t>
            </a:r>
            <a:r>
              <a:rPr lang="hu-HU" err="1"/>
              <a:t>Week</a:t>
            </a:r>
            <a:r>
              <a:rPr lang="hu-HU"/>
              <a:t> - Workshop</a:t>
            </a:r>
          </a:p>
        </p:txBody>
      </p:sp>
      <p:sp>
        <p:nvSpPr>
          <p:cNvPr id="4" name="Slide Number Placeholder 3">
            <a:extLst>
              <a:ext uri="{FF2B5EF4-FFF2-40B4-BE49-F238E27FC236}">
                <a16:creationId xmlns:a16="http://schemas.microsoft.com/office/drawing/2014/main" id="{71D72BB8-F322-1A8C-3497-6D9655CFE3FB}"/>
              </a:ext>
            </a:extLst>
          </p:cNvPr>
          <p:cNvSpPr>
            <a:spLocks noGrp="1"/>
          </p:cNvSpPr>
          <p:nvPr>
            <p:ph type="sldNum" sz="quarter" idx="4294967295"/>
          </p:nvPr>
        </p:nvSpPr>
        <p:spPr>
          <a:xfrm>
            <a:off x="11423650" y="6554788"/>
            <a:ext cx="768350" cy="292100"/>
          </a:xfrm>
        </p:spPr>
        <p:txBody>
          <a:bodyPr/>
          <a:lstStyle/>
          <a:p>
            <a:pPr>
              <a:defRPr/>
            </a:pPr>
            <a:fld id="{C7E3338D-8F5B-4FC7-A0B5-AD45AC3F4C65}" type="slidenum">
              <a:rPr lang="en-GB" altLang="hu-HU" smtClean="0"/>
              <a:pPr>
                <a:defRPr/>
              </a:pPr>
              <a:t>5</a:t>
            </a:fld>
            <a:endParaRPr lang="en-GB" altLang="hu-HU"/>
          </a:p>
        </p:txBody>
      </p:sp>
    </p:spTree>
    <p:extLst>
      <p:ext uri="{BB962C8B-B14F-4D97-AF65-F5344CB8AC3E}">
        <p14:creationId xmlns:p14="http://schemas.microsoft.com/office/powerpoint/2010/main" val="129427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14CA2E-EDD0-94D3-151F-12417681C3CA}"/>
              </a:ext>
            </a:extLst>
          </p:cNvPr>
          <p:cNvSpPr>
            <a:spLocks noGrp="1"/>
          </p:cNvSpPr>
          <p:nvPr>
            <p:ph type="title"/>
          </p:nvPr>
        </p:nvSpPr>
        <p:spPr/>
        <p:txBody>
          <a:bodyPr/>
          <a:lstStyle/>
          <a:p>
            <a:r>
              <a:rPr lang="hu-HU"/>
              <a:t>Country </a:t>
            </a:r>
            <a:r>
              <a:rPr lang="hu-HU" err="1"/>
              <a:t>factsheets</a:t>
            </a:r>
            <a:endParaRPr lang="en-US"/>
          </a:p>
        </p:txBody>
      </p:sp>
      <p:sp>
        <p:nvSpPr>
          <p:cNvPr id="3" name="Szöveg helye 2">
            <a:extLst>
              <a:ext uri="{FF2B5EF4-FFF2-40B4-BE49-F238E27FC236}">
                <a16:creationId xmlns:a16="http://schemas.microsoft.com/office/drawing/2014/main" id="{3FED3475-5A08-C405-B719-4AE7A6B762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948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005556-CB43-7723-5793-37D59C2D094D}"/>
              </a:ext>
            </a:extLst>
          </p:cNvPr>
          <p:cNvSpPr>
            <a:spLocks noGrp="1"/>
          </p:cNvSpPr>
          <p:nvPr>
            <p:ph type="title"/>
          </p:nvPr>
        </p:nvSpPr>
        <p:spPr/>
        <p:txBody>
          <a:bodyPr/>
          <a:lstStyle/>
          <a:p>
            <a:r>
              <a:rPr lang="hu-HU"/>
              <a:t>General </a:t>
            </a:r>
            <a:r>
              <a:rPr lang="hu-HU" err="1"/>
              <a:t>information</a:t>
            </a:r>
            <a:r>
              <a:rPr lang="hu-HU"/>
              <a:t> </a:t>
            </a:r>
            <a:r>
              <a:rPr lang="hu-HU" err="1"/>
              <a:t>related</a:t>
            </a:r>
            <a:r>
              <a:rPr lang="hu-HU"/>
              <a:t> </a:t>
            </a:r>
            <a:r>
              <a:rPr lang="hu-HU" err="1"/>
              <a:t>to</a:t>
            </a:r>
            <a:r>
              <a:rPr lang="hu-HU"/>
              <a:t> </a:t>
            </a:r>
            <a:r>
              <a:rPr lang="hu-HU" err="1"/>
              <a:t>the</a:t>
            </a:r>
            <a:r>
              <a:rPr lang="hu-HU"/>
              <a:t> </a:t>
            </a:r>
            <a:r>
              <a:rPr lang="hu-HU" err="1"/>
              <a:t>factsheets</a:t>
            </a:r>
            <a:endParaRPr lang="en-US"/>
          </a:p>
        </p:txBody>
      </p:sp>
      <p:pic>
        <p:nvPicPr>
          <p:cNvPr id="6" name="Tartalom helye 5">
            <a:extLst>
              <a:ext uri="{FF2B5EF4-FFF2-40B4-BE49-F238E27FC236}">
                <a16:creationId xmlns:a16="http://schemas.microsoft.com/office/drawing/2014/main" id="{5420A4FC-1E7D-FC1E-2FC2-3FB85CA412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210" t="20780" r="33500" b="5121"/>
          <a:stretch/>
        </p:blipFill>
        <p:spPr>
          <a:xfrm>
            <a:off x="7692078" y="900356"/>
            <a:ext cx="4386943" cy="5856677"/>
          </a:xfrm>
        </p:spPr>
      </p:pic>
      <p:sp>
        <p:nvSpPr>
          <p:cNvPr id="4" name="Dia számának helye 3">
            <a:extLst>
              <a:ext uri="{FF2B5EF4-FFF2-40B4-BE49-F238E27FC236}">
                <a16:creationId xmlns:a16="http://schemas.microsoft.com/office/drawing/2014/main" id="{E0356238-3702-699A-D30E-575D3CB2BBAB}"/>
              </a:ext>
            </a:extLst>
          </p:cNvPr>
          <p:cNvSpPr>
            <a:spLocks noGrp="1"/>
          </p:cNvSpPr>
          <p:nvPr>
            <p:ph type="sldNum" sz="quarter" idx="4"/>
          </p:nvPr>
        </p:nvSpPr>
        <p:spPr/>
        <p:txBody>
          <a:bodyPr/>
          <a:lstStyle/>
          <a:p>
            <a:pPr>
              <a:defRPr/>
            </a:pPr>
            <a:fld id="{C7E3338D-8F5B-4FC7-A0B5-AD45AC3F4C65}" type="slidenum">
              <a:rPr lang="en-GB" altLang="hu-HU" smtClean="0"/>
              <a:pPr>
                <a:defRPr/>
              </a:pPr>
              <a:t>7</a:t>
            </a:fld>
            <a:endParaRPr lang="en-GB" altLang="hu-HU"/>
          </a:p>
        </p:txBody>
      </p:sp>
      <p:sp>
        <p:nvSpPr>
          <p:cNvPr id="7" name="Tartalom helye 2">
            <a:extLst>
              <a:ext uri="{FF2B5EF4-FFF2-40B4-BE49-F238E27FC236}">
                <a16:creationId xmlns:a16="http://schemas.microsoft.com/office/drawing/2014/main" id="{4ABB5A37-9F44-6950-B423-C0959AA649D7}"/>
              </a:ext>
            </a:extLst>
          </p:cNvPr>
          <p:cNvSpPr txBox="1">
            <a:spLocks/>
          </p:cNvSpPr>
          <p:nvPr/>
        </p:nvSpPr>
        <p:spPr bwMode="auto">
          <a:xfrm>
            <a:off x="190802" y="1045029"/>
            <a:ext cx="7581598" cy="58025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1200"/>
              </a:spcAft>
              <a:buClr>
                <a:srgbClr val="FF6600"/>
              </a:buClr>
              <a:buFont typeface="Wingdings" panose="05000000000000000000" pitchFamily="2" charset="2"/>
              <a:buChar char="§"/>
              <a:defRPr sz="2000">
                <a:solidFill>
                  <a:schemeClr val="tx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ts val="600"/>
              </a:spcBef>
              <a:spcAft>
                <a:spcPts val="1200"/>
              </a:spcAft>
              <a:buClr>
                <a:srgbClr val="FF6600"/>
              </a:buClr>
              <a:buFont typeface="Wingdings" panose="05000000000000000000" pitchFamily="2" charset="2"/>
              <a:buChar char="§"/>
              <a:defRPr sz="18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ts val="600"/>
              </a:spcBef>
              <a:spcAft>
                <a:spcPts val="1200"/>
              </a:spcAft>
              <a:buClr>
                <a:srgbClr val="FF6600"/>
              </a:buClr>
              <a:buFont typeface="Wingdings" panose="05000000000000000000" pitchFamily="2" charset="2"/>
              <a:buChar char="§"/>
              <a:defRPr sz="16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Aft>
                <a:spcPts val="600"/>
              </a:spcAft>
            </a:pPr>
            <a:r>
              <a:rPr lang="hu-HU" sz="1900" kern="0" dirty="0" err="1"/>
              <a:t>For</a:t>
            </a:r>
            <a:r>
              <a:rPr lang="hu-HU" sz="1900" kern="0" dirty="0"/>
              <a:t> </a:t>
            </a:r>
            <a:r>
              <a:rPr lang="hu-HU" sz="1900" kern="0" dirty="0" err="1"/>
              <a:t>each</a:t>
            </a:r>
            <a:r>
              <a:rPr lang="hu-HU" sz="1900" kern="0" dirty="0"/>
              <a:t> country, </a:t>
            </a:r>
            <a:r>
              <a:rPr lang="hu-HU" sz="1900" kern="0" dirty="0" err="1"/>
              <a:t>the</a:t>
            </a:r>
            <a:r>
              <a:rPr lang="en-US" sz="1900" kern="0" dirty="0"/>
              <a:t> factsheet contains a total of </a:t>
            </a:r>
            <a:r>
              <a:rPr lang="en-US" sz="1900" b="1" kern="0" dirty="0"/>
              <a:t>22 indicators</a:t>
            </a:r>
            <a:r>
              <a:rPr lang="en-US" sz="1900" kern="0" dirty="0"/>
              <a:t> in 1</a:t>
            </a:r>
            <a:r>
              <a:rPr lang="hu-HU" sz="1900" kern="0" dirty="0"/>
              <a:t>2</a:t>
            </a:r>
            <a:r>
              <a:rPr lang="en-US" sz="1900" kern="0" dirty="0"/>
              <a:t> boxes and a network map.</a:t>
            </a:r>
            <a:endParaRPr lang="hu-HU" sz="1900" kern="0" dirty="0"/>
          </a:p>
          <a:p>
            <a:pPr>
              <a:spcAft>
                <a:spcPts val="600"/>
              </a:spcAft>
            </a:pPr>
            <a:r>
              <a:rPr lang="en-US" sz="1900" kern="0" dirty="0"/>
              <a:t>During the selection of the indicators and the infographics prepared for them, we tried to give </a:t>
            </a:r>
            <a:r>
              <a:rPr lang="hu-HU" sz="1900" b="1" kern="0" dirty="0"/>
              <a:t>a </a:t>
            </a:r>
            <a:r>
              <a:rPr lang="hu-HU" sz="1900" b="1" kern="0" dirty="0" err="1"/>
              <a:t>comprehensive</a:t>
            </a:r>
            <a:r>
              <a:rPr lang="en-US" sz="1900" b="1" kern="0" dirty="0"/>
              <a:t> picture of the countries' gas dependence and Russia</a:t>
            </a:r>
            <a:r>
              <a:rPr lang="hu-HU" sz="1900" b="1" kern="0" dirty="0"/>
              <a:t>n</a:t>
            </a:r>
            <a:r>
              <a:rPr lang="en-US" sz="1900" b="1" kern="0" dirty="0"/>
              <a:t> gas dependence</a:t>
            </a:r>
            <a:r>
              <a:rPr lang="en-US" sz="1900" kern="0" dirty="0"/>
              <a:t>.</a:t>
            </a:r>
            <a:endParaRPr lang="hu-HU" sz="1900" kern="0" dirty="0"/>
          </a:p>
          <a:p>
            <a:pPr>
              <a:spcAft>
                <a:spcPts val="600"/>
              </a:spcAft>
            </a:pPr>
            <a:r>
              <a:rPr lang="en-US" sz="1900" kern="0" dirty="0"/>
              <a:t>The first part of the indicators is related to the </a:t>
            </a:r>
            <a:r>
              <a:rPr lang="en-US" sz="1900" b="1" kern="0" dirty="0"/>
              <a:t>gas consumption</a:t>
            </a:r>
            <a:r>
              <a:rPr lang="en-US" sz="1900" kern="0" dirty="0"/>
              <a:t> side, while the second part shows the different dimensions of the </a:t>
            </a:r>
            <a:r>
              <a:rPr lang="en-US" sz="1900" b="1" kern="0" dirty="0"/>
              <a:t>natural gas infrastructure.</a:t>
            </a:r>
            <a:endParaRPr lang="hu-HU" sz="1900" b="1" kern="0" dirty="0"/>
          </a:p>
          <a:p>
            <a:pPr>
              <a:spcAft>
                <a:spcPts val="600"/>
              </a:spcAft>
            </a:pPr>
            <a:r>
              <a:rPr lang="en-US" sz="1900" kern="0" dirty="0"/>
              <a:t>The infographics basically show the </a:t>
            </a:r>
            <a:r>
              <a:rPr lang="en-US" sz="1900" b="1" kern="0" dirty="0"/>
              <a:t>conditions of 2019-2020</a:t>
            </a:r>
            <a:r>
              <a:rPr lang="en-US" sz="1900" kern="0" dirty="0"/>
              <a:t>, as COVID has </a:t>
            </a:r>
            <a:r>
              <a:rPr lang="hu-HU" sz="1900" kern="0" dirty="0" err="1"/>
              <a:t>changed</a:t>
            </a:r>
            <a:r>
              <a:rPr lang="en-US" sz="1900" kern="0" dirty="0"/>
              <a:t> the already country-specific values ​​in many ways (for example: consumption in the industrial sector). Where this problem did not exist, we displayed the </a:t>
            </a:r>
            <a:r>
              <a:rPr lang="en-US" sz="1900" b="1" kern="0" dirty="0"/>
              <a:t>most recent data</a:t>
            </a:r>
            <a:r>
              <a:rPr lang="en-US" sz="1900" kern="0" dirty="0"/>
              <a:t> available.</a:t>
            </a:r>
            <a:endParaRPr lang="hu-HU" sz="1900" kern="0" dirty="0"/>
          </a:p>
          <a:p>
            <a:pPr>
              <a:spcAft>
                <a:spcPts val="600"/>
              </a:spcAft>
            </a:pPr>
            <a:r>
              <a:rPr lang="en-US" sz="1900" kern="0" dirty="0"/>
              <a:t>We used </a:t>
            </a:r>
            <a:r>
              <a:rPr lang="en-US" sz="1900" b="1" kern="0" dirty="0"/>
              <a:t>public databases</a:t>
            </a:r>
            <a:r>
              <a:rPr lang="en-US" sz="1900" kern="0" dirty="0"/>
              <a:t> that provide information about </a:t>
            </a:r>
            <a:r>
              <a:rPr lang="en-US" sz="1900" b="1" kern="0" dirty="0"/>
              <a:t>multiple countries</a:t>
            </a:r>
            <a:r>
              <a:rPr lang="en-US" sz="1900" kern="0" dirty="0"/>
              <a:t> and allow for comparability between countries. (</a:t>
            </a:r>
            <a:r>
              <a:rPr lang="hu-HU" sz="1900" kern="0" dirty="0" err="1"/>
              <a:t>For</a:t>
            </a:r>
            <a:r>
              <a:rPr lang="hu-HU" sz="1900" kern="0" dirty="0"/>
              <a:t> e</a:t>
            </a:r>
            <a:r>
              <a:rPr lang="en-US" sz="1900" kern="0" dirty="0" err="1"/>
              <a:t>xample</a:t>
            </a:r>
            <a:r>
              <a:rPr lang="en-US" sz="1900" kern="0" dirty="0"/>
              <a:t>: Eurostat, ACER, ENTSO-G, ENTSO-E</a:t>
            </a:r>
            <a:r>
              <a:rPr lang="hu-HU" sz="1900" kern="0" dirty="0"/>
              <a:t>)</a:t>
            </a:r>
            <a:endParaRPr lang="en-US" sz="1900" kern="0" dirty="0"/>
          </a:p>
        </p:txBody>
      </p:sp>
    </p:spTree>
    <p:extLst>
      <p:ext uri="{BB962C8B-B14F-4D97-AF65-F5344CB8AC3E}">
        <p14:creationId xmlns:p14="http://schemas.microsoft.com/office/powerpoint/2010/main" val="346850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A75684-1009-A6B9-1FC1-4A7F55697DFC}"/>
              </a:ext>
            </a:extLst>
          </p:cNvPr>
          <p:cNvSpPr>
            <a:spLocks noGrp="1"/>
          </p:cNvSpPr>
          <p:nvPr>
            <p:ph type="title"/>
          </p:nvPr>
        </p:nvSpPr>
        <p:spPr/>
        <p:txBody>
          <a:bodyPr/>
          <a:lstStyle/>
          <a:p>
            <a:r>
              <a:rPr lang="hu-HU" err="1"/>
              <a:t>Natural</a:t>
            </a:r>
            <a:r>
              <a:rPr lang="hu-HU"/>
              <a:t> </a:t>
            </a:r>
            <a:r>
              <a:rPr lang="hu-HU" err="1"/>
              <a:t>gas</a:t>
            </a:r>
            <a:r>
              <a:rPr lang="hu-HU"/>
              <a:t> </a:t>
            </a:r>
            <a:r>
              <a:rPr lang="hu-HU" err="1"/>
              <a:t>consumption</a:t>
            </a:r>
            <a:r>
              <a:rPr lang="hu-HU"/>
              <a:t> in </a:t>
            </a:r>
            <a:r>
              <a:rPr lang="hu-HU" err="1"/>
              <a:t>numbers</a:t>
            </a:r>
            <a:endParaRPr lang="en-US"/>
          </a:p>
        </p:txBody>
      </p:sp>
      <p:sp>
        <p:nvSpPr>
          <p:cNvPr id="3" name="Tartalom helye 2">
            <a:extLst>
              <a:ext uri="{FF2B5EF4-FFF2-40B4-BE49-F238E27FC236}">
                <a16:creationId xmlns:a16="http://schemas.microsoft.com/office/drawing/2014/main" id="{8E726E20-A48A-2E05-41C0-93190C567007}"/>
              </a:ext>
            </a:extLst>
          </p:cNvPr>
          <p:cNvSpPr>
            <a:spLocks noGrp="1"/>
          </p:cNvSpPr>
          <p:nvPr>
            <p:ph idx="1"/>
          </p:nvPr>
        </p:nvSpPr>
        <p:spPr>
          <a:xfrm>
            <a:off x="396011" y="1181863"/>
            <a:ext cx="4184171" cy="5282295"/>
          </a:xfrm>
        </p:spPr>
        <p:txBody>
          <a:bodyPr/>
          <a:lstStyle/>
          <a:p>
            <a:pPr marL="457200" indent="-457200">
              <a:spcAft>
                <a:spcPts val="600"/>
              </a:spcAft>
              <a:buFont typeface="+mj-lt"/>
              <a:buAutoNum type="arabicPeriod"/>
            </a:pPr>
            <a:r>
              <a:rPr lang="hu-HU" b="1" err="1"/>
              <a:t>Share</a:t>
            </a:r>
            <a:r>
              <a:rPr lang="hu-HU" b="1"/>
              <a:t> of </a:t>
            </a:r>
            <a:r>
              <a:rPr lang="hu-HU" b="1" err="1"/>
              <a:t>natural</a:t>
            </a:r>
            <a:r>
              <a:rPr lang="hu-HU" b="1"/>
              <a:t> </a:t>
            </a:r>
            <a:r>
              <a:rPr lang="hu-HU" b="1" err="1"/>
              <a:t>gas</a:t>
            </a:r>
            <a:r>
              <a:rPr lang="hu-HU" b="1"/>
              <a:t> in </a:t>
            </a:r>
            <a:r>
              <a:rPr lang="hu-HU" b="1" err="1"/>
              <a:t>total</a:t>
            </a:r>
            <a:r>
              <a:rPr lang="hu-HU" b="1"/>
              <a:t> </a:t>
            </a:r>
            <a:r>
              <a:rPr lang="hu-HU" b="1" err="1"/>
              <a:t>energy</a:t>
            </a:r>
            <a:r>
              <a:rPr lang="hu-HU" b="1"/>
              <a:t> </a:t>
            </a:r>
            <a:r>
              <a:rPr lang="hu-HU" b="1" err="1"/>
              <a:t>supply</a:t>
            </a:r>
            <a:endParaRPr lang="hu-HU" b="1"/>
          </a:p>
          <a:p>
            <a:pPr marL="457200" indent="-457200">
              <a:spcAft>
                <a:spcPts val="600"/>
              </a:spcAft>
              <a:buFont typeface="+mj-lt"/>
              <a:buAutoNum type="arabicPeriod"/>
            </a:pPr>
            <a:r>
              <a:rPr lang="hu-HU" b="1" err="1"/>
              <a:t>Russian</a:t>
            </a:r>
            <a:r>
              <a:rPr lang="hu-HU" b="1"/>
              <a:t> </a:t>
            </a:r>
            <a:r>
              <a:rPr lang="hu-HU" b="1" err="1"/>
              <a:t>gas</a:t>
            </a:r>
            <a:r>
              <a:rPr lang="hu-HU" b="1"/>
              <a:t> </a:t>
            </a:r>
            <a:r>
              <a:rPr lang="hu-HU" b="1" err="1"/>
              <a:t>dependency</a:t>
            </a:r>
            <a:endParaRPr lang="hu-HU" b="1"/>
          </a:p>
          <a:p>
            <a:pPr marL="457200" indent="-457200">
              <a:spcAft>
                <a:spcPts val="600"/>
              </a:spcAft>
              <a:buFont typeface="+mj-lt"/>
              <a:buAutoNum type="arabicPeriod"/>
            </a:pPr>
            <a:r>
              <a:rPr lang="hu-HU" b="1" err="1"/>
              <a:t>Share</a:t>
            </a:r>
            <a:r>
              <a:rPr lang="hu-HU" b="1"/>
              <a:t> of </a:t>
            </a:r>
            <a:r>
              <a:rPr lang="hu-HU" b="1" err="1"/>
              <a:t>households</a:t>
            </a:r>
            <a:r>
              <a:rPr lang="hu-HU" b="1"/>
              <a:t> </a:t>
            </a:r>
            <a:r>
              <a:rPr lang="hu-HU" b="1" err="1"/>
              <a:t>using</a:t>
            </a:r>
            <a:r>
              <a:rPr lang="hu-HU" b="1"/>
              <a:t> </a:t>
            </a:r>
            <a:r>
              <a:rPr lang="hu-HU" b="1" err="1"/>
              <a:t>natural</a:t>
            </a:r>
            <a:r>
              <a:rPr lang="hu-HU" b="1"/>
              <a:t> </a:t>
            </a:r>
            <a:r>
              <a:rPr lang="hu-HU" b="1" err="1"/>
              <a:t>gas</a:t>
            </a:r>
            <a:endParaRPr lang="hu-HU" b="1"/>
          </a:p>
          <a:p>
            <a:pPr marL="457200" indent="-457200">
              <a:spcAft>
                <a:spcPts val="600"/>
              </a:spcAft>
              <a:buFont typeface="+mj-lt"/>
              <a:buAutoNum type="arabicPeriod"/>
            </a:pPr>
            <a:r>
              <a:rPr lang="hu-HU" b="1" err="1"/>
              <a:t>Natural</a:t>
            </a:r>
            <a:r>
              <a:rPr lang="hu-HU" b="1"/>
              <a:t> </a:t>
            </a:r>
            <a:r>
              <a:rPr lang="hu-HU" b="1" err="1"/>
              <a:t>gas</a:t>
            </a:r>
            <a:r>
              <a:rPr lang="hu-HU" b="1"/>
              <a:t> </a:t>
            </a:r>
            <a:r>
              <a:rPr lang="hu-HU" b="1" err="1"/>
              <a:t>consumption</a:t>
            </a:r>
            <a:r>
              <a:rPr lang="hu-HU" b="1"/>
              <a:t> </a:t>
            </a:r>
            <a:r>
              <a:rPr lang="hu-HU" b="1" err="1"/>
              <a:t>by</a:t>
            </a:r>
            <a:r>
              <a:rPr lang="hu-HU" b="1"/>
              <a:t> sectors</a:t>
            </a:r>
          </a:p>
          <a:p>
            <a:pPr marL="457200" indent="-457200">
              <a:spcAft>
                <a:spcPts val="600"/>
              </a:spcAft>
              <a:buFont typeface="+mj-lt"/>
              <a:buAutoNum type="arabicPeriod"/>
            </a:pPr>
            <a:r>
              <a:rPr lang="hu-HU" b="1" err="1"/>
              <a:t>Role</a:t>
            </a:r>
            <a:r>
              <a:rPr lang="hu-HU" b="1"/>
              <a:t> of </a:t>
            </a:r>
            <a:r>
              <a:rPr lang="hu-HU" b="1" err="1"/>
              <a:t>gas</a:t>
            </a:r>
            <a:r>
              <a:rPr lang="hu-HU" b="1"/>
              <a:t> in main sectors</a:t>
            </a:r>
          </a:p>
          <a:p>
            <a:pPr marL="457200" indent="-457200">
              <a:spcAft>
                <a:spcPts val="600"/>
              </a:spcAft>
              <a:buFont typeface="+mj-lt"/>
              <a:buAutoNum type="arabicPeriod"/>
            </a:pPr>
            <a:r>
              <a:rPr lang="hu-HU" b="1"/>
              <a:t>Household </a:t>
            </a:r>
            <a:r>
              <a:rPr lang="hu-HU" b="1" err="1"/>
              <a:t>gas</a:t>
            </a:r>
            <a:r>
              <a:rPr lang="hu-HU" b="1"/>
              <a:t> </a:t>
            </a:r>
            <a:r>
              <a:rPr lang="hu-HU" b="1" err="1"/>
              <a:t>price</a:t>
            </a:r>
            <a:r>
              <a:rPr lang="hu-HU" b="1"/>
              <a:t> </a:t>
            </a:r>
            <a:r>
              <a:rPr lang="hu-HU" b="1" err="1"/>
              <a:t>change</a:t>
            </a:r>
            <a:r>
              <a:rPr lang="hu-HU" b="1"/>
              <a:t> </a:t>
            </a:r>
          </a:p>
          <a:p>
            <a:pPr marL="457200" indent="-457200">
              <a:spcAft>
                <a:spcPts val="600"/>
              </a:spcAft>
              <a:buFont typeface="+mj-lt"/>
              <a:buAutoNum type="arabicPeriod"/>
            </a:pPr>
            <a:r>
              <a:rPr lang="hu-HU" b="1" err="1"/>
              <a:t>Industry</a:t>
            </a:r>
            <a:r>
              <a:rPr lang="hu-HU" b="1"/>
              <a:t> </a:t>
            </a:r>
            <a:r>
              <a:rPr lang="hu-HU" b="1" err="1"/>
              <a:t>gas</a:t>
            </a:r>
            <a:r>
              <a:rPr lang="hu-HU" b="1"/>
              <a:t> </a:t>
            </a:r>
            <a:r>
              <a:rPr lang="hu-HU" b="1" err="1"/>
              <a:t>price</a:t>
            </a:r>
            <a:r>
              <a:rPr lang="hu-HU" b="1"/>
              <a:t> </a:t>
            </a:r>
            <a:r>
              <a:rPr lang="hu-HU" b="1" err="1"/>
              <a:t>change</a:t>
            </a:r>
            <a:endParaRPr lang="hu-HU" b="1"/>
          </a:p>
        </p:txBody>
      </p:sp>
      <p:sp>
        <p:nvSpPr>
          <p:cNvPr id="4" name="Dia számának helye 3">
            <a:extLst>
              <a:ext uri="{FF2B5EF4-FFF2-40B4-BE49-F238E27FC236}">
                <a16:creationId xmlns:a16="http://schemas.microsoft.com/office/drawing/2014/main" id="{608CD99F-1E43-BA3D-CEA5-AC6D2DAE5AFF}"/>
              </a:ext>
            </a:extLst>
          </p:cNvPr>
          <p:cNvSpPr>
            <a:spLocks noGrp="1"/>
          </p:cNvSpPr>
          <p:nvPr>
            <p:ph type="sldNum" sz="quarter" idx="4"/>
          </p:nvPr>
        </p:nvSpPr>
        <p:spPr/>
        <p:txBody>
          <a:bodyPr/>
          <a:lstStyle/>
          <a:p>
            <a:pPr>
              <a:defRPr/>
            </a:pPr>
            <a:fld id="{C7E3338D-8F5B-4FC7-A0B5-AD45AC3F4C65}" type="slidenum">
              <a:rPr lang="en-GB" altLang="hu-HU" smtClean="0"/>
              <a:pPr>
                <a:defRPr/>
              </a:pPr>
              <a:t>8</a:t>
            </a:fld>
            <a:endParaRPr lang="en-GB" altLang="hu-HU"/>
          </a:p>
        </p:txBody>
      </p:sp>
      <p:pic>
        <p:nvPicPr>
          <p:cNvPr id="6" name="Kép 5">
            <a:extLst>
              <a:ext uri="{FF2B5EF4-FFF2-40B4-BE49-F238E27FC236}">
                <a16:creationId xmlns:a16="http://schemas.microsoft.com/office/drawing/2014/main" id="{056C0663-3477-6062-C6EE-D1BC927BD304}"/>
              </a:ext>
            </a:extLst>
          </p:cNvPr>
          <p:cNvPicPr>
            <a:picLocks noChangeAspect="1"/>
          </p:cNvPicPr>
          <p:nvPr/>
        </p:nvPicPr>
        <p:blipFill>
          <a:blip r:embed="rId2"/>
          <a:stretch>
            <a:fillRect/>
          </a:stretch>
        </p:blipFill>
        <p:spPr>
          <a:xfrm>
            <a:off x="4803578" y="1181863"/>
            <a:ext cx="6807550" cy="4788146"/>
          </a:xfrm>
          <a:prstGeom prst="rect">
            <a:avLst/>
          </a:prstGeom>
        </p:spPr>
      </p:pic>
      <p:sp>
        <p:nvSpPr>
          <p:cNvPr id="7" name="Szövegdoboz 6">
            <a:extLst>
              <a:ext uri="{FF2B5EF4-FFF2-40B4-BE49-F238E27FC236}">
                <a16:creationId xmlns:a16="http://schemas.microsoft.com/office/drawing/2014/main" id="{EF866610-E6CA-6408-CAA5-E43BFF1FD6D9}"/>
              </a:ext>
            </a:extLst>
          </p:cNvPr>
          <p:cNvSpPr txBox="1"/>
          <p:nvPr/>
        </p:nvSpPr>
        <p:spPr>
          <a:xfrm>
            <a:off x="6475027" y="5985473"/>
            <a:ext cx="4271257" cy="276999"/>
          </a:xfrm>
          <a:prstGeom prst="rect">
            <a:avLst/>
          </a:prstGeom>
          <a:noFill/>
        </p:spPr>
        <p:txBody>
          <a:bodyPr wrap="square" rtlCol="0">
            <a:spAutoFit/>
          </a:bodyPr>
          <a:lstStyle/>
          <a:p>
            <a:r>
              <a:rPr lang="hu-HU" sz="1200" i="1" err="1"/>
              <a:t>Example</a:t>
            </a:r>
            <a:r>
              <a:rPr lang="hu-HU" sz="1200" i="1"/>
              <a:t>: </a:t>
            </a:r>
            <a:r>
              <a:rPr lang="hu-HU" sz="1200" i="1" err="1"/>
              <a:t>Indicators</a:t>
            </a:r>
            <a:r>
              <a:rPr lang="hu-HU" sz="1200" i="1"/>
              <a:t> </a:t>
            </a:r>
            <a:r>
              <a:rPr lang="hu-HU" sz="1200" i="1" err="1"/>
              <a:t>from</a:t>
            </a:r>
            <a:r>
              <a:rPr lang="hu-HU" sz="1200" i="1"/>
              <a:t> </a:t>
            </a:r>
            <a:r>
              <a:rPr lang="hu-HU" sz="1200" i="1" err="1"/>
              <a:t>the</a:t>
            </a:r>
            <a:r>
              <a:rPr lang="hu-HU" sz="1200" i="1"/>
              <a:t> </a:t>
            </a:r>
            <a:r>
              <a:rPr lang="hu-HU" sz="1200" i="1" err="1"/>
              <a:t>Czech</a:t>
            </a:r>
            <a:r>
              <a:rPr lang="hu-HU" sz="1200" i="1"/>
              <a:t> </a:t>
            </a:r>
            <a:r>
              <a:rPr lang="hu-HU" sz="1200" i="1" err="1"/>
              <a:t>Republic</a:t>
            </a:r>
            <a:r>
              <a:rPr lang="hu-HU" sz="1200" i="1"/>
              <a:t> </a:t>
            </a:r>
            <a:r>
              <a:rPr lang="hu-HU" sz="1200" i="1" err="1"/>
              <a:t>factsheet</a:t>
            </a:r>
            <a:endParaRPr lang="en-US" sz="1200" i="1"/>
          </a:p>
        </p:txBody>
      </p:sp>
    </p:spTree>
    <p:extLst>
      <p:ext uri="{BB962C8B-B14F-4D97-AF65-F5344CB8AC3E}">
        <p14:creationId xmlns:p14="http://schemas.microsoft.com/office/powerpoint/2010/main" val="247047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A75684-1009-A6B9-1FC1-4A7F55697DFC}"/>
              </a:ext>
            </a:extLst>
          </p:cNvPr>
          <p:cNvSpPr>
            <a:spLocks noGrp="1"/>
          </p:cNvSpPr>
          <p:nvPr>
            <p:ph type="title"/>
          </p:nvPr>
        </p:nvSpPr>
        <p:spPr/>
        <p:txBody>
          <a:bodyPr/>
          <a:lstStyle/>
          <a:p>
            <a:r>
              <a:rPr lang="hu-HU" err="1"/>
              <a:t>Natural</a:t>
            </a:r>
            <a:r>
              <a:rPr lang="hu-HU"/>
              <a:t> </a:t>
            </a:r>
            <a:r>
              <a:rPr lang="hu-HU" err="1"/>
              <a:t>gas</a:t>
            </a:r>
            <a:r>
              <a:rPr lang="hu-HU"/>
              <a:t> </a:t>
            </a:r>
            <a:r>
              <a:rPr lang="hu-HU" err="1"/>
              <a:t>consumption</a:t>
            </a:r>
            <a:r>
              <a:rPr lang="hu-HU"/>
              <a:t> in </a:t>
            </a:r>
            <a:r>
              <a:rPr lang="hu-HU" err="1"/>
              <a:t>numbers</a:t>
            </a:r>
            <a:endParaRPr lang="en-US"/>
          </a:p>
        </p:txBody>
      </p:sp>
      <p:sp>
        <p:nvSpPr>
          <p:cNvPr id="3" name="Tartalom helye 2">
            <a:extLst>
              <a:ext uri="{FF2B5EF4-FFF2-40B4-BE49-F238E27FC236}">
                <a16:creationId xmlns:a16="http://schemas.microsoft.com/office/drawing/2014/main" id="{8E726E20-A48A-2E05-41C0-93190C567007}"/>
              </a:ext>
            </a:extLst>
          </p:cNvPr>
          <p:cNvSpPr>
            <a:spLocks noGrp="1"/>
          </p:cNvSpPr>
          <p:nvPr>
            <p:ph idx="1"/>
          </p:nvPr>
        </p:nvSpPr>
        <p:spPr>
          <a:xfrm>
            <a:off x="431372" y="1099457"/>
            <a:ext cx="11617291" cy="5282295"/>
          </a:xfrm>
        </p:spPr>
        <p:txBody>
          <a:bodyPr/>
          <a:lstStyle/>
          <a:p>
            <a:pPr>
              <a:spcAft>
                <a:spcPts val="600"/>
              </a:spcAft>
            </a:pPr>
            <a:r>
              <a:rPr lang="hu-HU" b="1" dirty="0" err="1"/>
              <a:t>Share</a:t>
            </a:r>
            <a:r>
              <a:rPr lang="hu-HU" b="1" dirty="0"/>
              <a:t> of </a:t>
            </a:r>
            <a:r>
              <a:rPr lang="hu-HU" b="1" dirty="0" err="1"/>
              <a:t>natural</a:t>
            </a:r>
            <a:r>
              <a:rPr lang="hu-HU" b="1" dirty="0"/>
              <a:t> </a:t>
            </a:r>
            <a:r>
              <a:rPr lang="hu-HU" b="1" dirty="0" err="1"/>
              <a:t>gas</a:t>
            </a:r>
            <a:r>
              <a:rPr lang="hu-HU" b="1" dirty="0"/>
              <a:t> in </a:t>
            </a:r>
            <a:r>
              <a:rPr lang="hu-HU" b="1" dirty="0" err="1"/>
              <a:t>total</a:t>
            </a:r>
            <a:r>
              <a:rPr lang="hu-HU" b="1" dirty="0"/>
              <a:t> </a:t>
            </a:r>
            <a:r>
              <a:rPr lang="hu-HU" b="1" dirty="0" err="1"/>
              <a:t>energy</a:t>
            </a:r>
            <a:r>
              <a:rPr lang="hu-HU" b="1" dirty="0"/>
              <a:t> </a:t>
            </a:r>
            <a:r>
              <a:rPr lang="hu-HU" b="1" dirty="0" err="1"/>
              <a:t>supply</a:t>
            </a:r>
            <a:r>
              <a:rPr lang="hu-HU" b="1" dirty="0"/>
              <a:t>:</a:t>
            </a:r>
            <a:r>
              <a:rPr lang="hu-HU" dirty="0"/>
              <a:t> shows 2019 status; </a:t>
            </a:r>
            <a:r>
              <a:rPr lang="hu-HU" dirty="0" err="1"/>
              <a:t>besides</a:t>
            </a:r>
            <a:r>
              <a:rPr lang="hu-HU" dirty="0"/>
              <a:t> </a:t>
            </a:r>
            <a:r>
              <a:rPr lang="hu-HU" dirty="0" err="1"/>
              <a:t>the</a:t>
            </a:r>
            <a:r>
              <a:rPr lang="hu-HU" dirty="0"/>
              <a:t> </a:t>
            </a:r>
            <a:r>
              <a:rPr lang="hu-HU" dirty="0" err="1"/>
              <a:t>country’s</a:t>
            </a:r>
            <a:r>
              <a:rPr lang="hu-HU" dirty="0"/>
              <a:t> </a:t>
            </a:r>
            <a:r>
              <a:rPr lang="hu-HU" dirty="0" err="1"/>
              <a:t>own</a:t>
            </a:r>
            <a:r>
              <a:rPr lang="hu-HU" dirty="0"/>
              <a:t> percent, </a:t>
            </a:r>
            <a:r>
              <a:rPr lang="hu-HU" dirty="0" err="1"/>
              <a:t>the</a:t>
            </a:r>
            <a:r>
              <a:rPr lang="hu-HU" dirty="0"/>
              <a:t> </a:t>
            </a:r>
            <a:r>
              <a:rPr lang="hu-HU" dirty="0" err="1"/>
              <a:t>clockwise</a:t>
            </a:r>
            <a:r>
              <a:rPr lang="hu-HU" dirty="0"/>
              <a:t> shows </a:t>
            </a:r>
            <a:r>
              <a:rPr lang="hu-HU" dirty="0" err="1"/>
              <a:t>the</a:t>
            </a:r>
            <a:r>
              <a:rPr lang="hu-HU" dirty="0"/>
              <a:t> EU </a:t>
            </a:r>
            <a:r>
              <a:rPr lang="hu-HU" dirty="0" err="1"/>
              <a:t>average</a:t>
            </a:r>
            <a:r>
              <a:rPr lang="hu-HU" dirty="0"/>
              <a:t> </a:t>
            </a:r>
          </a:p>
          <a:p>
            <a:pPr>
              <a:spcAft>
                <a:spcPts val="600"/>
              </a:spcAft>
            </a:pPr>
            <a:r>
              <a:rPr lang="hu-HU" b="1" dirty="0" err="1"/>
              <a:t>Russian</a:t>
            </a:r>
            <a:r>
              <a:rPr lang="hu-HU" b="1" dirty="0"/>
              <a:t> </a:t>
            </a:r>
            <a:r>
              <a:rPr lang="hu-HU" b="1" dirty="0" err="1"/>
              <a:t>gas</a:t>
            </a:r>
            <a:r>
              <a:rPr lang="hu-HU" b="1" dirty="0"/>
              <a:t> </a:t>
            </a:r>
            <a:r>
              <a:rPr lang="hu-HU" b="1" dirty="0" err="1"/>
              <a:t>dependency</a:t>
            </a:r>
            <a:r>
              <a:rPr lang="hu-HU" b="1" dirty="0"/>
              <a:t>:</a:t>
            </a:r>
            <a:r>
              <a:rPr lang="hu-HU" dirty="0"/>
              <a:t> </a:t>
            </a:r>
            <a:r>
              <a:rPr lang="en-US" dirty="0"/>
              <a:t>Share of Russian gas re-calculated based on neighboring country </a:t>
            </a:r>
            <a:r>
              <a:rPr lang="hu-HU" dirty="0"/>
              <a:t> </a:t>
            </a:r>
            <a:r>
              <a:rPr lang="en-US" dirty="0"/>
              <a:t>supply mix. For this reason, share of RU gas is </a:t>
            </a:r>
            <a:r>
              <a:rPr lang="hu-HU" dirty="0"/>
              <a:t> </a:t>
            </a:r>
            <a:r>
              <a:rPr lang="en-US" dirty="0"/>
              <a:t>higher than ACER data. </a:t>
            </a:r>
            <a:endParaRPr lang="hu-HU" dirty="0"/>
          </a:p>
          <a:p>
            <a:pPr>
              <a:spcAft>
                <a:spcPts val="600"/>
              </a:spcAft>
            </a:pPr>
            <a:r>
              <a:rPr lang="hu-HU" b="1" dirty="0" err="1"/>
              <a:t>Share</a:t>
            </a:r>
            <a:r>
              <a:rPr lang="hu-HU" b="1" dirty="0"/>
              <a:t> of </a:t>
            </a:r>
            <a:r>
              <a:rPr lang="hu-HU" b="1" dirty="0" err="1"/>
              <a:t>households</a:t>
            </a:r>
            <a:r>
              <a:rPr lang="hu-HU" b="1" dirty="0"/>
              <a:t> </a:t>
            </a:r>
            <a:r>
              <a:rPr lang="hu-HU" b="1" dirty="0" err="1"/>
              <a:t>using</a:t>
            </a:r>
            <a:r>
              <a:rPr lang="hu-HU" b="1" dirty="0"/>
              <a:t> </a:t>
            </a:r>
            <a:r>
              <a:rPr lang="hu-HU" b="1" dirty="0" err="1"/>
              <a:t>natural</a:t>
            </a:r>
            <a:r>
              <a:rPr lang="hu-HU" b="1" dirty="0"/>
              <a:t> </a:t>
            </a:r>
            <a:r>
              <a:rPr lang="hu-HU" b="1" dirty="0" err="1"/>
              <a:t>gas</a:t>
            </a:r>
            <a:r>
              <a:rPr lang="hu-HU" dirty="0"/>
              <a:t>: shows </a:t>
            </a:r>
            <a:r>
              <a:rPr lang="hu-HU" dirty="0" err="1"/>
              <a:t>the</a:t>
            </a:r>
            <a:r>
              <a:rPr lang="hu-HU" dirty="0"/>
              <a:t> </a:t>
            </a:r>
            <a:r>
              <a:rPr lang="en-US" dirty="0"/>
              <a:t>Total number of household gas consumers </a:t>
            </a:r>
            <a:r>
              <a:rPr lang="hu-HU" dirty="0" err="1"/>
              <a:t>devided</a:t>
            </a:r>
            <a:r>
              <a:rPr lang="hu-HU" dirty="0"/>
              <a:t> </a:t>
            </a:r>
            <a:r>
              <a:rPr lang="hu-HU" dirty="0" err="1"/>
              <a:t>by</a:t>
            </a:r>
            <a:r>
              <a:rPr lang="hu-HU" dirty="0"/>
              <a:t> </a:t>
            </a:r>
            <a:r>
              <a:rPr lang="hu-HU" dirty="0" err="1"/>
              <a:t>the</a:t>
            </a:r>
            <a:r>
              <a:rPr lang="en-US" dirty="0"/>
              <a:t> </a:t>
            </a:r>
            <a:r>
              <a:rPr lang="hu-HU" dirty="0"/>
              <a:t>t</a:t>
            </a:r>
            <a:r>
              <a:rPr lang="en-US" dirty="0" err="1"/>
              <a:t>otal</a:t>
            </a:r>
            <a:r>
              <a:rPr lang="en-US" dirty="0"/>
              <a:t> number of households</a:t>
            </a:r>
            <a:r>
              <a:rPr lang="hu-HU" dirty="0"/>
              <a:t>  </a:t>
            </a:r>
          </a:p>
          <a:p>
            <a:pPr>
              <a:spcAft>
                <a:spcPts val="600"/>
              </a:spcAft>
            </a:pPr>
            <a:r>
              <a:rPr lang="hu-HU" b="1" dirty="0" err="1"/>
              <a:t>Natural</a:t>
            </a:r>
            <a:r>
              <a:rPr lang="hu-HU" b="1" dirty="0"/>
              <a:t> </a:t>
            </a:r>
            <a:r>
              <a:rPr lang="hu-HU" b="1" dirty="0" err="1"/>
              <a:t>gas</a:t>
            </a:r>
            <a:r>
              <a:rPr lang="hu-HU" b="1" dirty="0"/>
              <a:t> </a:t>
            </a:r>
            <a:r>
              <a:rPr lang="hu-HU" b="1" dirty="0" err="1"/>
              <a:t>consumption</a:t>
            </a:r>
            <a:r>
              <a:rPr lang="hu-HU" b="1" dirty="0"/>
              <a:t> </a:t>
            </a:r>
            <a:r>
              <a:rPr lang="hu-HU" b="1" dirty="0" err="1"/>
              <a:t>by</a:t>
            </a:r>
            <a:r>
              <a:rPr lang="hu-HU" b="1" dirty="0"/>
              <a:t> sectors</a:t>
            </a:r>
            <a:r>
              <a:rPr lang="hu-HU" dirty="0"/>
              <a:t>: Gross </a:t>
            </a:r>
            <a:r>
              <a:rPr lang="hu-HU" dirty="0" err="1"/>
              <a:t>inland</a:t>
            </a:r>
            <a:r>
              <a:rPr lang="hu-HU" dirty="0"/>
              <a:t> </a:t>
            </a:r>
            <a:r>
              <a:rPr lang="hu-HU" dirty="0" err="1"/>
              <a:t>consumption</a:t>
            </a:r>
            <a:r>
              <a:rPr lang="hu-HU" dirty="0"/>
              <a:t> </a:t>
            </a:r>
            <a:r>
              <a:rPr lang="hu-HU" dirty="0" err="1"/>
              <a:t>divided</a:t>
            </a:r>
            <a:r>
              <a:rPr lang="hu-HU" dirty="0"/>
              <a:t> </a:t>
            </a:r>
            <a:r>
              <a:rPr lang="hu-HU" dirty="0" err="1"/>
              <a:t>up</a:t>
            </a:r>
            <a:r>
              <a:rPr lang="hu-HU" dirty="0"/>
              <a:t> </a:t>
            </a:r>
            <a:r>
              <a:rPr lang="hu-HU" dirty="0" err="1"/>
              <a:t>to</a:t>
            </a:r>
            <a:r>
              <a:rPr lang="hu-HU" dirty="0"/>
              <a:t> </a:t>
            </a:r>
            <a:r>
              <a:rPr lang="hu-HU" dirty="0" err="1"/>
              <a:t>four</a:t>
            </a:r>
            <a:r>
              <a:rPr lang="hu-HU" dirty="0"/>
              <a:t> main </a:t>
            </a:r>
            <a:r>
              <a:rPr lang="hu-HU" dirty="0" err="1"/>
              <a:t>categories</a:t>
            </a:r>
            <a:r>
              <a:rPr lang="hu-HU" dirty="0"/>
              <a:t>: </a:t>
            </a:r>
            <a:r>
              <a:rPr lang="hu-HU" dirty="0" err="1"/>
              <a:t>power&amp;heat</a:t>
            </a:r>
            <a:r>
              <a:rPr lang="hu-HU" dirty="0"/>
              <a:t>; </a:t>
            </a:r>
            <a:r>
              <a:rPr lang="hu-HU" dirty="0" err="1"/>
              <a:t>industry</a:t>
            </a:r>
            <a:r>
              <a:rPr lang="hu-HU" dirty="0"/>
              <a:t>;  </a:t>
            </a:r>
            <a:r>
              <a:rPr lang="hu-HU" dirty="0" err="1"/>
              <a:t>buildings</a:t>
            </a:r>
            <a:r>
              <a:rPr lang="hu-HU" dirty="0"/>
              <a:t> and </a:t>
            </a:r>
            <a:r>
              <a:rPr lang="hu-HU" dirty="0" err="1"/>
              <a:t>other</a:t>
            </a:r>
            <a:r>
              <a:rPr lang="hu-HU" dirty="0"/>
              <a:t> </a:t>
            </a:r>
          </a:p>
          <a:p>
            <a:pPr>
              <a:spcAft>
                <a:spcPts val="600"/>
              </a:spcAft>
            </a:pPr>
            <a:r>
              <a:rPr lang="hu-HU" b="1" dirty="0" err="1"/>
              <a:t>Role</a:t>
            </a:r>
            <a:r>
              <a:rPr lang="hu-HU" b="1" dirty="0"/>
              <a:t> of </a:t>
            </a:r>
            <a:r>
              <a:rPr lang="hu-HU" b="1" dirty="0" err="1"/>
              <a:t>gas</a:t>
            </a:r>
            <a:r>
              <a:rPr lang="hu-HU" b="1" dirty="0"/>
              <a:t> in main sectors</a:t>
            </a:r>
            <a:r>
              <a:rPr lang="hu-HU" dirty="0"/>
              <a:t>: shows </a:t>
            </a:r>
            <a:r>
              <a:rPr lang="hu-HU" dirty="0" err="1"/>
              <a:t>the</a:t>
            </a:r>
            <a:r>
              <a:rPr lang="hu-HU" dirty="0"/>
              <a:t> </a:t>
            </a:r>
            <a:r>
              <a:rPr lang="hu-HU" dirty="0" err="1"/>
              <a:t>share</a:t>
            </a:r>
            <a:r>
              <a:rPr lang="hu-HU" dirty="0"/>
              <a:t> of </a:t>
            </a:r>
            <a:r>
              <a:rPr lang="en-US" dirty="0"/>
              <a:t>natural gas </a:t>
            </a:r>
            <a:r>
              <a:rPr lang="hu-HU" dirty="0" err="1"/>
              <a:t>supply</a:t>
            </a:r>
            <a:r>
              <a:rPr lang="hu-HU" dirty="0"/>
              <a:t> </a:t>
            </a:r>
            <a:r>
              <a:rPr lang="en-US" dirty="0"/>
              <a:t>by sector</a:t>
            </a:r>
            <a:r>
              <a:rPr lang="hu-HU" dirty="0"/>
              <a:t> in </a:t>
            </a:r>
            <a:r>
              <a:rPr lang="hu-HU" dirty="0" err="1"/>
              <a:t>the</a:t>
            </a:r>
            <a:r>
              <a:rPr lang="hu-HU" dirty="0"/>
              <a:t> t</a:t>
            </a:r>
            <a:r>
              <a:rPr lang="en-US" dirty="0" err="1"/>
              <a:t>otal</a:t>
            </a:r>
            <a:r>
              <a:rPr lang="en-US" dirty="0"/>
              <a:t> </a:t>
            </a:r>
            <a:r>
              <a:rPr lang="en-US" dirty="0" err="1"/>
              <a:t>enegy</a:t>
            </a:r>
            <a:r>
              <a:rPr lang="en-US" dirty="0"/>
              <a:t> supply by </a:t>
            </a:r>
            <a:r>
              <a:rPr lang="hu-HU" dirty="0" err="1"/>
              <a:t>the</a:t>
            </a:r>
            <a:r>
              <a:rPr lang="hu-HU" dirty="0"/>
              <a:t> </a:t>
            </a:r>
            <a:r>
              <a:rPr lang="en-US" dirty="0"/>
              <a:t>sector (GWh) for 2019.</a:t>
            </a:r>
            <a:endParaRPr lang="hu-HU" dirty="0"/>
          </a:p>
          <a:p>
            <a:pPr>
              <a:spcAft>
                <a:spcPts val="600"/>
              </a:spcAft>
            </a:pPr>
            <a:r>
              <a:rPr lang="hu-HU" b="1" dirty="0"/>
              <a:t>Household </a:t>
            </a:r>
            <a:r>
              <a:rPr lang="hu-HU" b="1" dirty="0" err="1"/>
              <a:t>gas</a:t>
            </a:r>
            <a:r>
              <a:rPr lang="hu-HU" b="1" dirty="0"/>
              <a:t> </a:t>
            </a:r>
            <a:r>
              <a:rPr lang="hu-HU" b="1" dirty="0" err="1"/>
              <a:t>price</a:t>
            </a:r>
            <a:r>
              <a:rPr lang="hu-HU" b="1" dirty="0"/>
              <a:t>:</a:t>
            </a:r>
            <a:r>
              <a:rPr lang="hu-HU" dirty="0"/>
              <a:t> shows </a:t>
            </a:r>
            <a:r>
              <a:rPr lang="hu-HU" dirty="0" err="1"/>
              <a:t>the</a:t>
            </a:r>
            <a:r>
              <a:rPr lang="hu-HU" dirty="0"/>
              <a:t> </a:t>
            </a:r>
            <a:r>
              <a:rPr lang="hu-HU" dirty="0" err="1"/>
              <a:t>changes</a:t>
            </a:r>
            <a:r>
              <a:rPr lang="hu-HU" dirty="0"/>
              <a:t> </a:t>
            </a:r>
            <a:r>
              <a:rPr lang="hu-HU" dirty="0" err="1"/>
              <a:t>between</a:t>
            </a:r>
            <a:r>
              <a:rPr lang="hu-HU" dirty="0"/>
              <a:t> </a:t>
            </a:r>
            <a:r>
              <a:rPr lang="hu-HU" dirty="0" err="1"/>
              <a:t>the</a:t>
            </a:r>
            <a:r>
              <a:rPr lang="hu-HU" dirty="0"/>
              <a:t> </a:t>
            </a:r>
            <a:r>
              <a:rPr lang="hu-HU" dirty="0" err="1"/>
              <a:t>second</a:t>
            </a:r>
            <a:r>
              <a:rPr lang="hu-HU" dirty="0"/>
              <a:t> </a:t>
            </a:r>
            <a:r>
              <a:rPr lang="hu-HU" dirty="0" err="1"/>
              <a:t>half</a:t>
            </a:r>
            <a:r>
              <a:rPr lang="hu-HU" dirty="0"/>
              <a:t> of 2020 and 2021 in </a:t>
            </a:r>
            <a:r>
              <a:rPr lang="hu-HU" dirty="0" err="1"/>
              <a:t>the</a:t>
            </a:r>
            <a:r>
              <a:rPr lang="hu-HU" dirty="0"/>
              <a:t> country and </a:t>
            </a:r>
            <a:r>
              <a:rPr lang="hu-HU" dirty="0" err="1"/>
              <a:t>also</a:t>
            </a:r>
            <a:r>
              <a:rPr lang="hu-HU" dirty="0"/>
              <a:t> </a:t>
            </a:r>
            <a:r>
              <a:rPr lang="hu-HU" dirty="0" err="1"/>
              <a:t>the</a:t>
            </a:r>
            <a:r>
              <a:rPr lang="hu-HU" dirty="0"/>
              <a:t> </a:t>
            </a:r>
            <a:r>
              <a:rPr lang="hu-HU" dirty="0" err="1"/>
              <a:t>chhanges</a:t>
            </a:r>
            <a:r>
              <a:rPr lang="hu-HU" dirty="0"/>
              <a:t> in </a:t>
            </a:r>
            <a:r>
              <a:rPr lang="hu-HU" dirty="0" err="1"/>
              <a:t>the</a:t>
            </a:r>
            <a:r>
              <a:rPr lang="hu-HU" dirty="0"/>
              <a:t> EU</a:t>
            </a:r>
          </a:p>
          <a:p>
            <a:pPr>
              <a:spcAft>
                <a:spcPts val="600"/>
              </a:spcAft>
            </a:pPr>
            <a:r>
              <a:rPr lang="hu-HU" b="1" dirty="0" err="1"/>
              <a:t>Industry</a:t>
            </a:r>
            <a:r>
              <a:rPr lang="hu-HU" b="1" dirty="0"/>
              <a:t> </a:t>
            </a:r>
            <a:r>
              <a:rPr lang="hu-HU" b="1" dirty="0" err="1"/>
              <a:t>gas</a:t>
            </a:r>
            <a:r>
              <a:rPr lang="hu-HU" b="1" dirty="0"/>
              <a:t> </a:t>
            </a:r>
            <a:r>
              <a:rPr lang="hu-HU" b="1" dirty="0" err="1"/>
              <a:t>price</a:t>
            </a:r>
            <a:r>
              <a:rPr lang="hu-HU" b="1" dirty="0"/>
              <a:t>:</a:t>
            </a:r>
            <a:r>
              <a:rPr lang="hu-HU" dirty="0"/>
              <a:t> shows </a:t>
            </a:r>
            <a:r>
              <a:rPr lang="hu-HU" dirty="0" err="1"/>
              <a:t>the</a:t>
            </a:r>
            <a:r>
              <a:rPr lang="hu-HU" dirty="0"/>
              <a:t> </a:t>
            </a:r>
            <a:r>
              <a:rPr lang="hu-HU" dirty="0" err="1"/>
              <a:t>changes</a:t>
            </a:r>
            <a:r>
              <a:rPr lang="hu-HU" dirty="0"/>
              <a:t> </a:t>
            </a:r>
            <a:r>
              <a:rPr lang="hu-HU" dirty="0" err="1"/>
              <a:t>between</a:t>
            </a:r>
            <a:r>
              <a:rPr lang="hu-HU" dirty="0"/>
              <a:t> </a:t>
            </a:r>
            <a:r>
              <a:rPr lang="hu-HU" dirty="0" err="1"/>
              <a:t>the</a:t>
            </a:r>
            <a:r>
              <a:rPr lang="hu-HU" dirty="0"/>
              <a:t> </a:t>
            </a:r>
            <a:r>
              <a:rPr lang="hu-HU" dirty="0" err="1"/>
              <a:t>second</a:t>
            </a:r>
            <a:r>
              <a:rPr lang="hu-HU" dirty="0"/>
              <a:t> </a:t>
            </a:r>
            <a:r>
              <a:rPr lang="hu-HU" dirty="0" err="1"/>
              <a:t>half</a:t>
            </a:r>
            <a:r>
              <a:rPr lang="hu-HU" dirty="0"/>
              <a:t> of 2020 and 2021 in </a:t>
            </a:r>
            <a:r>
              <a:rPr lang="hu-HU" dirty="0" err="1"/>
              <a:t>the</a:t>
            </a:r>
            <a:r>
              <a:rPr lang="hu-HU" dirty="0"/>
              <a:t> country and </a:t>
            </a:r>
            <a:r>
              <a:rPr lang="hu-HU" dirty="0" err="1"/>
              <a:t>also</a:t>
            </a:r>
            <a:r>
              <a:rPr lang="hu-HU" dirty="0"/>
              <a:t> </a:t>
            </a:r>
            <a:r>
              <a:rPr lang="hu-HU" dirty="0" err="1"/>
              <a:t>the</a:t>
            </a:r>
            <a:r>
              <a:rPr lang="hu-HU" dirty="0"/>
              <a:t> </a:t>
            </a:r>
            <a:r>
              <a:rPr lang="hu-HU" dirty="0" err="1"/>
              <a:t>chhanges</a:t>
            </a:r>
            <a:r>
              <a:rPr lang="hu-HU" dirty="0"/>
              <a:t> in </a:t>
            </a:r>
            <a:r>
              <a:rPr lang="hu-HU" dirty="0" err="1"/>
              <a:t>the</a:t>
            </a:r>
            <a:r>
              <a:rPr lang="hu-HU" dirty="0"/>
              <a:t> EU</a:t>
            </a:r>
          </a:p>
        </p:txBody>
      </p:sp>
      <p:sp>
        <p:nvSpPr>
          <p:cNvPr id="4" name="Dia számának helye 3">
            <a:extLst>
              <a:ext uri="{FF2B5EF4-FFF2-40B4-BE49-F238E27FC236}">
                <a16:creationId xmlns:a16="http://schemas.microsoft.com/office/drawing/2014/main" id="{608CD99F-1E43-BA3D-CEA5-AC6D2DAE5AFF}"/>
              </a:ext>
            </a:extLst>
          </p:cNvPr>
          <p:cNvSpPr>
            <a:spLocks noGrp="1"/>
          </p:cNvSpPr>
          <p:nvPr>
            <p:ph type="sldNum" sz="quarter" idx="4"/>
          </p:nvPr>
        </p:nvSpPr>
        <p:spPr/>
        <p:txBody>
          <a:bodyPr/>
          <a:lstStyle/>
          <a:p>
            <a:pPr>
              <a:defRPr/>
            </a:pPr>
            <a:fld id="{C7E3338D-8F5B-4FC7-A0B5-AD45AC3F4C65}" type="slidenum">
              <a:rPr lang="en-GB" altLang="hu-HU" smtClean="0"/>
              <a:pPr>
                <a:defRPr/>
              </a:pPr>
              <a:t>9</a:t>
            </a:fld>
            <a:endParaRPr lang="en-GB" altLang="hu-HU"/>
          </a:p>
        </p:txBody>
      </p:sp>
    </p:spTree>
    <p:extLst>
      <p:ext uri="{BB962C8B-B14F-4D97-AF65-F5344CB8AC3E}">
        <p14:creationId xmlns:p14="http://schemas.microsoft.com/office/powerpoint/2010/main" val="3499767265"/>
      </p:ext>
    </p:extLst>
  </p:cSld>
  <p:clrMapOvr>
    <a:masterClrMapping/>
  </p:clrMapOvr>
</p:sld>
</file>

<file path=ppt/theme/theme1.xml><?xml version="1.0" encoding="utf-8"?>
<a:theme xmlns:a="http://schemas.openxmlformats.org/drawingml/2006/main" name="rekk_alapitvany">
  <a:themeElements>
    <a:clrScheme name="REKK-sablon">
      <a:dk1>
        <a:srgbClr val="000000"/>
      </a:dk1>
      <a:lt1>
        <a:srgbClr val="FFFFFF"/>
      </a:lt1>
      <a:dk2>
        <a:srgbClr val="000000"/>
      </a:dk2>
      <a:lt2>
        <a:srgbClr val="808080"/>
      </a:lt2>
      <a:accent1>
        <a:srgbClr val="EC6C22"/>
      </a:accent1>
      <a:accent2>
        <a:srgbClr val="BFBFBF"/>
      </a:accent2>
      <a:accent3>
        <a:srgbClr val="2D6DAA"/>
      </a:accent3>
      <a:accent4>
        <a:srgbClr val="000000"/>
      </a:accent4>
      <a:accent5>
        <a:srgbClr val="6E6E6E"/>
      </a:accent5>
      <a:accent6>
        <a:srgbClr val="BE0000"/>
      </a:accent6>
      <a:hlink>
        <a:srgbClr val="0000FF"/>
      </a:hlink>
      <a:folHlink>
        <a:srgbClr val="800080"/>
      </a:folHlink>
    </a:clrScheme>
    <a:fontScheme name="REKK-sablo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smtClean="0">
            <a:ln>
              <a:noFill/>
            </a:ln>
            <a:solidFill>
              <a:schemeClr val="tx2"/>
            </a:solidFill>
            <a:effectLst/>
            <a:latin typeface="Arial Unicode MS"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a:headEnd type="none" w="med" len="med"/>
          <a:tailEnd type="triangle"/>
        </a:ln>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REKK-sablon">
        <a:dk1>
          <a:srgbClr val="000000"/>
        </a:dk1>
        <a:lt1>
          <a:srgbClr val="FFFFFF"/>
        </a:lt1>
        <a:dk2>
          <a:srgbClr val="000000"/>
        </a:dk2>
        <a:lt2>
          <a:srgbClr val="808080"/>
        </a:lt2>
        <a:accent1>
          <a:srgbClr val="EC6C22"/>
        </a:accent1>
        <a:accent2>
          <a:srgbClr val="BFBFBF"/>
        </a:accent2>
        <a:accent3>
          <a:srgbClr val="2D6DAA"/>
        </a:accent3>
        <a:accent4>
          <a:srgbClr val="000000"/>
        </a:accent4>
        <a:accent5>
          <a:srgbClr val="6E6E6E"/>
        </a:accent5>
        <a:accent6>
          <a:srgbClr val="BE00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kk_alapitvany" id="{DF8E97BF-ABFC-45C6-9BA4-995E6CABC763}" vid="{D2ABF6E3-8F8E-4AD8-BA92-1D296E7B44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57c974-7645-45b6-b1f2-c916adb75236" xsi:nil="true"/>
    <lcf76f155ced4ddcb4097134ff3c332f xmlns="5fc70a11-d4dd-44a2-8bfd-5023ad1a1f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A9474CD9B1D80641B42E9C99E15D8FAD" ma:contentTypeVersion="12" ma:contentTypeDescription="Új dokumentum létrehozása." ma:contentTypeScope="" ma:versionID="286a4dadcf9c50394d172fa7405493f2">
  <xsd:schema xmlns:xsd="http://www.w3.org/2001/XMLSchema" xmlns:xs="http://www.w3.org/2001/XMLSchema" xmlns:p="http://schemas.microsoft.com/office/2006/metadata/properties" xmlns:ns2="5fc70a11-d4dd-44a2-8bfd-5023ad1a1f5c" xmlns:ns3="3d57c974-7645-45b6-b1f2-c916adb75236" targetNamespace="http://schemas.microsoft.com/office/2006/metadata/properties" ma:root="true" ma:fieldsID="0569fafcf0c83d1768722f591b1b64be" ns2:_="" ns3:_="">
    <xsd:import namespace="5fc70a11-d4dd-44a2-8bfd-5023ad1a1f5c"/>
    <xsd:import namespace="3d57c974-7645-45b6-b1f2-c916adb752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70a11-d4dd-44a2-8bfd-5023ad1a1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Képcímkék" ma:readOnly="false" ma:fieldId="{5cf76f15-5ced-4ddc-b409-7134ff3c332f}" ma:taxonomyMulti="true" ma:sspId="3cb704b0-bd47-4b8f-88c8-daee47bf72e2"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57c974-7645-45b6-b1f2-c916adb7523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58f654f-b2a9-4b2e-9c58-50d6616a9faa}" ma:internalName="TaxCatchAll" ma:showField="CatchAllData" ma:web="3d57c974-7645-45b6-b1f2-c916adb752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5E6C1-CE71-47BE-AFE3-E45ED0FC70E3}">
  <ds:schemaRefs>
    <ds:schemaRef ds:uri="http://schemas.microsoft.com/sharepoint/v3/contenttype/forms"/>
  </ds:schemaRefs>
</ds:datastoreItem>
</file>

<file path=customXml/itemProps2.xml><?xml version="1.0" encoding="utf-8"?>
<ds:datastoreItem xmlns:ds="http://schemas.openxmlformats.org/officeDocument/2006/customXml" ds:itemID="{ACED4CA6-D8A4-40A2-B182-C3FA1D44AB54}">
  <ds:schemaRefs>
    <ds:schemaRef ds:uri="3d57c974-7645-45b6-b1f2-c916adb75236"/>
    <ds:schemaRef ds:uri="5fc70a11-d4dd-44a2-8bfd-5023ad1a1f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FF7612-6186-4FCC-8CFE-4915FF33785D}">
  <ds:schemaRefs>
    <ds:schemaRef ds:uri="3d57c974-7645-45b6-b1f2-c916adb75236"/>
    <ds:schemaRef ds:uri="5fc70a11-d4dd-44a2-8bfd-5023ad1a1f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112</TotalTime>
  <Words>3381</Words>
  <Application>Microsoft Office PowerPoint</Application>
  <PresentationFormat>Szélesvásznú</PresentationFormat>
  <Paragraphs>350</Paragraphs>
  <Slides>42</Slides>
  <Notes>3</Notes>
  <HiddenSlides>0</HiddenSlides>
  <MMClips>0</MMClips>
  <ScaleCrop>false</ScaleCrop>
  <HeadingPairs>
    <vt:vector size="6" baseType="variant">
      <vt:variant>
        <vt:lpstr>Használt betűtípusok</vt:lpstr>
      </vt:variant>
      <vt:variant>
        <vt:i4>11</vt:i4>
      </vt:variant>
      <vt:variant>
        <vt:lpstr>Téma</vt:lpstr>
      </vt:variant>
      <vt:variant>
        <vt:i4>1</vt:i4>
      </vt:variant>
      <vt:variant>
        <vt:lpstr>Diacímek</vt:lpstr>
      </vt:variant>
      <vt:variant>
        <vt:i4>42</vt:i4>
      </vt:variant>
    </vt:vector>
  </HeadingPairs>
  <TitlesOfParts>
    <vt:vector size="54" baseType="lpstr">
      <vt:lpstr>Arial</vt:lpstr>
      <vt:lpstr>Arial Unicode MS</vt:lpstr>
      <vt:lpstr>Calibri</vt:lpstr>
      <vt:lpstr>Calibri-Italic</vt:lpstr>
      <vt:lpstr>Muli</vt:lpstr>
      <vt:lpstr>Noto Sans</vt:lpstr>
      <vt:lpstr>Segoe UI</vt:lpstr>
      <vt:lpstr>Segoe UI Black</vt:lpstr>
      <vt:lpstr>Segoe UI Semilight</vt:lpstr>
      <vt:lpstr>Symbol</vt:lpstr>
      <vt:lpstr>Wingdings</vt:lpstr>
      <vt:lpstr>rekk_alapitvany</vt:lpstr>
      <vt:lpstr>PowerPoint-bemutató</vt:lpstr>
      <vt:lpstr>Content</vt:lpstr>
      <vt:lpstr>Aim of the project and methodology</vt:lpstr>
      <vt:lpstr>Timeline</vt:lpstr>
      <vt:lpstr>European Sustainable Energy Week - Workshop</vt:lpstr>
      <vt:lpstr>Country factsheets</vt:lpstr>
      <vt:lpstr>General information related to the factsheets</vt:lpstr>
      <vt:lpstr>Natural gas consumption in numbers</vt:lpstr>
      <vt:lpstr>Natural gas consumption in numbers</vt:lpstr>
      <vt:lpstr>Natural gas infrastructure in numbers</vt:lpstr>
      <vt:lpstr>Natural gas infrastructure in numbers</vt:lpstr>
      <vt:lpstr>Other indicators</vt:lpstr>
      <vt:lpstr>Main questions related to the factsheets</vt:lpstr>
      <vt:lpstr>Regional outlook on the current state of play on Russian gas dependency in the Danube Region</vt:lpstr>
      <vt:lpstr>Goal of indicator-based assessment</vt:lpstr>
      <vt:lpstr>Gas dependency in the DR -  how to assess?</vt:lpstr>
      <vt:lpstr>Summary of dependency indicators</vt:lpstr>
      <vt:lpstr>Tresholds for indicator-based assessment</vt:lpstr>
      <vt:lpstr>Composite indicator- what have we learnt?</vt:lpstr>
      <vt:lpstr>DR countries actions to replace RU gas</vt:lpstr>
      <vt:lpstr>Next steps</vt:lpstr>
      <vt:lpstr>Thank you for your attention</vt:lpstr>
      <vt:lpstr>ANNEX A</vt:lpstr>
      <vt:lpstr>Box 1: Share of gas in total energy supply</vt:lpstr>
      <vt:lpstr>Box 2: Russian gas dependency</vt:lpstr>
      <vt:lpstr>Box 3: Share of households using natural gas</vt:lpstr>
      <vt:lpstr>Box 4: Natural gas consumption by sectors </vt:lpstr>
      <vt:lpstr>Box 5: Role of gas in main sectors </vt:lpstr>
      <vt:lpstr>Box 6: Household gas price </vt:lpstr>
      <vt:lpstr>Box 7: Industry gas price </vt:lpstr>
      <vt:lpstr>Box 8: Natural gas network map</vt:lpstr>
      <vt:lpstr>Box 9: Infrastructure indicators </vt:lpstr>
      <vt:lpstr>Box 10: Production indicators </vt:lpstr>
      <vt:lpstr>Box 11: Gas in power sector</vt:lpstr>
      <vt:lpstr>Box 12: Infrastructure capacities</vt:lpstr>
      <vt:lpstr>Box 13: Regulation</vt:lpstr>
      <vt:lpstr>ANNEX B</vt:lpstr>
      <vt:lpstr>Natural gas consumption by sectors</vt:lpstr>
      <vt:lpstr>Household and building sector indicators </vt:lpstr>
      <vt:lpstr>Industry</vt:lpstr>
      <vt:lpstr>Power&amp;heat</vt:lpstr>
      <vt:lpstr>Supply side and infrastructure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Kotek</dc:creator>
  <cp:lastModifiedBy>Péter Kotek</cp:lastModifiedBy>
  <cp:revision>2</cp:revision>
  <cp:lastPrinted>2017-10-25T08:10:58Z</cp:lastPrinted>
  <dcterms:created xsi:type="dcterms:W3CDTF">2014-09-11T07:36:19Z</dcterms:created>
  <dcterms:modified xsi:type="dcterms:W3CDTF">2022-06-23T14:42:51Z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9728">
    <vt:lpwstr>40</vt:lpwstr>
  </property>
  <property fmtid="{D5CDD505-2E9C-101B-9397-08002B2CF9AE}" pid="3" name="ContentTypeId">
    <vt:lpwstr>0x010100A9474CD9B1D80641B42E9C99E15D8FAD</vt:lpwstr>
  </property>
  <property fmtid="{D5CDD505-2E9C-101B-9397-08002B2CF9AE}" pid="4" name="MediaServiceImageTags">
    <vt:lpwstr/>
  </property>
</Properties>
</file>