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1_73691B50.xml" ContentType="application/vnd.ms-powerpoint.comments+xml"/>
  <Override PartName="/ppt/comments/modernComment_105_E2355517.xml" ContentType="application/vnd.ms-powerpoint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84" r:id="rId4"/>
    <p:sldId id="261" r:id="rId5"/>
    <p:sldId id="287" r:id="rId6"/>
    <p:sldId id="260" r:id="rId7"/>
    <p:sldId id="286" r:id="rId8"/>
    <p:sldId id="278" r:id="rId9"/>
    <p:sldId id="279" r:id="rId10"/>
    <p:sldId id="290" r:id="rId11"/>
    <p:sldId id="291" r:id="rId12"/>
    <p:sldId id="292" r:id="rId13"/>
    <p:sldId id="264" r:id="rId14"/>
    <p:sldId id="293" r:id="rId15"/>
    <p:sldId id="294" r:id="rId16"/>
    <p:sldId id="295" r:id="rId17"/>
    <p:sldId id="28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A321A1-0B01-EC58-9431-137B10DF5C66}" name="Zsuzsa Voros" initials="ZV" userId="3ab1b8459b23f93c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modernComment_101_73691B5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511C23BD-8064-42DD-ADB0-4FB0713D1AED}" authorId="{D9A321A1-0B01-EC58-9431-137B10DF5C66}" created="2024-11-18T10:33:38.96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936268112" sldId="257"/>
      <ac:picMk id="8" creationId="{188612F5-21FA-B552-691D-E84FF2EFF751}"/>
    </ac:deMkLst>
    <p188:txBody>
      <a:bodyPr/>
      <a:lstStyle/>
      <a:p>
        <a:r>
          <a:rPr lang="hu-HU"/>
          <a:t>Itt kéne javítani a KPMG előadó nevét: Losonczy Géza</a:t>
        </a:r>
      </a:p>
    </p188:txBody>
  </p188:cm>
  <p188:cm id="{568CDDFB-E75C-44CE-98CA-A70745C16E74}" authorId="{D9A321A1-0B01-EC58-9431-137B10DF5C66}" created="2024-11-18T10:34:21.586">
    <pc:sldMkLst xmlns:pc="http://schemas.microsoft.com/office/powerpoint/2013/main/command">
      <pc:docMk/>
      <pc:sldMk cId="1936268112" sldId="257"/>
    </pc:sldMkLst>
    <p188:txBody>
      <a:bodyPr/>
      <a:lstStyle/>
      <a:p>
        <a:r>
          <a:rPr lang="hu-HU"/>
          <a:t>Biztos kell 15 perc a DYC tagoknak? Mindegy, max hamarabb véget ér.</a:t>
        </a:r>
      </a:p>
    </p188:txBody>
  </p188:cm>
</p188:cmLst>
</file>

<file path=ppt/comments/modernComment_105_E235551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7349519-A7B2-475E-889B-1B60424D4342}" authorId="{D9A321A1-0B01-EC58-9431-137B10DF5C66}" created="2024-11-18T10:40:05.284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795146007" sldId="261"/>
      <ac:spMk id="9" creationId="{FA472659-2CF5-8B64-F016-6EE792DFA0D2}"/>
    </ac:deMkLst>
    <p188:txBody>
      <a:bodyPr/>
      <a:lstStyle/>
      <a:p>
        <a:r>
          <a:rPr lang="hu-HU"/>
          <a:t>Jenőéknek adtunk két LoR-t, az nem most volt?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E9E93-18AB-49ED-ABFB-F6D4EE9CB6AF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A5F628-5575-4642-8007-5DE2C4EC25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06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5F628-5575-4642-8007-5DE2C4EC25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948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5F628-5575-4642-8007-5DE2C4EC25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19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5F628-5575-4642-8007-5DE2C4EC25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39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8842C-56E3-8149-887A-177EF9E47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1FBB8574-025C-83EF-5531-909F7A14FA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1595B7FA-F551-9F23-432C-0400FD50A5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AFF28F39-66EB-6C50-F0AF-4FB4238DE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5F628-5575-4642-8007-5DE2C4EC25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98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D46D5-900B-806E-0DF5-A1DDC3EFE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>
            <a:extLst>
              <a:ext uri="{FF2B5EF4-FFF2-40B4-BE49-F238E27FC236}">
                <a16:creationId xmlns:a16="http://schemas.microsoft.com/office/drawing/2014/main" id="{F4A6F7E3-89C3-AFCF-4191-8F03D9144D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>
            <a:extLst>
              <a:ext uri="{FF2B5EF4-FFF2-40B4-BE49-F238E27FC236}">
                <a16:creationId xmlns:a16="http://schemas.microsoft.com/office/drawing/2014/main" id="{D55488E2-20AF-B85D-D87F-A14E5DCC17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25070C07-E52E-7A4B-FEEC-E482AFF8F2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5F628-5575-4642-8007-5DE2C4EC25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64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2C80-A24F-A4FB-1F12-2A86CB53C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C5BA0E-06F9-A7B7-F58F-A827DFA93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41E79D-0167-876C-A0AD-8472E9DC8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2ED2C-D8C5-9299-9C9E-FB337CF9C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DF4C68-3B22-8BE3-07AF-05332DAFF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63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AA2D3-581C-9CC8-8E80-3083678F6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9ACE42-E46A-F05E-F0C3-D401BC208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51FAF-80EE-22C3-A209-6919435CD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1C25E-0999-4B5A-1112-F5483B604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12A0-A619-97C3-010F-AB8C2B0D6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8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2F2110-21F0-D005-94C2-FD41A2FB99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614896-39E9-FEE6-A1D8-BA52FE89A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F6C5C-637F-E67D-70D4-A10AD8E5E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D1B15-9AB1-5467-E3D5-BE0FEF82A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2AFEF-C57E-2060-6573-8C17CF8C5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3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4FBCB-2247-0A3C-27EA-0F6B661D0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DD9B4-5AA7-5D91-E5D8-E03953C9D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F0936-3104-B0ED-466A-F43ACA88E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A6D5B-964D-D479-42C7-11DAD1D2E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6637B-A58C-D84D-6F18-718437DC9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80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19B3F-0237-71C2-F0F9-828F4A2EC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5130F-3B89-B768-FC84-F4C768C80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2D987-3626-3339-19F9-32A235F1C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997A3-EC64-F389-EC34-E9FCF5AFB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9A830-840F-5137-E0F4-D5143CD4D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47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A3DE3-80D1-BD33-6BD7-1AF73E658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AAF6F-51D6-5DAE-01B2-6EB952205B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C3D56-59F3-921E-6406-640C46FB9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36FC33-CD02-66B5-FF63-5F07B9054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EDC4A1-52F4-2A08-C3B6-C7CC15143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3004C-0C2D-4E00-DB40-9D335057F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6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781F4-79E7-3217-B243-78D903D9C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FD9E7-3A6A-B797-CAB3-13CAAE1EC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520C6-A756-D8C7-6287-301122034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608F3B-DF3D-1323-981E-F17970EE9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FF3DBA-866A-153B-A37C-941601B20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07B5FF-7E07-B0F6-AB57-BC23F5D2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6D0C73-EA8E-0DB2-6CA0-83300A8E1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FF5EE9-C0AF-EA4E-463A-193B4F14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4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3E2F3-99CA-66D8-E410-334CEE406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07B4B8-7DEB-0C81-3415-1DCFE62A8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693F0A-AEA3-6307-8BD9-B31A63DF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598E91-58E0-2EFA-6630-E4C33DC51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95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B84BA8-7FFC-EBCC-4C03-FCA64FDA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27EF64-1814-B711-4973-275CE7228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DBDB0C-4175-C30B-A21A-C523EFCAA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508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B7C0A-FA39-4E1F-FA81-A650A96D9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C297F-84E5-C687-0167-4F8882CBF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07E88E-C0A2-73E4-9F3D-901F4DD47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A7B61-D695-02A1-3F4D-E482BC926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24ADA2-373D-91AA-FBE7-E4A902895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0ECD62-279A-2F09-2768-A7C623B8F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0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3C9A9-1222-FFDC-45F1-4C976D4B1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E9D59F-9482-5846-B6CB-2F943B969B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41C42-AA5B-239A-8BF0-3C28A6EB06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5A830-1BFB-392B-4E7C-5F419F5D2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13109E-4FE2-F7A1-0D8F-8F080BE02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98C0C-4AA3-B0E6-D963-DD69F65E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6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AC2B77-7B61-7D84-ADAC-A88FE13F6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3265B-CBBA-16C4-1943-6BB8A8BC8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CC4DC-50A8-31B8-8DB1-73D2863221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36AB3D-4438-45F7-96F6-5B42F24E4F2A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E72A3-3302-98B0-20FD-9C7DF96D93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132A5-7EAB-A0A1-751D-9A21862F20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C8535A-BA7B-49BB-9A6D-372BFC2750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microsoft.com/office/2018/10/relationships/comments" Target="../comments/modernComment_101_73691B5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6.emf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microsoft.com/office/2018/10/relationships/comments" Target="../comments/modernComment_105_E235551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62F25-C13E-1E14-32B3-AD94DBD76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4118"/>
            <a:ext cx="9144000" cy="1909763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2</a:t>
            </a:r>
            <a:r>
              <a:rPr lang="hu-HU" dirty="0">
                <a:solidFill>
                  <a:srgbClr val="002060"/>
                </a:solidFill>
              </a:rPr>
              <a:t>9</a:t>
            </a:r>
            <a:r>
              <a:rPr lang="en-US" baseline="30000" dirty="0" err="1">
                <a:solidFill>
                  <a:srgbClr val="002060"/>
                </a:solidFill>
              </a:rPr>
              <a:t>th</a:t>
            </a:r>
            <a:r>
              <a:rPr lang="en-US" dirty="0">
                <a:solidFill>
                  <a:srgbClr val="002060"/>
                </a:solidFill>
              </a:rPr>
              <a:t> Steering Group meeting of the EUSDR Priority Area 2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F878C1C4-01FF-DAB0-CBCF-AE80E02C0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ungarian Export Agency - Implementing Organisations">
            <a:extLst>
              <a:ext uri="{FF2B5EF4-FFF2-40B4-BE49-F238E27FC236}">
                <a16:creationId xmlns:a16="http://schemas.microsoft.com/office/drawing/2014/main" id="{CE52641F-2A96-55AD-1F76-4D02E6B1F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Csoportba foglalás 4">
            <a:extLst>
              <a:ext uri="{FF2B5EF4-FFF2-40B4-BE49-F238E27FC236}">
                <a16:creationId xmlns:a16="http://schemas.microsoft.com/office/drawing/2014/main" id="{28FB17EE-F2B2-2E0D-3545-767AA9DA6538}"/>
              </a:ext>
            </a:extLst>
          </p:cNvPr>
          <p:cNvGrpSpPr/>
          <p:nvPr/>
        </p:nvGrpSpPr>
        <p:grpSpPr>
          <a:xfrm>
            <a:off x="597406" y="234199"/>
            <a:ext cx="10909404" cy="807684"/>
            <a:chOff x="597406" y="227272"/>
            <a:chExt cx="10909404" cy="807684"/>
          </a:xfrm>
        </p:grpSpPr>
        <p:pic>
          <p:nvPicPr>
            <p:cNvPr id="1026" name="Picture 2" descr="A new project for PAC support signed - PA 11">
              <a:extLst>
                <a:ext uri="{FF2B5EF4-FFF2-40B4-BE49-F238E27FC236}">
                  <a16:creationId xmlns:a16="http://schemas.microsoft.com/office/drawing/2014/main" id="{106DEFF8-526E-CE48-E16F-135E3E2667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ome - PA 02">
              <a:extLst>
                <a:ext uri="{FF2B5EF4-FFF2-40B4-BE49-F238E27FC236}">
                  <a16:creationId xmlns:a16="http://schemas.microsoft.com/office/drawing/2014/main" id="{ABB701FF-FC7E-A436-62CC-59F9C7EF6C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Kép 3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F163C441-D94F-8BAD-34A5-41062758D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2675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DA4DB-AEF8-6CF1-F310-4B05C5E42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1438B6E6-2D6D-D4B8-39E1-CD59EBF07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8D3497EE-9A8E-85D1-BCF2-57CECFE65E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730C621-9808-094C-6277-E78802930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2097010"/>
            <a:ext cx="10515600" cy="2663979"/>
          </a:xfrm>
        </p:spPr>
        <p:txBody>
          <a:bodyPr>
            <a:noAutofit/>
          </a:bodyPr>
          <a:lstStyle/>
          <a:p>
            <a:pPr algn="ctr"/>
            <a:r>
              <a:rPr lang="hu-HU" sz="4000" b="1" dirty="0" err="1">
                <a:solidFill>
                  <a:srgbClr val="002060"/>
                </a:solidFill>
              </a:rPr>
              <a:t>Energy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Efficiency</a:t>
            </a:r>
            <a:r>
              <a:rPr lang="hu-HU" sz="4000" b="1" dirty="0">
                <a:solidFill>
                  <a:srgbClr val="002060"/>
                </a:solidFill>
              </a:rPr>
              <a:t> in </a:t>
            </a:r>
            <a:r>
              <a:rPr lang="hu-HU" sz="4000" b="1" dirty="0" err="1">
                <a:solidFill>
                  <a:srgbClr val="002060"/>
                </a:solidFill>
              </a:rPr>
              <a:t>Industry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study</a:t>
            </a:r>
            <a:br>
              <a:rPr lang="hu-HU" sz="4000" b="1" dirty="0">
                <a:solidFill>
                  <a:srgbClr val="002060"/>
                </a:solidFill>
              </a:rPr>
            </a:br>
            <a:br>
              <a:rPr lang="hu-HU" sz="4000" b="1" dirty="0">
                <a:solidFill>
                  <a:srgbClr val="002060"/>
                </a:solidFill>
              </a:rPr>
            </a:br>
            <a:r>
              <a:rPr lang="en-GB" sz="3200" dirty="0">
                <a:solidFill>
                  <a:srgbClr val="002060"/>
                </a:solidFill>
              </a:rPr>
              <a:t>Léon </a:t>
            </a:r>
            <a:r>
              <a:rPr lang="en-GB" sz="3200" dirty="0" err="1">
                <a:solidFill>
                  <a:srgbClr val="002060"/>
                </a:solidFill>
              </a:rPr>
              <a:t>Kamenický</a:t>
            </a:r>
            <a:r>
              <a:rPr lang="en-GB" sz="3200" dirty="0">
                <a:solidFill>
                  <a:srgbClr val="002060"/>
                </a:solidFill>
              </a:rPr>
              <a:t>, Senior Consultant, GATUM</a:t>
            </a:r>
            <a:br>
              <a:rPr lang="hu-HU" sz="4000" dirty="0">
                <a:solidFill>
                  <a:srgbClr val="002060"/>
                </a:solidFill>
              </a:rPr>
            </a:b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7E28E70-6AB1-6C25-F38A-8DAB080C72B6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414379" cy="3854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500" dirty="0">
              <a:solidFill>
                <a:srgbClr val="002060"/>
              </a:solidFill>
            </a:endParaRPr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474327D8-CA94-6F7B-E750-F7701075EE66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10" name="Picture 2" descr="A new project for PAC support signed - PA 11">
              <a:extLst>
                <a:ext uri="{FF2B5EF4-FFF2-40B4-BE49-F238E27FC236}">
                  <a16:creationId xmlns:a16="http://schemas.microsoft.com/office/drawing/2014/main" id="{B969A533-1A29-961D-6504-DB6AC8E6EA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Home - PA 02">
              <a:extLst>
                <a:ext uri="{FF2B5EF4-FFF2-40B4-BE49-F238E27FC236}">
                  <a16:creationId xmlns:a16="http://schemas.microsoft.com/office/drawing/2014/main" id="{ED27A948-F6A9-390C-CE04-C26755BE1C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Kép 11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E2BA09FE-CBE2-E41A-5047-D1E6DF1089A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9783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DCA941-34FC-65D7-80F4-D0FB55DBF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C4730D7D-BC14-15A2-1494-2C090149C1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500196BF-D207-FA59-0655-BE0FBCAF4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B3A4CBE-54E4-C357-7F10-D52B3FBA9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78" y="1825625"/>
            <a:ext cx="10515600" cy="4250111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</a:rPr>
              <a:t>Introduction on the first results of the study: State -of-art - hydrogen economy in the Danube Region</a:t>
            </a:r>
            <a:br>
              <a:rPr lang="hu-HU" sz="4000" b="1" dirty="0">
                <a:solidFill>
                  <a:srgbClr val="002060"/>
                </a:solidFill>
              </a:rPr>
            </a:br>
            <a:br>
              <a:rPr lang="hu-HU" sz="4000" b="1" dirty="0">
                <a:solidFill>
                  <a:srgbClr val="002060"/>
                </a:solidFill>
              </a:rPr>
            </a:br>
            <a:r>
              <a:rPr lang="hu-HU" sz="3200" dirty="0">
                <a:solidFill>
                  <a:srgbClr val="002060"/>
                </a:solidFill>
              </a:rPr>
              <a:t>Géza Losonczy, KPMG</a:t>
            </a:r>
            <a:br>
              <a:rPr lang="hu-HU" sz="4000" b="1" dirty="0">
                <a:solidFill>
                  <a:srgbClr val="002060"/>
                </a:solidFill>
              </a:rPr>
            </a:br>
            <a:br>
              <a:rPr lang="hu-HU" sz="4000" b="1" dirty="0">
                <a:solidFill>
                  <a:srgbClr val="002060"/>
                </a:solidFill>
              </a:rPr>
            </a:b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0B90486-5CF4-53CD-BB22-A3EE0BB445AA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414379" cy="3854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500" dirty="0">
              <a:solidFill>
                <a:srgbClr val="002060"/>
              </a:solidFill>
            </a:endParaRPr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F5F61B06-C9BF-CC8A-C131-C34FB4080123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10" name="Picture 2" descr="A new project for PAC support signed - PA 11">
              <a:extLst>
                <a:ext uri="{FF2B5EF4-FFF2-40B4-BE49-F238E27FC236}">
                  <a16:creationId xmlns:a16="http://schemas.microsoft.com/office/drawing/2014/main" id="{B68B3D66-CC04-CCB8-A11E-D925BCD6FF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Home - PA 02">
              <a:extLst>
                <a:ext uri="{FF2B5EF4-FFF2-40B4-BE49-F238E27FC236}">
                  <a16:creationId xmlns:a16="http://schemas.microsoft.com/office/drawing/2014/main" id="{DE0D12AE-1F84-7A0A-4342-CA1C7C22CF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Kép 11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CA415E50-B80C-73F2-AEED-8F0BD740F70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1691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1B1E0-39DE-B84B-CB7E-5740D6299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B207F-4716-8D0C-20FB-80F181212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368"/>
            <a:ext cx="10515600" cy="1613467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 err="1">
                <a:solidFill>
                  <a:srgbClr val="002060"/>
                </a:solidFill>
              </a:rPr>
              <a:t>Lunch</a:t>
            </a:r>
            <a:r>
              <a:rPr lang="en-US" sz="4000" b="1" dirty="0">
                <a:solidFill>
                  <a:srgbClr val="002060"/>
                </a:solidFill>
              </a:rPr>
              <a:t> break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EF643-F42E-0F5E-16B8-DBAB916AD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49582"/>
            <a:ext cx="10515600" cy="150018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Enjoy your</a:t>
            </a:r>
            <a:r>
              <a:rPr lang="hu-HU" dirty="0">
                <a:solidFill>
                  <a:srgbClr val="002060"/>
                </a:solidFill>
              </a:rPr>
              <a:t> </a:t>
            </a:r>
            <a:r>
              <a:rPr lang="hu-HU" dirty="0" err="1">
                <a:solidFill>
                  <a:srgbClr val="002060"/>
                </a:solidFill>
              </a:rPr>
              <a:t>food</a:t>
            </a:r>
            <a:r>
              <a:rPr lang="hu-HU" dirty="0">
                <a:solidFill>
                  <a:srgbClr val="002060"/>
                </a:solidFill>
              </a:rPr>
              <a:t> and </a:t>
            </a:r>
            <a:r>
              <a:rPr lang="hu-HU" dirty="0" err="1">
                <a:solidFill>
                  <a:srgbClr val="002060"/>
                </a:solidFill>
              </a:rPr>
              <a:t>drinks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577BE9B1-FFF7-C6F5-C3DE-F1902A6D8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290D9C5A-B67E-9C25-34F0-35B154DBF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5F9F350A-1A04-F8A4-089E-679390C1AC58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9" name="Picture 2" descr="A new project for PAC support signed - PA 11">
              <a:extLst>
                <a:ext uri="{FF2B5EF4-FFF2-40B4-BE49-F238E27FC236}">
                  <a16:creationId xmlns:a16="http://schemas.microsoft.com/office/drawing/2014/main" id="{61F42DC1-7235-1CC9-DB7B-7E4CB6E17B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FF86893D-8B4A-E066-216F-55D32CA44F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30BAB1E3-DF13-7D85-2DA4-E1BBE0BEA90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27525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FB2-0B0A-E912-8D6B-BBDCDEE7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78182"/>
            <a:ext cx="10515600" cy="72465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</a:rPr>
              <a:t>State of play, European Commission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80755-7222-FBB1-36BF-118892CF5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49582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002060"/>
                </a:solidFill>
              </a:rPr>
              <a:t>Johan Magnusson, DG Regio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8FB6A94A-7035-6202-3171-7AE151950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EF82F358-2D92-AA7C-3E77-90A5FCAC66CF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9" name="Picture 2" descr="A new project for PAC support signed - PA 11">
              <a:extLst>
                <a:ext uri="{FF2B5EF4-FFF2-40B4-BE49-F238E27FC236}">
                  <a16:creationId xmlns:a16="http://schemas.microsoft.com/office/drawing/2014/main" id="{5B70BC9F-79AA-3ADB-796F-F4AC9B56CB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E6BFEEF1-319D-05F6-BA76-7862A6EBAB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1FB3ABA1-FB7B-6F5E-1736-F372838068A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1087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51681-B5CF-3301-6B80-F24A125ED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DE4BE-2AB4-5C0C-58C2-0026806A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368"/>
            <a:ext cx="10515600" cy="1613467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 err="1">
                <a:solidFill>
                  <a:srgbClr val="002060"/>
                </a:solidFill>
              </a:rPr>
              <a:t>Current</a:t>
            </a:r>
            <a:r>
              <a:rPr lang="hu-HU" sz="4000" b="1" dirty="0">
                <a:solidFill>
                  <a:srgbClr val="002060"/>
                </a:solidFill>
              </a:rPr>
              <a:t> and </a:t>
            </a:r>
            <a:r>
              <a:rPr lang="hu-HU" sz="4000" b="1" dirty="0" err="1">
                <a:solidFill>
                  <a:srgbClr val="002060"/>
                </a:solidFill>
              </a:rPr>
              <a:t>future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activities</a:t>
            </a:r>
            <a:r>
              <a:rPr lang="hu-HU" sz="4000" b="1" dirty="0">
                <a:solidFill>
                  <a:srgbClr val="002060"/>
                </a:solidFill>
              </a:rPr>
              <a:t> of DSP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0DAAC-E1F3-4666-A962-152C200DE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49582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hu-HU" sz="3200" dirty="0" err="1">
                <a:solidFill>
                  <a:srgbClr val="002060"/>
                </a:solidFill>
              </a:rPr>
              <a:t>Katharina</a:t>
            </a:r>
            <a:r>
              <a:rPr lang="hu-HU" sz="3200" dirty="0">
                <a:solidFill>
                  <a:srgbClr val="002060"/>
                </a:solidFill>
              </a:rPr>
              <a:t> Lenz, P</a:t>
            </a:r>
            <a:r>
              <a:rPr lang="en-US" sz="3200" dirty="0" err="1">
                <a:solidFill>
                  <a:srgbClr val="002060"/>
                </a:solidFill>
              </a:rPr>
              <a:t>illar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hu-HU" sz="3200" dirty="0">
                <a:solidFill>
                  <a:srgbClr val="002060"/>
                </a:solidFill>
              </a:rPr>
              <a:t>O</a:t>
            </a:r>
            <a:r>
              <a:rPr lang="en-US" sz="3200" dirty="0" err="1">
                <a:solidFill>
                  <a:srgbClr val="002060"/>
                </a:solidFill>
              </a:rPr>
              <a:t>fficer</a:t>
            </a:r>
            <a:r>
              <a:rPr lang="en-US" sz="3200" dirty="0">
                <a:solidFill>
                  <a:srgbClr val="002060"/>
                </a:solidFill>
              </a:rPr>
              <a:t>, Danube Strategy Point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E8EBFE60-6D11-026F-583B-AB8ABE7D01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CA1357B3-D595-4339-71BA-EBDAA6AB8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52319582-2C89-24A0-1B3E-829260B3DE2F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9" name="Picture 2" descr="A new project for PAC support signed - PA 11">
              <a:extLst>
                <a:ext uri="{FF2B5EF4-FFF2-40B4-BE49-F238E27FC236}">
                  <a16:creationId xmlns:a16="http://schemas.microsoft.com/office/drawing/2014/main" id="{C5C08254-C2CC-7DFE-6452-0FAD052EF3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930D5CF5-E9EC-7637-9774-63E3C5049C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09C840EC-74FB-9434-F764-88354FDB022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18977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9FF85-90CD-F23C-97A1-EC97DCDD1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6A938-4B68-7B08-D094-887B6659C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2457059"/>
            <a:ext cx="10515600" cy="1613467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 err="1">
                <a:solidFill>
                  <a:srgbClr val="002060"/>
                </a:solidFill>
              </a:rPr>
              <a:t>Introduction</a:t>
            </a:r>
            <a:r>
              <a:rPr lang="hu-HU" sz="4000" b="1" dirty="0">
                <a:solidFill>
                  <a:srgbClr val="002060"/>
                </a:solidFill>
              </a:rPr>
              <a:t> of </a:t>
            </a:r>
            <a:r>
              <a:rPr lang="hu-HU" sz="4000" b="1" dirty="0" err="1">
                <a:solidFill>
                  <a:srgbClr val="002060"/>
                </a:solidFill>
              </a:rPr>
              <a:t>the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Danube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Youth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Council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Members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35BFB365-89C5-3A9D-A3BD-1E9E0CF12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E0F67CEB-937F-3261-4DDE-2CE0EC7C9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1F31D2C2-E52B-1A5F-D178-E506392758EA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8" name="Picture 2" descr="A new project for PAC support signed - PA 11">
              <a:extLst>
                <a:ext uri="{FF2B5EF4-FFF2-40B4-BE49-F238E27FC236}">
                  <a16:creationId xmlns:a16="http://schemas.microsoft.com/office/drawing/2014/main" id="{AA50FEF6-E86E-891B-A5A7-7A7F459D43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ome - PA 02">
              <a:extLst>
                <a:ext uri="{FF2B5EF4-FFF2-40B4-BE49-F238E27FC236}">
                  <a16:creationId xmlns:a16="http://schemas.microsoft.com/office/drawing/2014/main" id="{AFEB74C4-2352-C5C1-A749-CBDED0C82F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Kép 9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03AD1BBD-1284-D23E-AA62-B49EC142F53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76935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EB53F-D1C5-0241-3184-1B0882171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9482E-31C6-D146-F80A-1767D0FCD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691" y="1677468"/>
            <a:ext cx="10515600" cy="1613467"/>
          </a:xfrm>
        </p:spPr>
        <p:txBody>
          <a:bodyPr>
            <a:normAutofit/>
          </a:bodyPr>
          <a:lstStyle/>
          <a:p>
            <a:pPr algn="ctr"/>
            <a:r>
              <a:rPr lang="hu-HU" sz="4000" b="1" dirty="0" err="1">
                <a:solidFill>
                  <a:srgbClr val="002060"/>
                </a:solidFill>
              </a:rPr>
              <a:t>Introduction</a:t>
            </a:r>
            <a:r>
              <a:rPr lang="hu-HU" sz="4000" b="1" dirty="0">
                <a:solidFill>
                  <a:srgbClr val="002060"/>
                </a:solidFill>
              </a:rPr>
              <a:t> of </a:t>
            </a:r>
            <a:r>
              <a:rPr lang="hu-HU" sz="4000" b="1" dirty="0" err="1">
                <a:solidFill>
                  <a:srgbClr val="002060"/>
                </a:solidFill>
              </a:rPr>
              <a:t>the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winner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projects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supported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by</a:t>
            </a:r>
            <a:r>
              <a:rPr lang="hu-HU" sz="4000" b="1" dirty="0">
                <a:solidFill>
                  <a:srgbClr val="002060"/>
                </a:solidFill>
              </a:rPr>
              <a:t> PA2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E2EBCA6B-5C59-C4E9-0470-6BA35EB587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1387CFFD-F14E-6F5F-BCB8-3F4E1F4B3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974EECF3-BAA9-5C91-5EEE-1829E8AA85FB}"/>
              </a:ext>
            </a:extLst>
          </p:cNvPr>
          <p:cNvSpPr txBox="1"/>
          <p:nvPr/>
        </p:nvSpPr>
        <p:spPr>
          <a:xfrm>
            <a:off x="1439500" y="3567065"/>
            <a:ext cx="96280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>
                <a:solidFill>
                  <a:srgbClr val="002060"/>
                </a:solidFill>
              </a:rPr>
              <a:t>DRP 2nd </a:t>
            </a:r>
            <a:r>
              <a:rPr lang="hu-HU" sz="2400" dirty="0" err="1">
                <a:solidFill>
                  <a:srgbClr val="002060"/>
                </a:solidFill>
              </a:rPr>
              <a:t>Call</a:t>
            </a:r>
            <a:r>
              <a:rPr lang="hu-HU" sz="2400" dirty="0">
                <a:solidFill>
                  <a:srgbClr val="002060"/>
                </a:solidFill>
              </a:rPr>
              <a:t>: </a:t>
            </a:r>
            <a:r>
              <a:rPr lang="hu-HU" sz="2400" dirty="0" err="1">
                <a:solidFill>
                  <a:srgbClr val="002060"/>
                </a:solidFill>
              </a:rPr>
              <a:t>StoreMore</a:t>
            </a:r>
            <a:r>
              <a:rPr lang="hu-HU" sz="2400" dirty="0">
                <a:solidFill>
                  <a:srgbClr val="002060"/>
                </a:solidFill>
              </a:rPr>
              <a:t>, </a:t>
            </a:r>
            <a:r>
              <a:rPr lang="hu-HU" sz="2400" dirty="0" err="1">
                <a:solidFill>
                  <a:srgbClr val="002060"/>
                </a:solidFill>
              </a:rPr>
              <a:t>GeHeCo</a:t>
            </a:r>
            <a:r>
              <a:rPr lang="hu-HU" sz="2400" dirty="0">
                <a:solidFill>
                  <a:srgbClr val="002060"/>
                </a:solidFill>
              </a:rPr>
              <a:t>, Danbe </a:t>
            </a:r>
            <a:r>
              <a:rPr lang="hu-HU" sz="2400" dirty="0" err="1">
                <a:solidFill>
                  <a:srgbClr val="002060"/>
                </a:solidFill>
              </a:rPr>
              <a:t>Indeet</a:t>
            </a:r>
            <a:r>
              <a:rPr lang="hu-HU" sz="2400" dirty="0">
                <a:solidFill>
                  <a:srgbClr val="002060"/>
                </a:solidFill>
              </a:rPr>
              <a:t>, NRGCOM</a:t>
            </a:r>
          </a:p>
          <a:p>
            <a:r>
              <a:rPr lang="hu-HU" sz="2400" dirty="0">
                <a:solidFill>
                  <a:srgbClr val="002060"/>
                </a:solidFill>
              </a:rPr>
              <a:t>SMF: H2Scale, </a:t>
            </a:r>
            <a:r>
              <a:rPr lang="hu-HU" sz="2400" dirty="0" err="1">
                <a:solidFill>
                  <a:srgbClr val="002060"/>
                </a:solidFill>
              </a:rPr>
              <a:t>StoreMoreWarmth</a:t>
            </a:r>
            <a:r>
              <a:rPr lang="hu-HU" sz="2400" dirty="0">
                <a:solidFill>
                  <a:srgbClr val="002060"/>
                </a:solidFill>
              </a:rPr>
              <a:t>, EE </a:t>
            </a:r>
            <a:r>
              <a:rPr lang="hu-HU" sz="2400" dirty="0" err="1">
                <a:solidFill>
                  <a:srgbClr val="002060"/>
                </a:solidFill>
              </a:rPr>
              <a:t>heritage</a:t>
            </a:r>
            <a:r>
              <a:rPr lang="hu-HU" sz="2400" dirty="0">
                <a:solidFill>
                  <a:srgbClr val="002060"/>
                </a:solidFill>
              </a:rPr>
              <a:t>, </a:t>
            </a:r>
            <a:r>
              <a:rPr lang="hu-HU" sz="2400" i="1" dirty="0">
                <a:solidFill>
                  <a:srgbClr val="002060"/>
                </a:solidFill>
              </a:rPr>
              <a:t>Danbe </a:t>
            </a:r>
            <a:r>
              <a:rPr lang="hu-HU" sz="2400" i="1" dirty="0" err="1">
                <a:solidFill>
                  <a:srgbClr val="002060"/>
                </a:solidFill>
              </a:rPr>
              <a:t>Energy</a:t>
            </a:r>
            <a:r>
              <a:rPr lang="hu-HU" sz="2400" i="1" dirty="0">
                <a:solidFill>
                  <a:srgbClr val="002060"/>
                </a:solidFill>
              </a:rPr>
              <a:t>, energy.eu</a:t>
            </a:r>
          </a:p>
          <a:p>
            <a:r>
              <a:rPr lang="hu-HU" sz="2400" dirty="0" err="1">
                <a:solidFill>
                  <a:srgbClr val="002060"/>
                </a:solidFill>
              </a:rPr>
              <a:t>Central</a:t>
            </a:r>
            <a:r>
              <a:rPr lang="hu-HU" sz="2400" dirty="0">
                <a:solidFill>
                  <a:srgbClr val="002060"/>
                </a:solidFill>
              </a:rPr>
              <a:t> Europe: </a:t>
            </a:r>
            <a:r>
              <a:rPr lang="hu-HU" sz="2400" dirty="0" err="1">
                <a:solidFill>
                  <a:srgbClr val="002060"/>
                </a:solidFill>
              </a:rPr>
              <a:t>HyEfre</a:t>
            </a:r>
            <a:r>
              <a:rPr lang="hu-HU" sz="2400" dirty="0">
                <a:solidFill>
                  <a:srgbClr val="002060"/>
                </a:solidFill>
              </a:rPr>
              <a:t>, </a:t>
            </a:r>
            <a:r>
              <a:rPr lang="hu-HU" sz="2400" dirty="0" err="1">
                <a:solidFill>
                  <a:srgbClr val="002060"/>
                </a:solidFill>
              </a:rPr>
              <a:t>Transgeo</a:t>
            </a:r>
            <a:endParaRPr lang="hu-HU" sz="2400" dirty="0">
              <a:solidFill>
                <a:srgbClr val="002060"/>
              </a:solidFill>
            </a:endParaRPr>
          </a:p>
        </p:txBody>
      </p:sp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2A1BAE80-C0D3-E601-1C82-530BC3A56E48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9" name="Picture 2" descr="A new project for PAC support signed - PA 11">
              <a:extLst>
                <a:ext uri="{FF2B5EF4-FFF2-40B4-BE49-F238E27FC236}">
                  <a16:creationId xmlns:a16="http://schemas.microsoft.com/office/drawing/2014/main" id="{318D6FD1-EA6B-32D0-13A2-A8D724C5D2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7EC8415B-5D7F-243D-581B-E1988F03B9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BB6F2358-DC71-8E53-71B6-C1AA3E028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9167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FB2-0B0A-E912-8D6B-BBDCDEE7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5533"/>
            <a:ext cx="10515600" cy="16134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</a:rPr>
              <a:t>Closing words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80755-7222-FBB1-36BF-118892CF5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878187"/>
            <a:ext cx="10515600" cy="2331010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Annamária Nádor, HU PAC</a:t>
            </a:r>
          </a:p>
          <a:p>
            <a:pPr algn="ctr"/>
            <a:r>
              <a:rPr lang="hu-HU" dirty="0" err="1">
                <a:solidFill>
                  <a:srgbClr val="002060"/>
                </a:solidFill>
              </a:rPr>
              <a:t>Tomas</a:t>
            </a:r>
            <a:r>
              <a:rPr lang="hu-HU" dirty="0">
                <a:solidFill>
                  <a:srgbClr val="002060"/>
                </a:solidFill>
              </a:rPr>
              <a:t> </a:t>
            </a:r>
            <a:r>
              <a:rPr lang="hu-HU" dirty="0" err="1">
                <a:solidFill>
                  <a:srgbClr val="002060"/>
                </a:solidFill>
              </a:rPr>
              <a:t>Vondra</a:t>
            </a:r>
            <a:r>
              <a:rPr lang="en-US" dirty="0">
                <a:solidFill>
                  <a:srgbClr val="002060"/>
                </a:solidFill>
              </a:rPr>
              <a:t>, CZ PAC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8FB6A94A-7035-6202-3171-7AE151950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42C84D1B-B5DD-A5C1-57F2-19DD53E5324C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9" name="Picture 2" descr="A new project for PAC support signed - PA 11">
              <a:extLst>
                <a:ext uri="{FF2B5EF4-FFF2-40B4-BE49-F238E27FC236}">
                  <a16:creationId xmlns:a16="http://schemas.microsoft.com/office/drawing/2014/main" id="{C543AEB5-0844-6914-C5B9-F962B4BEEA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B6E6A4A0-ADFC-D1C6-5CC5-237B9D5F67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1EAE5118-66AA-69F2-E20A-FA0D0ECAFC7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5025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BB0ED43C-F3FB-B6AE-8A07-067B25D9A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368"/>
            <a:ext cx="10515600" cy="436232"/>
          </a:xfrm>
        </p:spPr>
        <p:txBody>
          <a:bodyPr>
            <a:normAutofit fontScale="90000"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Agenda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3A50058A-BD28-ABAD-A480-2EC26E9BC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DA4B0592-4661-AEC2-3A5E-8E0DA080AB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Kép 7">
            <a:extLst>
              <a:ext uri="{FF2B5EF4-FFF2-40B4-BE49-F238E27FC236}">
                <a16:creationId xmlns:a16="http://schemas.microsoft.com/office/drawing/2014/main" id="{188612F5-21FA-B552-691D-E84FF2EFF7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6395" y="1147572"/>
            <a:ext cx="6505956" cy="5710428"/>
          </a:xfrm>
          <a:prstGeom prst="rect">
            <a:avLst/>
          </a:prstGeom>
        </p:spPr>
      </p:pic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E7DD98F1-741A-CA49-2628-87C04A9EF6D9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3" name="Picture 2" descr="A new project for PAC support signed - PA 11">
              <a:extLst>
                <a:ext uri="{FF2B5EF4-FFF2-40B4-BE49-F238E27FC236}">
                  <a16:creationId xmlns:a16="http://schemas.microsoft.com/office/drawing/2014/main" id="{2E2F164A-C675-A180-C630-0A22B39615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ome - PA 02">
              <a:extLst>
                <a:ext uri="{FF2B5EF4-FFF2-40B4-BE49-F238E27FC236}">
                  <a16:creationId xmlns:a16="http://schemas.microsoft.com/office/drawing/2014/main" id="{7427475D-E0F4-0200-819C-91774988BC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EAFC9D31-F23A-A15A-97B5-3B88DE67AAB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3626811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FB2-0B0A-E912-8D6B-BBDCDEE7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28843"/>
            <a:ext cx="10515600" cy="2810647"/>
          </a:xfrm>
        </p:spPr>
        <p:txBody>
          <a:bodyPr>
            <a:noAutofit/>
          </a:bodyPr>
          <a:lstStyle/>
          <a:p>
            <a:pPr algn="ctr"/>
            <a:br>
              <a:rPr lang="hu-HU" sz="2700" b="1" dirty="0">
                <a:solidFill>
                  <a:srgbClr val="002060"/>
                </a:solidFill>
              </a:rPr>
            </a:br>
            <a:r>
              <a:rPr lang="en-US" sz="2700" b="1" dirty="0">
                <a:solidFill>
                  <a:srgbClr val="002060"/>
                </a:solidFill>
              </a:rPr>
              <a:t>PAC Report – Joint progress since last SG Meeting</a:t>
            </a:r>
            <a:br>
              <a:rPr lang="hu-HU" sz="2700" b="1" dirty="0">
                <a:solidFill>
                  <a:srgbClr val="002060"/>
                </a:solidFill>
              </a:rPr>
            </a:br>
            <a:r>
              <a:rPr lang="hu-HU" sz="2700" b="1" dirty="0" err="1">
                <a:solidFill>
                  <a:srgbClr val="002060"/>
                </a:solidFill>
              </a:rPr>
              <a:t>Tomas</a:t>
            </a:r>
            <a:r>
              <a:rPr lang="hu-HU" sz="2700" b="1" dirty="0">
                <a:solidFill>
                  <a:srgbClr val="002060"/>
                </a:solidFill>
              </a:rPr>
              <a:t> </a:t>
            </a:r>
            <a:r>
              <a:rPr lang="hu-HU" sz="2700" b="1" dirty="0" err="1">
                <a:solidFill>
                  <a:srgbClr val="002060"/>
                </a:solidFill>
              </a:rPr>
              <a:t>Vondra</a:t>
            </a:r>
            <a:r>
              <a:rPr lang="hu-HU" sz="2700" b="1" dirty="0">
                <a:solidFill>
                  <a:srgbClr val="002060"/>
                </a:solidFill>
              </a:rPr>
              <a:t> CZ PAC</a:t>
            </a:r>
            <a:br>
              <a:rPr lang="hu-HU" sz="2700" b="1" dirty="0">
                <a:solidFill>
                  <a:srgbClr val="002060"/>
                </a:solidFill>
              </a:rPr>
            </a:br>
            <a:r>
              <a:rPr lang="hu-HU" sz="2700" b="1" dirty="0">
                <a:solidFill>
                  <a:srgbClr val="002060"/>
                </a:solidFill>
              </a:rPr>
              <a:t>Annamária Nádor HU PAC</a:t>
            </a:r>
            <a:br>
              <a:rPr lang="hu-HU" sz="2700" b="1" dirty="0">
                <a:solidFill>
                  <a:srgbClr val="002060"/>
                </a:solidFill>
              </a:rPr>
            </a:br>
            <a:br>
              <a:rPr lang="hu-HU" sz="2700" b="1" dirty="0">
                <a:solidFill>
                  <a:srgbClr val="002060"/>
                </a:solidFill>
              </a:rPr>
            </a:br>
            <a:br>
              <a:rPr lang="hu-HU" sz="2700" b="1" dirty="0">
                <a:solidFill>
                  <a:srgbClr val="002060"/>
                </a:solidFill>
              </a:rPr>
            </a:br>
            <a:endParaRPr lang="en-US" sz="2700" b="1" dirty="0">
              <a:solidFill>
                <a:srgbClr val="002060"/>
              </a:solidFill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8FB6A94A-7035-6202-3171-7AE151950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88C1B8DF-FE35-7240-6647-F2B3B71F7431}"/>
              </a:ext>
            </a:extLst>
          </p:cNvPr>
          <p:cNvSpPr txBox="1">
            <a:spLocks/>
          </p:cNvSpPr>
          <p:nvPr/>
        </p:nvSpPr>
        <p:spPr>
          <a:xfrm>
            <a:off x="1043114" y="3505200"/>
            <a:ext cx="10515600" cy="19950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Char char="•"/>
            </a:pPr>
            <a:r>
              <a:rPr lang="hu-HU" sz="2800" dirty="0" err="1">
                <a:solidFill>
                  <a:srgbClr val="002060"/>
                </a:solidFill>
              </a:rPr>
              <a:t>Reporting</a:t>
            </a:r>
            <a:endParaRPr lang="hu-HU" sz="2800" dirty="0">
              <a:solidFill>
                <a:srgbClr val="002060"/>
              </a:solidFill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hu-HU" sz="2800" dirty="0" err="1">
                <a:solidFill>
                  <a:srgbClr val="002060"/>
                </a:solidFill>
              </a:rPr>
              <a:t>Participation</a:t>
            </a:r>
            <a:r>
              <a:rPr lang="hu-HU" sz="2800" dirty="0">
                <a:solidFill>
                  <a:srgbClr val="002060"/>
                </a:solidFill>
              </a:rPr>
              <a:t> </a:t>
            </a:r>
            <a:r>
              <a:rPr lang="hu-HU" sz="2800" dirty="0" err="1">
                <a:solidFill>
                  <a:srgbClr val="002060"/>
                </a:solidFill>
              </a:rPr>
              <a:t>at</a:t>
            </a:r>
            <a:r>
              <a:rPr lang="hu-HU" sz="2800" dirty="0">
                <a:solidFill>
                  <a:srgbClr val="002060"/>
                </a:solidFill>
              </a:rPr>
              <a:t> PAC </a:t>
            </a:r>
            <a:r>
              <a:rPr lang="hu-HU" sz="2800" dirty="0" err="1">
                <a:solidFill>
                  <a:srgbClr val="002060"/>
                </a:solidFill>
              </a:rPr>
              <a:t>meetings</a:t>
            </a:r>
            <a:r>
              <a:rPr lang="hu-HU" sz="2800" dirty="0">
                <a:solidFill>
                  <a:srgbClr val="002060"/>
                </a:solidFill>
              </a:rPr>
              <a:t>, </a:t>
            </a:r>
            <a:r>
              <a:rPr lang="hu-HU" sz="2800" dirty="0" err="1">
                <a:solidFill>
                  <a:srgbClr val="002060"/>
                </a:solidFill>
              </a:rPr>
              <a:t>Annual</a:t>
            </a:r>
            <a:r>
              <a:rPr lang="hu-HU" sz="2800" dirty="0">
                <a:solidFill>
                  <a:srgbClr val="002060"/>
                </a:solidFill>
              </a:rPr>
              <a:t> Forum in </a:t>
            </a:r>
            <a:r>
              <a:rPr lang="hu-HU" sz="2800" dirty="0" err="1">
                <a:solidFill>
                  <a:srgbClr val="002060"/>
                </a:solidFill>
              </a:rPr>
              <a:t>Vienna</a:t>
            </a:r>
            <a:r>
              <a:rPr lang="hu-HU" sz="2800" dirty="0">
                <a:solidFill>
                  <a:srgbClr val="002060"/>
                </a:solidFill>
              </a:rPr>
              <a:t> in </a:t>
            </a:r>
            <a:r>
              <a:rPr lang="hu-HU" sz="2800" dirty="0" err="1">
                <a:solidFill>
                  <a:srgbClr val="002060"/>
                </a:solidFill>
              </a:rPr>
              <a:t>June</a:t>
            </a:r>
            <a:endParaRPr lang="hu-HU" sz="2800" dirty="0">
              <a:solidFill>
                <a:srgbClr val="002060"/>
              </a:solidFill>
            </a:endParaRP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hu-HU" sz="2800" dirty="0" err="1">
                <a:solidFill>
                  <a:srgbClr val="002060"/>
                </a:solidFill>
              </a:rPr>
              <a:t>Strategic</a:t>
            </a:r>
            <a:r>
              <a:rPr lang="hu-HU" sz="2800" dirty="0">
                <a:solidFill>
                  <a:srgbClr val="002060"/>
                </a:solidFill>
              </a:rPr>
              <a:t> meeting – </a:t>
            </a:r>
            <a:r>
              <a:rPr lang="hu-HU" sz="2800" dirty="0" err="1">
                <a:solidFill>
                  <a:srgbClr val="002060"/>
                </a:solidFill>
              </a:rPr>
              <a:t>September</a:t>
            </a:r>
            <a:r>
              <a:rPr lang="hu-HU" sz="2800" dirty="0">
                <a:solidFill>
                  <a:srgbClr val="002060"/>
                </a:solidFill>
              </a:rPr>
              <a:t> 3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hu-HU" sz="2800" dirty="0" err="1">
                <a:solidFill>
                  <a:srgbClr val="002060"/>
                </a:solidFill>
              </a:rPr>
              <a:t>Continuous</a:t>
            </a:r>
            <a:r>
              <a:rPr lang="hu-HU" sz="2800" dirty="0">
                <a:solidFill>
                  <a:srgbClr val="002060"/>
                </a:solidFill>
              </a:rPr>
              <a:t> </a:t>
            </a:r>
            <a:r>
              <a:rPr lang="hu-HU" sz="2800" dirty="0" err="1">
                <a:solidFill>
                  <a:srgbClr val="002060"/>
                </a:solidFill>
              </a:rPr>
              <a:t>discussion</a:t>
            </a:r>
            <a:endParaRPr lang="hu-HU" sz="2800" dirty="0">
              <a:solidFill>
                <a:srgbClr val="002060"/>
              </a:solidFill>
            </a:endParaRPr>
          </a:p>
          <a:p>
            <a:endParaRPr lang="hu-HU" sz="1800" dirty="0">
              <a:solidFill>
                <a:srgbClr val="002060"/>
              </a:solidFill>
            </a:endParaRPr>
          </a:p>
        </p:txBody>
      </p: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6FCC0313-D60B-9304-FB39-071BB52AC71E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11" name="Picture 2" descr="A new project for PAC support signed - PA 11">
              <a:extLst>
                <a:ext uri="{FF2B5EF4-FFF2-40B4-BE49-F238E27FC236}">
                  <a16:creationId xmlns:a16="http://schemas.microsoft.com/office/drawing/2014/main" id="{EA6633D0-DD87-A665-5220-9DA0A1133A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4" descr="Home - PA 02">
              <a:extLst>
                <a:ext uri="{FF2B5EF4-FFF2-40B4-BE49-F238E27FC236}">
                  <a16:creationId xmlns:a16="http://schemas.microsoft.com/office/drawing/2014/main" id="{A323EDDB-E94A-7657-0B7C-4DBA6E3B540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Kép 12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D8B1C08C-1AFE-8DBA-7D1D-A25F5600A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529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8FB6A94A-7035-6202-3171-7AE151950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9491EB8-4600-5D59-E87D-551E9D611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32274"/>
            <a:ext cx="10515600" cy="437304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>
                <a:solidFill>
                  <a:srgbClr val="002060"/>
                </a:solidFill>
              </a:rPr>
              <a:t>Progress on Hungarian side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A472659-2CF5-8B64-F016-6EE792DFA0D2}"/>
              </a:ext>
            </a:extLst>
          </p:cNvPr>
          <p:cNvSpPr txBox="1">
            <a:spLocks/>
          </p:cNvSpPr>
          <p:nvPr/>
        </p:nvSpPr>
        <p:spPr>
          <a:xfrm>
            <a:off x="345814" y="1825625"/>
            <a:ext cx="11703113" cy="38549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500" dirty="0">
                <a:solidFill>
                  <a:srgbClr val="002060"/>
                </a:solidFill>
              </a:rPr>
              <a:t>Update of </a:t>
            </a:r>
            <a:r>
              <a:rPr lang="hu-HU" sz="2500" dirty="0" err="1">
                <a:solidFill>
                  <a:srgbClr val="002060"/>
                </a:solidFill>
              </a:rPr>
              <a:t>the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Flagships</a:t>
            </a:r>
            <a:r>
              <a:rPr lang="hu-HU" sz="2500" dirty="0">
                <a:solidFill>
                  <a:srgbClr val="002060"/>
                </a:solidFill>
              </a:rPr>
              <a:t> (</a:t>
            </a:r>
            <a:r>
              <a:rPr lang="hu-HU" sz="2500" dirty="0" err="1">
                <a:solidFill>
                  <a:srgbClr val="002060"/>
                </a:solidFill>
              </a:rPr>
              <a:t>based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on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comments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from</a:t>
            </a:r>
            <a:r>
              <a:rPr lang="hu-HU" sz="2500" dirty="0">
                <a:solidFill>
                  <a:srgbClr val="002060"/>
                </a:solidFill>
              </a:rPr>
              <a:t> 28th SG)</a:t>
            </a:r>
          </a:p>
          <a:p>
            <a:r>
              <a:rPr lang="hu-HU" sz="2500" dirty="0" err="1">
                <a:solidFill>
                  <a:srgbClr val="002060"/>
                </a:solidFill>
              </a:rPr>
              <a:t>LoR</a:t>
            </a:r>
            <a:r>
              <a:rPr lang="hu-HU" sz="2500" dirty="0">
                <a:solidFill>
                  <a:srgbClr val="002060"/>
                </a:solidFill>
              </a:rPr>
              <a:t>-s (</a:t>
            </a:r>
            <a:r>
              <a:rPr lang="hu-HU" sz="2500" b="1" dirty="0" err="1">
                <a:solidFill>
                  <a:srgbClr val="002060"/>
                </a:solidFill>
              </a:rPr>
              <a:t>DATAsight</a:t>
            </a:r>
            <a:r>
              <a:rPr lang="hu-HU" sz="2500" b="1" dirty="0">
                <a:solidFill>
                  <a:srgbClr val="002060"/>
                </a:solidFill>
              </a:rPr>
              <a:t> </a:t>
            </a:r>
            <a:r>
              <a:rPr lang="hu-HU" sz="2500" dirty="0">
                <a:solidFill>
                  <a:srgbClr val="002060"/>
                </a:solidFill>
              </a:rPr>
              <a:t>- Data </a:t>
            </a:r>
            <a:r>
              <a:rPr lang="hu-HU" sz="2500" dirty="0" err="1">
                <a:solidFill>
                  <a:srgbClr val="002060"/>
                </a:solidFill>
              </a:rPr>
              <a:t>driven</a:t>
            </a:r>
            <a:r>
              <a:rPr lang="hu-HU" sz="2500" dirty="0">
                <a:solidFill>
                  <a:srgbClr val="002060"/>
                </a:solidFill>
              </a:rPr>
              <a:t> ML </a:t>
            </a:r>
            <a:r>
              <a:rPr lang="hu-HU" sz="2500" dirty="0" err="1">
                <a:solidFill>
                  <a:srgbClr val="002060"/>
                </a:solidFill>
              </a:rPr>
              <a:t>solutions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for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reliable</a:t>
            </a:r>
            <a:r>
              <a:rPr lang="hu-HU" sz="2500" dirty="0">
                <a:solidFill>
                  <a:srgbClr val="002060"/>
                </a:solidFill>
              </a:rPr>
              <a:t> building </a:t>
            </a:r>
            <a:r>
              <a:rPr lang="hu-HU" sz="2500" dirty="0" err="1">
                <a:solidFill>
                  <a:srgbClr val="002060"/>
                </a:solidFill>
              </a:rPr>
              <a:t>data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quality</a:t>
            </a:r>
            <a:r>
              <a:rPr lang="hu-HU" sz="2500" dirty="0">
                <a:solidFill>
                  <a:srgbClr val="002060"/>
                </a:solidFill>
              </a:rPr>
              <a:t>, </a:t>
            </a:r>
            <a:r>
              <a:rPr lang="hu-HU" sz="2500" dirty="0" err="1">
                <a:solidFill>
                  <a:srgbClr val="002060"/>
                </a:solidFill>
              </a:rPr>
              <a:t>insight</a:t>
            </a:r>
            <a:r>
              <a:rPr lang="hu-HU" sz="2500" dirty="0">
                <a:solidFill>
                  <a:srgbClr val="002060"/>
                </a:solidFill>
              </a:rPr>
              <a:t> and </a:t>
            </a:r>
            <a:r>
              <a:rPr lang="hu-HU" sz="2500" dirty="0" err="1">
                <a:solidFill>
                  <a:srgbClr val="002060"/>
                </a:solidFill>
              </a:rPr>
              <a:t>efficiency</a:t>
            </a:r>
            <a:r>
              <a:rPr lang="hu-HU" sz="2500" dirty="0">
                <a:solidFill>
                  <a:srgbClr val="002060"/>
                </a:solidFill>
              </a:rPr>
              <a:t> –LIFE-CET </a:t>
            </a:r>
            <a:r>
              <a:rPr lang="hu-HU" sz="2500" dirty="0" err="1">
                <a:solidFill>
                  <a:srgbClr val="002060"/>
                </a:solidFill>
              </a:rPr>
              <a:t>Call</a:t>
            </a:r>
            <a:r>
              <a:rPr lang="hu-HU" sz="2500" dirty="0">
                <a:solidFill>
                  <a:srgbClr val="002060"/>
                </a:solidFill>
              </a:rPr>
              <a:t>), </a:t>
            </a:r>
            <a:r>
              <a:rPr lang="hu-HU" sz="2500" b="1" dirty="0">
                <a:solidFill>
                  <a:srgbClr val="002060"/>
                </a:solidFill>
              </a:rPr>
              <a:t>LIFE </a:t>
            </a:r>
            <a:r>
              <a:rPr lang="hu-HU" sz="2500" b="1" dirty="0" err="1">
                <a:solidFill>
                  <a:srgbClr val="002060"/>
                </a:solidFill>
              </a:rPr>
              <a:t>enerGISE</a:t>
            </a:r>
            <a:r>
              <a:rPr lang="hu-HU" sz="2500" b="1" dirty="0">
                <a:solidFill>
                  <a:srgbClr val="002060"/>
                </a:solidFill>
              </a:rPr>
              <a:t> </a:t>
            </a:r>
            <a:r>
              <a:rPr lang="hu-HU" sz="2500" dirty="0">
                <a:solidFill>
                  <a:srgbClr val="002060"/>
                </a:solidFill>
              </a:rPr>
              <a:t>– </a:t>
            </a:r>
            <a:r>
              <a:rPr lang="hu-HU" sz="2500" dirty="0" err="1">
                <a:solidFill>
                  <a:srgbClr val="002060"/>
                </a:solidFill>
              </a:rPr>
              <a:t>Energy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Communities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effective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guidance</a:t>
            </a:r>
            <a:r>
              <a:rPr lang="hu-HU" sz="2500" dirty="0">
                <a:solidFill>
                  <a:srgbClr val="002060"/>
                </a:solidFill>
              </a:rPr>
              <a:t>, </a:t>
            </a:r>
            <a:r>
              <a:rPr lang="hu-HU" sz="2500" dirty="0" err="1">
                <a:solidFill>
                  <a:srgbClr val="002060"/>
                </a:solidFill>
              </a:rPr>
              <a:t>advise</a:t>
            </a:r>
            <a:r>
              <a:rPr lang="hu-HU" sz="2500" dirty="0">
                <a:solidFill>
                  <a:srgbClr val="002060"/>
                </a:solidFill>
              </a:rPr>
              <a:t>, </a:t>
            </a:r>
            <a:r>
              <a:rPr lang="hu-HU" sz="2500" dirty="0" err="1">
                <a:solidFill>
                  <a:srgbClr val="002060"/>
                </a:solidFill>
              </a:rPr>
              <a:t>innovative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support</a:t>
            </a:r>
            <a:r>
              <a:rPr lang="hu-HU" sz="2500" dirty="0">
                <a:solidFill>
                  <a:srgbClr val="002060"/>
                </a:solidFill>
              </a:rPr>
              <a:t> – LIFE-CET)</a:t>
            </a:r>
          </a:p>
          <a:p>
            <a:r>
              <a:rPr lang="hu-HU" sz="2500" dirty="0">
                <a:solidFill>
                  <a:srgbClr val="002060"/>
                </a:solidFill>
              </a:rPr>
              <a:t>Update of </a:t>
            </a:r>
            <a:r>
              <a:rPr lang="hu-HU" sz="2500" b="1" dirty="0">
                <a:solidFill>
                  <a:srgbClr val="002060"/>
                </a:solidFill>
              </a:rPr>
              <a:t>PA2 </a:t>
            </a:r>
            <a:r>
              <a:rPr lang="hu-HU" sz="2500" b="1" dirty="0" err="1">
                <a:solidFill>
                  <a:srgbClr val="002060"/>
                </a:solidFill>
              </a:rPr>
              <a:t>webpage</a:t>
            </a:r>
            <a:r>
              <a:rPr lang="hu-HU" sz="2500" b="1" dirty="0">
                <a:solidFill>
                  <a:srgbClr val="002060"/>
                </a:solidFill>
              </a:rPr>
              <a:t> </a:t>
            </a:r>
            <a:r>
              <a:rPr lang="hu-HU" sz="2500" dirty="0">
                <a:solidFill>
                  <a:srgbClr val="002060"/>
                </a:solidFill>
              </a:rPr>
              <a:t>(</a:t>
            </a:r>
            <a:r>
              <a:rPr lang="hu-HU" sz="2500" dirty="0" err="1">
                <a:solidFill>
                  <a:srgbClr val="002060"/>
                </a:solidFill>
              </a:rPr>
              <a:t>projects</a:t>
            </a:r>
            <a:r>
              <a:rPr lang="hu-HU" sz="2500" dirty="0">
                <a:solidFill>
                  <a:srgbClr val="002060"/>
                </a:solidFill>
              </a:rPr>
              <a:t>, </a:t>
            </a:r>
            <a:r>
              <a:rPr lang="hu-HU" sz="2500" dirty="0" err="1">
                <a:solidFill>
                  <a:srgbClr val="002060"/>
                </a:solidFill>
              </a:rPr>
              <a:t>news</a:t>
            </a:r>
            <a:r>
              <a:rPr lang="hu-HU" sz="2500" dirty="0">
                <a:solidFill>
                  <a:srgbClr val="002060"/>
                </a:solidFill>
              </a:rPr>
              <a:t>) </a:t>
            </a:r>
          </a:p>
          <a:p>
            <a:r>
              <a:rPr lang="hu-HU" sz="2500" dirty="0" err="1">
                <a:solidFill>
                  <a:srgbClr val="002060"/>
                </a:solidFill>
              </a:rPr>
              <a:t>Participation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at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fr-FR" sz="2500" b="1" dirty="0">
                <a:solidFill>
                  <a:srgbClr val="002060"/>
                </a:solidFill>
              </a:rPr>
              <a:t>Danube Region Programme </a:t>
            </a:r>
            <a:r>
              <a:rPr lang="fr-FR" sz="2500" dirty="0">
                <a:solidFill>
                  <a:srgbClr val="002060"/>
                </a:solidFill>
              </a:rPr>
              <a:t>– post 2027 </a:t>
            </a:r>
            <a:r>
              <a:rPr lang="fr-FR" sz="2500" b="1" dirty="0">
                <a:solidFill>
                  <a:srgbClr val="002060"/>
                </a:solidFill>
              </a:rPr>
              <a:t>consultation survey</a:t>
            </a:r>
            <a:endParaRPr lang="hu-HU" sz="2500" b="1" dirty="0">
              <a:solidFill>
                <a:srgbClr val="002060"/>
              </a:solidFill>
            </a:endParaRPr>
          </a:p>
          <a:p>
            <a:r>
              <a:rPr lang="hu-HU" sz="2500" b="1" dirty="0" err="1">
                <a:solidFill>
                  <a:srgbClr val="002060"/>
                </a:solidFill>
              </a:rPr>
              <a:t>Follow</a:t>
            </a:r>
            <a:r>
              <a:rPr lang="hu-HU" sz="2500" b="1" dirty="0">
                <a:solidFill>
                  <a:srgbClr val="002060"/>
                </a:solidFill>
              </a:rPr>
              <a:t> </a:t>
            </a:r>
            <a:r>
              <a:rPr lang="hu-HU" sz="2500" b="1" dirty="0" err="1">
                <a:solidFill>
                  <a:srgbClr val="002060"/>
                </a:solidFill>
              </a:rPr>
              <a:t>up</a:t>
            </a:r>
            <a:r>
              <a:rPr lang="hu-HU" sz="2500" b="1" dirty="0">
                <a:solidFill>
                  <a:srgbClr val="002060"/>
                </a:solidFill>
              </a:rPr>
              <a:t> of </a:t>
            </a:r>
            <a:r>
              <a:rPr lang="hu-HU" sz="2500" b="1" dirty="0" err="1">
                <a:solidFill>
                  <a:srgbClr val="002060"/>
                </a:solidFill>
              </a:rPr>
              <a:t>supported</a:t>
            </a:r>
            <a:r>
              <a:rPr lang="hu-HU" sz="2500" b="1" dirty="0">
                <a:solidFill>
                  <a:srgbClr val="002060"/>
                </a:solidFill>
              </a:rPr>
              <a:t> </a:t>
            </a:r>
            <a:r>
              <a:rPr lang="hu-HU" sz="2500" b="1" dirty="0" err="1">
                <a:solidFill>
                  <a:srgbClr val="002060"/>
                </a:solidFill>
              </a:rPr>
              <a:t>projects</a:t>
            </a:r>
            <a:r>
              <a:rPr lang="hu-HU" sz="2500" b="1" dirty="0">
                <a:solidFill>
                  <a:srgbClr val="002060"/>
                </a:solidFill>
              </a:rPr>
              <a:t> </a:t>
            </a:r>
            <a:r>
              <a:rPr lang="hu-HU" sz="2500" dirty="0">
                <a:solidFill>
                  <a:srgbClr val="002060"/>
                </a:solidFill>
              </a:rPr>
              <a:t>(</a:t>
            </a:r>
            <a:r>
              <a:rPr lang="hu-HU" sz="2500" dirty="0" err="1">
                <a:solidFill>
                  <a:srgbClr val="002060"/>
                </a:solidFill>
              </a:rPr>
              <a:t>participation</a:t>
            </a:r>
            <a:r>
              <a:rPr lang="hu-HU" sz="2500" dirty="0">
                <a:solidFill>
                  <a:srgbClr val="002060"/>
                </a:solidFill>
              </a:rPr>
              <a:t> online </a:t>
            </a:r>
            <a:r>
              <a:rPr lang="hu-HU" sz="2500" dirty="0" err="1">
                <a:solidFill>
                  <a:srgbClr val="002060"/>
                </a:solidFill>
              </a:rPr>
              <a:t>workshops</a:t>
            </a:r>
            <a:r>
              <a:rPr lang="hu-HU" sz="2500" dirty="0">
                <a:solidFill>
                  <a:srgbClr val="002060"/>
                </a:solidFill>
              </a:rPr>
              <a:t> of </a:t>
            </a:r>
            <a:r>
              <a:rPr lang="hu-HU" sz="2500" dirty="0" err="1">
                <a:solidFill>
                  <a:srgbClr val="002060"/>
                </a:solidFill>
              </a:rPr>
              <a:t>the</a:t>
            </a:r>
            <a:r>
              <a:rPr lang="hu-HU" sz="2500" dirty="0">
                <a:solidFill>
                  <a:srgbClr val="002060"/>
                </a:solidFill>
              </a:rPr>
              <a:t> NRGCOM project, </a:t>
            </a:r>
            <a:r>
              <a:rPr lang="hu-HU" sz="2500" dirty="0" err="1">
                <a:solidFill>
                  <a:srgbClr val="002060"/>
                </a:solidFill>
              </a:rPr>
              <a:t>participation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at</a:t>
            </a:r>
            <a:r>
              <a:rPr lang="hu-HU" sz="2500" dirty="0">
                <a:solidFill>
                  <a:srgbClr val="002060"/>
                </a:solidFill>
              </a:rPr>
              <a:t> project meeting of </a:t>
            </a:r>
            <a:r>
              <a:rPr lang="hu-HU" sz="2500" dirty="0" err="1">
                <a:solidFill>
                  <a:srgbClr val="002060"/>
                </a:solidFill>
              </a:rPr>
              <a:t>StoreMore</a:t>
            </a:r>
            <a:r>
              <a:rPr lang="hu-HU" sz="2500" dirty="0">
                <a:solidFill>
                  <a:srgbClr val="002060"/>
                </a:solidFill>
              </a:rPr>
              <a:t> (</a:t>
            </a:r>
            <a:r>
              <a:rPr lang="hu-HU" sz="2500" dirty="0" err="1">
                <a:solidFill>
                  <a:srgbClr val="002060"/>
                </a:solidFill>
              </a:rPr>
              <a:t>Fuchstal</a:t>
            </a:r>
            <a:r>
              <a:rPr lang="hu-HU" sz="2500" dirty="0">
                <a:solidFill>
                  <a:srgbClr val="002060"/>
                </a:solidFill>
              </a:rPr>
              <a:t>, </a:t>
            </a:r>
            <a:r>
              <a:rPr lang="hu-HU" sz="2500" dirty="0" err="1">
                <a:solidFill>
                  <a:srgbClr val="002060"/>
                </a:solidFill>
              </a:rPr>
              <a:t>Germany</a:t>
            </a:r>
            <a:r>
              <a:rPr lang="hu-HU" sz="2500" dirty="0">
                <a:solidFill>
                  <a:srgbClr val="002060"/>
                </a:solidFill>
              </a:rPr>
              <a:t>)</a:t>
            </a:r>
            <a:endParaRPr lang="hu-HU" sz="2500" dirty="0">
              <a:solidFill>
                <a:srgbClr val="FF0000"/>
              </a:solidFill>
            </a:endParaRPr>
          </a:p>
          <a:p>
            <a:r>
              <a:rPr lang="hu-HU" sz="2500" dirty="0" err="1">
                <a:solidFill>
                  <a:srgbClr val="002060"/>
                </a:solidFill>
              </a:rPr>
              <a:t>Participation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at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the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b="1" dirty="0" err="1">
                <a:solidFill>
                  <a:srgbClr val="002060"/>
                </a:solidFill>
              </a:rPr>
              <a:t>Danube</a:t>
            </a:r>
            <a:r>
              <a:rPr lang="hu-HU" sz="2500" b="1" dirty="0">
                <a:solidFill>
                  <a:srgbClr val="002060"/>
                </a:solidFill>
              </a:rPr>
              <a:t> </a:t>
            </a:r>
            <a:r>
              <a:rPr lang="hu-HU" sz="2500" b="1" dirty="0" err="1">
                <a:solidFill>
                  <a:srgbClr val="002060"/>
                </a:solidFill>
              </a:rPr>
              <a:t>Region</a:t>
            </a:r>
            <a:r>
              <a:rPr lang="hu-HU" sz="2500" b="1" dirty="0">
                <a:solidFill>
                  <a:srgbClr val="002060"/>
                </a:solidFill>
              </a:rPr>
              <a:t> Business Forum </a:t>
            </a:r>
            <a:r>
              <a:rPr lang="hu-HU" sz="2500" dirty="0">
                <a:solidFill>
                  <a:srgbClr val="002060"/>
                </a:solidFill>
              </a:rPr>
              <a:t>(November 6, </a:t>
            </a:r>
            <a:r>
              <a:rPr lang="hu-HU" sz="2500" dirty="0" err="1">
                <a:solidFill>
                  <a:srgbClr val="002060"/>
                </a:solidFill>
              </a:rPr>
              <a:t>Vienna</a:t>
            </a:r>
            <a:r>
              <a:rPr lang="hu-HU" sz="2500" dirty="0">
                <a:solidFill>
                  <a:srgbClr val="002060"/>
                </a:solidFill>
              </a:rPr>
              <a:t>)</a:t>
            </a:r>
          </a:p>
          <a:p>
            <a:r>
              <a:rPr lang="hu-HU" sz="2500" dirty="0" err="1">
                <a:solidFill>
                  <a:srgbClr val="002060"/>
                </a:solidFill>
              </a:rPr>
              <a:t>Organisation</a:t>
            </a:r>
            <a:r>
              <a:rPr lang="hu-HU" sz="2500" dirty="0">
                <a:solidFill>
                  <a:srgbClr val="002060"/>
                </a:solidFill>
              </a:rPr>
              <a:t> of project </a:t>
            </a:r>
            <a:r>
              <a:rPr lang="hu-HU" sz="2500" dirty="0" err="1">
                <a:solidFill>
                  <a:srgbClr val="002060"/>
                </a:solidFill>
              </a:rPr>
              <a:t>financing</a:t>
            </a:r>
            <a:r>
              <a:rPr lang="hu-HU" sz="2500" dirty="0">
                <a:solidFill>
                  <a:srgbClr val="002060"/>
                </a:solidFill>
              </a:rPr>
              <a:t> workshop (</a:t>
            </a:r>
            <a:r>
              <a:rPr lang="hu-HU" sz="2500" dirty="0" err="1">
                <a:solidFill>
                  <a:srgbClr val="002060"/>
                </a:solidFill>
              </a:rPr>
              <a:t>national</a:t>
            </a:r>
            <a:r>
              <a:rPr lang="hu-HU" sz="2500" dirty="0">
                <a:solidFill>
                  <a:srgbClr val="002060"/>
                </a:solidFill>
              </a:rPr>
              <a:t>) (November 11, Budapest)</a:t>
            </a:r>
          </a:p>
          <a:p>
            <a:endParaRPr lang="hu-HU" sz="2500" dirty="0">
              <a:solidFill>
                <a:srgbClr val="FF0000"/>
              </a:solidFill>
            </a:endParaRPr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B59A3185-38DD-F0C7-F212-006405B8FE6F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3" name="Picture 2" descr="A new project for PAC support signed - PA 11">
              <a:extLst>
                <a:ext uri="{FF2B5EF4-FFF2-40B4-BE49-F238E27FC236}">
                  <a16:creationId xmlns:a16="http://schemas.microsoft.com/office/drawing/2014/main" id="{F49770B3-828C-E769-C732-09CD0D60D6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55C8C8C7-03E8-D1A4-E623-6A89C72C39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177BA41E-E727-EE1D-AF7E-EE59D7996E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5146007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9491EB8-4600-5D59-E87D-551E9D611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1862"/>
            <a:ext cx="10515600" cy="437304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>
                <a:solidFill>
                  <a:srgbClr val="002060"/>
                </a:solidFill>
              </a:rPr>
              <a:t>Progress on Hungarian side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A472659-2CF5-8B64-F016-6EE792DFA0D2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414379" cy="3854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500" dirty="0">
                <a:solidFill>
                  <a:srgbClr val="002060"/>
                </a:solidFill>
              </a:rPr>
              <a:t>Participation at Ulm Danube Day</a:t>
            </a:r>
            <a:r>
              <a:rPr lang="hu-HU" sz="2500" dirty="0">
                <a:solidFill>
                  <a:srgbClr val="002060"/>
                </a:solidFill>
              </a:rPr>
              <a:t> (</a:t>
            </a:r>
            <a:r>
              <a:rPr lang="hu-HU" sz="2500" dirty="0" err="1">
                <a:solidFill>
                  <a:srgbClr val="002060"/>
                </a:solidFill>
              </a:rPr>
              <a:t>July</a:t>
            </a:r>
            <a:r>
              <a:rPr lang="hu-HU" sz="2500" dirty="0">
                <a:solidFill>
                  <a:srgbClr val="002060"/>
                </a:solidFill>
              </a:rPr>
              <a:t> 8) – </a:t>
            </a:r>
            <a:r>
              <a:rPr lang="hu-HU" sz="2500" dirty="0" err="1">
                <a:solidFill>
                  <a:srgbClr val="002060"/>
                </a:solidFill>
              </a:rPr>
              <a:t>Thematic</a:t>
            </a:r>
            <a:r>
              <a:rPr lang="hu-HU" sz="2500" dirty="0">
                <a:solidFill>
                  <a:srgbClr val="002060"/>
                </a:solidFill>
              </a:rPr>
              <a:t> session „</a:t>
            </a:r>
            <a:r>
              <a:rPr lang="en-US" sz="2500" dirty="0">
                <a:solidFill>
                  <a:srgbClr val="002060"/>
                </a:solidFill>
              </a:rPr>
              <a:t>Economic Cooperation and Hydrogen Supply Chains along the Danube</a:t>
            </a:r>
            <a:r>
              <a:rPr lang="hu-HU" sz="2500" dirty="0">
                <a:solidFill>
                  <a:srgbClr val="002060"/>
                </a:solidFill>
              </a:rPr>
              <a:t>”</a:t>
            </a:r>
          </a:p>
          <a:p>
            <a:r>
              <a:rPr lang="hu-HU" sz="2500" dirty="0" err="1">
                <a:solidFill>
                  <a:srgbClr val="002060"/>
                </a:solidFill>
              </a:rPr>
              <a:t>Hydrogen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hu-HU" sz="2500" dirty="0" err="1">
                <a:solidFill>
                  <a:srgbClr val="002060"/>
                </a:solidFill>
              </a:rPr>
              <a:t>related</a:t>
            </a:r>
            <a:r>
              <a:rPr lang="hu-HU" sz="2500" dirty="0">
                <a:solidFill>
                  <a:srgbClr val="002060"/>
                </a:solidFill>
              </a:rPr>
              <a:t> </a:t>
            </a:r>
            <a:r>
              <a:rPr lang="en-US" sz="2500" dirty="0">
                <a:solidFill>
                  <a:srgbClr val="002060"/>
                </a:solidFill>
              </a:rPr>
              <a:t>site </a:t>
            </a:r>
            <a:r>
              <a:rPr lang="en-US" sz="2500" dirty="0" err="1">
                <a:solidFill>
                  <a:srgbClr val="002060"/>
                </a:solidFill>
              </a:rPr>
              <a:t>visi</a:t>
            </a:r>
            <a:r>
              <a:rPr lang="hu-HU" sz="2500" dirty="0">
                <a:solidFill>
                  <a:srgbClr val="002060"/>
                </a:solidFill>
              </a:rPr>
              <a:t>t </a:t>
            </a:r>
            <a:r>
              <a:rPr lang="hu-HU" sz="2500" dirty="0" err="1">
                <a:solidFill>
                  <a:srgbClr val="002060"/>
                </a:solidFill>
              </a:rPr>
              <a:t>near</a:t>
            </a:r>
            <a:r>
              <a:rPr lang="hu-HU" sz="2500" dirty="0">
                <a:solidFill>
                  <a:srgbClr val="002060"/>
                </a:solidFill>
              </a:rPr>
              <a:t> Ulm (</a:t>
            </a:r>
            <a:r>
              <a:rPr lang="hu-HU" sz="2500" dirty="0" err="1">
                <a:solidFill>
                  <a:srgbClr val="002060"/>
                </a:solidFill>
              </a:rPr>
              <a:t>for</a:t>
            </a:r>
            <a:r>
              <a:rPr lang="hu-HU" sz="2500" dirty="0">
                <a:solidFill>
                  <a:srgbClr val="002060"/>
                </a:solidFill>
              </a:rPr>
              <a:t> HU </a:t>
            </a:r>
            <a:r>
              <a:rPr lang="hu-HU" sz="2500" dirty="0" err="1">
                <a:solidFill>
                  <a:srgbClr val="002060"/>
                </a:solidFill>
              </a:rPr>
              <a:t>experts</a:t>
            </a:r>
            <a:r>
              <a:rPr lang="hu-HU" sz="2500" dirty="0">
                <a:solidFill>
                  <a:srgbClr val="002060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</a:rPr>
              <a:t>Research </a:t>
            </a:r>
            <a:r>
              <a:rPr lang="hu-HU" sz="2000" dirty="0">
                <a:solidFill>
                  <a:srgbClr val="002060"/>
                </a:solidFill>
              </a:rPr>
              <a:t>I</a:t>
            </a:r>
            <a:r>
              <a:rPr lang="en-GB" sz="2000" dirty="0" err="1">
                <a:solidFill>
                  <a:srgbClr val="002060"/>
                </a:solidFill>
              </a:rPr>
              <a:t>nstitute</a:t>
            </a:r>
            <a:r>
              <a:rPr lang="en-GB" sz="2000" dirty="0">
                <a:solidFill>
                  <a:srgbClr val="002060"/>
                </a:solidFill>
              </a:rPr>
              <a:t> for Fuel Cell technology and batterie</a:t>
            </a:r>
            <a:r>
              <a:rPr lang="hu-HU" sz="20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2060"/>
                </a:solidFill>
              </a:rPr>
              <a:t>Uni</a:t>
            </a:r>
            <a:r>
              <a:rPr lang="hu-HU" sz="2000" dirty="0" err="1">
                <a:solidFill>
                  <a:srgbClr val="002060"/>
                </a:solidFill>
              </a:rPr>
              <a:t>versity</a:t>
            </a:r>
            <a:r>
              <a:rPr lang="hu-HU" sz="2000" dirty="0">
                <a:solidFill>
                  <a:srgbClr val="002060"/>
                </a:solidFill>
              </a:rPr>
              <a:t> </a:t>
            </a:r>
            <a:r>
              <a:rPr lang="en-GB" sz="2000" dirty="0">
                <a:solidFill>
                  <a:srgbClr val="002060"/>
                </a:solidFill>
              </a:rPr>
              <a:t>of </a:t>
            </a:r>
            <a:r>
              <a:rPr lang="hu-HU" sz="2000" dirty="0">
                <a:solidFill>
                  <a:srgbClr val="002060"/>
                </a:solidFill>
              </a:rPr>
              <a:t>A</a:t>
            </a:r>
            <a:r>
              <a:rPr lang="en-GB" sz="2000" dirty="0" err="1">
                <a:solidFill>
                  <a:srgbClr val="002060"/>
                </a:solidFill>
              </a:rPr>
              <a:t>pplied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hu-HU" sz="2000" dirty="0">
                <a:solidFill>
                  <a:srgbClr val="002060"/>
                </a:solidFill>
              </a:rPr>
              <a:t>S</a:t>
            </a:r>
            <a:r>
              <a:rPr lang="en-GB" sz="2000" dirty="0" err="1">
                <a:solidFill>
                  <a:srgbClr val="002060"/>
                </a:solidFill>
              </a:rPr>
              <a:t>cience</a:t>
            </a:r>
            <a:r>
              <a:rPr lang="hu-HU" sz="2000" dirty="0">
                <a:solidFill>
                  <a:srgbClr val="002060"/>
                </a:solidFill>
              </a:rPr>
              <a:t>s</a:t>
            </a:r>
            <a:r>
              <a:rPr lang="en-GB" sz="2000" dirty="0">
                <a:solidFill>
                  <a:srgbClr val="002060"/>
                </a:solidFill>
              </a:rPr>
              <a:t> Ulm </a:t>
            </a:r>
            <a:endParaRPr lang="hu-HU" sz="20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002060"/>
                </a:solidFill>
              </a:rPr>
              <a:t>Site </a:t>
            </a:r>
            <a:r>
              <a:rPr lang="hu-HU" sz="2000" dirty="0" err="1">
                <a:solidFill>
                  <a:srgbClr val="002060"/>
                </a:solidFill>
              </a:rPr>
              <a:t>visit</a:t>
            </a:r>
            <a:r>
              <a:rPr lang="hu-HU" sz="2000" dirty="0">
                <a:solidFill>
                  <a:srgbClr val="002060"/>
                </a:solidFill>
              </a:rPr>
              <a:t> of „</a:t>
            </a:r>
            <a:r>
              <a:rPr lang="en-GB" sz="2000" dirty="0">
                <a:solidFill>
                  <a:srgbClr val="002060"/>
                </a:solidFill>
              </a:rPr>
              <a:t>H2-Aspen</a:t>
            </a:r>
            <a:r>
              <a:rPr lang="hu-HU" sz="2000" dirty="0">
                <a:solidFill>
                  <a:srgbClr val="002060"/>
                </a:solidFill>
              </a:rPr>
              <a:t>” project </a:t>
            </a:r>
            <a:r>
              <a:rPr lang="hu-HU" sz="2000" dirty="0" err="1">
                <a:solidFill>
                  <a:srgbClr val="002060"/>
                </a:solidFill>
              </a:rPr>
              <a:t>at</a:t>
            </a:r>
            <a:r>
              <a:rPr lang="hu-HU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Schwäbisch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Gmünd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endParaRPr lang="hu-HU" sz="20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rgbClr val="002060"/>
                </a:solidFill>
              </a:rPr>
              <a:t>Site </a:t>
            </a:r>
            <a:r>
              <a:rPr lang="hu-HU" sz="2000" dirty="0" err="1">
                <a:solidFill>
                  <a:srgbClr val="002060"/>
                </a:solidFill>
              </a:rPr>
              <a:t>visit</a:t>
            </a:r>
            <a:r>
              <a:rPr lang="hu-HU" sz="2000" dirty="0">
                <a:solidFill>
                  <a:srgbClr val="002060"/>
                </a:solidFill>
              </a:rPr>
              <a:t> of RAG underground </a:t>
            </a:r>
            <a:r>
              <a:rPr lang="hu-HU" sz="2000" dirty="0" err="1">
                <a:solidFill>
                  <a:srgbClr val="002060"/>
                </a:solidFill>
              </a:rPr>
              <a:t>hydrogen</a:t>
            </a:r>
            <a:r>
              <a:rPr lang="hu-HU" sz="2000" dirty="0">
                <a:solidFill>
                  <a:srgbClr val="002060"/>
                </a:solidFill>
              </a:rPr>
              <a:t> </a:t>
            </a:r>
            <a:r>
              <a:rPr lang="hu-HU" sz="2000" dirty="0" err="1">
                <a:solidFill>
                  <a:srgbClr val="002060"/>
                </a:solidFill>
              </a:rPr>
              <a:t>storage</a:t>
            </a:r>
            <a:r>
              <a:rPr lang="hu-HU" sz="2000" dirty="0">
                <a:solidFill>
                  <a:srgbClr val="002060"/>
                </a:solidFill>
              </a:rPr>
              <a:t> (</a:t>
            </a:r>
            <a:r>
              <a:rPr lang="hu-HU" sz="2000" dirty="0" err="1">
                <a:solidFill>
                  <a:srgbClr val="002060"/>
                </a:solidFill>
              </a:rPr>
              <a:t>Austria</a:t>
            </a:r>
            <a:r>
              <a:rPr lang="hu-HU" sz="2000" dirty="0">
                <a:solidFill>
                  <a:srgbClr val="002060"/>
                </a:solidFill>
              </a:rPr>
              <a:t>)</a:t>
            </a:r>
          </a:p>
          <a:p>
            <a:endParaRPr lang="hu-HU" sz="2500" dirty="0">
              <a:solidFill>
                <a:srgbClr val="002060"/>
              </a:solidFill>
            </a:endParaRPr>
          </a:p>
          <a:p>
            <a:endParaRPr lang="en-US" sz="2500" dirty="0">
              <a:solidFill>
                <a:srgbClr val="002060"/>
              </a:solidFill>
            </a:endParaRPr>
          </a:p>
        </p:txBody>
      </p:sp>
      <p:pic>
        <p:nvPicPr>
          <p:cNvPr id="3" name="Kép 2" descr="A képen ruházat, lábbelik, személy, ember látható&#10;&#10;Automatikusan generált leírás">
            <a:extLst>
              <a:ext uri="{FF2B5EF4-FFF2-40B4-BE49-F238E27FC236}">
                <a16:creationId xmlns:a16="http://schemas.microsoft.com/office/drawing/2014/main" id="{AB91112D-A21D-5A61-085F-DBC45A8F84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404" y="2652425"/>
            <a:ext cx="3136488" cy="2352366"/>
          </a:xfrm>
          <a:prstGeom prst="rect">
            <a:avLst/>
          </a:prstGeom>
        </p:spPr>
      </p:pic>
      <p:sp>
        <p:nvSpPr>
          <p:cNvPr id="11" name="Szövegdoboz 10">
            <a:extLst>
              <a:ext uri="{FF2B5EF4-FFF2-40B4-BE49-F238E27FC236}">
                <a16:creationId xmlns:a16="http://schemas.microsoft.com/office/drawing/2014/main" id="{B60E9037-F80D-E11C-E5AE-C76D85D24E79}"/>
              </a:ext>
            </a:extLst>
          </p:cNvPr>
          <p:cNvSpPr txBox="1"/>
          <p:nvPr/>
        </p:nvSpPr>
        <p:spPr>
          <a:xfrm>
            <a:off x="251585" y="5680592"/>
            <a:ext cx="60975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1800" dirty="0" err="1">
                <a:solidFill>
                  <a:srgbClr val="002060"/>
                </a:solidFill>
              </a:rPr>
              <a:t>Special</a:t>
            </a:r>
            <a:r>
              <a:rPr lang="hu-HU" sz="1800" dirty="0">
                <a:solidFill>
                  <a:srgbClr val="002060"/>
                </a:solidFill>
              </a:rPr>
              <a:t> </a:t>
            </a:r>
            <a:r>
              <a:rPr lang="hu-HU" sz="1800" dirty="0" err="1">
                <a:solidFill>
                  <a:srgbClr val="002060"/>
                </a:solidFill>
              </a:rPr>
              <a:t>thanks</a:t>
            </a:r>
            <a:r>
              <a:rPr lang="hu-HU" sz="1800" dirty="0">
                <a:solidFill>
                  <a:srgbClr val="002060"/>
                </a:solidFill>
              </a:rPr>
              <a:t> </a:t>
            </a:r>
            <a:r>
              <a:rPr lang="hu-HU" sz="1800" dirty="0" err="1">
                <a:solidFill>
                  <a:srgbClr val="002060"/>
                </a:solidFill>
              </a:rPr>
              <a:t>to</a:t>
            </a:r>
            <a:r>
              <a:rPr lang="hu-HU" sz="1800" dirty="0">
                <a:solidFill>
                  <a:srgbClr val="002060"/>
                </a:solidFill>
              </a:rPr>
              <a:t> </a:t>
            </a:r>
            <a:r>
              <a:rPr lang="hu-HU" sz="1800" dirty="0" err="1">
                <a:solidFill>
                  <a:srgbClr val="002060"/>
                </a:solidFill>
              </a:rPr>
              <a:t>our</a:t>
            </a:r>
            <a:r>
              <a:rPr lang="hu-HU" sz="1800" dirty="0">
                <a:solidFill>
                  <a:srgbClr val="002060"/>
                </a:solidFill>
              </a:rPr>
              <a:t> SG </a:t>
            </a:r>
            <a:r>
              <a:rPr lang="hu-HU" sz="1800" dirty="0" err="1">
                <a:solidFill>
                  <a:srgbClr val="002060"/>
                </a:solidFill>
              </a:rPr>
              <a:t>member</a:t>
            </a:r>
            <a:r>
              <a:rPr lang="hu-HU" sz="1800" dirty="0">
                <a:solidFill>
                  <a:srgbClr val="002060"/>
                </a:solidFill>
              </a:rPr>
              <a:t> </a:t>
            </a:r>
            <a:r>
              <a:rPr lang="hu-HU" sz="1800" dirty="0" err="1">
                <a:solidFill>
                  <a:srgbClr val="002060"/>
                </a:solidFill>
              </a:rPr>
              <a:t>from</a:t>
            </a:r>
            <a:r>
              <a:rPr lang="hu-HU" sz="1800" dirty="0">
                <a:solidFill>
                  <a:srgbClr val="002060"/>
                </a:solidFill>
              </a:rPr>
              <a:t> Baden-Württemberg Johanna </a:t>
            </a:r>
            <a:r>
              <a:rPr lang="hu-HU" sz="1800" dirty="0" err="1">
                <a:solidFill>
                  <a:srgbClr val="002060"/>
                </a:solidFill>
              </a:rPr>
              <a:t>Bamberger</a:t>
            </a:r>
            <a:r>
              <a:rPr lang="hu-HU" sz="1800" dirty="0">
                <a:solidFill>
                  <a:srgbClr val="002060"/>
                </a:solidFill>
              </a:rPr>
              <a:t> </a:t>
            </a:r>
            <a:r>
              <a:rPr lang="hu-HU" sz="1800" dirty="0" err="1">
                <a:solidFill>
                  <a:srgbClr val="002060"/>
                </a:solidFill>
              </a:rPr>
              <a:t>for</a:t>
            </a:r>
            <a:r>
              <a:rPr lang="hu-HU" sz="1800" dirty="0">
                <a:solidFill>
                  <a:srgbClr val="002060"/>
                </a:solidFill>
              </a:rPr>
              <a:t> </a:t>
            </a:r>
            <a:r>
              <a:rPr lang="hu-HU" sz="1800" dirty="0" err="1">
                <a:solidFill>
                  <a:srgbClr val="002060"/>
                </a:solidFill>
              </a:rPr>
              <a:t>her</a:t>
            </a:r>
            <a:r>
              <a:rPr lang="hu-HU" sz="1800" dirty="0">
                <a:solidFill>
                  <a:srgbClr val="002060"/>
                </a:solidFill>
              </a:rPr>
              <a:t> </a:t>
            </a:r>
            <a:r>
              <a:rPr lang="hu-HU" sz="1800" dirty="0" err="1">
                <a:solidFill>
                  <a:srgbClr val="002060"/>
                </a:solidFill>
              </a:rPr>
              <a:t>help</a:t>
            </a:r>
            <a:r>
              <a:rPr lang="hu-HU" sz="1800" dirty="0">
                <a:solidFill>
                  <a:srgbClr val="002060"/>
                </a:solidFill>
              </a:rPr>
              <a:t> in </a:t>
            </a:r>
            <a:r>
              <a:rPr lang="hu-HU" sz="1800" dirty="0" err="1">
                <a:solidFill>
                  <a:srgbClr val="002060"/>
                </a:solidFill>
              </a:rPr>
              <a:t>the</a:t>
            </a:r>
            <a:r>
              <a:rPr lang="hu-HU" sz="1800" dirty="0">
                <a:solidFill>
                  <a:srgbClr val="002060"/>
                </a:solidFill>
              </a:rPr>
              <a:t> </a:t>
            </a:r>
            <a:r>
              <a:rPr lang="hu-HU" sz="1800" dirty="0" err="1">
                <a:solidFill>
                  <a:srgbClr val="002060"/>
                </a:solidFill>
              </a:rPr>
              <a:t>organisation</a:t>
            </a:r>
            <a:r>
              <a:rPr lang="hu-HU" sz="1800" dirty="0">
                <a:solidFill>
                  <a:srgbClr val="002060"/>
                </a:solidFill>
              </a:rPr>
              <a:t> and </a:t>
            </a:r>
            <a:r>
              <a:rPr lang="hu-HU" sz="1800" dirty="0" err="1">
                <a:solidFill>
                  <a:srgbClr val="002060"/>
                </a:solidFill>
              </a:rPr>
              <a:t>contacts</a:t>
            </a:r>
            <a:endParaRPr lang="hu-HU" sz="1800" dirty="0">
              <a:solidFill>
                <a:srgbClr val="002060"/>
              </a:solidFill>
            </a:endParaRPr>
          </a:p>
        </p:txBody>
      </p:sp>
      <p:pic>
        <p:nvPicPr>
          <p:cNvPr id="13" name="Kép 12" descr="A képen ruházat, személy, ember, mérnöki tudomány látható&#10;&#10;Automatikusan generált leírás">
            <a:extLst>
              <a:ext uri="{FF2B5EF4-FFF2-40B4-BE49-F238E27FC236}">
                <a16:creationId xmlns:a16="http://schemas.microsoft.com/office/drawing/2014/main" id="{1C9F801D-DD6E-58F9-51DD-41C9ED2EC5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4471" y="4662535"/>
            <a:ext cx="2927286" cy="2195465"/>
          </a:xfrm>
          <a:prstGeom prst="rect">
            <a:avLst/>
          </a:prstGeom>
        </p:spPr>
      </p:pic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DA9CD141-7350-06F7-40B0-0E5E2B03BB98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6" name="Picture 2" descr="A new project for PAC support signed - PA 11">
              <a:extLst>
                <a:ext uri="{FF2B5EF4-FFF2-40B4-BE49-F238E27FC236}">
                  <a16:creationId xmlns:a16="http://schemas.microsoft.com/office/drawing/2014/main" id="{42EACFCA-6B82-CC0B-47D6-D882C756EF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658560A3-06DD-6FEB-869D-C196CF9805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Kép 11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B68C00A2-77D9-9F4C-CD13-BC70ADA115F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4728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FB2-0B0A-E912-8D6B-BBDCDEE7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2026"/>
            <a:ext cx="10515600" cy="437304"/>
          </a:xfrm>
        </p:spPr>
        <p:txBody>
          <a:bodyPr>
            <a:noAutofit/>
          </a:bodyPr>
          <a:lstStyle/>
          <a:p>
            <a:pPr algn="ctr"/>
            <a:r>
              <a:rPr lang="en-US" sz="2700" b="1" dirty="0">
                <a:solidFill>
                  <a:srgbClr val="002060"/>
                </a:solidFill>
              </a:rPr>
              <a:t>Progress on Czech side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8FB6A94A-7035-6202-3171-7AE151950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584DB450-B0E8-7E60-7510-4CCABB73CD17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8" name="Picture 2" descr="A new project for PAC support signed - PA 11">
              <a:extLst>
                <a:ext uri="{FF2B5EF4-FFF2-40B4-BE49-F238E27FC236}">
                  <a16:creationId xmlns:a16="http://schemas.microsoft.com/office/drawing/2014/main" id="{19DFB916-4660-9711-FC5B-C060270CFE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ome - PA 02">
              <a:extLst>
                <a:ext uri="{FF2B5EF4-FFF2-40B4-BE49-F238E27FC236}">
                  <a16:creationId xmlns:a16="http://schemas.microsoft.com/office/drawing/2014/main" id="{EADF6A60-9EFF-F1C2-3F9B-522284EC30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Kép 9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BE9181BA-F719-6BB8-C355-41A2600E6D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8717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8FB6A94A-7035-6202-3171-7AE151950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9491EB8-4600-5D59-E87D-551E9D611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28" y="3210348"/>
            <a:ext cx="10515600" cy="437304"/>
          </a:xfrm>
        </p:spPr>
        <p:txBody>
          <a:bodyPr>
            <a:noAutofit/>
          </a:bodyPr>
          <a:lstStyle/>
          <a:p>
            <a:pPr algn="ctr"/>
            <a:r>
              <a:rPr lang="hu-HU" sz="4000" b="1" dirty="0" err="1">
                <a:solidFill>
                  <a:srgbClr val="002060"/>
                </a:solidFill>
              </a:rPr>
              <a:t>Introduction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to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the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Bavarian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Renewable</a:t>
            </a:r>
            <a:r>
              <a:rPr lang="hu-HU" sz="4000" b="1" dirty="0">
                <a:solidFill>
                  <a:srgbClr val="002060"/>
                </a:solidFill>
              </a:rPr>
              <a:t> </a:t>
            </a:r>
            <a:r>
              <a:rPr lang="hu-HU" sz="4000" b="1" dirty="0" err="1">
                <a:solidFill>
                  <a:srgbClr val="002060"/>
                </a:solidFill>
              </a:rPr>
              <a:t>Strategy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A472659-2CF5-8B64-F016-6EE792DFA0D2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414379" cy="3854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500" dirty="0">
              <a:solidFill>
                <a:srgbClr val="002060"/>
              </a:solidFill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31288674-9832-49A9-C9A6-65191266EF75}"/>
              </a:ext>
            </a:extLst>
          </p:cNvPr>
          <p:cNvSpPr txBox="1"/>
          <p:nvPr/>
        </p:nvSpPr>
        <p:spPr>
          <a:xfrm>
            <a:off x="2214108" y="3833124"/>
            <a:ext cx="79792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2060"/>
                </a:solidFill>
              </a:rPr>
              <a:t>Andreas Erhard, </a:t>
            </a:r>
            <a:r>
              <a:rPr lang="en-US" sz="2400" dirty="0">
                <a:solidFill>
                  <a:srgbClr val="002060"/>
                </a:solidFill>
              </a:rPr>
              <a:t>Bavarian State Ministry of Economic Affairs, Regional Development and Energy</a:t>
            </a:r>
            <a:endParaRPr lang="hu-HU" sz="2400" dirty="0">
              <a:solidFill>
                <a:srgbClr val="002060"/>
              </a:solidFill>
            </a:endParaRPr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938E04DF-46ED-38CA-5C94-78A0E521812E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10" name="Picture 2" descr="A new project for PAC support signed - PA 11">
              <a:extLst>
                <a:ext uri="{FF2B5EF4-FFF2-40B4-BE49-F238E27FC236}">
                  <a16:creationId xmlns:a16="http://schemas.microsoft.com/office/drawing/2014/main" id="{5A141D91-80B1-FB12-87A4-E0459DB40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Home - PA 02">
              <a:extLst>
                <a:ext uri="{FF2B5EF4-FFF2-40B4-BE49-F238E27FC236}">
                  <a16:creationId xmlns:a16="http://schemas.microsoft.com/office/drawing/2014/main" id="{A216333E-716B-CEAC-1B66-1BFA9E5335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Kép 11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BD26AF23-B0B8-9A31-2A4A-C7BC449877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10048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FB2-0B0A-E912-8D6B-BBDCDEE7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9368"/>
            <a:ext cx="10515600" cy="16134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</a:rPr>
              <a:t>Roundtable discussion of SG Members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80755-7222-FBB1-36BF-118892CF5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49582"/>
            <a:ext cx="10515600" cy="2331010"/>
          </a:xfrm>
        </p:spPr>
        <p:txBody>
          <a:bodyPr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State of art of Renewable Energy Strategies and policy developments in EUSDR countries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8FB6A94A-7035-6202-3171-7AE151950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CAD0403D-0846-6032-33BB-E450621008B3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9" name="Picture 2" descr="A new project for PAC support signed - PA 11">
              <a:extLst>
                <a:ext uri="{FF2B5EF4-FFF2-40B4-BE49-F238E27FC236}">
                  <a16:creationId xmlns:a16="http://schemas.microsoft.com/office/drawing/2014/main" id="{FB1F28EF-AC08-1AFA-9AE9-DA294FEE00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881F3824-3AF1-7E00-4E6C-71123DF0C2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99E154F8-A735-0F80-89D5-38320B896A4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6584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DDFB2-0B0A-E912-8D6B-BBDCDEE7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6295"/>
            <a:ext cx="10515600" cy="1613467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</a:rPr>
              <a:t>Coffee break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80755-7222-FBB1-36BF-118892CF5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349582"/>
            <a:ext cx="10515600" cy="150018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2060"/>
                </a:solidFill>
              </a:rPr>
              <a:t>Enjoy your refreshments</a:t>
            </a: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8FB6A94A-7035-6202-3171-7AE151950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73" y="5684180"/>
            <a:ext cx="1800083" cy="1000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ungarian Export Agency - Implementing Organisations">
            <a:extLst>
              <a:ext uri="{FF2B5EF4-FFF2-40B4-BE49-F238E27FC236}">
                <a16:creationId xmlns:a16="http://schemas.microsoft.com/office/drawing/2014/main" id="{4CF75EA0-C6C2-706A-DF5A-3B228410A6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4269" y="5680592"/>
            <a:ext cx="1494658" cy="1000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Csoportba foglalás 7">
            <a:extLst>
              <a:ext uri="{FF2B5EF4-FFF2-40B4-BE49-F238E27FC236}">
                <a16:creationId xmlns:a16="http://schemas.microsoft.com/office/drawing/2014/main" id="{AC44B55C-3732-2190-A27E-C5B7DF88DDCF}"/>
              </a:ext>
            </a:extLst>
          </p:cNvPr>
          <p:cNvGrpSpPr/>
          <p:nvPr/>
        </p:nvGrpSpPr>
        <p:grpSpPr>
          <a:xfrm>
            <a:off x="597406" y="227272"/>
            <a:ext cx="10909404" cy="807684"/>
            <a:chOff x="597406" y="227272"/>
            <a:chExt cx="10909404" cy="807684"/>
          </a:xfrm>
        </p:grpSpPr>
        <p:pic>
          <p:nvPicPr>
            <p:cNvPr id="9" name="Picture 2" descr="A new project for PAC support signed - PA 11">
              <a:extLst>
                <a:ext uri="{FF2B5EF4-FFF2-40B4-BE49-F238E27FC236}">
                  <a16:creationId xmlns:a16="http://schemas.microsoft.com/office/drawing/2014/main" id="{7ED987C3-2F06-B5F7-1ADA-31E8AFD82C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7406" y="227272"/>
              <a:ext cx="6496563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Home - PA 02">
              <a:extLst>
                <a:ext uri="{FF2B5EF4-FFF2-40B4-BE49-F238E27FC236}">
                  <a16:creationId xmlns:a16="http://schemas.microsoft.com/office/drawing/2014/main" id="{2FAFF2FD-6980-E8C2-B639-E0D9905616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11220" y="227272"/>
              <a:ext cx="1884574" cy="7731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Kép 10" descr="A képen szöveg, zászló, szimbólum, Betűtípus látható&#10;&#10;Automatikusan generált leírás">
              <a:extLst>
                <a:ext uri="{FF2B5EF4-FFF2-40B4-BE49-F238E27FC236}">
                  <a16:creationId xmlns:a16="http://schemas.microsoft.com/office/drawing/2014/main" id="{51FD7D25-7DA4-D7AE-A66C-CE321925A71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54269" y="227272"/>
              <a:ext cx="952541" cy="8076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94211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463</Words>
  <Application>Microsoft Office PowerPoint</Application>
  <PresentationFormat>Szélesvásznú</PresentationFormat>
  <Paragraphs>51</Paragraphs>
  <Slides>17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29th Steering Group meeting of the EUSDR Priority Area 2</vt:lpstr>
      <vt:lpstr>Agenda</vt:lpstr>
      <vt:lpstr> PAC Report – Joint progress since last SG Meeting Tomas Vondra CZ PAC Annamária Nádor HU PAC   </vt:lpstr>
      <vt:lpstr>Progress on Hungarian side</vt:lpstr>
      <vt:lpstr>Progress on Hungarian side</vt:lpstr>
      <vt:lpstr>Progress on Czech side</vt:lpstr>
      <vt:lpstr>Introduction to the Bavarian Renewable Strategy</vt:lpstr>
      <vt:lpstr>Roundtable discussion of SG Members</vt:lpstr>
      <vt:lpstr>Coffee break</vt:lpstr>
      <vt:lpstr>Energy Efficiency in Industry study  Léon Kamenický, Senior Consultant, GATUM </vt:lpstr>
      <vt:lpstr>Introduction on the first results of the study: State -of-art - hydrogen economy in the Danube Region  Géza Losonczy, KPMG  </vt:lpstr>
      <vt:lpstr>Lunch break</vt:lpstr>
      <vt:lpstr>State of play, European Commission</vt:lpstr>
      <vt:lpstr>Current and future activities of DSP</vt:lpstr>
      <vt:lpstr>Introduction of the Danube Youth Council Members</vt:lpstr>
      <vt:lpstr>Introduction of the winner projects supported by PA2</vt:lpstr>
      <vt:lpstr>Closing words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Tomáš Vondra</dc:creator>
  <cp:lastModifiedBy>Zsuzsa Voros</cp:lastModifiedBy>
  <cp:revision>10</cp:revision>
  <dcterms:created xsi:type="dcterms:W3CDTF">2024-06-14T15:36:18Z</dcterms:created>
  <dcterms:modified xsi:type="dcterms:W3CDTF">2024-11-18T10:51:23Z</dcterms:modified>
</cp:coreProperties>
</file>