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8"/>
  </p:notesMasterIdLst>
  <p:sldIdLst>
    <p:sldId id="258" r:id="rId2"/>
    <p:sldId id="260" r:id="rId3"/>
    <p:sldId id="263" r:id="rId4"/>
    <p:sldId id="264" r:id="rId5"/>
    <p:sldId id="265" r:id="rId6"/>
    <p:sldId id="266" r:id="rId7"/>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95687" autoAdjust="0"/>
  </p:normalViewPr>
  <p:slideViewPr>
    <p:cSldViewPr snapToGrid="0">
      <p:cViewPr varScale="1">
        <p:scale>
          <a:sx n="76" d="100"/>
          <a:sy n="76" d="100"/>
        </p:scale>
        <p:origin x="52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13586-3CB8-41C3-B4CD-5F29539994DF}" type="datetimeFigureOut">
              <a:rPr lang="en-GB" smtClean="0"/>
              <a:t>20/11/2024</a:t>
            </a:fld>
            <a:endParaRPr lang="en-GB"/>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56C0F-3A8C-4802-8B0F-37241EEA11F0}" type="slidenum">
              <a:rPr lang="en-GB" smtClean="0"/>
              <a:t>‹#›</a:t>
            </a:fld>
            <a:endParaRPr lang="en-GB"/>
          </a:p>
        </p:txBody>
      </p:sp>
    </p:spTree>
    <p:extLst>
      <p:ext uri="{BB962C8B-B14F-4D97-AF65-F5344CB8AC3E}">
        <p14:creationId xmlns:p14="http://schemas.microsoft.com/office/powerpoint/2010/main" val="128537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A968B51B-CCE1-7A92-B6D1-C2325BCAAF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62843" b="-137"/>
          <a:stretch/>
        </p:blipFill>
        <p:spPr>
          <a:xfrm>
            <a:off x="0" y="0"/>
            <a:ext cx="3811558" cy="10296000"/>
          </a:xfrm>
          <a:prstGeom prst="rect">
            <a:avLst/>
          </a:prstGeom>
        </p:spPr>
      </p:pic>
      <p:sp>
        <p:nvSpPr>
          <p:cNvPr id="8" name="Szövegdoboz 7">
            <a:extLst>
              <a:ext uri="{FF2B5EF4-FFF2-40B4-BE49-F238E27FC236}">
                <a16:creationId xmlns:a16="http://schemas.microsoft.com/office/drawing/2014/main" id="{49A93343-50B0-2088-E2B0-A9630AD2C34C}"/>
              </a:ext>
            </a:extLst>
          </p:cNvPr>
          <p:cNvSpPr txBox="1"/>
          <p:nvPr userDrawn="1"/>
        </p:nvSpPr>
        <p:spPr>
          <a:xfrm>
            <a:off x="4826782" y="4877612"/>
            <a:ext cx="9359900" cy="553998"/>
          </a:xfrm>
          <a:prstGeom prst="rect">
            <a:avLst/>
          </a:prstGeom>
          <a:noFill/>
        </p:spPr>
        <p:txBody>
          <a:bodyPr wrap="square" rtlCol="0">
            <a:spAutoFit/>
          </a:bodyPr>
          <a:lstStyle/>
          <a:p>
            <a:endParaRPr lang="en-GB" sz="30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itle 1">
            <a:extLst>
              <a:ext uri="{FF2B5EF4-FFF2-40B4-BE49-F238E27FC236}">
                <a16:creationId xmlns:a16="http://schemas.microsoft.com/office/drawing/2014/main" id="{F1FAE2DB-FCE6-BE91-B8CD-4505BA95F6C7}"/>
              </a:ext>
            </a:extLst>
          </p:cNvPr>
          <p:cNvSpPr>
            <a:spLocks noGrp="1"/>
          </p:cNvSpPr>
          <p:nvPr>
            <p:ph type="title" hasCustomPrompt="1"/>
          </p:nvPr>
        </p:nvSpPr>
        <p:spPr>
          <a:xfrm>
            <a:off x="4686300" y="3977501"/>
            <a:ext cx="12725400" cy="1177110"/>
          </a:xfrm>
          <a:prstGeom prst="rect">
            <a:avLst/>
          </a:prstGeom>
        </p:spPr>
        <p:txBody>
          <a:bodyPr/>
          <a:lstStyle>
            <a:lvl1pPr>
              <a:defRPr sz="9000" b="1">
                <a:solidFill>
                  <a:srgbClr val="003399"/>
                </a:solidFill>
              </a:defRPr>
            </a:lvl1pPr>
          </a:lstStyle>
          <a:p>
            <a:r>
              <a:rPr lang="hu-HU" dirty="0" err="1"/>
              <a:t>Annual</a:t>
            </a:r>
            <a:r>
              <a:rPr lang="hu-HU" dirty="0"/>
              <a:t> </a:t>
            </a:r>
            <a:r>
              <a:rPr lang="hu-HU" dirty="0" err="1"/>
              <a:t>Event</a:t>
            </a:r>
            <a:endParaRPr lang="en-US" dirty="0"/>
          </a:p>
        </p:txBody>
      </p:sp>
      <p:sp>
        <p:nvSpPr>
          <p:cNvPr id="16" name="Szöveg helye 15">
            <a:extLst>
              <a:ext uri="{FF2B5EF4-FFF2-40B4-BE49-F238E27FC236}">
                <a16:creationId xmlns:a16="http://schemas.microsoft.com/office/drawing/2014/main" id="{150CE71C-2719-5FF6-4579-C85A5B61D137}"/>
              </a:ext>
            </a:extLst>
          </p:cNvPr>
          <p:cNvSpPr>
            <a:spLocks noGrp="1"/>
          </p:cNvSpPr>
          <p:nvPr>
            <p:ph type="body" sz="quarter" idx="13" hasCustomPrompt="1"/>
          </p:nvPr>
        </p:nvSpPr>
        <p:spPr>
          <a:xfrm>
            <a:off x="4686300" y="5195268"/>
            <a:ext cx="12725400" cy="1071562"/>
          </a:xfrm>
        </p:spPr>
        <p:txBody>
          <a:bodyPr>
            <a:normAutofit/>
          </a:bodyPr>
          <a:lstStyle>
            <a:lvl1pPr marL="0" indent="0">
              <a:buNone/>
              <a:defRPr sz="3200">
                <a:solidFill>
                  <a:srgbClr val="003399"/>
                </a:solidFill>
              </a:defRPr>
            </a:lvl1pPr>
          </a:lstStyle>
          <a:p>
            <a:pPr lvl="0"/>
            <a:r>
              <a:rPr lang="hu-HU" dirty="0" err="1"/>
              <a:t>Cybersecurity</a:t>
            </a:r>
            <a:r>
              <a:rPr lang="hu-HU" dirty="0"/>
              <a:t> </a:t>
            </a:r>
            <a:r>
              <a:rPr lang="hu-HU" dirty="0" err="1"/>
              <a:t>Protocol</a:t>
            </a:r>
            <a:r>
              <a:rPr lang="hu-HU" dirty="0"/>
              <a:t> </a:t>
            </a:r>
            <a:r>
              <a:rPr lang="hu-HU" dirty="0" err="1"/>
              <a:t>Setup</a:t>
            </a:r>
            <a:endParaRPr lang="hu-HU" dirty="0"/>
          </a:p>
        </p:txBody>
      </p:sp>
      <p:sp>
        <p:nvSpPr>
          <p:cNvPr id="18" name="Szöveg helye 17">
            <a:extLst>
              <a:ext uri="{FF2B5EF4-FFF2-40B4-BE49-F238E27FC236}">
                <a16:creationId xmlns:a16="http://schemas.microsoft.com/office/drawing/2014/main" id="{E943AD78-555E-88F0-4EA9-39879C507067}"/>
              </a:ext>
            </a:extLst>
          </p:cNvPr>
          <p:cNvSpPr>
            <a:spLocks noGrp="1"/>
          </p:cNvSpPr>
          <p:nvPr>
            <p:ph type="body" sz="quarter" idx="14" hasCustomPrompt="1"/>
          </p:nvPr>
        </p:nvSpPr>
        <p:spPr>
          <a:xfrm>
            <a:off x="4686300" y="9111320"/>
            <a:ext cx="3911600" cy="546100"/>
          </a:xfrm>
        </p:spPr>
        <p:txBody>
          <a:bodyPr>
            <a:normAutofit/>
          </a:bodyPr>
          <a:lstStyle>
            <a:lvl1pPr marL="0" indent="0">
              <a:buNone/>
              <a:defRPr sz="2000">
                <a:solidFill>
                  <a:srgbClr val="003399"/>
                </a:solidFill>
              </a:defRPr>
            </a:lvl1pPr>
          </a:lstStyle>
          <a:p>
            <a:pPr lvl="0"/>
            <a:r>
              <a:rPr lang="hu-HU" dirty="0"/>
              <a:t>Budapest – 1 </a:t>
            </a:r>
            <a:r>
              <a:rPr lang="hu-HU" dirty="0" err="1"/>
              <a:t>March</a:t>
            </a:r>
            <a:r>
              <a:rPr lang="hu-HU" dirty="0"/>
              <a:t> 2024</a:t>
            </a:r>
          </a:p>
        </p:txBody>
      </p:sp>
      <p:sp>
        <p:nvSpPr>
          <p:cNvPr id="19" name="Szöveg helye 17">
            <a:extLst>
              <a:ext uri="{FF2B5EF4-FFF2-40B4-BE49-F238E27FC236}">
                <a16:creationId xmlns:a16="http://schemas.microsoft.com/office/drawing/2014/main" id="{B2B8E5F6-625C-F2C7-4D50-BEBC5F66F5FA}"/>
              </a:ext>
            </a:extLst>
          </p:cNvPr>
          <p:cNvSpPr>
            <a:spLocks noGrp="1"/>
          </p:cNvSpPr>
          <p:nvPr>
            <p:ph type="body" sz="quarter" idx="15" hasCustomPrompt="1"/>
          </p:nvPr>
        </p:nvSpPr>
        <p:spPr>
          <a:xfrm>
            <a:off x="4686300" y="8737135"/>
            <a:ext cx="3911600" cy="393700"/>
          </a:xfrm>
        </p:spPr>
        <p:txBody>
          <a:bodyPr>
            <a:normAutofit/>
          </a:bodyPr>
          <a:lstStyle>
            <a:lvl1pPr marL="0" indent="0">
              <a:buNone/>
              <a:defRPr sz="2000" b="1">
                <a:solidFill>
                  <a:srgbClr val="003399"/>
                </a:solidFill>
              </a:defRPr>
            </a:lvl1pPr>
          </a:lstStyle>
          <a:p>
            <a:pPr lvl="0"/>
            <a:r>
              <a:rPr lang="hu-HU" dirty="0"/>
              <a:t>Meeting</a:t>
            </a:r>
          </a:p>
        </p:txBody>
      </p:sp>
      <p:sp>
        <p:nvSpPr>
          <p:cNvPr id="20" name="Szöveg helye 17">
            <a:extLst>
              <a:ext uri="{FF2B5EF4-FFF2-40B4-BE49-F238E27FC236}">
                <a16:creationId xmlns:a16="http://schemas.microsoft.com/office/drawing/2014/main" id="{656464FE-CCBD-9B9D-7961-967F248F4D7F}"/>
              </a:ext>
            </a:extLst>
          </p:cNvPr>
          <p:cNvSpPr>
            <a:spLocks noGrp="1"/>
          </p:cNvSpPr>
          <p:nvPr>
            <p:ph type="body" sz="quarter" idx="16" hasCustomPrompt="1"/>
          </p:nvPr>
        </p:nvSpPr>
        <p:spPr>
          <a:xfrm>
            <a:off x="8597900" y="9111320"/>
            <a:ext cx="3911600" cy="546100"/>
          </a:xfrm>
        </p:spPr>
        <p:txBody>
          <a:bodyPr>
            <a:normAutofit/>
          </a:bodyPr>
          <a:lstStyle>
            <a:lvl1pPr marL="0" indent="0">
              <a:buNone/>
              <a:defRPr sz="2000">
                <a:solidFill>
                  <a:srgbClr val="003399"/>
                </a:solidFill>
              </a:defRPr>
            </a:lvl1pPr>
          </a:lstStyle>
          <a:p>
            <a:pPr lvl="0"/>
            <a:r>
              <a:rPr lang="hu-HU" dirty="0" err="1"/>
              <a:t>First</a:t>
            </a:r>
            <a:r>
              <a:rPr lang="hu-HU" dirty="0"/>
              <a:t> Last</a:t>
            </a:r>
          </a:p>
        </p:txBody>
      </p:sp>
      <p:sp>
        <p:nvSpPr>
          <p:cNvPr id="21" name="Szöveg helye 17">
            <a:extLst>
              <a:ext uri="{FF2B5EF4-FFF2-40B4-BE49-F238E27FC236}">
                <a16:creationId xmlns:a16="http://schemas.microsoft.com/office/drawing/2014/main" id="{255B0629-7AF5-336B-80D1-9EEE45AED3E9}"/>
              </a:ext>
            </a:extLst>
          </p:cNvPr>
          <p:cNvSpPr>
            <a:spLocks noGrp="1"/>
          </p:cNvSpPr>
          <p:nvPr>
            <p:ph type="body" sz="quarter" idx="17" hasCustomPrompt="1"/>
          </p:nvPr>
        </p:nvSpPr>
        <p:spPr>
          <a:xfrm>
            <a:off x="8597900" y="8737135"/>
            <a:ext cx="3911600" cy="393700"/>
          </a:xfrm>
        </p:spPr>
        <p:txBody>
          <a:bodyPr>
            <a:normAutofit/>
          </a:bodyPr>
          <a:lstStyle>
            <a:lvl1pPr marL="0" indent="0">
              <a:buNone/>
              <a:defRPr sz="2000" b="1">
                <a:solidFill>
                  <a:srgbClr val="003399"/>
                </a:solidFill>
              </a:defRPr>
            </a:lvl1pPr>
          </a:lstStyle>
          <a:p>
            <a:pPr lvl="0"/>
            <a:r>
              <a:rPr lang="hu-HU" dirty="0" err="1"/>
              <a:t>Presenter</a:t>
            </a:r>
            <a:endParaRPr lang="hu-HU" dirty="0"/>
          </a:p>
        </p:txBody>
      </p:sp>
      <p:pic>
        <p:nvPicPr>
          <p:cNvPr id="2" name="Picture 2">
            <a:extLst>
              <a:ext uri="{FF2B5EF4-FFF2-40B4-BE49-F238E27FC236}">
                <a16:creationId xmlns:a16="http://schemas.microsoft.com/office/drawing/2014/main" id="{742537A9-5214-7E0C-DF6A-D6D9128395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620485" y="33364"/>
            <a:ext cx="4553215" cy="149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57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5880100" cy="3376527"/>
          </a:xfrm>
          <a:prstGeom prst="rect">
            <a:avLst/>
          </a:prstGeom>
        </p:spPr>
        <p:txBody>
          <a:bodyPr/>
          <a:lstStyle>
            <a:lvl1pPr>
              <a:defRPr sz="5000" b="1">
                <a:solidFill>
                  <a:srgbClr val="003399"/>
                </a:solidFill>
              </a:defRPr>
            </a:lvl1pPr>
          </a:lstStyle>
          <a:p>
            <a:r>
              <a:rPr lang="hu-HU" dirty="0" err="1"/>
              <a:t>Presentation</a:t>
            </a:r>
            <a:br>
              <a:rPr lang="hu-HU" dirty="0"/>
            </a:br>
            <a:r>
              <a:rPr lang="hu-HU" dirty="0" err="1"/>
              <a:t>Content</a:t>
            </a:r>
            <a:endParaRPr lang="en-US" dirty="0"/>
          </a:p>
        </p:txBody>
      </p:sp>
      <p:sp>
        <p:nvSpPr>
          <p:cNvPr id="3" name="Content Placeholder 2"/>
          <p:cNvSpPr>
            <a:spLocks noGrp="1"/>
          </p:cNvSpPr>
          <p:nvPr>
            <p:ph idx="1" hasCustomPrompt="1"/>
          </p:nvPr>
        </p:nvSpPr>
        <p:spPr>
          <a:xfrm>
            <a:off x="8394700" y="662073"/>
            <a:ext cx="9194800" cy="8964441"/>
          </a:xfrm>
        </p:spPr>
        <p:txBody>
          <a:bodyPr/>
          <a:lstStyle>
            <a:lvl1pPr marL="742950" indent="-742950">
              <a:buFont typeface="+mj-lt"/>
              <a:buAutoNum type="arabicPeriod"/>
              <a:defRPr b="1">
                <a:solidFill>
                  <a:srgbClr val="003399"/>
                </a:solidFill>
              </a:defRPr>
            </a:lvl1pPr>
            <a:lvl2pPr marL="685800" indent="0">
              <a:buNone/>
              <a:defRPr sz="2000">
                <a:solidFill>
                  <a:srgbClr val="003399"/>
                </a:solidFill>
              </a:defRPr>
            </a:lvl2pPr>
            <a:lvl3pPr marL="1371600" indent="0">
              <a:buNone/>
              <a:defRPr/>
            </a:lvl3pPr>
            <a:lvl4pPr marL="2057400" indent="0">
              <a:buNone/>
              <a:defRPr/>
            </a:lvl4pPr>
            <a:lvl5pPr marL="2743200" indent="0">
              <a:buNone/>
              <a:defRPr/>
            </a:lvl5pPr>
          </a:lstStyle>
          <a:p>
            <a:pPr lvl="0"/>
            <a:r>
              <a:rPr lang="hu-HU" dirty="0" err="1"/>
              <a:t>Introduction</a:t>
            </a:r>
            <a:endParaRPr lang="hu-HU" dirty="0"/>
          </a:p>
          <a:p>
            <a:pPr lvl="1"/>
            <a:r>
              <a:rPr lang="hu-HU" dirty="0" err="1"/>
              <a:t>Setting</a:t>
            </a:r>
            <a:r>
              <a:rPr lang="hu-HU" dirty="0"/>
              <a:t> </a:t>
            </a:r>
            <a:r>
              <a:rPr lang="hu-HU" dirty="0" err="1"/>
              <a:t>the</a:t>
            </a:r>
            <a:r>
              <a:rPr lang="hu-HU" dirty="0"/>
              <a:t> </a:t>
            </a:r>
            <a:r>
              <a:rPr lang="hu-HU" dirty="0" err="1"/>
              <a:t>Stage</a:t>
            </a:r>
            <a:r>
              <a:rPr lang="hu-HU" dirty="0"/>
              <a:t> </a:t>
            </a:r>
            <a:r>
              <a:rPr lang="hu-HU" dirty="0" err="1"/>
              <a:t>for</a:t>
            </a:r>
            <a:r>
              <a:rPr lang="hu-HU" dirty="0"/>
              <a:t> </a:t>
            </a:r>
            <a:r>
              <a:rPr lang="hu-HU" dirty="0" err="1"/>
              <a:t>Understanding</a:t>
            </a:r>
            <a:r>
              <a:rPr lang="hu-HU" dirty="0"/>
              <a:t> </a:t>
            </a:r>
            <a:r>
              <a:rPr lang="hu-HU" dirty="0" err="1"/>
              <a:t>the</a:t>
            </a:r>
            <a:r>
              <a:rPr lang="hu-HU" dirty="0"/>
              <a:t> </a:t>
            </a:r>
            <a:r>
              <a:rPr lang="hu-HU" dirty="0" err="1"/>
              <a:t>Topic</a:t>
            </a:r>
            <a:r>
              <a:rPr lang="hu-HU" dirty="0"/>
              <a:t>.</a:t>
            </a:r>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Tree>
    <p:extLst>
      <p:ext uri="{BB962C8B-B14F-4D97-AF65-F5344CB8AC3E}">
        <p14:creationId xmlns:p14="http://schemas.microsoft.com/office/powerpoint/2010/main" val="286166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ímdia">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A968B51B-CCE1-7A92-B6D1-C2325BCAAF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62843" b="-137"/>
          <a:stretch/>
        </p:blipFill>
        <p:spPr>
          <a:xfrm>
            <a:off x="0" y="0"/>
            <a:ext cx="3811558" cy="10296000"/>
          </a:xfrm>
          <a:prstGeom prst="rect">
            <a:avLst/>
          </a:prstGeom>
        </p:spPr>
      </p:pic>
      <p:sp>
        <p:nvSpPr>
          <p:cNvPr id="8" name="Szövegdoboz 7">
            <a:extLst>
              <a:ext uri="{FF2B5EF4-FFF2-40B4-BE49-F238E27FC236}">
                <a16:creationId xmlns:a16="http://schemas.microsoft.com/office/drawing/2014/main" id="{49A93343-50B0-2088-E2B0-A9630AD2C34C}"/>
              </a:ext>
            </a:extLst>
          </p:cNvPr>
          <p:cNvSpPr txBox="1"/>
          <p:nvPr userDrawn="1"/>
        </p:nvSpPr>
        <p:spPr>
          <a:xfrm>
            <a:off x="4826782" y="4877612"/>
            <a:ext cx="9359900" cy="553998"/>
          </a:xfrm>
          <a:prstGeom prst="rect">
            <a:avLst/>
          </a:prstGeom>
          <a:noFill/>
        </p:spPr>
        <p:txBody>
          <a:bodyPr wrap="square" rtlCol="0">
            <a:spAutoFit/>
          </a:bodyPr>
          <a:lstStyle/>
          <a:p>
            <a:endParaRPr lang="en-GB" sz="3000" b="1" dirty="0">
              <a:solidFill>
                <a:srgbClr val="0033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itle 1">
            <a:extLst>
              <a:ext uri="{FF2B5EF4-FFF2-40B4-BE49-F238E27FC236}">
                <a16:creationId xmlns:a16="http://schemas.microsoft.com/office/drawing/2014/main" id="{F1FAE2DB-FCE6-BE91-B8CD-4505BA95F6C7}"/>
              </a:ext>
            </a:extLst>
          </p:cNvPr>
          <p:cNvSpPr>
            <a:spLocks noGrp="1"/>
          </p:cNvSpPr>
          <p:nvPr>
            <p:ph type="title" hasCustomPrompt="1"/>
          </p:nvPr>
        </p:nvSpPr>
        <p:spPr>
          <a:xfrm>
            <a:off x="4686300" y="2740011"/>
            <a:ext cx="12725400" cy="2404283"/>
          </a:xfrm>
          <a:prstGeom prst="rect">
            <a:avLst/>
          </a:prstGeom>
        </p:spPr>
        <p:txBody>
          <a:bodyPr/>
          <a:lstStyle>
            <a:lvl1pPr>
              <a:defRPr sz="9000" b="1">
                <a:solidFill>
                  <a:srgbClr val="003399"/>
                </a:solidFill>
              </a:defRPr>
            </a:lvl1pPr>
          </a:lstStyle>
          <a:p>
            <a:r>
              <a:rPr lang="hu-HU" dirty="0" err="1"/>
              <a:t>Problem</a:t>
            </a:r>
            <a:r>
              <a:rPr lang="hu-HU" dirty="0"/>
              <a:t> </a:t>
            </a:r>
            <a:br>
              <a:rPr lang="hu-HU" dirty="0"/>
            </a:br>
            <a:r>
              <a:rPr lang="hu-HU" dirty="0" err="1"/>
              <a:t>Statement</a:t>
            </a:r>
            <a:endParaRPr lang="en-US" dirty="0"/>
          </a:p>
        </p:txBody>
      </p:sp>
      <p:sp>
        <p:nvSpPr>
          <p:cNvPr id="16" name="Szöveg helye 15">
            <a:extLst>
              <a:ext uri="{FF2B5EF4-FFF2-40B4-BE49-F238E27FC236}">
                <a16:creationId xmlns:a16="http://schemas.microsoft.com/office/drawing/2014/main" id="{150CE71C-2719-5FF6-4579-C85A5B61D137}"/>
              </a:ext>
            </a:extLst>
          </p:cNvPr>
          <p:cNvSpPr>
            <a:spLocks noGrp="1"/>
          </p:cNvSpPr>
          <p:nvPr>
            <p:ph type="body" sz="quarter" idx="13" hasCustomPrompt="1"/>
          </p:nvPr>
        </p:nvSpPr>
        <p:spPr>
          <a:xfrm>
            <a:off x="4686300" y="5193776"/>
            <a:ext cx="12725400" cy="1071562"/>
          </a:xfrm>
        </p:spPr>
        <p:txBody>
          <a:bodyPr>
            <a:normAutofit/>
          </a:bodyPr>
          <a:lstStyle>
            <a:lvl1pPr marL="0" indent="0">
              <a:buNone/>
              <a:defRPr sz="3200">
                <a:solidFill>
                  <a:srgbClr val="003399"/>
                </a:solidFill>
              </a:defRPr>
            </a:lvl1pPr>
          </a:lstStyle>
          <a:p>
            <a:pPr lvl="0"/>
            <a:r>
              <a:rPr lang="hu-HU" dirty="0" err="1"/>
              <a:t>Identifying</a:t>
            </a:r>
            <a:r>
              <a:rPr lang="hu-HU" dirty="0"/>
              <a:t> </a:t>
            </a:r>
            <a:r>
              <a:rPr lang="hu-HU" dirty="0" err="1"/>
              <a:t>the</a:t>
            </a:r>
            <a:r>
              <a:rPr lang="hu-HU" dirty="0"/>
              <a:t> </a:t>
            </a:r>
            <a:r>
              <a:rPr lang="hu-HU" dirty="0" err="1"/>
              <a:t>Challenge</a:t>
            </a:r>
            <a:r>
              <a:rPr lang="hu-HU" dirty="0"/>
              <a:t> </a:t>
            </a:r>
            <a:r>
              <a:rPr lang="hu-HU" dirty="0" err="1"/>
              <a:t>Faced</a:t>
            </a:r>
            <a:r>
              <a:rPr lang="hu-HU" dirty="0"/>
              <a:t> </a:t>
            </a:r>
            <a:r>
              <a:rPr lang="hu-HU" dirty="0" err="1"/>
              <a:t>by</a:t>
            </a:r>
            <a:r>
              <a:rPr lang="hu-HU" dirty="0"/>
              <a:t> </a:t>
            </a:r>
            <a:r>
              <a:rPr lang="hu-HU" dirty="0" err="1"/>
              <a:t>the</a:t>
            </a:r>
            <a:r>
              <a:rPr lang="hu-HU" dirty="0"/>
              <a:t> Organization</a:t>
            </a:r>
          </a:p>
        </p:txBody>
      </p:sp>
      <p:sp>
        <p:nvSpPr>
          <p:cNvPr id="20" name="Szöveg helye 17">
            <a:extLst>
              <a:ext uri="{FF2B5EF4-FFF2-40B4-BE49-F238E27FC236}">
                <a16:creationId xmlns:a16="http://schemas.microsoft.com/office/drawing/2014/main" id="{656464FE-CCBD-9B9D-7961-967F248F4D7F}"/>
              </a:ext>
            </a:extLst>
          </p:cNvPr>
          <p:cNvSpPr>
            <a:spLocks noGrp="1"/>
          </p:cNvSpPr>
          <p:nvPr>
            <p:ph type="body" sz="quarter" idx="16" hasCustomPrompt="1"/>
          </p:nvPr>
        </p:nvSpPr>
        <p:spPr>
          <a:xfrm>
            <a:off x="4686300" y="693979"/>
            <a:ext cx="3911600" cy="546100"/>
          </a:xfrm>
        </p:spPr>
        <p:txBody>
          <a:bodyPr>
            <a:noAutofit/>
          </a:bodyPr>
          <a:lstStyle>
            <a:lvl1pPr marL="0" indent="0">
              <a:buNone/>
              <a:defRPr sz="4000" b="1">
                <a:solidFill>
                  <a:srgbClr val="003399"/>
                </a:solidFill>
              </a:defRPr>
            </a:lvl1pPr>
          </a:lstStyle>
          <a:p>
            <a:pPr lvl="0"/>
            <a:r>
              <a:rPr lang="hu-HU" dirty="0"/>
              <a:t>2/5</a:t>
            </a:r>
          </a:p>
        </p:txBody>
      </p:sp>
    </p:spTree>
    <p:extLst>
      <p:ext uri="{BB962C8B-B14F-4D97-AF65-F5344CB8AC3E}">
        <p14:creationId xmlns:p14="http://schemas.microsoft.com/office/powerpoint/2010/main" val="13275907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6121400" cy="2373227"/>
          </a:xfrm>
          <a:prstGeom prst="rect">
            <a:avLst/>
          </a:prstGeom>
        </p:spPr>
        <p:txBody>
          <a:bodyPr/>
          <a:lstStyle>
            <a:lvl1pPr>
              <a:defRPr sz="5000" b="1">
                <a:solidFill>
                  <a:srgbClr val="003399"/>
                </a:solidFill>
              </a:defRPr>
            </a:lvl1pPr>
          </a:lstStyle>
          <a:p>
            <a:r>
              <a:rPr lang="hu-HU" dirty="0" err="1"/>
              <a:t>Security</a:t>
            </a:r>
            <a:r>
              <a:rPr lang="hu-HU" dirty="0"/>
              <a:t> </a:t>
            </a:r>
            <a:r>
              <a:rPr lang="hu-HU" dirty="0" err="1"/>
              <a:t>Measures</a:t>
            </a:r>
            <a:endParaRPr lang="en-US" dirty="0"/>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
        <p:nvSpPr>
          <p:cNvPr id="6" name="Szöveg helye 5">
            <a:extLst>
              <a:ext uri="{FF2B5EF4-FFF2-40B4-BE49-F238E27FC236}">
                <a16:creationId xmlns:a16="http://schemas.microsoft.com/office/drawing/2014/main" id="{1C192429-C384-9F05-103F-217676A911BD}"/>
              </a:ext>
            </a:extLst>
          </p:cNvPr>
          <p:cNvSpPr>
            <a:spLocks noGrp="1"/>
          </p:cNvSpPr>
          <p:nvPr>
            <p:ph type="body" sz="quarter" idx="10" hasCustomPrompt="1"/>
          </p:nvPr>
        </p:nvSpPr>
        <p:spPr>
          <a:xfrm>
            <a:off x="9283700" y="663576"/>
            <a:ext cx="8216900" cy="9117012"/>
          </a:xfrm>
        </p:spPr>
        <p:txBody>
          <a:bodyPr anchor="ctr">
            <a:normAutofit/>
          </a:bodyPr>
          <a:lstStyle>
            <a:lvl1pPr marL="0" indent="0">
              <a:buNone/>
              <a:defRPr sz="3000">
                <a:solidFill>
                  <a:srgbClr val="003399"/>
                </a:solidFill>
              </a:defRPr>
            </a:lvl1pPr>
          </a:lstStyle>
          <a:p>
            <a:pPr lvl="0"/>
            <a:r>
              <a:rPr lang="en-GB" dirty="0"/>
              <a:t>Recent data breaches in the industry underscore the pressing need for enhanced cybersecurity protocols. With sophisticated hacking techniques on the rise, our organization faces heightened risks of data theft and system compromise.</a:t>
            </a:r>
            <a:r>
              <a:rPr lang="hu-HU" dirty="0"/>
              <a:t> </a:t>
            </a:r>
            <a:r>
              <a:rPr lang="en-GB" dirty="0"/>
              <a:t>Failure to address these vulnerabilities not only jeopardizes our reputation but also exposes us to legal and financial repercussions in an ever-changing digital landscape.</a:t>
            </a:r>
          </a:p>
        </p:txBody>
      </p:sp>
      <p:sp>
        <p:nvSpPr>
          <p:cNvPr id="9" name="Szöveg helye 8">
            <a:extLst>
              <a:ext uri="{FF2B5EF4-FFF2-40B4-BE49-F238E27FC236}">
                <a16:creationId xmlns:a16="http://schemas.microsoft.com/office/drawing/2014/main" id="{E52E5C56-4C55-7074-1F59-18B54B6FAC3B}"/>
              </a:ext>
            </a:extLst>
          </p:cNvPr>
          <p:cNvSpPr>
            <a:spLocks noGrp="1"/>
          </p:cNvSpPr>
          <p:nvPr>
            <p:ph type="body" sz="quarter" idx="11" hasCustomPrompt="1"/>
          </p:nvPr>
        </p:nvSpPr>
        <p:spPr>
          <a:xfrm>
            <a:off x="2514600" y="3035300"/>
            <a:ext cx="6121400" cy="6745288"/>
          </a:xfrm>
        </p:spPr>
        <p:txBody>
          <a:bodyPr>
            <a:normAutofit/>
          </a:bodyPr>
          <a:lstStyle>
            <a:lvl1pPr marL="0" indent="0">
              <a:buNone/>
              <a:defRPr sz="3200">
                <a:solidFill>
                  <a:srgbClr val="003399"/>
                </a:solidFill>
              </a:defRPr>
            </a:lvl1pPr>
          </a:lstStyle>
          <a:p>
            <a:pPr lvl="0"/>
            <a:r>
              <a:rPr lang="en-GB" dirty="0"/>
              <a:t>Inadequate cybersecurity measures pose a significant threat to our company's sensitive data and operations. As cyber threats evolve, our current </a:t>
            </a:r>
            <a:r>
              <a:rPr lang="en-GB" dirty="0" err="1"/>
              <a:t>defenses</a:t>
            </a:r>
            <a:r>
              <a:rPr lang="en-GB" dirty="0"/>
              <a:t> are increasingly vulnerable, necessitating urgent action.</a:t>
            </a:r>
          </a:p>
        </p:txBody>
      </p:sp>
      <p:pic>
        <p:nvPicPr>
          <p:cNvPr id="3" name="Picture 2">
            <a:extLst>
              <a:ext uri="{FF2B5EF4-FFF2-40B4-BE49-F238E27FC236}">
                <a16:creationId xmlns:a16="http://schemas.microsoft.com/office/drawing/2014/main" id="{22236721-7BC3-350B-2DBF-A3C78FAAA1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620485" y="33364"/>
            <a:ext cx="4553215" cy="149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7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15113000" cy="8862927"/>
          </a:xfrm>
          <a:prstGeom prst="rect">
            <a:avLst/>
          </a:prstGeom>
        </p:spPr>
        <p:txBody>
          <a:bodyPr/>
          <a:lstStyle>
            <a:lvl1pPr>
              <a:defRPr sz="5000" b="1">
                <a:solidFill>
                  <a:srgbClr val="003399"/>
                </a:solidFill>
              </a:defRPr>
            </a:lvl1pPr>
          </a:lstStyle>
          <a:p>
            <a:r>
              <a:rPr lang="hu-HU" dirty="0"/>
              <a:t>”</a:t>
            </a:r>
            <a:r>
              <a:rPr lang="hu-HU" dirty="0" err="1"/>
              <a:t>Addressing</a:t>
            </a:r>
            <a:r>
              <a:rPr lang="hu-HU" dirty="0"/>
              <a:t> </a:t>
            </a:r>
            <a:r>
              <a:rPr lang="hu-HU" dirty="0" err="1"/>
              <a:t>cybersecurity</a:t>
            </a:r>
            <a:r>
              <a:rPr lang="hu-HU" dirty="0"/>
              <a:t> </a:t>
            </a:r>
            <a:r>
              <a:rPr lang="hu-HU" dirty="0" err="1"/>
              <a:t>risks</a:t>
            </a:r>
            <a:r>
              <a:rPr lang="hu-HU" dirty="0"/>
              <a:t> is </a:t>
            </a:r>
            <a:r>
              <a:rPr lang="hu-HU" dirty="0" err="1"/>
              <a:t>not</a:t>
            </a:r>
            <a:r>
              <a:rPr lang="hu-HU" dirty="0"/>
              <a:t> an </a:t>
            </a:r>
            <a:r>
              <a:rPr lang="hu-HU" dirty="0" err="1"/>
              <a:t>option</a:t>
            </a:r>
            <a:r>
              <a:rPr lang="hu-HU" dirty="0"/>
              <a:t> </a:t>
            </a:r>
            <a:r>
              <a:rPr lang="hu-HU" dirty="0" err="1"/>
              <a:t>but</a:t>
            </a:r>
            <a:r>
              <a:rPr lang="hu-HU" dirty="0"/>
              <a:t> a </a:t>
            </a:r>
            <a:r>
              <a:rPr lang="hu-HU" dirty="0" err="1"/>
              <a:t>necessity</a:t>
            </a:r>
            <a:r>
              <a:rPr lang="hu-HU" dirty="0"/>
              <a:t> in </a:t>
            </a:r>
            <a:r>
              <a:rPr lang="hu-HU" dirty="0" err="1"/>
              <a:t>safeguarding</a:t>
            </a:r>
            <a:r>
              <a:rPr lang="hu-HU" dirty="0"/>
              <a:t> </a:t>
            </a:r>
            <a:r>
              <a:rPr lang="hu-HU" dirty="0" err="1"/>
              <a:t>our</a:t>
            </a:r>
            <a:r>
              <a:rPr lang="hu-HU" dirty="0"/>
              <a:t> </a:t>
            </a:r>
            <a:r>
              <a:rPr lang="hu-HU" dirty="0" err="1"/>
              <a:t>data</a:t>
            </a:r>
            <a:r>
              <a:rPr lang="hu-HU" dirty="0"/>
              <a:t> and </a:t>
            </a:r>
            <a:r>
              <a:rPr lang="hu-HU" dirty="0" err="1"/>
              <a:t>preserving</a:t>
            </a:r>
            <a:r>
              <a:rPr lang="hu-HU" dirty="0"/>
              <a:t> </a:t>
            </a:r>
            <a:r>
              <a:rPr lang="hu-HU" dirty="0" err="1"/>
              <a:t>organizational</a:t>
            </a:r>
            <a:r>
              <a:rPr lang="hu-HU" dirty="0"/>
              <a:t> </a:t>
            </a:r>
            <a:r>
              <a:rPr lang="hu-HU" dirty="0" err="1"/>
              <a:t>integrity</a:t>
            </a:r>
            <a:r>
              <a:rPr lang="hu-HU" dirty="0"/>
              <a:t>.”</a:t>
            </a:r>
            <a:endParaRPr lang="en-US" dirty="0"/>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Tree>
    <p:extLst>
      <p:ext uri="{BB962C8B-B14F-4D97-AF65-F5344CB8AC3E}">
        <p14:creationId xmlns:p14="http://schemas.microsoft.com/office/powerpoint/2010/main" val="66155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6121400" cy="2373227"/>
          </a:xfrm>
          <a:prstGeom prst="rect">
            <a:avLst/>
          </a:prstGeom>
        </p:spPr>
        <p:txBody>
          <a:bodyPr/>
          <a:lstStyle>
            <a:lvl1pPr>
              <a:defRPr sz="5000" b="1">
                <a:solidFill>
                  <a:srgbClr val="003399"/>
                </a:solidFill>
              </a:defRPr>
            </a:lvl1pPr>
          </a:lstStyle>
          <a:p>
            <a:r>
              <a:rPr lang="hu-HU" dirty="0" err="1"/>
              <a:t>Security</a:t>
            </a:r>
            <a:r>
              <a:rPr lang="hu-HU" dirty="0"/>
              <a:t> </a:t>
            </a:r>
            <a:r>
              <a:rPr lang="hu-HU" dirty="0" err="1"/>
              <a:t>Measures</a:t>
            </a:r>
            <a:endParaRPr lang="en-US" dirty="0"/>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
        <p:nvSpPr>
          <p:cNvPr id="9" name="Szöveg helye 8">
            <a:extLst>
              <a:ext uri="{FF2B5EF4-FFF2-40B4-BE49-F238E27FC236}">
                <a16:creationId xmlns:a16="http://schemas.microsoft.com/office/drawing/2014/main" id="{E52E5C56-4C55-7074-1F59-18B54B6FAC3B}"/>
              </a:ext>
            </a:extLst>
          </p:cNvPr>
          <p:cNvSpPr>
            <a:spLocks noGrp="1"/>
          </p:cNvSpPr>
          <p:nvPr>
            <p:ph type="body" sz="quarter" idx="11" hasCustomPrompt="1"/>
          </p:nvPr>
        </p:nvSpPr>
        <p:spPr>
          <a:xfrm>
            <a:off x="2514600" y="3035300"/>
            <a:ext cx="6121400" cy="6745288"/>
          </a:xfrm>
        </p:spPr>
        <p:txBody>
          <a:bodyPr>
            <a:normAutofit/>
          </a:bodyPr>
          <a:lstStyle>
            <a:lvl1pPr marL="0" indent="0">
              <a:buNone/>
              <a:defRPr sz="3200">
                <a:solidFill>
                  <a:srgbClr val="003399"/>
                </a:solidFill>
              </a:defRPr>
            </a:lvl1pPr>
          </a:lstStyle>
          <a:p>
            <a:pPr lvl="0"/>
            <a:r>
              <a:rPr lang="en-GB" dirty="0"/>
              <a:t>Inadequate cybersecurity measures pose a significant threat to our company's sensitive data and operations. As cyber threats evolve, our current </a:t>
            </a:r>
            <a:r>
              <a:rPr lang="en-GB" dirty="0" err="1"/>
              <a:t>defenses</a:t>
            </a:r>
            <a:r>
              <a:rPr lang="en-GB" dirty="0"/>
              <a:t> are increasingly vulnerable, necessitating urgent action.</a:t>
            </a:r>
          </a:p>
        </p:txBody>
      </p:sp>
      <p:sp>
        <p:nvSpPr>
          <p:cNvPr id="4" name="Kép helye 3">
            <a:extLst>
              <a:ext uri="{FF2B5EF4-FFF2-40B4-BE49-F238E27FC236}">
                <a16:creationId xmlns:a16="http://schemas.microsoft.com/office/drawing/2014/main" id="{90EC8926-1D3A-B547-162C-C962F40E7713}"/>
              </a:ext>
            </a:extLst>
          </p:cNvPr>
          <p:cNvSpPr>
            <a:spLocks noGrp="1"/>
          </p:cNvSpPr>
          <p:nvPr>
            <p:ph type="pic" sz="quarter" idx="12" hasCustomPrompt="1"/>
          </p:nvPr>
        </p:nvSpPr>
        <p:spPr>
          <a:xfrm>
            <a:off x="9283700" y="0"/>
            <a:ext cx="9004300" cy="10288588"/>
          </a:xfrm>
        </p:spPr>
        <p:txBody>
          <a:bodyPr anchor="ctr">
            <a:normAutofit/>
          </a:bodyPr>
          <a:lstStyle>
            <a:lvl1pPr marL="0" indent="0" algn="ctr">
              <a:buNone/>
              <a:defRPr sz="2000">
                <a:solidFill>
                  <a:srgbClr val="003399"/>
                </a:solidFill>
              </a:defRPr>
            </a:lvl1pPr>
          </a:lstStyle>
          <a:p>
            <a:r>
              <a:rPr lang="hu-HU" dirty="0" err="1"/>
              <a:t>Paste</a:t>
            </a:r>
            <a:r>
              <a:rPr lang="hu-HU" dirty="0"/>
              <a:t> image here</a:t>
            </a:r>
            <a:endParaRPr lang="en-GB" dirty="0"/>
          </a:p>
        </p:txBody>
      </p:sp>
    </p:spTree>
    <p:extLst>
      <p:ext uri="{BB962C8B-B14F-4D97-AF65-F5344CB8AC3E}">
        <p14:creationId xmlns:p14="http://schemas.microsoft.com/office/powerpoint/2010/main" val="83689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4600" y="662073"/>
            <a:ext cx="6121400" cy="2373227"/>
          </a:xfrm>
          <a:prstGeom prst="rect">
            <a:avLst/>
          </a:prstGeom>
        </p:spPr>
        <p:txBody>
          <a:bodyPr/>
          <a:lstStyle>
            <a:lvl1pPr>
              <a:defRPr sz="5000" b="1">
                <a:solidFill>
                  <a:srgbClr val="003399"/>
                </a:solidFill>
              </a:defRPr>
            </a:lvl1pPr>
          </a:lstStyle>
          <a:p>
            <a:r>
              <a:rPr lang="hu-HU" dirty="0" err="1"/>
              <a:t>Security</a:t>
            </a:r>
            <a:r>
              <a:rPr lang="hu-HU" dirty="0"/>
              <a:t> </a:t>
            </a:r>
            <a:r>
              <a:rPr lang="hu-HU" dirty="0" err="1"/>
              <a:t>Measures</a:t>
            </a:r>
            <a:endParaRPr lang="en-US" dirty="0"/>
          </a:p>
        </p:txBody>
      </p:sp>
      <p:pic>
        <p:nvPicPr>
          <p:cNvPr id="8" name="Kép 7">
            <a:extLst>
              <a:ext uri="{FF2B5EF4-FFF2-40B4-BE49-F238E27FC236}">
                <a16:creationId xmlns:a16="http://schemas.microsoft.com/office/drawing/2014/main" id="{55A24A42-DC3E-CB52-FCED-09603670CA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 t="169" r="81731" b="-137"/>
          <a:stretch/>
        </p:blipFill>
        <p:spPr>
          <a:xfrm>
            <a:off x="0" y="1"/>
            <a:ext cx="1866900" cy="10296000"/>
          </a:xfrm>
          <a:prstGeom prst="rect">
            <a:avLst/>
          </a:prstGeom>
        </p:spPr>
      </p:pic>
      <p:sp>
        <p:nvSpPr>
          <p:cNvPr id="9" name="Szöveg helye 8">
            <a:extLst>
              <a:ext uri="{FF2B5EF4-FFF2-40B4-BE49-F238E27FC236}">
                <a16:creationId xmlns:a16="http://schemas.microsoft.com/office/drawing/2014/main" id="{E52E5C56-4C55-7074-1F59-18B54B6FAC3B}"/>
              </a:ext>
            </a:extLst>
          </p:cNvPr>
          <p:cNvSpPr>
            <a:spLocks noGrp="1"/>
          </p:cNvSpPr>
          <p:nvPr>
            <p:ph type="body" sz="quarter" idx="11" hasCustomPrompt="1"/>
          </p:nvPr>
        </p:nvSpPr>
        <p:spPr>
          <a:xfrm>
            <a:off x="2514600" y="3035300"/>
            <a:ext cx="6121400" cy="6745288"/>
          </a:xfrm>
        </p:spPr>
        <p:txBody>
          <a:bodyPr>
            <a:normAutofit/>
          </a:bodyPr>
          <a:lstStyle>
            <a:lvl1pPr marL="0" indent="0">
              <a:buNone/>
              <a:defRPr sz="3200">
                <a:solidFill>
                  <a:srgbClr val="003399"/>
                </a:solidFill>
              </a:defRPr>
            </a:lvl1pPr>
          </a:lstStyle>
          <a:p>
            <a:pPr lvl="0"/>
            <a:r>
              <a:rPr lang="en-GB" dirty="0"/>
              <a:t>Inadequate cybersecurity measures pose a significant threat to our company's sensitive data and operations. As cyber threats evolve, our current </a:t>
            </a:r>
            <a:r>
              <a:rPr lang="en-GB" dirty="0" err="1"/>
              <a:t>defenses</a:t>
            </a:r>
            <a:r>
              <a:rPr lang="en-GB" dirty="0"/>
              <a:t> are increasingly vulnerable, necessitating urgent action.</a:t>
            </a:r>
          </a:p>
        </p:txBody>
      </p:sp>
      <p:sp>
        <p:nvSpPr>
          <p:cNvPr id="4" name="Kép helye 3">
            <a:extLst>
              <a:ext uri="{FF2B5EF4-FFF2-40B4-BE49-F238E27FC236}">
                <a16:creationId xmlns:a16="http://schemas.microsoft.com/office/drawing/2014/main" id="{90EC8926-1D3A-B547-162C-C962F40E7713}"/>
              </a:ext>
            </a:extLst>
          </p:cNvPr>
          <p:cNvSpPr>
            <a:spLocks noGrp="1"/>
          </p:cNvSpPr>
          <p:nvPr>
            <p:ph type="pic" sz="quarter" idx="12" hasCustomPrompt="1"/>
          </p:nvPr>
        </p:nvSpPr>
        <p:spPr>
          <a:xfrm>
            <a:off x="9283700" y="661988"/>
            <a:ext cx="8343900" cy="7300912"/>
          </a:xfrm>
        </p:spPr>
        <p:txBody>
          <a:bodyPr anchor="ctr">
            <a:normAutofit/>
          </a:bodyPr>
          <a:lstStyle>
            <a:lvl1pPr marL="0" indent="0" algn="ctr">
              <a:buNone/>
              <a:defRPr sz="2000">
                <a:solidFill>
                  <a:srgbClr val="003399"/>
                </a:solidFill>
              </a:defRPr>
            </a:lvl1pPr>
          </a:lstStyle>
          <a:p>
            <a:r>
              <a:rPr lang="hu-HU" dirty="0" err="1"/>
              <a:t>Paste</a:t>
            </a:r>
            <a:r>
              <a:rPr lang="hu-HU" dirty="0"/>
              <a:t> image here</a:t>
            </a:r>
            <a:endParaRPr lang="en-GB" dirty="0"/>
          </a:p>
        </p:txBody>
      </p:sp>
      <p:sp>
        <p:nvSpPr>
          <p:cNvPr id="5" name="Szöveg helye 4">
            <a:extLst>
              <a:ext uri="{FF2B5EF4-FFF2-40B4-BE49-F238E27FC236}">
                <a16:creationId xmlns:a16="http://schemas.microsoft.com/office/drawing/2014/main" id="{CB16E25C-BCD7-88E3-9E7A-4845AD6BB1FF}"/>
              </a:ext>
            </a:extLst>
          </p:cNvPr>
          <p:cNvSpPr>
            <a:spLocks noGrp="1"/>
          </p:cNvSpPr>
          <p:nvPr>
            <p:ph type="body" sz="quarter" idx="13" hasCustomPrompt="1"/>
          </p:nvPr>
        </p:nvSpPr>
        <p:spPr>
          <a:xfrm>
            <a:off x="9283700" y="7962900"/>
            <a:ext cx="8432800" cy="1689100"/>
          </a:xfrm>
        </p:spPr>
        <p:txBody>
          <a:bodyPr anchor="ctr">
            <a:normAutofit/>
          </a:bodyPr>
          <a:lstStyle>
            <a:lvl1pPr marL="0" indent="0">
              <a:buNone/>
              <a:defRPr sz="2000">
                <a:solidFill>
                  <a:srgbClr val="003399"/>
                </a:solidFill>
              </a:defRPr>
            </a:lvl1pPr>
          </a:lstStyle>
          <a:p>
            <a:pPr lvl="0"/>
            <a:r>
              <a:rPr lang="hu-HU" dirty="0"/>
              <a:t>Image </a:t>
            </a:r>
            <a:r>
              <a:rPr lang="hu-HU" dirty="0" err="1"/>
              <a:t>caption</a:t>
            </a:r>
            <a:r>
              <a:rPr lang="hu-HU" dirty="0"/>
              <a:t> </a:t>
            </a:r>
            <a:r>
              <a:rPr lang="en-GB" dirty="0"/>
              <a:t>— Inadequate cybersecurity measures pose a significant threat to our company's sensitive data and Project Title operations.</a:t>
            </a:r>
          </a:p>
        </p:txBody>
      </p:sp>
    </p:spTree>
    <p:extLst>
      <p:ext uri="{BB962C8B-B14F-4D97-AF65-F5344CB8AC3E}">
        <p14:creationId xmlns:p14="http://schemas.microsoft.com/office/powerpoint/2010/main" val="251507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ím és tartalom">
    <p:spTree>
      <p:nvGrpSpPr>
        <p:cNvPr id="1" name=""/>
        <p:cNvGrpSpPr/>
        <p:nvPr/>
      </p:nvGrpSpPr>
      <p:grpSpPr>
        <a:xfrm>
          <a:off x="0" y="0"/>
          <a:ext cx="0" cy="0"/>
          <a:chOff x="0" y="0"/>
          <a:chExt cx="0" cy="0"/>
        </a:xfrm>
      </p:grpSpPr>
      <p:sp>
        <p:nvSpPr>
          <p:cNvPr id="9" name="Szöveg helye 8">
            <a:extLst>
              <a:ext uri="{FF2B5EF4-FFF2-40B4-BE49-F238E27FC236}">
                <a16:creationId xmlns:a16="http://schemas.microsoft.com/office/drawing/2014/main" id="{E52E5C56-4C55-7074-1F59-18B54B6FAC3B}"/>
              </a:ext>
            </a:extLst>
          </p:cNvPr>
          <p:cNvSpPr>
            <a:spLocks noGrp="1"/>
          </p:cNvSpPr>
          <p:nvPr>
            <p:ph type="body" sz="quarter" idx="11" hasCustomPrompt="1"/>
          </p:nvPr>
        </p:nvSpPr>
        <p:spPr>
          <a:xfrm>
            <a:off x="7645400" y="584994"/>
            <a:ext cx="10007600" cy="2463006"/>
          </a:xfrm>
        </p:spPr>
        <p:txBody>
          <a:bodyPr>
            <a:normAutofit/>
          </a:bodyPr>
          <a:lstStyle>
            <a:lvl1pPr marL="0" indent="0">
              <a:buNone/>
              <a:defRPr sz="3200" b="1">
                <a:solidFill>
                  <a:srgbClr val="003399"/>
                </a:solidFill>
              </a:defRPr>
            </a:lvl1pPr>
          </a:lstStyle>
          <a:p>
            <a:pPr lvl="0"/>
            <a:r>
              <a:rPr lang="hu-HU" dirty="0"/>
              <a:t>projectTitle.com</a:t>
            </a:r>
            <a:endParaRPr lang="en-GB" dirty="0"/>
          </a:p>
        </p:txBody>
      </p:sp>
      <p:pic>
        <p:nvPicPr>
          <p:cNvPr id="7" name="Kép 6">
            <a:extLst>
              <a:ext uri="{FF2B5EF4-FFF2-40B4-BE49-F238E27FC236}">
                <a16:creationId xmlns:a16="http://schemas.microsoft.com/office/drawing/2014/main" id="{5C526633-17B6-9A0A-D4B8-49598BE2A1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109"/>
          <a:stretch/>
        </p:blipFill>
        <p:spPr>
          <a:xfrm>
            <a:off x="0" y="0"/>
            <a:ext cx="6985000" cy="10288588"/>
          </a:xfrm>
          <a:prstGeom prst="rect">
            <a:avLst/>
          </a:prstGeom>
        </p:spPr>
      </p:pic>
      <p:sp>
        <p:nvSpPr>
          <p:cNvPr id="11" name="Szöveg helye 10">
            <a:extLst>
              <a:ext uri="{FF2B5EF4-FFF2-40B4-BE49-F238E27FC236}">
                <a16:creationId xmlns:a16="http://schemas.microsoft.com/office/drawing/2014/main" id="{320475DF-8954-0575-E8D7-64618E87D175}"/>
              </a:ext>
            </a:extLst>
          </p:cNvPr>
          <p:cNvSpPr>
            <a:spLocks noGrp="1"/>
          </p:cNvSpPr>
          <p:nvPr>
            <p:ph type="body" sz="quarter" idx="12" hasCustomPrompt="1"/>
          </p:nvPr>
        </p:nvSpPr>
        <p:spPr>
          <a:xfrm>
            <a:off x="635000" y="590550"/>
            <a:ext cx="5486400" cy="2730500"/>
          </a:xfrm>
        </p:spPr>
        <p:txBody>
          <a:bodyPr/>
          <a:lstStyle>
            <a:lvl1pPr marL="0" indent="0">
              <a:buNone/>
              <a:defRPr b="1">
                <a:solidFill>
                  <a:schemeClr val="bg1"/>
                </a:solidFill>
              </a:defRPr>
            </a:lvl1pPr>
          </a:lstStyle>
          <a:p>
            <a:pPr lvl="0"/>
            <a:r>
              <a:rPr lang="hu-HU" dirty="0" err="1"/>
              <a:t>Thank</a:t>
            </a:r>
            <a:r>
              <a:rPr lang="hu-HU" dirty="0"/>
              <a:t> </a:t>
            </a:r>
            <a:r>
              <a:rPr lang="hu-HU" dirty="0" err="1"/>
              <a:t>you</a:t>
            </a:r>
            <a:r>
              <a:rPr lang="hu-HU" dirty="0"/>
              <a:t> </a:t>
            </a:r>
            <a:r>
              <a:rPr lang="hu-HU" dirty="0" err="1"/>
              <a:t>for</a:t>
            </a:r>
            <a:r>
              <a:rPr lang="hu-HU" dirty="0"/>
              <a:t> </a:t>
            </a:r>
            <a:r>
              <a:rPr lang="hu-HU" dirty="0" err="1"/>
              <a:t>attending</a:t>
            </a:r>
            <a:r>
              <a:rPr lang="hu-HU" dirty="0"/>
              <a:t>!</a:t>
            </a:r>
            <a:endParaRPr lang="en-GB" dirty="0"/>
          </a:p>
        </p:txBody>
      </p:sp>
      <p:sp>
        <p:nvSpPr>
          <p:cNvPr id="12" name="Szöveg helye 8">
            <a:extLst>
              <a:ext uri="{FF2B5EF4-FFF2-40B4-BE49-F238E27FC236}">
                <a16:creationId xmlns:a16="http://schemas.microsoft.com/office/drawing/2014/main" id="{06A47172-93A7-4A84-6E0D-FD24307912E0}"/>
              </a:ext>
            </a:extLst>
          </p:cNvPr>
          <p:cNvSpPr>
            <a:spLocks noGrp="1"/>
          </p:cNvSpPr>
          <p:nvPr>
            <p:ph type="body" sz="quarter" idx="13" hasCustomPrompt="1"/>
          </p:nvPr>
        </p:nvSpPr>
        <p:spPr>
          <a:xfrm>
            <a:off x="7645400" y="3048000"/>
            <a:ext cx="5181600" cy="546100"/>
          </a:xfrm>
        </p:spPr>
        <p:txBody>
          <a:bodyPr>
            <a:normAutofit/>
          </a:bodyPr>
          <a:lstStyle>
            <a:lvl1pPr marL="0" indent="0">
              <a:buNone/>
              <a:defRPr sz="2500">
                <a:solidFill>
                  <a:srgbClr val="003399"/>
                </a:solidFill>
              </a:defRPr>
            </a:lvl1pPr>
          </a:lstStyle>
          <a:p>
            <a:pPr lvl="0"/>
            <a:r>
              <a:rPr lang="hu-HU" dirty="0" err="1"/>
              <a:t>First</a:t>
            </a:r>
            <a:r>
              <a:rPr lang="hu-HU" dirty="0"/>
              <a:t> Last</a:t>
            </a:r>
            <a:endParaRPr lang="en-GB" dirty="0"/>
          </a:p>
        </p:txBody>
      </p:sp>
      <p:sp>
        <p:nvSpPr>
          <p:cNvPr id="13" name="Szöveg helye 8">
            <a:extLst>
              <a:ext uri="{FF2B5EF4-FFF2-40B4-BE49-F238E27FC236}">
                <a16:creationId xmlns:a16="http://schemas.microsoft.com/office/drawing/2014/main" id="{B46E932A-195E-1A5A-6B8C-258516EFB8FF}"/>
              </a:ext>
            </a:extLst>
          </p:cNvPr>
          <p:cNvSpPr>
            <a:spLocks noGrp="1"/>
          </p:cNvSpPr>
          <p:nvPr>
            <p:ph type="body" sz="quarter" idx="14" hasCustomPrompt="1"/>
          </p:nvPr>
        </p:nvSpPr>
        <p:spPr>
          <a:xfrm>
            <a:off x="7645400" y="5511006"/>
            <a:ext cx="10007600" cy="2463006"/>
          </a:xfrm>
        </p:spPr>
        <p:txBody>
          <a:bodyPr>
            <a:normAutofit/>
          </a:bodyPr>
          <a:lstStyle>
            <a:lvl1pPr marL="0" indent="0">
              <a:buNone/>
              <a:defRPr sz="2500" b="0">
                <a:solidFill>
                  <a:srgbClr val="003399"/>
                </a:solidFill>
              </a:defRPr>
            </a:lvl1pPr>
          </a:lstStyle>
          <a:p>
            <a:pPr lvl="0"/>
            <a:r>
              <a:rPr lang="hu-HU" dirty="0"/>
              <a:t>Facebook.com/</a:t>
            </a:r>
            <a:r>
              <a:rPr lang="hu-HU" b="1" dirty="0" err="1"/>
              <a:t>projectTitle</a:t>
            </a:r>
            <a:br>
              <a:rPr lang="hu-HU" b="1" dirty="0"/>
            </a:br>
            <a:r>
              <a:rPr lang="hu-HU" b="0" dirty="0"/>
              <a:t>x.com/</a:t>
            </a:r>
            <a:r>
              <a:rPr lang="hu-HU" b="1" dirty="0" err="1"/>
              <a:t>projectTitle</a:t>
            </a:r>
            <a:br>
              <a:rPr lang="hu-HU" b="1" dirty="0"/>
            </a:br>
            <a:r>
              <a:rPr lang="hu-HU" b="0" dirty="0"/>
              <a:t>youtube.com/</a:t>
            </a:r>
            <a:r>
              <a:rPr lang="hu-HU" b="1" dirty="0" err="1"/>
              <a:t>projectTitle</a:t>
            </a:r>
            <a:endParaRPr lang="hu-HU" b="0" dirty="0"/>
          </a:p>
        </p:txBody>
      </p:sp>
      <p:sp>
        <p:nvSpPr>
          <p:cNvPr id="14" name="Szöveg helye 8">
            <a:extLst>
              <a:ext uri="{FF2B5EF4-FFF2-40B4-BE49-F238E27FC236}">
                <a16:creationId xmlns:a16="http://schemas.microsoft.com/office/drawing/2014/main" id="{A2B405E5-E12E-CC8C-31EC-FDDCF72E6BE9}"/>
              </a:ext>
            </a:extLst>
          </p:cNvPr>
          <p:cNvSpPr>
            <a:spLocks noGrp="1"/>
          </p:cNvSpPr>
          <p:nvPr>
            <p:ph type="body" sz="quarter" idx="15" hasCustomPrompt="1"/>
          </p:nvPr>
        </p:nvSpPr>
        <p:spPr>
          <a:xfrm>
            <a:off x="7645400" y="3594100"/>
            <a:ext cx="5181600" cy="546100"/>
          </a:xfrm>
        </p:spPr>
        <p:txBody>
          <a:bodyPr>
            <a:normAutofit/>
          </a:bodyPr>
          <a:lstStyle>
            <a:lvl1pPr marL="0" indent="0">
              <a:buNone/>
              <a:defRPr sz="2500">
                <a:solidFill>
                  <a:srgbClr val="003399"/>
                </a:solidFill>
              </a:defRPr>
            </a:lvl1pPr>
          </a:lstStyle>
          <a:p>
            <a:pPr lvl="0"/>
            <a:r>
              <a:rPr lang="hu-HU" dirty="0"/>
              <a:t>info@projectTitle.com</a:t>
            </a:r>
            <a:endParaRPr lang="en-GB" dirty="0"/>
          </a:p>
        </p:txBody>
      </p:sp>
      <p:sp>
        <p:nvSpPr>
          <p:cNvPr id="16" name="Szöveg helye 8">
            <a:extLst>
              <a:ext uri="{FF2B5EF4-FFF2-40B4-BE49-F238E27FC236}">
                <a16:creationId xmlns:a16="http://schemas.microsoft.com/office/drawing/2014/main" id="{CFE67723-D50F-BEB9-7B1E-95AC0AA7744C}"/>
              </a:ext>
            </a:extLst>
          </p:cNvPr>
          <p:cNvSpPr>
            <a:spLocks noGrp="1"/>
          </p:cNvSpPr>
          <p:nvPr>
            <p:ph type="body" sz="quarter" idx="16" hasCustomPrompt="1"/>
          </p:nvPr>
        </p:nvSpPr>
        <p:spPr>
          <a:xfrm>
            <a:off x="7645400" y="4145756"/>
            <a:ext cx="5181600" cy="546100"/>
          </a:xfrm>
        </p:spPr>
        <p:txBody>
          <a:bodyPr>
            <a:normAutofit/>
          </a:bodyPr>
          <a:lstStyle>
            <a:lvl1pPr marL="0" indent="0">
              <a:buNone/>
              <a:defRPr sz="2500">
                <a:solidFill>
                  <a:srgbClr val="003399"/>
                </a:solidFill>
              </a:defRPr>
            </a:lvl1pPr>
          </a:lstStyle>
          <a:p>
            <a:pPr lvl="0"/>
            <a:r>
              <a:rPr lang="hu-HU" dirty="0"/>
              <a:t>+32 123 456 789</a:t>
            </a:r>
            <a:endParaRPr lang="en-GB" dirty="0"/>
          </a:p>
        </p:txBody>
      </p:sp>
      <p:sp>
        <p:nvSpPr>
          <p:cNvPr id="17" name="Szöveg helye 8">
            <a:extLst>
              <a:ext uri="{FF2B5EF4-FFF2-40B4-BE49-F238E27FC236}">
                <a16:creationId xmlns:a16="http://schemas.microsoft.com/office/drawing/2014/main" id="{57E68D88-F821-2B9F-D18E-50D9F9EE9A29}"/>
              </a:ext>
            </a:extLst>
          </p:cNvPr>
          <p:cNvSpPr>
            <a:spLocks noGrp="1"/>
          </p:cNvSpPr>
          <p:nvPr>
            <p:ph type="body" sz="quarter" idx="17" hasCustomPrompt="1"/>
          </p:nvPr>
        </p:nvSpPr>
        <p:spPr>
          <a:xfrm>
            <a:off x="12827000" y="3048000"/>
            <a:ext cx="4826000" cy="1092200"/>
          </a:xfrm>
        </p:spPr>
        <p:txBody>
          <a:bodyPr>
            <a:normAutofit/>
          </a:bodyPr>
          <a:lstStyle>
            <a:lvl1pPr marL="0" indent="0">
              <a:buNone/>
              <a:defRPr sz="2500">
                <a:solidFill>
                  <a:srgbClr val="003399"/>
                </a:solidFill>
              </a:defRPr>
            </a:lvl1pPr>
          </a:lstStyle>
          <a:p>
            <a:pPr lvl="0"/>
            <a:r>
              <a:rPr lang="hu-HU" dirty="0"/>
              <a:t>Budapest utca 1</a:t>
            </a:r>
            <a:br>
              <a:rPr lang="hu-HU" dirty="0"/>
            </a:br>
            <a:r>
              <a:rPr lang="hu-HU" dirty="0"/>
              <a:t>1055 Budapest, Hungary</a:t>
            </a:r>
            <a:endParaRPr lang="en-GB" dirty="0"/>
          </a:p>
        </p:txBody>
      </p:sp>
    </p:spTree>
    <p:extLst>
      <p:ext uri="{BB962C8B-B14F-4D97-AF65-F5344CB8AC3E}">
        <p14:creationId xmlns:p14="http://schemas.microsoft.com/office/powerpoint/2010/main" val="252146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84542" y="917256"/>
            <a:ext cx="12153118" cy="8454075"/>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4" name="Date Placeholder 3"/>
          <p:cNvSpPr>
            <a:spLocks noGrp="1"/>
          </p:cNvSpPr>
          <p:nvPr>
            <p:ph type="dt" sz="half" idx="2"/>
          </p:nvPr>
        </p:nvSpPr>
        <p:spPr>
          <a:xfrm>
            <a:off x="5233182" y="8719103"/>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8A9EB465-E3B1-4E46-9988-63ED5774821D}" type="datetimeFigureOut">
              <a:rPr lang="en-GB" smtClean="0"/>
              <a:t>20/11/2024</a:t>
            </a:fld>
            <a:endParaRPr lang="en-GB"/>
          </a:p>
        </p:txBody>
      </p:sp>
      <p:sp>
        <p:nvSpPr>
          <p:cNvPr id="5" name="Footer Placeholder 4"/>
          <p:cNvSpPr>
            <a:spLocks noGrp="1"/>
          </p:cNvSpPr>
          <p:nvPr>
            <p:ph type="ftr" sz="quarter" idx="3"/>
          </p:nvPr>
        </p:nvSpPr>
        <p:spPr>
          <a:xfrm>
            <a:off x="9347982" y="8719103"/>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pic>
        <p:nvPicPr>
          <p:cNvPr id="2" name="Picture 2">
            <a:extLst>
              <a:ext uri="{FF2B5EF4-FFF2-40B4-BE49-F238E27FC236}">
                <a16:creationId xmlns:a16="http://schemas.microsoft.com/office/drawing/2014/main" id="{26668830-478E-CFC8-DA15-441BE9B925F5}"/>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620485" y="33364"/>
            <a:ext cx="4553215" cy="149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839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5" r:id="rId4"/>
    <p:sldLayoutId id="2147483686" r:id="rId5"/>
    <p:sldLayoutId id="2147483688" r:id="rId6"/>
    <p:sldLayoutId id="2147483689" r:id="rId7"/>
    <p:sldLayoutId id="2147483687" r:id="rId8"/>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astrid.heindel@haw-landshut.de" TargetMode="External"/><Relationship Id="rId2" Type="http://schemas.openxmlformats.org/officeDocument/2006/relationships/hyperlink" Target="mailto:Kiss.balazs@paksbusz.net"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3213-7B0B-424A-FB15-344915E7E8B6}"/>
              </a:ext>
            </a:extLst>
          </p:cNvPr>
          <p:cNvSpPr>
            <a:spLocks noGrp="1"/>
          </p:cNvSpPr>
          <p:nvPr>
            <p:ph type="title"/>
          </p:nvPr>
        </p:nvSpPr>
        <p:spPr>
          <a:xfrm>
            <a:off x="4686300" y="3242511"/>
            <a:ext cx="12725400" cy="1177110"/>
          </a:xfrm>
        </p:spPr>
        <p:txBody>
          <a:bodyPr/>
          <a:lstStyle/>
          <a:p>
            <a:r>
              <a:rPr lang="hu-HU" sz="6600" dirty="0" err="1"/>
              <a:t>Danube</a:t>
            </a:r>
            <a:r>
              <a:rPr lang="hu-HU" sz="6600" dirty="0"/>
              <a:t> </a:t>
            </a:r>
            <a:r>
              <a:rPr lang="hu-HU" sz="6600" dirty="0" err="1"/>
              <a:t>Indeet</a:t>
            </a:r>
            <a:r>
              <a:rPr lang="hu-HU" sz="6600" dirty="0"/>
              <a:t> </a:t>
            </a:r>
            <a:br>
              <a:rPr lang="hu-HU" sz="6600" dirty="0"/>
            </a:br>
            <a:endParaRPr lang="en-GB" sz="6600" dirty="0"/>
          </a:p>
        </p:txBody>
      </p:sp>
      <p:sp>
        <p:nvSpPr>
          <p:cNvPr id="3" name="Text Placeholder 2">
            <a:extLst>
              <a:ext uri="{FF2B5EF4-FFF2-40B4-BE49-F238E27FC236}">
                <a16:creationId xmlns:a16="http://schemas.microsoft.com/office/drawing/2014/main" id="{9BFFD897-F613-2A4F-5287-01480107F562}"/>
              </a:ext>
            </a:extLst>
          </p:cNvPr>
          <p:cNvSpPr>
            <a:spLocks noGrp="1"/>
          </p:cNvSpPr>
          <p:nvPr>
            <p:ph type="body" sz="quarter" idx="13"/>
          </p:nvPr>
        </p:nvSpPr>
        <p:spPr/>
        <p:txBody>
          <a:bodyPr/>
          <a:lstStyle/>
          <a:p>
            <a:r>
              <a:rPr lang="hu-HU" dirty="0" err="1"/>
              <a:t>State</a:t>
            </a:r>
            <a:r>
              <a:rPr lang="hu-HU" dirty="0"/>
              <a:t>-of-play and project </a:t>
            </a:r>
            <a:r>
              <a:rPr lang="hu-HU" dirty="0" err="1"/>
              <a:t>activities</a:t>
            </a:r>
            <a:endParaRPr lang="hu-HU" dirty="0"/>
          </a:p>
          <a:p>
            <a:endParaRPr lang="en-GB" dirty="0"/>
          </a:p>
        </p:txBody>
      </p:sp>
      <p:sp>
        <p:nvSpPr>
          <p:cNvPr id="4" name="Text Placeholder 3">
            <a:extLst>
              <a:ext uri="{FF2B5EF4-FFF2-40B4-BE49-F238E27FC236}">
                <a16:creationId xmlns:a16="http://schemas.microsoft.com/office/drawing/2014/main" id="{898D22A0-596C-06E4-4A0C-9CF2275CF6E5}"/>
              </a:ext>
            </a:extLst>
          </p:cNvPr>
          <p:cNvSpPr>
            <a:spLocks noGrp="1"/>
          </p:cNvSpPr>
          <p:nvPr>
            <p:ph type="body" sz="quarter" idx="14"/>
          </p:nvPr>
        </p:nvSpPr>
        <p:spPr>
          <a:xfrm>
            <a:off x="4686300" y="8952103"/>
            <a:ext cx="3911600" cy="1220597"/>
          </a:xfrm>
        </p:spPr>
        <p:txBody>
          <a:bodyPr>
            <a:normAutofit fontScale="85000" lnSpcReduction="20000"/>
          </a:bodyPr>
          <a:lstStyle/>
          <a:p>
            <a:r>
              <a:rPr lang="en-GB" dirty="0"/>
              <a:t>29th Steering Group Meeting of the Priority Area 2</a:t>
            </a:r>
            <a:r>
              <a:rPr lang="hu-HU" dirty="0"/>
              <a:t> </a:t>
            </a:r>
          </a:p>
          <a:p>
            <a:r>
              <a:rPr lang="hu-HU" dirty="0"/>
              <a:t>20.11.2024</a:t>
            </a:r>
          </a:p>
          <a:p>
            <a:r>
              <a:rPr lang="hu-HU" dirty="0"/>
              <a:t>Budapest, Hungary</a:t>
            </a:r>
            <a:endParaRPr lang="en-GB" dirty="0"/>
          </a:p>
        </p:txBody>
      </p:sp>
      <p:sp>
        <p:nvSpPr>
          <p:cNvPr id="5" name="Text Placeholder 4">
            <a:extLst>
              <a:ext uri="{FF2B5EF4-FFF2-40B4-BE49-F238E27FC236}">
                <a16:creationId xmlns:a16="http://schemas.microsoft.com/office/drawing/2014/main" id="{B5B1F189-E47D-0629-2204-0C36E457498D}"/>
              </a:ext>
            </a:extLst>
          </p:cNvPr>
          <p:cNvSpPr>
            <a:spLocks noGrp="1"/>
          </p:cNvSpPr>
          <p:nvPr>
            <p:ph type="body" sz="quarter" idx="15"/>
          </p:nvPr>
        </p:nvSpPr>
        <p:spPr>
          <a:xfrm>
            <a:off x="4686300" y="8558404"/>
            <a:ext cx="3911600" cy="393700"/>
          </a:xfrm>
        </p:spPr>
        <p:txBody>
          <a:bodyPr/>
          <a:lstStyle/>
          <a:p>
            <a:endParaRPr lang="en-GB"/>
          </a:p>
        </p:txBody>
      </p:sp>
      <p:sp>
        <p:nvSpPr>
          <p:cNvPr id="6" name="Text Placeholder 5">
            <a:extLst>
              <a:ext uri="{FF2B5EF4-FFF2-40B4-BE49-F238E27FC236}">
                <a16:creationId xmlns:a16="http://schemas.microsoft.com/office/drawing/2014/main" id="{F76CA04C-253F-BA6F-614A-7BDF740E0D63}"/>
              </a:ext>
            </a:extLst>
          </p:cNvPr>
          <p:cNvSpPr>
            <a:spLocks noGrp="1"/>
          </p:cNvSpPr>
          <p:nvPr>
            <p:ph type="body" sz="quarter" idx="16"/>
          </p:nvPr>
        </p:nvSpPr>
        <p:spPr>
          <a:xfrm>
            <a:off x="8597900" y="8952102"/>
            <a:ext cx="3911600" cy="1220596"/>
          </a:xfrm>
        </p:spPr>
        <p:txBody>
          <a:bodyPr/>
          <a:lstStyle/>
          <a:p>
            <a:r>
              <a:rPr lang="hu-HU" dirty="0"/>
              <a:t>Balázs Kiss</a:t>
            </a:r>
          </a:p>
          <a:p>
            <a:r>
              <a:rPr lang="hu-HU" dirty="0"/>
              <a:t>kiss.balazs@paksbusz.hu</a:t>
            </a:r>
            <a:endParaRPr lang="en-GB" dirty="0"/>
          </a:p>
        </p:txBody>
      </p:sp>
      <p:sp>
        <p:nvSpPr>
          <p:cNvPr id="7" name="Text Placeholder 6">
            <a:extLst>
              <a:ext uri="{FF2B5EF4-FFF2-40B4-BE49-F238E27FC236}">
                <a16:creationId xmlns:a16="http://schemas.microsoft.com/office/drawing/2014/main" id="{0572201C-7E88-8DA9-A514-39B65414C879}"/>
              </a:ext>
            </a:extLst>
          </p:cNvPr>
          <p:cNvSpPr>
            <a:spLocks noGrp="1"/>
          </p:cNvSpPr>
          <p:nvPr>
            <p:ph type="body" sz="quarter" idx="17"/>
          </p:nvPr>
        </p:nvSpPr>
        <p:spPr>
          <a:xfrm>
            <a:off x="8597900" y="8558403"/>
            <a:ext cx="3911600" cy="393700"/>
          </a:xfrm>
        </p:spPr>
        <p:txBody>
          <a:bodyPr/>
          <a:lstStyle/>
          <a:p>
            <a:endParaRPr lang="en-GB"/>
          </a:p>
        </p:txBody>
      </p:sp>
      <p:pic>
        <p:nvPicPr>
          <p:cNvPr id="1026" name="Picture 2">
            <a:extLst>
              <a:ext uri="{FF2B5EF4-FFF2-40B4-BE49-F238E27FC236}">
                <a16:creationId xmlns:a16="http://schemas.microsoft.com/office/drawing/2014/main" id="{D7EC5018-DC1B-6C2B-6147-FD7377A76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485" y="33364"/>
            <a:ext cx="4553215" cy="149063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8">
            <a:extLst>
              <a:ext uri="{FF2B5EF4-FFF2-40B4-BE49-F238E27FC236}">
                <a16:creationId xmlns:a16="http://schemas.microsoft.com/office/drawing/2014/main" id="{66EFCE08-E9C1-68AD-3F3F-21D5A41A2C01}"/>
              </a:ext>
            </a:extLst>
          </p:cNvPr>
          <p:cNvGrpSpPr/>
          <p:nvPr/>
        </p:nvGrpSpPr>
        <p:grpSpPr>
          <a:xfrm>
            <a:off x="3891941" y="208655"/>
            <a:ext cx="9737668" cy="1315345"/>
            <a:chOff x="909638" y="152401"/>
            <a:chExt cx="5127829" cy="605245"/>
          </a:xfrm>
        </p:grpSpPr>
        <p:pic>
          <p:nvPicPr>
            <p:cNvPr id="9" name="Picture 15" descr="U:\DSP\COMUNICARE\logos\DTP_logo_Big.png">
              <a:extLst>
                <a:ext uri="{FF2B5EF4-FFF2-40B4-BE49-F238E27FC236}">
                  <a16:creationId xmlns:a16="http://schemas.microsoft.com/office/drawing/2014/main" id="{38A72996-6A42-E53E-61B4-C5F64D9530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18262" y="152401"/>
              <a:ext cx="2071024" cy="54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a:extLst>
                <a:ext uri="{FF2B5EF4-FFF2-40B4-BE49-F238E27FC236}">
                  <a16:creationId xmlns:a16="http://schemas.microsoft.com/office/drawing/2014/main" id="{E51C3273-BF11-DC70-B0AE-3B055C2F770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23300" y="209750"/>
              <a:ext cx="1414167" cy="54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U:\DSP\COMUNICARE\logos\UE FEDR.jpg">
              <a:extLst>
                <a:ext uri="{FF2B5EF4-FFF2-40B4-BE49-F238E27FC236}">
                  <a16:creationId xmlns:a16="http://schemas.microsoft.com/office/drawing/2014/main" id="{EA6C7C29-110B-9279-F82D-540A2FE10BD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09638" y="161571"/>
              <a:ext cx="730950" cy="5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6583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FCC9-74B0-5714-53A4-C0331A6DB216}"/>
              </a:ext>
            </a:extLst>
          </p:cNvPr>
          <p:cNvSpPr>
            <a:spLocks noGrp="1"/>
          </p:cNvSpPr>
          <p:nvPr>
            <p:ph type="title"/>
          </p:nvPr>
        </p:nvSpPr>
        <p:spPr/>
        <p:txBody>
          <a:bodyPr/>
          <a:lstStyle/>
          <a:p>
            <a:r>
              <a:rPr lang="hu-HU" dirty="0" err="1"/>
              <a:t>Short</a:t>
            </a:r>
            <a:r>
              <a:rPr lang="hu-HU" dirty="0"/>
              <a:t> </a:t>
            </a:r>
            <a:r>
              <a:rPr lang="hu-HU" dirty="0" err="1"/>
              <a:t>summary</a:t>
            </a:r>
            <a:r>
              <a:rPr lang="hu-HU" dirty="0"/>
              <a:t> of </a:t>
            </a:r>
            <a:r>
              <a:rPr lang="hu-HU" dirty="0" err="1"/>
              <a:t>Danube</a:t>
            </a:r>
            <a:r>
              <a:rPr lang="hu-HU" dirty="0"/>
              <a:t> </a:t>
            </a:r>
            <a:r>
              <a:rPr lang="hu-HU" dirty="0" err="1"/>
              <a:t>Indeet</a:t>
            </a:r>
            <a:endParaRPr lang="en-GB" dirty="0"/>
          </a:p>
        </p:txBody>
      </p:sp>
      <p:sp>
        <p:nvSpPr>
          <p:cNvPr id="7" name="Text Placeholder 6">
            <a:extLst>
              <a:ext uri="{FF2B5EF4-FFF2-40B4-BE49-F238E27FC236}">
                <a16:creationId xmlns:a16="http://schemas.microsoft.com/office/drawing/2014/main" id="{B7D2781F-8D95-F3F3-6016-703028F09F4F}"/>
              </a:ext>
            </a:extLst>
          </p:cNvPr>
          <p:cNvSpPr>
            <a:spLocks noGrp="1"/>
          </p:cNvSpPr>
          <p:nvPr>
            <p:ph type="body" sz="quarter" idx="11"/>
          </p:nvPr>
        </p:nvSpPr>
        <p:spPr>
          <a:xfrm>
            <a:off x="2514600" y="2592742"/>
            <a:ext cx="6121400" cy="6745288"/>
          </a:xfrm>
        </p:spPr>
        <p:txBody>
          <a:bodyPr>
            <a:normAutofit/>
          </a:bodyPr>
          <a:lstStyle/>
          <a:p>
            <a:pPr marL="457200" indent="-457200">
              <a:buFont typeface="Arial" panose="020B0604020202020204" pitchFamily="34" charset="0"/>
              <a:buChar char="•"/>
            </a:pPr>
            <a:r>
              <a:rPr lang="hu-HU" dirty="0" err="1"/>
              <a:t>Integrated</a:t>
            </a:r>
            <a:r>
              <a:rPr lang="hu-HU" dirty="0"/>
              <a:t> and </a:t>
            </a:r>
            <a:r>
              <a:rPr lang="hu-HU" dirty="0" err="1"/>
              <a:t>decentralized</a:t>
            </a:r>
            <a:r>
              <a:rPr lang="hu-HU" dirty="0"/>
              <a:t> </a:t>
            </a:r>
            <a:r>
              <a:rPr lang="hu-HU" dirty="0" err="1"/>
              <a:t>energy</a:t>
            </a:r>
            <a:r>
              <a:rPr lang="hu-HU" dirty="0"/>
              <a:t> and </a:t>
            </a:r>
            <a:r>
              <a:rPr lang="hu-HU" dirty="0" err="1"/>
              <a:t>transport</a:t>
            </a:r>
            <a:r>
              <a:rPr lang="hu-HU" dirty="0"/>
              <a:t> </a:t>
            </a:r>
            <a:r>
              <a:rPr lang="hu-HU" dirty="0" err="1"/>
              <a:t>systems</a:t>
            </a:r>
            <a:endParaRPr lang="hu-HU" dirty="0"/>
          </a:p>
          <a:p>
            <a:pPr marL="1485900" lvl="1" indent="-457200"/>
            <a:r>
              <a:rPr lang="en-GB" sz="2400" dirty="0">
                <a:solidFill>
                  <a:srgbClr val="003399"/>
                </a:solidFill>
              </a:rPr>
              <a:t>decision-support in investment and operation of integrated e-mobility and hydrogen production in a local community under specified infrastructure and market conditions and mobility needs</a:t>
            </a:r>
            <a:endParaRPr lang="hu-HU" sz="2400" dirty="0">
              <a:solidFill>
                <a:srgbClr val="003399"/>
              </a:solidFill>
            </a:endParaRPr>
          </a:p>
          <a:p>
            <a:pPr marL="457200" indent="-457200">
              <a:buFont typeface="Arial" panose="020B0604020202020204" pitchFamily="34" charset="0"/>
              <a:buChar char="•"/>
            </a:pPr>
            <a:r>
              <a:rPr lang="en-GB" dirty="0"/>
              <a:t>Strategy for an integrated energy and mobility concept</a:t>
            </a:r>
            <a:endParaRPr lang="hu-HU" dirty="0"/>
          </a:p>
          <a:p>
            <a:pPr marL="457200" indent="-457200">
              <a:buFont typeface="Arial" panose="020B0604020202020204" pitchFamily="34" charset="0"/>
              <a:buChar char="•"/>
            </a:pPr>
            <a:r>
              <a:rPr lang="en-GB" dirty="0"/>
              <a:t>Anchorage of the developed model and strategy</a:t>
            </a:r>
          </a:p>
        </p:txBody>
      </p:sp>
      <p:pic>
        <p:nvPicPr>
          <p:cNvPr id="13" name="Picture 12" descr="A diagram of a solar panel&#10;&#10;Description automatically generated">
            <a:extLst>
              <a:ext uri="{FF2B5EF4-FFF2-40B4-BE49-F238E27FC236}">
                <a16:creationId xmlns:a16="http://schemas.microsoft.com/office/drawing/2014/main" id="{0EC84A2E-C9A7-9121-E782-C17C79F5A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610" y="2592742"/>
            <a:ext cx="9121979" cy="6122972"/>
          </a:xfrm>
          <a:prstGeom prst="rect">
            <a:avLst/>
          </a:prstGeom>
        </p:spPr>
      </p:pic>
    </p:spTree>
    <p:extLst>
      <p:ext uri="{BB962C8B-B14F-4D97-AF65-F5344CB8AC3E}">
        <p14:creationId xmlns:p14="http://schemas.microsoft.com/office/powerpoint/2010/main" val="310273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AEE98-232D-F3F6-D584-2474C6564711}"/>
              </a:ext>
            </a:extLst>
          </p:cNvPr>
          <p:cNvSpPr>
            <a:spLocks noGrp="1"/>
          </p:cNvSpPr>
          <p:nvPr>
            <p:ph type="title"/>
          </p:nvPr>
        </p:nvSpPr>
        <p:spPr/>
        <p:txBody>
          <a:bodyPr/>
          <a:lstStyle/>
          <a:p>
            <a:r>
              <a:rPr lang="hu-HU" dirty="0" err="1"/>
              <a:t>Results</a:t>
            </a:r>
            <a:r>
              <a:rPr lang="hu-HU" dirty="0"/>
              <a:t> of </a:t>
            </a:r>
            <a:r>
              <a:rPr lang="hu-HU" dirty="0" err="1"/>
              <a:t>the</a:t>
            </a:r>
            <a:r>
              <a:rPr lang="hu-HU" dirty="0"/>
              <a:t> 1st </a:t>
            </a:r>
            <a:r>
              <a:rPr lang="hu-HU" dirty="0" err="1"/>
              <a:t>year</a:t>
            </a:r>
            <a:endParaRPr lang="en-GB" dirty="0"/>
          </a:p>
        </p:txBody>
      </p:sp>
      <p:sp>
        <p:nvSpPr>
          <p:cNvPr id="3" name="Text Placeholder 2">
            <a:extLst>
              <a:ext uri="{FF2B5EF4-FFF2-40B4-BE49-F238E27FC236}">
                <a16:creationId xmlns:a16="http://schemas.microsoft.com/office/drawing/2014/main" id="{783C167A-9707-7032-059E-17C2F288AB24}"/>
              </a:ext>
            </a:extLst>
          </p:cNvPr>
          <p:cNvSpPr>
            <a:spLocks noGrp="1"/>
          </p:cNvSpPr>
          <p:nvPr>
            <p:ph type="body" sz="quarter" idx="11"/>
          </p:nvPr>
        </p:nvSpPr>
        <p:spPr/>
        <p:txBody>
          <a:bodyPr/>
          <a:lstStyle/>
          <a:p>
            <a:pPr marL="457200" indent="-457200">
              <a:buFont typeface="Arial" panose="020B0604020202020204" pitchFamily="34" charset="0"/>
              <a:buChar char="•"/>
            </a:pPr>
            <a:r>
              <a:rPr lang="hu-HU" dirty="0" err="1"/>
              <a:t>Created</a:t>
            </a:r>
            <a:r>
              <a:rPr lang="hu-HU" dirty="0"/>
              <a:t> a </a:t>
            </a:r>
            <a:r>
              <a:rPr lang="hu-HU" dirty="0" err="1"/>
              <a:t>database</a:t>
            </a:r>
            <a:r>
              <a:rPr lang="hu-HU" dirty="0"/>
              <a:t> </a:t>
            </a:r>
            <a:r>
              <a:rPr lang="hu-HU" dirty="0" err="1"/>
              <a:t>template</a:t>
            </a:r>
            <a:r>
              <a:rPr lang="hu-HU" dirty="0"/>
              <a:t> </a:t>
            </a:r>
            <a:r>
              <a:rPr lang="hu-HU" dirty="0" err="1"/>
              <a:t>for</a:t>
            </a:r>
            <a:r>
              <a:rPr lang="hu-HU" dirty="0"/>
              <a:t> </a:t>
            </a:r>
            <a:r>
              <a:rPr lang="hu-HU" dirty="0" err="1"/>
              <a:t>the</a:t>
            </a:r>
            <a:r>
              <a:rPr lang="hu-HU" dirty="0"/>
              <a:t> </a:t>
            </a:r>
            <a:r>
              <a:rPr lang="hu-HU" dirty="0" err="1"/>
              <a:t>Danube</a:t>
            </a:r>
            <a:r>
              <a:rPr lang="hu-HU" dirty="0"/>
              <a:t> </a:t>
            </a:r>
            <a:r>
              <a:rPr lang="hu-HU" dirty="0" err="1"/>
              <a:t>Indeet</a:t>
            </a:r>
            <a:r>
              <a:rPr lang="hu-HU" dirty="0"/>
              <a:t> </a:t>
            </a:r>
            <a:r>
              <a:rPr lang="hu-HU" dirty="0" err="1"/>
              <a:t>Model</a:t>
            </a:r>
            <a:r>
              <a:rPr lang="hu-HU" dirty="0"/>
              <a:t> </a:t>
            </a:r>
            <a:r>
              <a:rPr lang="hu-HU" dirty="0" err="1"/>
              <a:t>inputs</a:t>
            </a:r>
            <a:r>
              <a:rPr lang="hu-HU" dirty="0"/>
              <a:t> </a:t>
            </a:r>
            <a:r>
              <a:rPr lang="hu-HU" dirty="0" err="1"/>
              <a:t>collecting</a:t>
            </a:r>
            <a:r>
              <a:rPr lang="hu-HU" dirty="0"/>
              <a:t> </a:t>
            </a:r>
            <a:r>
              <a:rPr lang="hu-HU" dirty="0" err="1"/>
              <a:t>data</a:t>
            </a:r>
            <a:r>
              <a:rPr lang="hu-HU" dirty="0"/>
              <a:t> </a:t>
            </a:r>
            <a:r>
              <a:rPr lang="hu-HU" dirty="0" err="1"/>
              <a:t>on</a:t>
            </a:r>
            <a:r>
              <a:rPr lang="hu-HU" dirty="0"/>
              <a:t> </a:t>
            </a:r>
            <a:r>
              <a:rPr lang="hu-HU" dirty="0" err="1"/>
              <a:t>charging</a:t>
            </a:r>
            <a:r>
              <a:rPr lang="hu-HU" dirty="0"/>
              <a:t> </a:t>
            </a:r>
            <a:r>
              <a:rPr lang="hu-HU" dirty="0" err="1"/>
              <a:t>infrastructure</a:t>
            </a:r>
            <a:r>
              <a:rPr lang="hu-HU" dirty="0"/>
              <a:t> and </a:t>
            </a:r>
            <a:r>
              <a:rPr lang="hu-HU" dirty="0" err="1"/>
              <a:t>charging</a:t>
            </a:r>
            <a:r>
              <a:rPr lang="hu-HU" dirty="0"/>
              <a:t> </a:t>
            </a:r>
            <a:r>
              <a:rPr lang="hu-HU" dirty="0" err="1"/>
              <a:t>behaviouor</a:t>
            </a:r>
            <a:r>
              <a:rPr lang="hu-HU" dirty="0"/>
              <a:t> </a:t>
            </a:r>
            <a:r>
              <a:rPr lang="hu-HU" dirty="0" err="1"/>
              <a:t>data</a:t>
            </a:r>
            <a:r>
              <a:rPr lang="hu-HU" dirty="0"/>
              <a:t>, </a:t>
            </a:r>
            <a:r>
              <a:rPr lang="hu-HU" dirty="0" err="1"/>
              <a:t>electrical</a:t>
            </a:r>
            <a:r>
              <a:rPr lang="hu-HU" dirty="0"/>
              <a:t> </a:t>
            </a:r>
            <a:r>
              <a:rPr lang="hu-HU" dirty="0" err="1"/>
              <a:t>grid</a:t>
            </a:r>
            <a:r>
              <a:rPr lang="hu-HU" dirty="0"/>
              <a:t> and </a:t>
            </a:r>
            <a:r>
              <a:rPr lang="hu-HU" dirty="0" err="1"/>
              <a:t>supply</a:t>
            </a:r>
            <a:r>
              <a:rPr lang="hu-HU" dirty="0"/>
              <a:t>, RES-</a:t>
            </a:r>
            <a:r>
              <a:rPr lang="hu-HU" dirty="0" err="1"/>
              <a:t>capacities</a:t>
            </a:r>
            <a:r>
              <a:rPr lang="hu-HU" dirty="0"/>
              <a:t>, </a:t>
            </a:r>
            <a:r>
              <a:rPr lang="hu-HU" dirty="0" err="1"/>
              <a:t>hydrogen</a:t>
            </a:r>
            <a:r>
              <a:rPr lang="hu-HU" dirty="0"/>
              <a:t> and </a:t>
            </a:r>
            <a:r>
              <a:rPr lang="hu-HU" dirty="0" err="1"/>
              <a:t>oxygen</a:t>
            </a:r>
            <a:r>
              <a:rPr lang="hu-HU" dirty="0"/>
              <a:t> </a:t>
            </a:r>
            <a:r>
              <a:rPr lang="hu-HU" dirty="0" err="1"/>
              <a:t>demand</a:t>
            </a:r>
            <a:endParaRPr lang="hu-HU" dirty="0"/>
          </a:p>
          <a:p>
            <a:pPr marL="457200" indent="-457200">
              <a:buFont typeface="Arial" panose="020B0604020202020204" pitchFamily="34" charset="0"/>
              <a:buChar char="•"/>
            </a:pPr>
            <a:r>
              <a:rPr lang="hu-HU" dirty="0" err="1"/>
              <a:t>Finalized</a:t>
            </a:r>
            <a:r>
              <a:rPr lang="hu-HU" dirty="0"/>
              <a:t> </a:t>
            </a:r>
            <a:r>
              <a:rPr lang="hu-HU" dirty="0" err="1"/>
              <a:t>the</a:t>
            </a:r>
            <a:r>
              <a:rPr lang="hu-HU" dirty="0"/>
              <a:t> </a:t>
            </a:r>
            <a:r>
              <a:rPr lang="hu-HU" dirty="0" err="1"/>
              <a:t>Danube</a:t>
            </a:r>
            <a:r>
              <a:rPr lang="hu-HU" dirty="0"/>
              <a:t> </a:t>
            </a:r>
            <a:r>
              <a:rPr lang="hu-HU" dirty="0" err="1"/>
              <a:t>Indeet</a:t>
            </a:r>
            <a:r>
              <a:rPr lang="hu-HU" dirty="0"/>
              <a:t> </a:t>
            </a:r>
            <a:r>
              <a:rPr lang="hu-HU" dirty="0" err="1"/>
              <a:t>Model</a:t>
            </a:r>
            <a:r>
              <a:rPr lang="hu-HU" dirty="0"/>
              <a:t> – </a:t>
            </a:r>
            <a:r>
              <a:rPr lang="hu-HU" dirty="0" err="1"/>
              <a:t>interface</a:t>
            </a:r>
            <a:r>
              <a:rPr lang="hu-HU" dirty="0"/>
              <a:t> </a:t>
            </a:r>
            <a:r>
              <a:rPr lang="hu-HU" dirty="0" err="1"/>
              <a:t>developed</a:t>
            </a:r>
            <a:r>
              <a:rPr lang="hu-HU" dirty="0"/>
              <a:t>, </a:t>
            </a:r>
            <a:r>
              <a:rPr lang="hu-HU" dirty="0" err="1"/>
              <a:t>functions</a:t>
            </a:r>
            <a:r>
              <a:rPr lang="hu-HU" dirty="0"/>
              <a:t> </a:t>
            </a:r>
            <a:r>
              <a:rPr lang="hu-HU" dirty="0" err="1"/>
              <a:t>being</a:t>
            </a:r>
            <a:r>
              <a:rPr lang="hu-HU" dirty="0"/>
              <a:t> </a:t>
            </a:r>
            <a:r>
              <a:rPr lang="hu-HU" dirty="0" err="1"/>
              <a:t>added</a:t>
            </a:r>
            <a:endParaRPr lang="hu-HU" dirty="0"/>
          </a:p>
          <a:p>
            <a:pPr marL="457200" indent="-457200">
              <a:buFont typeface="Arial" panose="020B0604020202020204" pitchFamily="34" charset="0"/>
              <a:buChar char="•"/>
            </a:pPr>
            <a:r>
              <a:rPr lang="hu-HU" dirty="0"/>
              <a:t>Testing </a:t>
            </a:r>
            <a:r>
              <a:rPr lang="hu-HU" dirty="0" err="1"/>
              <a:t>phase</a:t>
            </a:r>
            <a:r>
              <a:rPr lang="hu-HU" dirty="0"/>
              <a:t> </a:t>
            </a:r>
            <a:r>
              <a:rPr lang="hu-HU" dirty="0" err="1"/>
              <a:t>early</a:t>
            </a:r>
            <a:r>
              <a:rPr lang="hu-HU" dirty="0"/>
              <a:t> </a:t>
            </a:r>
            <a:r>
              <a:rPr lang="hu-HU" dirty="0" err="1"/>
              <a:t>next</a:t>
            </a:r>
            <a:r>
              <a:rPr lang="hu-HU" dirty="0"/>
              <a:t> </a:t>
            </a:r>
            <a:r>
              <a:rPr lang="hu-HU" dirty="0" err="1"/>
              <a:t>year</a:t>
            </a:r>
            <a:endParaRPr lang="en-GB" dirty="0"/>
          </a:p>
          <a:p>
            <a:pPr marL="457200" indent="-457200">
              <a:buFont typeface="Arial" panose="020B0604020202020204" pitchFamily="34" charset="0"/>
              <a:buChar char="•"/>
            </a:pPr>
            <a:endParaRPr lang="en-GB" dirty="0"/>
          </a:p>
          <a:p>
            <a:endParaRPr lang="en-GB" dirty="0"/>
          </a:p>
        </p:txBody>
      </p:sp>
      <p:sp>
        <p:nvSpPr>
          <p:cNvPr id="5" name="Text Placeholder 4">
            <a:extLst>
              <a:ext uri="{FF2B5EF4-FFF2-40B4-BE49-F238E27FC236}">
                <a16:creationId xmlns:a16="http://schemas.microsoft.com/office/drawing/2014/main" id="{A1C7D050-08E3-9D00-745A-1BE0A0A93128}"/>
              </a:ext>
            </a:extLst>
          </p:cNvPr>
          <p:cNvSpPr>
            <a:spLocks noGrp="1"/>
          </p:cNvSpPr>
          <p:nvPr>
            <p:ph type="body" sz="quarter" idx="13"/>
          </p:nvPr>
        </p:nvSpPr>
        <p:spPr/>
        <p:txBody>
          <a:bodyPr/>
          <a:lstStyle/>
          <a:p>
            <a:r>
              <a:rPr lang="hu-HU" dirty="0" err="1"/>
              <a:t>Preliminary</a:t>
            </a:r>
            <a:r>
              <a:rPr lang="hu-HU" dirty="0"/>
              <a:t> </a:t>
            </a:r>
            <a:r>
              <a:rPr lang="hu-HU" dirty="0" err="1"/>
              <a:t>interface</a:t>
            </a:r>
            <a:r>
              <a:rPr lang="hu-HU" dirty="0"/>
              <a:t> </a:t>
            </a:r>
            <a:r>
              <a:rPr lang="hu-HU" dirty="0" err="1"/>
              <a:t>screenshot</a:t>
            </a:r>
            <a:r>
              <a:rPr lang="hu-HU" dirty="0"/>
              <a:t> (</a:t>
            </a:r>
            <a:r>
              <a:rPr lang="hu-HU" dirty="0" err="1"/>
              <a:t>from</a:t>
            </a:r>
            <a:r>
              <a:rPr lang="hu-HU" dirty="0"/>
              <a:t> PP10 UNIGZFER)</a:t>
            </a:r>
            <a:endParaRPr lang="en-GB" dirty="0"/>
          </a:p>
        </p:txBody>
      </p:sp>
      <p:pic>
        <p:nvPicPr>
          <p:cNvPr id="11" name="Picture 10">
            <a:extLst>
              <a:ext uri="{FF2B5EF4-FFF2-40B4-BE49-F238E27FC236}">
                <a16:creationId xmlns:a16="http://schemas.microsoft.com/office/drawing/2014/main" id="{7E327600-087A-42BE-3BA1-B08B76334E2F}"/>
              </a:ext>
            </a:extLst>
          </p:cNvPr>
          <p:cNvPicPr>
            <a:picLocks noChangeAspect="1"/>
          </p:cNvPicPr>
          <p:nvPr/>
        </p:nvPicPr>
        <p:blipFill>
          <a:blip r:embed="rId2"/>
          <a:stretch>
            <a:fillRect/>
          </a:stretch>
        </p:blipFill>
        <p:spPr>
          <a:xfrm>
            <a:off x="8951277" y="3035300"/>
            <a:ext cx="9097645" cy="4572638"/>
          </a:xfrm>
          <a:prstGeom prst="rect">
            <a:avLst/>
          </a:prstGeom>
        </p:spPr>
      </p:pic>
    </p:spTree>
    <p:extLst>
      <p:ext uri="{BB962C8B-B14F-4D97-AF65-F5344CB8AC3E}">
        <p14:creationId xmlns:p14="http://schemas.microsoft.com/office/powerpoint/2010/main" val="392855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DEF81-EC2F-3FF1-1A74-39224A383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789F9-76A0-6A44-DAC2-7B333D18D84B}"/>
              </a:ext>
            </a:extLst>
          </p:cNvPr>
          <p:cNvSpPr>
            <a:spLocks noGrp="1"/>
          </p:cNvSpPr>
          <p:nvPr>
            <p:ph type="title"/>
          </p:nvPr>
        </p:nvSpPr>
        <p:spPr/>
        <p:txBody>
          <a:bodyPr/>
          <a:lstStyle/>
          <a:p>
            <a:r>
              <a:rPr lang="hu-HU" dirty="0" err="1"/>
              <a:t>Results</a:t>
            </a:r>
            <a:r>
              <a:rPr lang="hu-HU" dirty="0"/>
              <a:t> of </a:t>
            </a:r>
            <a:r>
              <a:rPr lang="hu-HU" dirty="0" err="1"/>
              <a:t>the</a:t>
            </a:r>
            <a:r>
              <a:rPr lang="hu-HU" dirty="0"/>
              <a:t> 1st </a:t>
            </a:r>
            <a:r>
              <a:rPr lang="hu-HU" dirty="0" err="1"/>
              <a:t>year</a:t>
            </a:r>
            <a:r>
              <a:rPr lang="hu-HU" dirty="0"/>
              <a:t> and </a:t>
            </a:r>
            <a:r>
              <a:rPr lang="hu-HU" dirty="0" err="1"/>
              <a:t>further</a:t>
            </a:r>
            <a:r>
              <a:rPr lang="hu-HU" dirty="0"/>
              <a:t> </a:t>
            </a:r>
            <a:r>
              <a:rPr lang="hu-HU" dirty="0" err="1"/>
              <a:t>planned</a:t>
            </a:r>
            <a:r>
              <a:rPr lang="hu-HU" dirty="0"/>
              <a:t> </a:t>
            </a:r>
            <a:r>
              <a:rPr lang="hu-HU" dirty="0" err="1"/>
              <a:t>activities</a:t>
            </a:r>
            <a:r>
              <a:rPr lang="hu-HU" dirty="0"/>
              <a:t> </a:t>
            </a:r>
            <a:endParaRPr lang="en-GB" dirty="0"/>
          </a:p>
        </p:txBody>
      </p:sp>
      <p:sp>
        <p:nvSpPr>
          <p:cNvPr id="3" name="Text Placeholder 2">
            <a:extLst>
              <a:ext uri="{FF2B5EF4-FFF2-40B4-BE49-F238E27FC236}">
                <a16:creationId xmlns:a16="http://schemas.microsoft.com/office/drawing/2014/main" id="{5299DB82-8398-D9F5-5C36-951325E4A338}"/>
              </a:ext>
            </a:extLst>
          </p:cNvPr>
          <p:cNvSpPr>
            <a:spLocks noGrp="1"/>
          </p:cNvSpPr>
          <p:nvPr>
            <p:ph type="body" sz="quarter" idx="11"/>
          </p:nvPr>
        </p:nvSpPr>
        <p:spPr/>
        <p:txBody>
          <a:bodyPr/>
          <a:lstStyle/>
          <a:p>
            <a:pPr marL="457200" indent="-457200">
              <a:buFont typeface="Arial" panose="020B0604020202020204" pitchFamily="34" charset="0"/>
              <a:buChar char="•"/>
            </a:pPr>
            <a:r>
              <a:rPr lang="hu-HU" dirty="0"/>
              <a:t>A1.2 </a:t>
            </a:r>
            <a:r>
              <a:rPr lang="hu-HU" dirty="0" err="1"/>
              <a:t>Legal</a:t>
            </a:r>
            <a:r>
              <a:rPr lang="hu-HU" dirty="0"/>
              <a:t> </a:t>
            </a:r>
            <a:r>
              <a:rPr lang="hu-HU" dirty="0" err="1"/>
              <a:t>Analysis</a:t>
            </a:r>
            <a:endParaRPr lang="hu-HU" dirty="0"/>
          </a:p>
          <a:p>
            <a:pPr marL="457200" indent="-457200">
              <a:buFont typeface="Arial" panose="020B0604020202020204" pitchFamily="34" charset="0"/>
              <a:buChar char="•"/>
            </a:pPr>
            <a:r>
              <a:rPr lang="hu-HU" dirty="0"/>
              <a:t>A2.3 Business </a:t>
            </a:r>
            <a:r>
              <a:rPr lang="hu-HU" dirty="0" err="1"/>
              <a:t>Model</a:t>
            </a:r>
            <a:r>
              <a:rPr lang="hu-HU" dirty="0"/>
              <a:t> is a </a:t>
            </a:r>
            <a:r>
              <a:rPr lang="hu-HU" dirty="0" err="1"/>
              <a:t>deep-dive</a:t>
            </a:r>
            <a:r>
              <a:rPr lang="hu-HU" dirty="0"/>
              <a:t> </a:t>
            </a:r>
            <a:r>
              <a:rPr lang="hu-HU" dirty="0" err="1"/>
              <a:t>into</a:t>
            </a:r>
            <a:r>
              <a:rPr lang="hu-HU" dirty="0"/>
              <a:t> </a:t>
            </a:r>
            <a:r>
              <a:rPr lang="hu-HU" dirty="0" err="1"/>
              <a:t>one</a:t>
            </a:r>
            <a:r>
              <a:rPr lang="hu-HU" dirty="0"/>
              <a:t> </a:t>
            </a:r>
            <a:r>
              <a:rPr lang="hu-HU" dirty="0" err="1"/>
              <a:t>particular</a:t>
            </a:r>
            <a:r>
              <a:rPr lang="hu-HU" dirty="0"/>
              <a:t> </a:t>
            </a:r>
            <a:r>
              <a:rPr lang="hu-HU" dirty="0" err="1"/>
              <a:t>case</a:t>
            </a:r>
            <a:r>
              <a:rPr lang="hu-HU" dirty="0"/>
              <a:t> in </a:t>
            </a:r>
            <a:r>
              <a:rPr lang="hu-HU" dirty="0" err="1"/>
              <a:t>each</a:t>
            </a:r>
            <a:r>
              <a:rPr lang="hu-HU" dirty="0"/>
              <a:t> country and </a:t>
            </a:r>
            <a:r>
              <a:rPr lang="hu-HU" dirty="0" err="1"/>
              <a:t>will</a:t>
            </a:r>
            <a:r>
              <a:rPr lang="hu-HU" dirty="0"/>
              <a:t> be – </a:t>
            </a:r>
            <a:r>
              <a:rPr lang="hu-HU" dirty="0" err="1"/>
              <a:t>work</a:t>
            </a:r>
            <a:r>
              <a:rPr lang="hu-HU" dirty="0"/>
              <a:t> </a:t>
            </a:r>
            <a:r>
              <a:rPr lang="hu-HU" dirty="0" err="1"/>
              <a:t>started</a:t>
            </a:r>
            <a:endParaRPr lang="hu-HU" dirty="0"/>
          </a:p>
          <a:p>
            <a:pPr marL="457200" indent="-457200">
              <a:buFont typeface="Arial" panose="020B0604020202020204" pitchFamily="34" charset="0"/>
              <a:buChar char="•"/>
            </a:pPr>
            <a:r>
              <a:rPr lang="en-GB" dirty="0"/>
              <a:t>Strategy for an integrated energy and mobility concept</a:t>
            </a:r>
            <a:endParaRPr lang="hu-HU" dirty="0"/>
          </a:p>
          <a:p>
            <a:pPr marL="1485900" lvl="1" indent="-457200"/>
            <a:r>
              <a:rPr lang="hu-HU" sz="2400" dirty="0" err="1">
                <a:solidFill>
                  <a:srgbClr val="003399"/>
                </a:solidFill>
              </a:rPr>
              <a:t>Contains</a:t>
            </a:r>
            <a:r>
              <a:rPr lang="hu-HU" sz="2400" dirty="0">
                <a:solidFill>
                  <a:srgbClr val="003399"/>
                </a:solidFill>
              </a:rPr>
              <a:t> </a:t>
            </a:r>
            <a:r>
              <a:rPr lang="en-GB" sz="2400" dirty="0">
                <a:solidFill>
                  <a:srgbClr val="003399"/>
                </a:solidFill>
              </a:rPr>
              <a:t>results from the model testing (A1.4), the</a:t>
            </a:r>
            <a:r>
              <a:rPr lang="hu-HU" sz="2400" dirty="0">
                <a:solidFill>
                  <a:srgbClr val="003399"/>
                </a:solidFill>
              </a:rPr>
              <a:t> </a:t>
            </a:r>
            <a:r>
              <a:rPr lang="en-GB" sz="2400" dirty="0">
                <a:solidFill>
                  <a:srgbClr val="003399"/>
                </a:solidFill>
              </a:rPr>
              <a:t>scenario modelling (A2.1), the legal guidelines (A</a:t>
            </a:r>
            <a:r>
              <a:rPr lang="hu-HU" sz="2400" dirty="0">
                <a:solidFill>
                  <a:srgbClr val="003399"/>
                </a:solidFill>
              </a:rPr>
              <a:t>1</a:t>
            </a:r>
            <a:r>
              <a:rPr lang="en-GB" sz="2400" dirty="0">
                <a:solidFill>
                  <a:srgbClr val="003399"/>
                </a:solidFill>
              </a:rPr>
              <a:t>.2)</a:t>
            </a:r>
            <a:r>
              <a:rPr lang="hu-HU" sz="2400" dirty="0">
                <a:solidFill>
                  <a:srgbClr val="003399"/>
                </a:solidFill>
              </a:rPr>
              <a:t>, policy </a:t>
            </a:r>
            <a:r>
              <a:rPr lang="hu-HU" sz="2400" dirty="0" err="1">
                <a:solidFill>
                  <a:srgbClr val="003399"/>
                </a:solidFill>
              </a:rPr>
              <a:t>recommendations</a:t>
            </a:r>
            <a:r>
              <a:rPr lang="hu-HU" sz="2400" dirty="0">
                <a:solidFill>
                  <a:srgbClr val="003399"/>
                </a:solidFill>
              </a:rPr>
              <a:t> (A2.2)</a:t>
            </a:r>
            <a:r>
              <a:rPr lang="en-GB" sz="2400" dirty="0">
                <a:solidFill>
                  <a:srgbClr val="003399"/>
                </a:solidFill>
              </a:rPr>
              <a:t> and the business model development (A2.3)</a:t>
            </a:r>
            <a:endParaRPr lang="hu-HU" sz="2400" dirty="0">
              <a:solidFill>
                <a:srgbClr val="003399"/>
              </a:solidFill>
            </a:endParaRPr>
          </a:p>
          <a:p>
            <a:pPr marL="457200" indent="-457200">
              <a:buFont typeface="Arial" panose="020B0604020202020204" pitchFamily="34" charset="0"/>
              <a:buChar char="•"/>
            </a:pPr>
            <a:endParaRPr lang="en-GB" dirty="0"/>
          </a:p>
          <a:p>
            <a:endParaRPr lang="en-GB" dirty="0"/>
          </a:p>
        </p:txBody>
      </p:sp>
      <p:sp>
        <p:nvSpPr>
          <p:cNvPr id="4" name="Picture Placeholder 3">
            <a:extLst>
              <a:ext uri="{FF2B5EF4-FFF2-40B4-BE49-F238E27FC236}">
                <a16:creationId xmlns:a16="http://schemas.microsoft.com/office/drawing/2014/main" id="{917F5D10-F701-08BB-10F9-0D12023EE544}"/>
              </a:ext>
            </a:extLst>
          </p:cNvPr>
          <p:cNvSpPr>
            <a:spLocks noGrp="1"/>
          </p:cNvSpPr>
          <p:nvPr>
            <p:ph type="pic" sz="quarter" idx="12"/>
          </p:nvPr>
        </p:nvSpPr>
        <p:spPr/>
        <p:txBody>
          <a:bodyPr/>
          <a:lstStyle/>
          <a:p>
            <a:endParaRPr lang="en-GB"/>
          </a:p>
        </p:txBody>
      </p:sp>
      <p:sp>
        <p:nvSpPr>
          <p:cNvPr id="5" name="Text Placeholder 4">
            <a:extLst>
              <a:ext uri="{FF2B5EF4-FFF2-40B4-BE49-F238E27FC236}">
                <a16:creationId xmlns:a16="http://schemas.microsoft.com/office/drawing/2014/main" id="{A1E224B3-BF8D-7C7E-5419-06E537584B1F}"/>
              </a:ext>
            </a:extLst>
          </p:cNvPr>
          <p:cNvSpPr>
            <a:spLocks noGrp="1"/>
          </p:cNvSpPr>
          <p:nvPr>
            <p:ph type="body" sz="quarter" idx="13"/>
          </p:nvPr>
        </p:nvSpPr>
        <p:spPr/>
        <p:txBody>
          <a:bodyPr/>
          <a:lstStyle/>
          <a:p>
            <a:r>
              <a:rPr lang="hu-HU" dirty="0" err="1"/>
              <a:t>Danube</a:t>
            </a:r>
            <a:r>
              <a:rPr lang="hu-HU" dirty="0"/>
              <a:t> </a:t>
            </a:r>
            <a:r>
              <a:rPr lang="hu-HU" dirty="0" err="1"/>
              <a:t>Indeet</a:t>
            </a:r>
            <a:r>
              <a:rPr lang="hu-HU" dirty="0"/>
              <a:t> </a:t>
            </a:r>
            <a:r>
              <a:rPr lang="hu-HU" dirty="0" err="1"/>
              <a:t>intervention</a:t>
            </a:r>
            <a:r>
              <a:rPr lang="hu-HU" dirty="0"/>
              <a:t> </a:t>
            </a:r>
            <a:r>
              <a:rPr lang="hu-HU" dirty="0" err="1"/>
              <a:t>logic</a:t>
            </a:r>
            <a:endParaRPr lang="en-GB" dirty="0"/>
          </a:p>
        </p:txBody>
      </p:sp>
      <p:pic>
        <p:nvPicPr>
          <p:cNvPr id="6" name="Tartalom helye 8">
            <a:extLst>
              <a:ext uri="{FF2B5EF4-FFF2-40B4-BE49-F238E27FC236}">
                <a16:creationId xmlns:a16="http://schemas.microsoft.com/office/drawing/2014/main" id="{3B424663-E1B1-D760-B157-51DB12A5B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4943" y="1310287"/>
            <a:ext cx="8272657" cy="6652613"/>
          </a:xfrm>
          <a:prstGeom prst="rect">
            <a:avLst/>
          </a:prstGeom>
        </p:spPr>
      </p:pic>
    </p:spTree>
    <p:extLst>
      <p:ext uri="{BB962C8B-B14F-4D97-AF65-F5344CB8AC3E}">
        <p14:creationId xmlns:p14="http://schemas.microsoft.com/office/powerpoint/2010/main" val="5069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16719-8DFD-60DD-DDFF-615EC523E8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BA3D41-23AD-C3E7-7A9F-4AE64191D91D}"/>
              </a:ext>
            </a:extLst>
          </p:cNvPr>
          <p:cNvSpPr>
            <a:spLocks noGrp="1"/>
          </p:cNvSpPr>
          <p:nvPr>
            <p:ph type="title"/>
          </p:nvPr>
        </p:nvSpPr>
        <p:spPr/>
        <p:txBody>
          <a:bodyPr/>
          <a:lstStyle/>
          <a:p>
            <a:r>
              <a:rPr lang="hu-HU" dirty="0" err="1"/>
              <a:t>Results</a:t>
            </a:r>
            <a:r>
              <a:rPr lang="hu-HU" dirty="0"/>
              <a:t> of </a:t>
            </a:r>
            <a:r>
              <a:rPr lang="hu-HU" dirty="0" err="1"/>
              <a:t>the</a:t>
            </a:r>
            <a:r>
              <a:rPr lang="hu-HU" dirty="0"/>
              <a:t> 1st </a:t>
            </a:r>
            <a:r>
              <a:rPr lang="hu-HU" dirty="0" err="1"/>
              <a:t>year</a:t>
            </a:r>
            <a:r>
              <a:rPr lang="hu-HU" dirty="0"/>
              <a:t> and </a:t>
            </a:r>
            <a:r>
              <a:rPr lang="hu-HU" dirty="0" err="1"/>
              <a:t>further</a:t>
            </a:r>
            <a:r>
              <a:rPr lang="hu-HU" dirty="0"/>
              <a:t> </a:t>
            </a:r>
            <a:r>
              <a:rPr lang="hu-HU" dirty="0" err="1"/>
              <a:t>planned</a:t>
            </a:r>
            <a:r>
              <a:rPr lang="hu-HU" dirty="0"/>
              <a:t> </a:t>
            </a:r>
            <a:r>
              <a:rPr lang="hu-HU" dirty="0" err="1"/>
              <a:t>activities</a:t>
            </a:r>
            <a:r>
              <a:rPr lang="hu-HU" dirty="0"/>
              <a:t> </a:t>
            </a:r>
            <a:endParaRPr lang="en-GB" dirty="0"/>
          </a:p>
        </p:txBody>
      </p:sp>
      <p:sp>
        <p:nvSpPr>
          <p:cNvPr id="3" name="Text Placeholder 2">
            <a:extLst>
              <a:ext uri="{FF2B5EF4-FFF2-40B4-BE49-F238E27FC236}">
                <a16:creationId xmlns:a16="http://schemas.microsoft.com/office/drawing/2014/main" id="{A1E4B75E-FEF4-B9C7-C91D-5E6B3F4529F6}"/>
              </a:ext>
            </a:extLst>
          </p:cNvPr>
          <p:cNvSpPr>
            <a:spLocks noGrp="1"/>
          </p:cNvSpPr>
          <p:nvPr>
            <p:ph type="body" sz="quarter" idx="11"/>
          </p:nvPr>
        </p:nvSpPr>
        <p:spPr/>
        <p:txBody>
          <a:bodyPr/>
          <a:lstStyle/>
          <a:p>
            <a:pPr marL="457200" indent="-457200">
              <a:buFont typeface="Arial" panose="020B0604020202020204" pitchFamily="34" charset="0"/>
              <a:buChar char="•"/>
            </a:pPr>
            <a:r>
              <a:rPr lang="en-GB" dirty="0"/>
              <a:t>Anchorage of the developed model and strategy</a:t>
            </a:r>
            <a:r>
              <a:rPr lang="hu-HU" dirty="0"/>
              <a:t>:</a:t>
            </a:r>
          </a:p>
          <a:p>
            <a:pPr marL="1485900" lvl="1" indent="-457200"/>
            <a:r>
              <a:rPr lang="hu-HU" sz="2400" dirty="0" err="1">
                <a:solidFill>
                  <a:srgbClr val="003399"/>
                </a:solidFill>
              </a:rPr>
              <a:t>Analysis</a:t>
            </a:r>
            <a:r>
              <a:rPr lang="hu-HU" sz="2400" dirty="0">
                <a:solidFill>
                  <a:srgbClr val="003399"/>
                </a:solidFill>
              </a:rPr>
              <a:t> of </a:t>
            </a:r>
            <a:r>
              <a:rPr lang="hu-HU" sz="2400" dirty="0" err="1">
                <a:solidFill>
                  <a:srgbClr val="003399"/>
                </a:solidFill>
              </a:rPr>
              <a:t>acceptance</a:t>
            </a:r>
            <a:r>
              <a:rPr lang="hu-HU" sz="2400" dirty="0">
                <a:solidFill>
                  <a:srgbClr val="003399"/>
                </a:solidFill>
              </a:rPr>
              <a:t> </a:t>
            </a:r>
            <a:r>
              <a:rPr lang="hu-HU" sz="2400" dirty="0" err="1">
                <a:solidFill>
                  <a:srgbClr val="003399"/>
                </a:solidFill>
              </a:rPr>
              <a:t>factors</a:t>
            </a:r>
            <a:r>
              <a:rPr lang="hu-HU" sz="2400" dirty="0">
                <a:solidFill>
                  <a:srgbClr val="003399"/>
                </a:solidFill>
              </a:rPr>
              <a:t> </a:t>
            </a:r>
            <a:r>
              <a:rPr lang="hu-HU" sz="2400" dirty="0" err="1">
                <a:solidFill>
                  <a:srgbClr val="003399"/>
                </a:solidFill>
              </a:rPr>
              <a:t>started</a:t>
            </a:r>
            <a:endParaRPr lang="hu-HU" sz="2400" dirty="0">
              <a:solidFill>
                <a:srgbClr val="003399"/>
              </a:solidFill>
            </a:endParaRPr>
          </a:p>
          <a:p>
            <a:pPr marL="1485900" lvl="1" indent="-457200"/>
            <a:r>
              <a:rPr lang="hu-HU" sz="2400" dirty="0" err="1">
                <a:solidFill>
                  <a:srgbClr val="003399"/>
                </a:solidFill>
              </a:rPr>
              <a:t>By</a:t>
            </a:r>
            <a:r>
              <a:rPr lang="hu-HU" sz="2400" dirty="0">
                <a:solidFill>
                  <a:srgbClr val="003399"/>
                </a:solidFill>
              </a:rPr>
              <a:t> </a:t>
            </a:r>
            <a:r>
              <a:rPr lang="hu-HU" sz="2400" dirty="0" err="1">
                <a:solidFill>
                  <a:srgbClr val="003399"/>
                </a:solidFill>
              </a:rPr>
              <a:t>understanding</a:t>
            </a:r>
            <a:r>
              <a:rPr lang="hu-HU" sz="2400" dirty="0">
                <a:solidFill>
                  <a:srgbClr val="003399"/>
                </a:solidFill>
              </a:rPr>
              <a:t> </a:t>
            </a:r>
            <a:r>
              <a:rPr lang="hu-HU" sz="2400" dirty="0" err="1">
                <a:solidFill>
                  <a:srgbClr val="003399"/>
                </a:solidFill>
              </a:rPr>
              <a:t>the</a:t>
            </a:r>
            <a:r>
              <a:rPr lang="hu-HU" sz="2400" dirty="0">
                <a:solidFill>
                  <a:srgbClr val="003399"/>
                </a:solidFill>
              </a:rPr>
              <a:t> </a:t>
            </a:r>
            <a:r>
              <a:rPr lang="hu-HU" sz="2400" dirty="0" err="1">
                <a:solidFill>
                  <a:srgbClr val="003399"/>
                </a:solidFill>
              </a:rPr>
              <a:t>perception</a:t>
            </a:r>
            <a:r>
              <a:rPr lang="hu-HU" sz="2400" dirty="0">
                <a:solidFill>
                  <a:srgbClr val="003399"/>
                </a:solidFill>
              </a:rPr>
              <a:t> of </a:t>
            </a:r>
            <a:r>
              <a:rPr lang="hu-HU" sz="2400" dirty="0" err="1">
                <a:solidFill>
                  <a:srgbClr val="003399"/>
                </a:solidFill>
              </a:rPr>
              <a:t>our</a:t>
            </a:r>
            <a:r>
              <a:rPr lang="hu-HU" sz="2400" dirty="0">
                <a:solidFill>
                  <a:srgbClr val="003399"/>
                </a:solidFill>
              </a:rPr>
              <a:t> </a:t>
            </a:r>
            <a:r>
              <a:rPr lang="hu-HU" sz="2400" dirty="0" err="1">
                <a:solidFill>
                  <a:srgbClr val="003399"/>
                </a:solidFill>
              </a:rPr>
              <a:t>stakeholders</a:t>
            </a:r>
            <a:r>
              <a:rPr lang="hu-HU" sz="2400" dirty="0">
                <a:solidFill>
                  <a:srgbClr val="003399"/>
                </a:solidFill>
              </a:rPr>
              <a:t> </a:t>
            </a:r>
            <a:r>
              <a:rPr lang="hu-HU" sz="2400" dirty="0" err="1">
                <a:solidFill>
                  <a:srgbClr val="003399"/>
                </a:solidFill>
              </a:rPr>
              <a:t>we</a:t>
            </a:r>
            <a:r>
              <a:rPr lang="hu-HU" sz="2400" dirty="0">
                <a:solidFill>
                  <a:srgbClr val="003399"/>
                </a:solidFill>
              </a:rPr>
              <a:t> </a:t>
            </a:r>
            <a:r>
              <a:rPr lang="hu-HU" sz="2400" dirty="0" err="1">
                <a:solidFill>
                  <a:srgbClr val="003399"/>
                </a:solidFill>
              </a:rPr>
              <a:t>can</a:t>
            </a:r>
            <a:r>
              <a:rPr lang="hu-HU" sz="2400" dirty="0">
                <a:solidFill>
                  <a:srgbClr val="003399"/>
                </a:solidFill>
              </a:rPr>
              <a:t> drive </a:t>
            </a:r>
            <a:r>
              <a:rPr lang="en-GB" sz="2400" dirty="0">
                <a:solidFill>
                  <a:srgbClr val="003399"/>
                </a:solidFill>
              </a:rPr>
              <a:t>further interactions to boost support</a:t>
            </a:r>
            <a:endParaRPr lang="hu-HU" sz="2400" dirty="0">
              <a:solidFill>
                <a:srgbClr val="003399"/>
              </a:solidFill>
            </a:endParaRPr>
          </a:p>
          <a:p>
            <a:pPr marL="1485900" lvl="1" indent="-457200"/>
            <a:r>
              <a:rPr lang="hu-HU" sz="2400" dirty="0">
                <a:solidFill>
                  <a:srgbClr val="003399"/>
                </a:solidFill>
              </a:rPr>
              <a:t>Public </a:t>
            </a:r>
            <a:r>
              <a:rPr lang="hu-HU" sz="2400" dirty="0" err="1">
                <a:solidFill>
                  <a:srgbClr val="003399"/>
                </a:solidFill>
              </a:rPr>
              <a:t>bodies</a:t>
            </a:r>
            <a:r>
              <a:rPr lang="hu-HU" sz="2400" dirty="0">
                <a:solidFill>
                  <a:srgbClr val="003399"/>
                </a:solidFill>
              </a:rPr>
              <a:t> and decision-</a:t>
            </a:r>
            <a:r>
              <a:rPr lang="hu-HU" sz="2400" dirty="0" err="1">
                <a:solidFill>
                  <a:srgbClr val="003399"/>
                </a:solidFill>
              </a:rPr>
              <a:t>makers</a:t>
            </a:r>
            <a:r>
              <a:rPr lang="hu-HU" sz="2400" dirty="0">
                <a:solidFill>
                  <a:srgbClr val="003399"/>
                </a:solidFill>
              </a:rPr>
              <a:t> </a:t>
            </a:r>
            <a:r>
              <a:rPr lang="hu-HU" sz="2400" dirty="0" err="1">
                <a:solidFill>
                  <a:srgbClr val="003399"/>
                </a:solidFill>
              </a:rPr>
              <a:t>are</a:t>
            </a:r>
            <a:r>
              <a:rPr lang="hu-HU" sz="2400" dirty="0">
                <a:solidFill>
                  <a:srgbClr val="003399"/>
                </a:solidFill>
              </a:rPr>
              <a:t> </a:t>
            </a:r>
            <a:r>
              <a:rPr lang="hu-HU" sz="2400" dirty="0" err="1">
                <a:solidFill>
                  <a:srgbClr val="003399"/>
                </a:solidFill>
              </a:rPr>
              <a:t>the</a:t>
            </a:r>
            <a:r>
              <a:rPr lang="hu-HU" sz="2400" dirty="0">
                <a:solidFill>
                  <a:srgbClr val="003399"/>
                </a:solidFill>
              </a:rPr>
              <a:t> main </a:t>
            </a:r>
            <a:r>
              <a:rPr lang="hu-HU" sz="2400" dirty="0" err="1">
                <a:solidFill>
                  <a:srgbClr val="003399"/>
                </a:solidFill>
              </a:rPr>
              <a:t>focus</a:t>
            </a:r>
            <a:r>
              <a:rPr lang="hu-HU" sz="2400" dirty="0">
                <a:solidFill>
                  <a:srgbClr val="003399"/>
                </a:solidFill>
              </a:rPr>
              <a:t> of </a:t>
            </a:r>
            <a:r>
              <a:rPr lang="hu-HU" sz="2400" dirty="0" err="1">
                <a:solidFill>
                  <a:srgbClr val="003399"/>
                </a:solidFill>
              </a:rPr>
              <a:t>these</a:t>
            </a:r>
            <a:r>
              <a:rPr lang="hu-HU" sz="2400" dirty="0">
                <a:solidFill>
                  <a:srgbClr val="003399"/>
                </a:solidFill>
              </a:rPr>
              <a:t> </a:t>
            </a:r>
            <a:r>
              <a:rPr lang="hu-HU" sz="2400" dirty="0" err="1">
                <a:solidFill>
                  <a:srgbClr val="003399"/>
                </a:solidFill>
              </a:rPr>
              <a:t>dissemination</a:t>
            </a:r>
            <a:r>
              <a:rPr lang="hu-HU" sz="2400" dirty="0">
                <a:solidFill>
                  <a:srgbClr val="003399"/>
                </a:solidFill>
              </a:rPr>
              <a:t> </a:t>
            </a:r>
            <a:r>
              <a:rPr lang="hu-HU" sz="2400" dirty="0" err="1">
                <a:solidFill>
                  <a:srgbClr val="003399"/>
                </a:solidFill>
              </a:rPr>
              <a:t>efforts</a:t>
            </a:r>
            <a:endParaRPr lang="en-GB" sz="2400" dirty="0">
              <a:solidFill>
                <a:srgbClr val="003399"/>
              </a:solidFill>
            </a:endParaRPr>
          </a:p>
        </p:txBody>
      </p:sp>
      <p:sp>
        <p:nvSpPr>
          <p:cNvPr id="5" name="Text Placeholder 4">
            <a:extLst>
              <a:ext uri="{FF2B5EF4-FFF2-40B4-BE49-F238E27FC236}">
                <a16:creationId xmlns:a16="http://schemas.microsoft.com/office/drawing/2014/main" id="{0C0B6DD4-B9B0-D456-440C-EBEC3B70A16B}"/>
              </a:ext>
            </a:extLst>
          </p:cNvPr>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3558063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1B214-8FA4-242A-A650-110C813C10F8}"/>
              </a:ext>
            </a:extLst>
          </p:cNvPr>
          <p:cNvSpPr>
            <a:spLocks noGrp="1"/>
          </p:cNvSpPr>
          <p:nvPr>
            <p:ph type="body" sz="quarter" idx="11"/>
          </p:nvPr>
        </p:nvSpPr>
        <p:spPr/>
        <p:txBody>
          <a:bodyPr/>
          <a:lstStyle/>
          <a:p>
            <a:r>
              <a:rPr lang="en-GB" dirty="0"/>
              <a:t>https://interreg-danube.eu/projects/danube-indeet</a:t>
            </a:r>
          </a:p>
        </p:txBody>
      </p:sp>
      <p:sp>
        <p:nvSpPr>
          <p:cNvPr id="3" name="Text Placeholder 2">
            <a:extLst>
              <a:ext uri="{FF2B5EF4-FFF2-40B4-BE49-F238E27FC236}">
                <a16:creationId xmlns:a16="http://schemas.microsoft.com/office/drawing/2014/main" id="{DFA788EA-37DF-C4CC-D829-0012FA08D971}"/>
              </a:ext>
            </a:extLst>
          </p:cNvPr>
          <p:cNvSpPr>
            <a:spLocks noGrp="1"/>
          </p:cNvSpPr>
          <p:nvPr>
            <p:ph type="body" sz="quarter" idx="12"/>
          </p:nvPr>
        </p:nvSpPr>
        <p:spPr/>
        <p:txBody>
          <a:bodyPr/>
          <a:lstStyle/>
          <a:p>
            <a:r>
              <a:rPr lang="hu-HU" dirty="0" err="1"/>
              <a:t>Thank</a:t>
            </a:r>
            <a:r>
              <a:rPr lang="hu-HU" dirty="0"/>
              <a:t> </a:t>
            </a:r>
            <a:r>
              <a:rPr lang="hu-HU" dirty="0" err="1"/>
              <a:t>you</a:t>
            </a:r>
            <a:r>
              <a:rPr lang="hu-HU" dirty="0"/>
              <a:t> </a:t>
            </a:r>
            <a:r>
              <a:rPr lang="hu-HU" dirty="0" err="1"/>
              <a:t>for</a:t>
            </a:r>
            <a:r>
              <a:rPr lang="hu-HU" dirty="0"/>
              <a:t> </a:t>
            </a:r>
            <a:r>
              <a:rPr lang="hu-HU" dirty="0" err="1"/>
              <a:t>your</a:t>
            </a:r>
            <a:r>
              <a:rPr lang="hu-HU" dirty="0"/>
              <a:t> </a:t>
            </a:r>
            <a:r>
              <a:rPr lang="hu-HU" dirty="0" err="1"/>
              <a:t>attention</a:t>
            </a:r>
            <a:r>
              <a:rPr lang="hu-HU" dirty="0"/>
              <a:t>!	</a:t>
            </a:r>
            <a:endParaRPr lang="en-GB" dirty="0"/>
          </a:p>
        </p:txBody>
      </p:sp>
      <p:sp>
        <p:nvSpPr>
          <p:cNvPr id="4" name="Text Placeholder 3">
            <a:extLst>
              <a:ext uri="{FF2B5EF4-FFF2-40B4-BE49-F238E27FC236}">
                <a16:creationId xmlns:a16="http://schemas.microsoft.com/office/drawing/2014/main" id="{A516DD43-00F8-BA2E-7DC4-4C416A505FD5}"/>
              </a:ext>
            </a:extLst>
          </p:cNvPr>
          <p:cNvSpPr>
            <a:spLocks noGrp="1"/>
          </p:cNvSpPr>
          <p:nvPr>
            <p:ph type="body" sz="quarter" idx="13"/>
          </p:nvPr>
        </p:nvSpPr>
        <p:spPr/>
        <p:txBody>
          <a:bodyPr/>
          <a:lstStyle/>
          <a:p>
            <a:r>
              <a:rPr lang="hu-HU" dirty="0"/>
              <a:t>Balázs Kiss</a:t>
            </a:r>
            <a:endParaRPr lang="en-GB" dirty="0"/>
          </a:p>
        </p:txBody>
      </p:sp>
      <p:sp>
        <p:nvSpPr>
          <p:cNvPr id="5" name="Text Placeholder 4">
            <a:extLst>
              <a:ext uri="{FF2B5EF4-FFF2-40B4-BE49-F238E27FC236}">
                <a16:creationId xmlns:a16="http://schemas.microsoft.com/office/drawing/2014/main" id="{50A8789C-13F2-CDA5-F956-1C143F7C1419}"/>
              </a:ext>
            </a:extLst>
          </p:cNvPr>
          <p:cNvSpPr>
            <a:spLocks noGrp="1"/>
          </p:cNvSpPr>
          <p:nvPr>
            <p:ph type="body" sz="quarter" idx="14"/>
          </p:nvPr>
        </p:nvSpPr>
        <p:spPr/>
        <p:txBody>
          <a:bodyPr/>
          <a:lstStyle/>
          <a:p>
            <a:r>
              <a:rPr lang="en-GB" dirty="0"/>
              <a:t>https://linktr.ee/danubeindeet</a:t>
            </a:r>
          </a:p>
        </p:txBody>
      </p:sp>
      <p:sp>
        <p:nvSpPr>
          <p:cNvPr id="6" name="Text Placeholder 5">
            <a:extLst>
              <a:ext uri="{FF2B5EF4-FFF2-40B4-BE49-F238E27FC236}">
                <a16:creationId xmlns:a16="http://schemas.microsoft.com/office/drawing/2014/main" id="{0A7C366C-FF01-9081-5D1C-84DE0CE4D67D}"/>
              </a:ext>
            </a:extLst>
          </p:cNvPr>
          <p:cNvSpPr>
            <a:spLocks noGrp="1"/>
          </p:cNvSpPr>
          <p:nvPr>
            <p:ph type="body" sz="quarter" idx="15"/>
          </p:nvPr>
        </p:nvSpPr>
        <p:spPr/>
        <p:txBody>
          <a:bodyPr/>
          <a:lstStyle/>
          <a:p>
            <a:r>
              <a:rPr lang="hu-HU" dirty="0">
                <a:hlinkClick r:id="rId2"/>
              </a:rPr>
              <a:t>kiss.balazs@paksbusz.net</a:t>
            </a:r>
            <a:r>
              <a:rPr lang="hu-HU" dirty="0"/>
              <a:t>	</a:t>
            </a:r>
            <a:endParaRPr lang="en-GB" dirty="0"/>
          </a:p>
        </p:txBody>
      </p:sp>
      <p:sp>
        <p:nvSpPr>
          <p:cNvPr id="7" name="Text Placeholder 6">
            <a:extLst>
              <a:ext uri="{FF2B5EF4-FFF2-40B4-BE49-F238E27FC236}">
                <a16:creationId xmlns:a16="http://schemas.microsoft.com/office/drawing/2014/main" id="{D05F1251-F52A-88CF-1318-DC4855777DD8}"/>
              </a:ext>
            </a:extLst>
          </p:cNvPr>
          <p:cNvSpPr>
            <a:spLocks noGrp="1"/>
          </p:cNvSpPr>
          <p:nvPr>
            <p:ph type="body" sz="quarter" idx="16"/>
          </p:nvPr>
        </p:nvSpPr>
        <p:spPr/>
        <p:txBody>
          <a:bodyPr/>
          <a:lstStyle/>
          <a:p>
            <a:endParaRPr lang="en-GB" dirty="0"/>
          </a:p>
        </p:txBody>
      </p:sp>
      <p:sp>
        <p:nvSpPr>
          <p:cNvPr id="9" name="Text Placeholder 3">
            <a:extLst>
              <a:ext uri="{FF2B5EF4-FFF2-40B4-BE49-F238E27FC236}">
                <a16:creationId xmlns:a16="http://schemas.microsoft.com/office/drawing/2014/main" id="{92693BDD-E3EA-9513-AE45-867773B8EF73}"/>
              </a:ext>
            </a:extLst>
          </p:cNvPr>
          <p:cNvSpPr txBox="1">
            <a:spLocks/>
          </p:cNvSpPr>
          <p:nvPr/>
        </p:nvSpPr>
        <p:spPr>
          <a:xfrm>
            <a:off x="12966700" y="3048000"/>
            <a:ext cx="5181600" cy="546100"/>
          </a:xfrm>
          <a:prstGeom prst="rect">
            <a:avLst/>
          </a:prstGeom>
        </p:spPr>
        <p:txBody>
          <a:bodyPr vert="horz" lIns="91440" tIns="45720" rIns="91440" bIns="45720" rtlCol="0">
            <a:normAutofit/>
          </a:bodyPr>
          <a:lstStyle>
            <a:lvl1pPr marL="0" indent="0" algn="l" defTabSz="1371600" rtl="0" eaLnBrk="1" latinLnBrk="0" hangingPunct="1">
              <a:lnSpc>
                <a:spcPct val="90000"/>
              </a:lnSpc>
              <a:spcBef>
                <a:spcPts val="1500"/>
              </a:spcBef>
              <a:buFont typeface="Arial" panose="020B0604020202020204" pitchFamily="34" charset="0"/>
              <a:buNone/>
              <a:defRPr sz="2500" kern="1200">
                <a:solidFill>
                  <a:srgbClr val="003399"/>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hu-HU" dirty="0" err="1"/>
              <a:t>Astrid</a:t>
            </a:r>
            <a:r>
              <a:rPr lang="hu-HU" dirty="0"/>
              <a:t> </a:t>
            </a:r>
            <a:r>
              <a:rPr lang="hu-HU" dirty="0" err="1"/>
              <a:t>Heindel</a:t>
            </a:r>
            <a:r>
              <a:rPr lang="hu-HU" dirty="0"/>
              <a:t>		</a:t>
            </a:r>
            <a:endParaRPr lang="en-GB" dirty="0"/>
          </a:p>
        </p:txBody>
      </p:sp>
      <p:sp>
        <p:nvSpPr>
          <p:cNvPr id="10" name="Text Placeholder 5">
            <a:extLst>
              <a:ext uri="{FF2B5EF4-FFF2-40B4-BE49-F238E27FC236}">
                <a16:creationId xmlns:a16="http://schemas.microsoft.com/office/drawing/2014/main" id="{037B92F2-2C1E-4E08-41BF-B5F26ECD4C12}"/>
              </a:ext>
            </a:extLst>
          </p:cNvPr>
          <p:cNvSpPr txBox="1">
            <a:spLocks/>
          </p:cNvSpPr>
          <p:nvPr/>
        </p:nvSpPr>
        <p:spPr>
          <a:xfrm>
            <a:off x="12966700" y="3594100"/>
            <a:ext cx="5181600" cy="546100"/>
          </a:xfrm>
          <a:prstGeom prst="rect">
            <a:avLst/>
          </a:prstGeom>
        </p:spPr>
        <p:txBody>
          <a:bodyPr vert="horz" lIns="91440" tIns="45720" rIns="91440" bIns="45720" rtlCol="0">
            <a:normAutofit/>
          </a:bodyPr>
          <a:lstStyle>
            <a:lvl1pPr marL="0" indent="0" algn="l" defTabSz="1371600" rtl="0" eaLnBrk="1" latinLnBrk="0" hangingPunct="1">
              <a:lnSpc>
                <a:spcPct val="90000"/>
              </a:lnSpc>
              <a:spcBef>
                <a:spcPts val="1500"/>
              </a:spcBef>
              <a:buFont typeface="Arial" panose="020B0604020202020204" pitchFamily="34" charset="0"/>
              <a:buNone/>
              <a:defRPr sz="2500" kern="1200">
                <a:solidFill>
                  <a:srgbClr val="003399"/>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hu-HU" dirty="0" err="1">
                <a:hlinkClick r:id="rId3"/>
              </a:rPr>
              <a:t>astrid.heindel@haw-landshut.de</a:t>
            </a:r>
            <a:r>
              <a:rPr lang="hu-HU" dirty="0"/>
              <a:t> </a:t>
            </a:r>
            <a:endParaRPr lang="en-GB" dirty="0"/>
          </a:p>
        </p:txBody>
      </p:sp>
    </p:spTree>
    <p:extLst>
      <p:ext uri="{BB962C8B-B14F-4D97-AF65-F5344CB8AC3E}">
        <p14:creationId xmlns:p14="http://schemas.microsoft.com/office/powerpoint/2010/main" val="2638660279"/>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egyéni séma">
      <a:majorFont>
        <a:latin typeface="Open Sans"/>
        <a:ea typeface=""/>
        <a:cs typeface=""/>
      </a:majorFont>
      <a:minorFont>
        <a:latin typeface="Open Sans"/>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1134</TotalTime>
  <Words>314</Words>
  <Application>Microsoft Office PowerPoint</Application>
  <PresentationFormat>Custom</PresentationFormat>
  <Paragraphs>35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Open Sans</vt:lpstr>
      <vt:lpstr>Office-téma</vt:lpstr>
      <vt:lpstr>Danube Indeet  </vt:lpstr>
      <vt:lpstr>Short summary of Danube Indeet</vt:lpstr>
      <vt:lpstr>Results of the 1st year</vt:lpstr>
      <vt:lpstr>Results of the 1st year and further planned activities </vt:lpstr>
      <vt:lpstr>Results of the 1st year and further planned activities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Petra Puchmann</dc:creator>
  <cp:lastModifiedBy>Kiss Balázs</cp:lastModifiedBy>
  <cp:revision>66</cp:revision>
  <dcterms:created xsi:type="dcterms:W3CDTF">2024-02-29T12:41:56Z</dcterms:created>
  <dcterms:modified xsi:type="dcterms:W3CDTF">2024-11-20T13:39:43Z</dcterms:modified>
</cp:coreProperties>
</file>