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3"/>
  </p:notesMasterIdLst>
  <p:handoutMasterIdLst>
    <p:handoutMasterId r:id="rId14"/>
  </p:handoutMasterIdLst>
  <p:sldIdLst>
    <p:sldId id="2147480797" r:id="rId5"/>
    <p:sldId id="2147480803" r:id="rId6"/>
    <p:sldId id="2147480799" r:id="rId7"/>
    <p:sldId id="6735" r:id="rId8"/>
    <p:sldId id="2147480796" r:id="rId9"/>
    <p:sldId id="2147480795" r:id="rId10"/>
    <p:sldId id="2147480782" r:id="rId11"/>
    <p:sldId id="466" r:id="rId12"/>
  </p:sldIdLst>
  <p:sldSz cx="12192000" cy="6858000"/>
  <p:notesSz cx="6805613" cy="9944100"/>
  <p:embeddedFontLst>
    <p:embeddedFont>
      <p:font typeface="KPMG Bold" panose="020B0604020202020204" charset="0"/>
      <p:bold r:id="rId15"/>
      <p:boldItalic r:id="rId16"/>
    </p:embeddedFont>
    <p:embeddedFont>
      <p:font typeface="Univers for KPMG" panose="020B0604020202020204" charset="0"/>
      <p:regular r:id="rId17"/>
      <p:bold r:id="rId18"/>
      <p:italic r:id="rId19"/>
      <p:boldItalic r:id="rId20"/>
    </p:embeddedFont>
  </p:embeddedFontLst>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33"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ite, Catherine" initials="WC" lastIdx="18" clrIdx="0">
    <p:extLst>
      <p:ext uri="{19B8F6BF-5375-455C-9EA6-DF929625EA0E}">
        <p15:presenceInfo xmlns:p15="http://schemas.microsoft.com/office/powerpoint/2012/main" userId="S::cjwhite@kpmg.ca::0dea3d63-dcad-4748-a310-11ef28cac8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EBDA"/>
    <a:srgbClr val="ACEAFF"/>
    <a:srgbClr val="E5E5E5"/>
    <a:srgbClr val="B2B2B2"/>
    <a:srgbClr val="989898"/>
    <a:srgbClr val="666666"/>
    <a:srgbClr val="333333"/>
    <a:srgbClr val="FFFFFF"/>
    <a:srgbClr val="00C0AE"/>
    <a:srgbClr val="098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807" autoAdjust="0"/>
  </p:normalViewPr>
  <p:slideViewPr>
    <p:cSldViewPr snapToGrid="0" showGuides="1">
      <p:cViewPr varScale="1">
        <p:scale>
          <a:sx n="93" d="100"/>
          <a:sy n="93" d="100"/>
        </p:scale>
        <p:origin x="744" y="60"/>
      </p:cViewPr>
      <p:guideLst>
        <p:guide orient="horz" pos="2533"/>
        <p:guide pos="3840"/>
      </p:guideLst>
    </p:cSldViewPr>
  </p:slideViewPr>
  <p:outlineViewPr>
    <p:cViewPr>
      <p:scale>
        <a:sx n="33" d="100"/>
        <a:sy n="33" d="100"/>
      </p:scale>
      <p:origin x="0" y="-15126"/>
    </p:cViewPr>
  </p:outlineViewPr>
  <p:notesTextViewPr>
    <p:cViewPr>
      <p:scale>
        <a:sx n="1" d="1"/>
        <a:sy n="1" d="1"/>
      </p:scale>
      <p:origin x="0" y="0"/>
    </p:cViewPr>
  </p:notesTextViewPr>
  <p:sorterViewPr>
    <p:cViewPr>
      <p:scale>
        <a:sx n="97" d="100"/>
        <a:sy n="97" d="100"/>
      </p:scale>
      <p:origin x="0" y="0"/>
    </p:cViewPr>
  </p:sorterViewPr>
  <p:notesViewPr>
    <p:cSldViewPr snapToGrid="0" showGuides="1">
      <p:cViewPr varScale="1">
        <p:scale>
          <a:sx n="96" d="100"/>
          <a:sy n="96" d="100"/>
        </p:scale>
        <p:origin x="270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991774266349952E-4"/>
          <c:y val="0.18265546207998398"/>
          <c:w val="0.67142644748006319"/>
          <c:h val="0.81734453792001582"/>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rgbClr val="00338D"/>
              </a:solidFill>
              <a:ln>
                <a:solidFill>
                  <a:schemeClr val="bg1"/>
                </a:solidFill>
              </a:ln>
              <a:effectLst/>
            </c:spPr>
            <c:extLst>
              <c:ext xmlns:c16="http://schemas.microsoft.com/office/drawing/2014/chart" uri="{C3380CC4-5D6E-409C-BE32-E72D297353CC}">
                <c16:uniqueId val="{00000001-78E3-49DE-812D-2C0D0FEC3C09}"/>
              </c:ext>
            </c:extLst>
          </c:dPt>
          <c:dPt>
            <c:idx val="1"/>
            <c:bubble3D val="0"/>
            <c:spPr>
              <a:solidFill>
                <a:schemeClr val="accent4"/>
              </a:solidFill>
              <a:ln>
                <a:solidFill>
                  <a:schemeClr val="bg1"/>
                </a:solidFill>
              </a:ln>
              <a:effectLst/>
            </c:spPr>
            <c:extLst>
              <c:ext xmlns:c16="http://schemas.microsoft.com/office/drawing/2014/chart" uri="{C3380CC4-5D6E-409C-BE32-E72D297353CC}">
                <c16:uniqueId val="{00000003-78E3-49DE-812D-2C0D0FEC3C09}"/>
              </c:ext>
            </c:extLst>
          </c:dPt>
          <c:dPt>
            <c:idx val="2"/>
            <c:bubble3D val="0"/>
            <c:spPr>
              <a:solidFill>
                <a:schemeClr val="accent1"/>
              </a:solidFill>
              <a:ln>
                <a:solidFill>
                  <a:schemeClr val="bg1"/>
                </a:solidFill>
              </a:ln>
              <a:effectLst/>
            </c:spPr>
            <c:extLst>
              <c:ext xmlns:c16="http://schemas.microsoft.com/office/drawing/2014/chart" uri="{C3380CC4-5D6E-409C-BE32-E72D297353CC}">
                <c16:uniqueId val="{00000005-78E3-49DE-812D-2C0D0FEC3C09}"/>
              </c:ext>
            </c:extLst>
          </c:dPt>
          <c:dPt>
            <c:idx val="3"/>
            <c:bubble3D val="0"/>
            <c:spPr>
              <a:solidFill>
                <a:srgbClr val="76D2FF"/>
              </a:solidFill>
              <a:ln>
                <a:solidFill>
                  <a:schemeClr val="bg1"/>
                </a:solidFill>
              </a:ln>
              <a:effectLst/>
            </c:spPr>
            <c:extLst>
              <c:ext xmlns:c16="http://schemas.microsoft.com/office/drawing/2014/chart" uri="{C3380CC4-5D6E-409C-BE32-E72D297353CC}">
                <c16:uniqueId val="{00000007-78E3-49DE-812D-2C0D0FEC3C09}"/>
              </c:ext>
            </c:extLst>
          </c:dPt>
          <c:dPt>
            <c:idx val="4"/>
            <c:bubble3D val="0"/>
            <c:spPr>
              <a:solidFill>
                <a:srgbClr val="510DBC"/>
              </a:solidFill>
              <a:ln>
                <a:solidFill>
                  <a:schemeClr val="bg1"/>
                </a:solidFill>
              </a:ln>
              <a:effectLst/>
            </c:spPr>
            <c:extLst>
              <c:ext xmlns:c16="http://schemas.microsoft.com/office/drawing/2014/chart" uri="{C3380CC4-5D6E-409C-BE32-E72D297353CC}">
                <c16:uniqueId val="{00000009-78E3-49DE-812D-2C0D0FEC3C09}"/>
              </c:ext>
            </c:extLst>
          </c:dPt>
          <c:dPt>
            <c:idx val="5"/>
            <c:bubble3D val="0"/>
            <c:spPr>
              <a:solidFill>
                <a:srgbClr val="B497FF"/>
              </a:solidFill>
              <a:ln>
                <a:solidFill>
                  <a:schemeClr val="bg1"/>
                </a:solidFill>
              </a:ln>
              <a:effectLst/>
            </c:spPr>
            <c:extLst>
              <c:ext xmlns:c16="http://schemas.microsoft.com/office/drawing/2014/chart" uri="{C3380CC4-5D6E-409C-BE32-E72D297353CC}">
                <c16:uniqueId val="{0000000B-78E3-49DE-812D-2C0D0FEC3C09}"/>
              </c:ext>
            </c:extLst>
          </c:dPt>
          <c:dPt>
            <c:idx val="6"/>
            <c:bubble3D val="0"/>
            <c:spPr>
              <a:solidFill>
                <a:srgbClr val="098E7E"/>
              </a:solidFill>
              <a:ln>
                <a:solidFill>
                  <a:schemeClr val="bg1"/>
                </a:solidFill>
              </a:ln>
              <a:effectLst/>
            </c:spPr>
            <c:extLst>
              <c:ext xmlns:c16="http://schemas.microsoft.com/office/drawing/2014/chart" uri="{C3380CC4-5D6E-409C-BE32-E72D297353CC}">
                <c16:uniqueId val="{0000000D-78E3-49DE-812D-2C0D0FEC3C09}"/>
              </c:ext>
            </c:extLst>
          </c:dPt>
          <c:dPt>
            <c:idx val="7"/>
            <c:bubble3D val="0"/>
            <c:spPr>
              <a:solidFill>
                <a:srgbClr val="00C0AE"/>
              </a:solidFill>
              <a:ln>
                <a:solidFill>
                  <a:schemeClr val="bg1"/>
                </a:solidFill>
              </a:ln>
              <a:effectLst/>
            </c:spPr>
            <c:extLst>
              <c:ext xmlns:c16="http://schemas.microsoft.com/office/drawing/2014/chart" uri="{C3380CC4-5D6E-409C-BE32-E72D297353CC}">
                <c16:uniqueId val="{0000000F-78E3-49DE-812D-2C0D0FEC3C09}"/>
              </c:ext>
            </c:extLst>
          </c:dPt>
          <c:dPt>
            <c:idx val="8"/>
            <c:bubble3D val="0"/>
            <c:spPr>
              <a:solidFill>
                <a:srgbClr val="AB0D82"/>
              </a:solidFill>
              <a:ln>
                <a:solidFill>
                  <a:schemeClr val="bg1"/>
                </a:solidFill>
              </a:ln>
              <a:effectLst/>
            </c:spPr>
            <c:extLst>
              <c:ext xmlns:c16="http://schemas.microsoft.com/office/drawing/2014/chart" uri="{C3380CC4-5D6E-409C-BE32-E72D297353CC}">
                <c16:uniqueId val="{00000011-78E3-49DE-812D-2C0D0FEC3C09}"/>
              </c:ext>
            </c:extLst>
          </c:dPt>
          <c:dPt>
            <c:idx val="9"/>
            <c:bubble3D val="0"/>
            <c:spPr>
              <a:solidFill>
                <a:srgbClr val="FD349C"/>
              </a:solidFill>
              <a:ln>
                <a:solidFill>
                  <a:schemeClr val="bg1"/>
                </a:solidFill>
              </a:ln>
              <a:effectLst/>
            </c:spPr>
            <c:extLst>
              <c:ext xmlns:c16="http://schemas.microsoft.com/office/drawing/2014/chart" uri="{C3380CC4-5D6E-409C-BE32-E72D297353CC}">
                <c16:uniqueId val="{00000013-78E3-49DE-812D-2C0D0FEC3C09}"/>
              </c:ext>
            </c:extLst>
          </c:dPt>
          <c:dLbls>
            <c:delete val="1"/>
          </c:dLbls>
          <c:cat>
            <c:strRef>
              <c:f>Sheet1!$A$2:$A$11</c:f>
              <c:strCache>
                <c:ptCount val="10"/>
                <c:pt idx="0">
                  <c:v>Label 1</c:v>
                </c:pt>
                <c:pt idx="1">
                  <c:v>Label 2</c:v>
                </c:pt>
                <c:pt idx="2">
                  <c:v>Label 3</c:v>
                </c:pt>
                <c:pt idx="3">
                  <c:v>Label 4</c:v>
                </c:pt>
                <c:pt idx="4">
                  <c:v>Label 5</c:v>
                </c:pt>
                <c:pt idx="5">
                  <c:v>Label 6</c:v>
                </c:pt>
                <c:pt idx="6">
                  <c:v>Label 7</c:v>
                </c:pt>
                <c:pt idx="7">
                  <c:v>Label 8</c:v>
                </c:pt>
                <c:pt idx="8">
                  <c:v>Label 9</c:v>
                </c:pt>
                <c:pt idx="9">
                  <c:v>Label 10</c:v>
                </c:pt>
              </c:strCache>
            </c:strRef>
          </c:cat>
          <c:val>
            <c:numRef>
              <c:f>Sheet1!$B$2:$B$11</c:f>
              <c:numCache>
                <c:formatCode>General</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4-78E3-49DE-812D-2C0D0FEC3C09}"/>
            </c:ext>
          </c:extLst>
        </c:ser>
        <c:dLbls>
          <c:showLegendKey val="0"/>
          <c:showVal val="1"/>
          <c:showCatName val="0"/>
          <c:showSerName val="0"/>
          <c:showPercent val="0"/>
          <c:showBubbleSize val="0"/>
          <c:showLeaderLines val="1"/>
        </c:dLbls>
        <c:firstSliceAng val="0"/>
        <c:holeSize val="4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000" b="0" baseline="0">
          <a:latin typeface="+mn-lt"/>
          <a:cs typeface="Arial" pitchFamily="34" charset="0"/>
        </a:defRPr>
      </a:pPr>
      <a:endParaRPr lang="hu-H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85714285714285"/>
          <c:y val="8.1632653061224483E-2"/>
          <c:w val="0.7142857142857143"/>
          <c:h val="0.83673469387755106"/>
        </c:manualLayout>
      </c:layout>
      <c:barChart>
        <c:barDir val="col"/>
        <c:grouping val="stacked"/>
        <c:varyColors val="0"/>
        <c:ser>
          <c:idx val="0"/>
          <c:order val="0"/>
          <c:spPr>
            <a:solidFill>
              <a:srgbClr val="1E49E2"/>
            </a:solidFill>
            <a:ln>
              <a:noFill/>
            </a:ln>
          </c:spPr>
          <c:invertIfNegative val="0"/>
          <c:dPt>
            <c:idx val="1"/>
            <c:invertIfNegative val="0"/>
            <c:bubble3D val="0"/>
            <c:spPr>
              <a:solidFill>
                <a:srgbClr val="7213EA"/>
              </a:solidFill>
              <a:ln>
                <a:noFill/>
              </a:ln>
            </c:spPr>
            <c:extLst>
              <c:ext xmlns:c16="http://schemas.microsoft.com/office/drawing/2014/chart" uri="{C3380CC4-5D6E-409C-BE32-E72D297353CC}">
                <c16:uniqueId val="{00000000-7B05-4E50-B747-1C9C30BAD05C}"/>
              </c:ext>
            </c:extLst>
          </c:dPt>
          <c:val>
            <c:numRef>
              <c:f>Sheet1!$A$1:$B$1</c:f>
              <c:numCache>
                <c:formatCode>General</c:formatCode>
                <c:ptCount val="2"/>
                <c:pt idx="0">
                  <c:v>257620.10739287938</c:v>
                </c:pt>
                <c:pt idx="1">
                  <c:v>197860.14509042166</c:v>
                </c:pt>
              </c:numCache>
            </c:numRef>
          </c:val>
          <c:extLst>
            <c:ext xmlns:c16="http://schemas.microsoft.com/office/drawing/2014/chart" uri="{C3380CC4-5D6E-409C-BE32-E72D297353CC}">
              <c16:uniqueId val="{00000001-7B05-4E50-B747-1C9C30BAD05C}"/>
            </c:ext>
          </c:extLst>
        </c:ser>
        <c:ser>
          <c:idx val="1"/>
          <c:order val="1"/>
          <c:spPr>
            <a:solidFill>
              <a:srgbClr val="269924"/>
            </a:solidFill>
            <a:ln>
              <a:noFill/>
            </a:ln>
          </c:spPr>
          <c:invertIfNegative val="0"/>
          <c:val>
            <c:numRef>
              <c:f>Sheet1!$A$2:$B$2</c:f>
              <c:numCache>
                <c:formatCode>General</c:formatCode>
                <c:ptCount val="2"/>
                <c:pt idx="0">
                  <c:v>357.55102040816564</c:v>
                </c:pt>
              </c:numCache>
            </c:numRef>
          </c:val>
          <c:extLst>
            <c:ext xmlns:c16="http://schemas.microsoft.com/office/drawing/2014/chart" uri="{C3380CC4-5D6E-409C-BE32-E72D297353CC}">
              <c16:uniqueId val="{00000002-7B05-4E50-B747-1C9C30BAD05C}"/>
            </c:ext>
          </c:extLst>
        </c:ser>
        <c:dLbls>
          <c:showLegendKey val="0"/>
          <c:showVal val="0"/>
          <c:showCatName val="0"/>
          <c:showSerName val="0"/>
          <c:showPercent val="0"/>
          <c:showBubbleSize val="0"/>
        </c:dLbls>
        <c:gapWidth val="80"/>
        <c:overlap val="100"/>
        <c:axId val="14005600"/>
        <c:axId val="1"/>
      </c:barChart>
      <c:catAx>
        <c:axId val="1400560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60000"/>
          <c:min val="0"/>
        </c:scaling>
        <c:delete val="1"/>
        <c:axPos val="l"/>
        <c:numFmt formatCode="General" sourceLinked="1"/>
        <c:majorTickMark val="out"/>
        <c:minorTickMark val="none"/>
        <c:tickLblPos val="nextTo"/>
        <c:crossAx val="14005600"/>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85714285714285"/>
          <c:y val="8.1632653061224483E-2"/>
          <c:w val="0.7142857142857143"/>
          <c:h val="0.83673469387755106"/>
        </c:manualLayout>
      </c:layout>
      <c:barChart>
        <c:barDir val="col"/>
        <c:grouping val="stacked"/>
        <c:varyColors val="0"/>
        <c:ser>
          <c:idx val="0"/>
          <c:order val="0"/>
          <c:spPr>
            <a:solidFill>
              <a:srgbClr val="1E49E2"/>
            </a:solidFill>
            <a:ln>
              <a:noFill/>
            </a:ln>
          </c:spPr>
          <c:invertIfNegative val="0"/>
          <c:dPt>
            <c:idx val="1"/>
            <c:invertIfNegative val="0"/>
            <c:bubble3D val="0"/>
            <c:spPr>
              <a:solidFill>
                <a:srgbClr val="7213EA"/>
              </a:solidFill>
              <a:ln>
                <a:noFill/>
              </a:ln>
            </c:spPr>
            <c:extLst>
              <c:ext xmlns:c16="http://schemas.microsoft.com/office/drawing/2014/chart" uri="{C3380CC4-5D6E-409C-BE32-E72D297353CC}">
                <c16:uniqueId val="{00000000-838C-4A7F-9617-49C36473E09F}"/>
              </c:ext>
            </c:extLst>
          </c:dPt>
          <c:val>
            <c:numRef>
              <c:f>Sheet1!$A$1:$B$1</c:f>
              <c:numCache>
                <c:formatCode>General</c:formatCode>
                <c:ptCount val="2"/>
                <c:pt idx="0">
                  <c:v>149898.625</c:v>
                </c:pt>
                <c:pt idx="1">
                  <c:v>66873.848012307702</c:v>
                </c:pt>
              </c:numCache>
            </c:numRef>
          </c:val>
          <c:extLst>
            <c:ext xmlns:c16="http://schemas.microsoft.com/office/drawing/2014/chart" uri="{C3380CC4-5D6E-409C-BE32-E72D297353CC}">
              <c16:uniqueId val="{00000001-838C-4A7F-9617-49C36473E09F}"/>
            </c:ext>
          </c:extLst>
        </c:ser>
        <c:ser>
          <c:idx val="1"/>
          <c:order val="1"/>
          <c:spPr>
            <a:solidFill>
              <a:srgbClr val="269924"/>
            </a:solidFill>
            <a:ln>
              <a:noFill/>
            </a:ln>
          </c:spPr>
          <c:invertIfNegative val="0"/>
          <c:val>
            <c:numRef>
              <c:f>Sheet1!$A$2:$B$2</c:f>
              <c:numCache>
                <c:formatCode>General</c:formatCode>
                <c:ptCount val="2"/>
                <c:pt idx="0">
                  <c:v>0</c:v>
                </c:pt>
              </c:numCache>
            </c:numRef>
          </c:val>
          <c:extLst>
            <c:ext xmlns:c16="http://schemas.microsoft.com/office/drawing/2014/chart" uri="{C3380CC4-5D6E-409C-BE32-E72D297353CC}">
              <c16:uniqueId val="{00000002-838C-4A7F-9617-49C36473E09F}"/>
            </c:ext>
          </c:extLst>
        </c:ser>
        <c:dLbls>
          <c:showLegendKey val="0"/>
          <c:showVal val="0"/>
          <c:showCatName val="0"/>
          <c:showSerName val="0"/>
          <c:showPercent val="0"/>
          <c:showBubbleSize val="0"/>
        </c:dLbls>
        <c:gapWidth val="80"/>
        <c:overlap val="100"/>
        <c:axId val="13997920"/>
        <c:axId val="1"/>
      </c:barChart>
      <c:catAx>
        <c:axId val="1399792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60000"/>
          <c:min val="0"/>
        </c:scaling>
        <c:delete val="1"/>
        <c:axPos val="l"/>
        <c:numFmt formatCode="General" sourceLinked="1"/>
        <c:majorTickMark val="out"/>
        <c:minorTickMark val="none"/>
        <c:tickLblPos val="nextTo"/>
        <c:crossAx val="13997920"/>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85714285714285"/>
          <c:y val="8.1632653061224483E-2"/>
          <c:w val="0.7142857142857143"/>
          <c:h val="0.83673469387755106"/>
        </c:manualLayout>
      </c:layout>
      <c:barChart>
        <c:barDir val="col"/>
        <c:grouping val="stacked"/>
        <c:varyColors val="0"/>
        <c:ser>
          <c:idx val="0"/>
          <c:order val="0"/>
          <c:spPr>
            <a:solidFill>
              <a:srgbClr val="1E49E2"/>
            </a:solidFill>
            <a:ln>
              <a:noFill/>
            </a:ln>
          </c:spPr>
          <c:invertIfNegative val="0"/>
          <c:dPt>
            <c:idx val="1"/>
            <c:invertIfNegative val="0"/>
            <c:bubble3D val="0"/>
            <c:spPr>
              <a:solidFill>
                <a:srgbClr val="7213EA"/>
              </a:solidFill>
              <a:ln>
                <a:noFill/>
              </a:ln>
            </c:spPr>
            <c:extLst>
              <c:ext xmlns:c16="http://schemas.microsoft.com/office/drawing/2014/chart" uri="{C3380CC4-5D6E-409C-BE32-E72D297353CC}">
                <c16:uniqueId val="{00000000-A3B8-49CB-A5D8-2431B84E0480}"/>
              </c:ext>
            </c:extLst>
          </c:dPt>
          <c:val>
            <c:numRef>
              <c:f>Sheet1!$A$1:$B$1</c:f>
              <c:numCache>
                <c:formatCode>General</c:formatCode>
                <c:ptCount val="2"/>
                <c:pt idx="0">
                  <c:v>2648</c:v>
                </c:pt>
                <c:pt idx="1">
                  <c:v>1777.491</c:v>
                </c:pt>
              </c:numCache>
            </c:numRef>
          </c:val>
          <c:extLst>
            <c:ext xmlns:c16="http://schemas.microsoft.com/office/drawing/2014/chart" uri="{C3380CC4-5D6E-409C-BE32-E72D297353CC}">
              <c16:uniqueId val="{00000001-A3B8-49CB-A5D8-2431B84E0480}"/>
            </c:ext>
          </c:extLst>
        </c:ser>
        <c:ser>
          <c:idx val="1"/>
          <c:order val="1"/>
          <c:spPr>
            <a:solidFill>
              <a:srgbClr val="269924"/>
            </a:solidFill>
            <a:ln>
              <a:noFill/>
            </a:ln>
          </c:spPr>
          <c:invertIfNegative val="0"/>
          <c:val>
            <c:numRef>
              <c:f>Sheet1!$A$2:$B$2</c:f>
              <c:numCache>
                <c:formatCode>General</c:formatCode>
                <c:ptCount val="2"/>
                <c:pt idx="0">
                  <c:v>107.26530612244915</c:v>
                </c:pt>
              </c:numCache>
            </c:numRef>
          </c:val>
          <c:extLst>
            <c:ext xmlns:c16="http://schemas.microsoft.com/office/drawing/2014/chart" uri="{C3380CC4-5D6E-409C-BE32-E72D297353CC}">
              <c16:uniqueId val="{00000002-A3B8-49CB-A5D8-2431B84E0480}"/>
            </c:ext>
          </c:extLst>
        </c:ser>
        <c:dLbls>
          <c:showLegendKey val="0"/>
          <c:showVal val="0"/>
          <c:showCatName val="0"/>
          <c:showSerName val="0"/>
          <c:showPercent val="0"/>
          <c:showBubbleSize val="0"/>
        </c:dLbls>
        <c:gapWidth val="80"/>
        <c:overlap val="100"/>
        <c:axId val="13992640"/>
        <c:axId val="1"/>
      </c:barChart>
      <c:catAx>
        <c:axId val="1399264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60000"/>
          <c:min val="0"/>
        </c:scaling>
        <c:delete val="1"/>
        <c:axPos val="l"/>
        <c:numFmt formatCode="General" sourceLinked="1"/>
        <c:majorTickMark val="out"/>
        <c:minorTickMark val="none"/>
        <c:tickLblPos val="nextTo"/>
        <c:crossAx val="13992640"/>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85714285714285"/>
          <c:y val="8.1632653061224483E-2"/>
          <c:w val="0.7142857142857143"/>
          <c:h val="0.83673469387755106"/>
        </c:manualLayout>
      </c:layout>
      <c:barChart>
        <c:barDir val="col"/>
        <c:grouping val="stacked"/>
        <c:varyColors val="0"/>
        <c:ser>
          <c:idx val="0"/>
          <c:order val="0"/>
          <c:spPr>
            <a:solidFill>
              <a:srgbClr val="1E49E2"/>
            </a:solidFill>
            <a:ln>
              <a:noFill/>
            </a:ln>
          </c:spPr>
          <c:invertIfNegative val="0"/>
          <c:dPt>
            <c:idx val="1"/>
            <c:invertIfNegative val="0"/>
            <c:bubble3D val="0"/>
            <c:spPr>
              <a:solidFill>
                <a:srgbClr val="7213EA"/>
              </a:solidFill>
              <a:ln>
                <a:noFill/>
              </a:ln>
            </c:spPr>
            <c:extLst>
              <c:ext xmlns:c16="http://schemas.microsoft.com/office/drawing/2014/chart" uri="{C3380CC4-5D6E-409C-BE32-E72D297353CC}">
                <c16:uniqueId val="{00000000-7C9F-46F1-AAE5-920B249F56BA}"/>
              </c:ext>
            </c:extLst>
          </c:dPt>
          <c:val>
            <c:numRef>
              <c:f>Sheet1!$A$1:$B$1</c:f>
              <c:numCache>
                <c:formatCode>General</c:formatCode>
                <c:ptCount val="2"/>
                <c:pt idx="0">
                  <c:v>170459.25250000003</c:v>
                </c:pt>
                <c:pt idx="1">
                  <c:v>133946.49129352332</c:v>
                </c:pt>
              </c:numCache>
            </c:numRef>
          </c:val>
          <c:extLst>
            <c:ext xmlns:c16="http://schemas.microsoft.com/office/drawing/2014/chart" uri="{C3380CC4-5D6E-409C-BE32-E72D297353CC}">
              <c16:uniqueId val="{00000001-7C9F-46F1-AAE5-920B249F56BA}"/>
            </c:ext>
          </c:extLst>
        </c:ser>
        <c:ser>
          <c:idx val="1"/>
          <c:order val="1"/>
          <c:spPr>
            <a:solidFill>
              <a:srgbClr val="269924"/>
            </a:solidFill>
            <a:ln>
              <a:noFill/>
            </a:ln>
          </c:spPr>
          <c:invertIfNegative val="0"/>
          <c:val>
            <c:numRef>
              <c:f>Sheet1!$A$2:$B$2</c:f>
              <c:numCache>
                <c:formatCode>General</c:formatCode>
                <c:ptCount val="2"/>
                <c:pt idx="0">
                  <c:v>2351.2555102040933</c:v>
                </c:pt>
              </c:numCache>
            </c:numRef>
          </c:val>
          <c:extLst>
            <c:ext xmlns:c16="http://schemas.microsoft.com/office/drawing/2014/chart" uri="{C3380CC4-5D6E-409C-BE32-E72D297353CC}">
              <c16:uniqueId val="{00000002-7C9F-46F1-AAE5-920B249F56BA}"/>
            </c:ext>
          </c:extLst>
        </c:ser>
        <c:dLbls>
          <c:showLegendKey val="0"/>
          <c:showVal val="0"/>
          <c:showCatName val="0"/>
          <c:showSerName val="0"/>
          <c:showPercent val="0"/>
          <c:showBubbleSize val="0"/>
        </c:dLbls>
        <c:gapWidth val="80"/>
        <c:overlap val="100"/>
        <c:axId val="1888225455"/>
        <c:axId val="1"/>
      </c:barChart>
      <c:catAx>
        <c:axId val="188822545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60000"/>
          <c:min val="0"/>
        </c:scaling>
        <c:delete val="1"/>
        <c:axPos val="l"/>
        <c:numFmt formatCode="General" sourceLinked="1"/>
        <c:majorTickMark val="out"/>
        <c:minorTickMark val="none"/>
        <c:tickLblPos val="nextTo"/>
        <c:crossAx val="1888225455"/>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85714285714285"/>
          <c:y val="8.1632653061224483E-2"/>
          <c:w val="0.7142857142857143"/>
          <c:h val="0.83673469387755106"/>
        </c:manualLayout>
      </c:layout>
      <c:barChart>
        <c:barDir val="col"/>
        <c:grouping val="stacked"/>
        <c:varyColors val="0"/>
        <c:ser>
          <c:idx val="0"/>
          <c:order val="0"/>
          <c:spPr>
            <a:solidFill>
              <a:srgbClr val="1E49E2"/>
            </a:solidFill>
            <a:ln>
              <a:noFill/>
            </a:ln>
          </c:spPr>
          <c:invertIfNegative val="0"/>
          <c:dPt>
            <c:idx val="1"/>
            <c:invertIfNegative val="0"/>
            <c:bubble3D val="0"/>
            <c:spPr>
              <a:solidFill>
                <a:srgbClr val="7213EA"/>
              </a:solidFill>
              <a:ln>
                <a:noFill/>
              </a:ln>
            </c:spPr>
            <c:extLst>
              <c:ext xmlns:c16="http://schemas.microsoft.com/office/drawing/2014/chart" uri="{C3380CC4-5D6E-409C-BE32-E72D297353CC}">
                <c16:uniqueId val="{00000000-05E4-4E6F-8497-E79014BD7B27}"/>
              </c:ext>
            </c:extLst>
          </c:dPt>
          <c:val>
            <c:numRef>
              <c:f>Sheet1!$A$1:$B$1</c:f>
              <c:numCache>
                <c:formatCode>General</c:formatCode>
                <c:ptCount val="2"/>
                <c:pt idx="0">
                  <c:v>130590.50499999999</c:v>
                </c:pt>
                <c:pt idx="1">
                  <c:v>106248.97367999998</c:v>
                </c:pt>
              </c:numCache>
            </c:numRef>
          </c:val>
          <c:extLst>
            <c:ext xmlns:c16="http://schemas.microsoft.com/office/drawing/2014/chart" uri="{C3380CC4-5D6E-409C-BE32-E72D297353CC}">
              <c16:uniqueId val="{00000001-05E4-4E6F-8497-E79014BD7B27}"/>
            </c:ext>
          </c:extLst>
        </c:ser>
        <c:ser>
          <c:idx val="1"/>
          <c:order val="1"/>
          <c:spPr>
            <a:solidFill>
              <a:srgbClr val="269924"/>
            </a:solidFill>
            <a:ln>
              <a:noFill/>
            </a:ln>
          </c:spPr>
          <c:invertIfNegative val="0"/>
          <c:val>
            <c:numRef>
              <c:f>Sheet1!$A$2:$B$2</c:f>
              <c:numCache>
                <c:formatCode>General</c:formatCode>
                <c:ptCount val="2"/>
                <c:pt idx="0">
                  <c:v>35.755102040813654</c:v>
                </c:pt>
              </c:numCache>
            </c:numRef>
          </c:val>
          <c:extLst>
            <c:ext xmlns:c16="http://schemas.microsoft.com/office/drawing/2014/chart" uri="{C3380CC4-5D6E-409C-BE32-E72D297353CC}">
              <c16:uniqueId val="{00000002-05E4-4E6F-8497-E79014BD7B27}"/>
            </c:ext>
          </c:extLst>
        </c:ser>
        <c:dLbls>
          <c:showLegendKey val="0"/>
          <c:showVal val="0"/>
          <c:showCatName val="0"/>
          <c:showSerName val="0"/>
          <c:showPercent val="0"/>
          <c:showBubbleSize val="0"/>
        </c:dLbls>
        <c:gapWidth val="80"/>
        <c:overlap val="100"/>
        <c:axId val="1888216815"/>
        <c:axId val="1"/>
      </c:barChart>
      <c:catAx>
        <c:axId val="188821681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60000"/>
          <c:min val="0"/>
        </c:scaling>
        <c:delete val="1"/>
        <c:axPos val="l"/>
        <c:numFmt formatCode="General" sourceLinked="1"/>
        <c:majorTickMark val="out"/>
        <c:minorTickMark val="none"/>
        <c:tickLblPos val="nextTo"/>
        <c:crossAx val="1888216815"/>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85714285714285"/>
          <c:y val="3.6931818181818184E-2"/>
          <c:w val="0.7142857142857143"/>
          <c:h val="0.92613636363636365"/>
        </c:manualLayout>
      </c:layout>
      <c:barChart>
        <c:barDir val="col"/>
        <c:grouping val="stacked"/>
        <c:varyColors val="0"/>
        <c:ser>
          <c:idx val="0"/>
          <c:order val="0"/>
          <c:spPr>
            <a:solidFill>
              <a:srgbClr val="1E49E2"/>
            </a:solidFill>
            <a:ln>
              <a:noFill/>
            </a:ln>
          </c:spPr>
          <c:invertIfNegative val="0"/>
          <c:dPt>
            <c:idx val="1"/>
            <c:invertIfNegative val="0"/>
            <c:bubble3D val="0"/>
            <c:spPr>
              <a:solidFill>
                <a:srgbClr val="7213EA"/>
              </a:solidFill>
              <a:ln>
                <a:noFill/>
              </a:ln>
            </c:spPr>
            <c:extLst>
              <c:ext xmlns:c16="http://schemas.microsoft.com/office/drawing/2014/chart" uri="{C3380CC4-5D6E-409C-BE32-E72D297353CC}">
                <c16:uniqueId val="{00000000-EC7F-4DEB-8743-E64D92B1B3F8}"/>
              </c:ext>
            </c:extLst>
          </c:dPt>
          <c:val>
            <c:numRef>
              <c:f>Sheet1!$A$1:$B$1</c:f>
              <c:numCache>
                <c:formatCode>General</c:formatCode>
                <c:ptCount val="2"/>
                <c:pt idx="0">
                  <c:v>1969332.5807035917</c:v>
                </c:pt>
                <c:pt idx="1">
                  <c:v>1387075.2599150483</c:v>
                </c:pt>
              </c:numCache>
            </c:numRef>
          </c:val>
          <c:extLst>
            <c:ext xmlns:c16="http://schemas.microsoft.com/office/drawing/2014/chart" uri="{C3380CC4-5D6E-409C-BE32-E72D297353CC}">
              <c16:uniqueId val="{00000001-EC7F-4DEB-8743-E64D92B1B3F8}"/>
            </c:ext>
          </c:extLst>
        </c:ser>
        <c:ser>
          <c:idx val="1"/>
          <c:order val="1"/>
          <c:spPr>
            <a:solidFill>
              <a:srgbClr val="269924"/>
            </a:solidFill>
            <a:ln>
              <a:noFill/>
            </a:ln>
          </c:spPr>
          <c:invertIfNegative val="0"/>
          <c:val>
            <c:numRef>
              <c:f>Sheet1!$A$2:$B$2</c:f>
              <c:numCache>
                <c:formatCode>General</c:formatCode>
                <c:ptCount val="2"/>
                <c:pt idx="0">
                  <c:v>13563.769469387829</c:v>
                </c:pt>
              </c:numCache>
            </c:numRef>
          </c:val>
          <c:extLst>
            <c:ext xmlns:c16="http://schemas.microsoft.com/office/drawing/2014/chart" uri="{C3380CC4-5D6E-409C-BE32-E72D297353CC}">
              <c16:uniqueId val="{00000002-EC7F-4DEB-8743-E64D92B1B3F8}"/>
            </c:ext>
          </c:extLst>
        </c:ser>
        <c:dLbls>
          <c:showLegendKey val="0"/>
          <c:showVal val="0"/>
          <c:showCatName val="0"/>
          <c:showSerName val="0"/>
          <c:showPercent val="0"/>
          <c:showBubbleSize val="0"/>
        </c:dLbls>
        <c:gapWidth val="80"/>
        <c:overlap val="100"/>
        <c:axId val="1879068959"/>
        <c:axId val="1"/>
      </c:barChart>
      <c:catAx>
        <c:axId val="187906895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982896.3501729795"/>
          <c:min val="0"/>
        </c:scaling>
        <c:delete val="1"/>
        <c:axPos val="l"/>
        <c:numFmt formatCode="General" sourceLinked="1"/>
        <c:majorTickMark val="out"/>
        <c:minorTickMark val="none"/>
        <c:tickLblPos val="nextTo"/>
        <c:crossAx val="1879068959"/>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85714285714285"/>
          <c:y val="8.1632653061224483E-2"/>
          <c:w val="0.7142857142857143"/>
          <c:h val="0.83673469387755106"/>
        </c:manualLayout>
      </c:layout>
      <c:barChart>
        <c:barDir val="col"/>
        <c:grouping val="stacked"/>
        <c:varyColors val="0"/>
        <c:ser>
          <c:idx val="0"/>
          <c:order val="0"/>
          <c:spPr>
            <a:solidFill>
              <a:srgbClr val="269924"/>
            </a:solidFill>
            <a:ln>
              <a:noFill/>
            </a:ln>
          </c:spPr>
          <c:invertIfNegative val="0"/>
          <c:dPt>
            <c:idx val="1"/>
            <c:invertIfNegative val="0"/>
            <c:bubble3D val="0"/>
            <c:spPr>
              <a:solidFill>
                <a:srgbClr val="7213EA"/>
              </a:solidFill>
              <a:ln>
                <a:noFill/>
              </a:ln>
            </c:spPr>
            <c:extLst>
              <c:ext xmlns:c16="http://schemas.microsoft.com/office/drawing/2014/chart" uri="{C3380CC4-5D6E-409C-BE32-E72D297353CC}">
                <c16:uniqueId val="{00000000-BFFE-4DC9-AF03-D1E987143E13}"/>
              </c:ext>
            </c:extLst>
          </c:dPt>
          <c:val>
            <c:numRef>
              <c:f>Sheet1!$A$1:$B$1</c:f>
              <c:numCache>
                <c:formatCode>General</c:formatCode>
                <c:ptCount val="2"/>
                <c:pt idx="0">
                  <c:v>0</c:v>
                </c:pt>
                <c:pt idx="1">
                  <c:v>0</c:v>
                </c:pt>
              </c:numCache>
            </c:numRef>
          </c:val>
          <c:extLst>
            <c:ext xmlns:c16="http://schemas.microsoft.com/office/drawing/2014/chart" uri="{C3380CC4-5D6E-409C-BE32-E72D297353CC}">
              <c16:uniqueId val="{00000001-BFFE-4DC9-AF03-D1E987143E13}"/>
            </c:ext>
          </c:extLst>
        </c:ser>
        <c:ser>
          <c:idx val="1"/>
          <c:order val="1"/>
          <c:spPr>
            <a:solidFill>
              <a:srgbClr val="1E49E2"/>
            </a:solidFill>
            <a:ln>
              <a:noFill/>
            </a:ln>
          </c:spPr>
          <c:invertIfNegative val="0"/>
          <c:val>
            <c:numRef>
              <c:f>Sheet1!$A$2:$B$2</c:f>
              <c:numCache>
                <c:formatCode>General</c:formatCode>
                <c:ptCount val="2"/>
                <c:pt idx="0">
                  <c:v>0</c:v>
                </c:pt>
              </c:numCache>
            </c:numRef>
          </c:val>
          <c:extLst>
            <c:ext xmlns:c16="http://schemas.microsoft.com/office/drawing/2014/chart" uri="{C3380CC4-5D6E-409C-BE32-E72D297353CC}">
              <c16:uniqueId val="{00000002-BFFE-4DC9-AF03-D1E987143E13}"/>
            </c:ext>
          </c:extLst>
        </c:ser>
        <c:dLbls>
          <c:showLegendKey val="0"/>
          <c:showVal val="0"/>
          <c:showCatName val="0"/>
          <c:showSerName val="0"/>
          <c:showPercent val="0"/>
          <c:showBubbleSize val="0"/>
        </c:dLbls>
        <c:gapWidth val="80"/>
        <c:overlap val="100"/>
        <c:axId val="1992538191"/>
        <c:axId val="1"/>
      </c:barChart>
      <c:catAx>
        <c:axId val="199253819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
          <c:min val="0"/>
        </c:scaling>
        <c:delete val="1"/>
        <c:axPos val="l"/>
        <c:numFmt formatCode="General" sourceLinked="1"/>
        <c:majorTickMark val="out"/>
        <c:minorTickMark val="none"/>
        <c:tickLblPos val="nextTo"/>
        <c:crossAx val="1992538191"/>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85714285714285"/>
          <c:y val="8.1632653061224483E-2"/>
          <c:w val="0.7142857142857143"/>
          <c:h val="0.83673469387755106"/>
        </c:manualLayout>
      </c:layout>
      <c:barChart>
        <c:barDir val="col"/>
        <c:grouping val="stacked"/>
        <c:varyColors val="0"/>
        <c:ser>
          <c:idx val="0"/>
          <c:order val="0"/>
          <c:spPr>
            <a:solidFill>
              <a:srgbClr val="269924"/>
            </a:solidFill>
            <a:ln>
              <a:noFill/>
            </a:ln>
          </c:spPr>
          <c:invertIfNegative val="0"/>
          <c:dPt>
            <c:idx val="1"/>
            <c:invertIfNegative val="0"/>
            <c:bubble3D val="0"/>
            <c:spPr>
              <a:solidFill>
                <a:srgbClr val="7213EA"/>
              </a:solidFill>
              <a:ln>
                <a:noFill/>
              </a:ln>
            </c:spPr>
            <c:extLst>
              <c:ext xmlns:c16="http://schemas.microsoft.com/office/drawing/2014/chart" uri="{C3380CC4-5D6E-409C-BE32-E72D297353CC}">
                <c16:uniqueId val="{00000000-D8AE-4BB0-ACF5-15D2448D1D0A}"/>
              </c:ext>
            </c:extLst>
          </c:dPt>
          <c:val>
            <c:numRef>
              <c:f>Sheet1!$A$1:$B$1</c:f>
              <c:numCache>
                <c:formatCode>General</c:formatCode>
                <c:ptCount val="2"/>
                <c:pt idx="0">
                  <c:v>0</c:v>
                </c:pt>
                <c:pt idx="1">
                  <c:v>0</c:v>
                </c:pt>
              </c:numCache>
            </c:numRef>
          </c:val>
          <c:extLst>
            <c:ext xmlns:c16="http://schemas.microsoft.com/office/drawing/2014/chart" uri="{C3380CC4-5D6E-409C-BE32-E72D297353CC}">
              <c16:uniqueId val="{00000001-D8AE-4BB0-ACF5-15D2448D1D0A}"/>
            </c:ext>
          </c:extLst>
        </c:ser>
        <c:ser>
          <c:idx val="1"/>
          <c:order val="1"/>
          <c:spPr>
            <a:solidFill>
              <a:srgbClr val="1E49E2"/>
            </a:solidFill>
            <a:ln>
              <a:noFill/>
            </a:ln>
          </c:spPr>
          <c:invertIfNegative val="0"/>
          <c:val>
            <c:numRef>
              <c:f>Sheet1!$A$2:$B$2</c:f>
              <c:numCache>
                <c:formatCode>General</c:formatCode>
                <c:ptCount val="2"/>
                <c:pt idx="0">
                  <c:v>0</c:v>
                </c:pt>
              </c:numCache>
            </c:numRef>
          </c:val>
          <c:extLst>
            <c:ext xmlns:c16="http://schemas.microsoft.com/office/drawing/2014/chart" uri="{C3380CC4-5D6E-409C-BE32-E72D297353CC}">
              <c16:uniqueId val="{00000002-D8AE-4BB0-ACF5-15D2448D1D0A}"/>
            </c:ext>
          </c:extLst>
        </c:ser>
        <c:dLbls>
          <c:showLegendKey val="0"/>
          <c:showVal val="0"/>
          <c:showCatName val="0"/>
          <c:showSerName val="0"/>
          <c:showPercent val="0"/>
          <c:showBubbleSize val="0"/>
        </c:dLbls>
        <c:gapWidth val="80"/>
        <c:overlap val="100"/>
        <c:axId val="1992532911"/>
        <c:axId val="1"/>
      </c:barChart>
      <c:catAx>
        <c:axId val="199253291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
          <c:min val="0"/>
        </c:scaling>
        <c:delete val="1"/>
        <c:axPos val="l"/>
        <c:numFmt formatCode="General" sourceLinked="1"/>
        <c:majorTickMark val="out"/>
        <c:minorTickMark val="none"/>
        <c:tickLblPos val="nextTo"/>
        <c:crossAx val="1992532911"/>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85714285714285"/>
          <c:y val="8.1632653061224483E-2"/>
          <c:w val="0.7142857142857143"/>
          <c:h val="0.83673469387755106"/>
        </c:manualLayout>
      </c:layout>
      <c:barChart>
        <c:barDir val="col"/>
        <c:grouping val="stacked"/>
        <c:varyColors val="0"/>
        <c:ser>
          <c:idx val="0"/>
          <c:order val="0"/>
          <c:spPr>
            <a:solidFill>
              <a:srgbClr val="269924"/>
            </a:solidFill>
            <a:ln>
              <a:noFill/>
            </a:ln>
          </c:spPr>
          <c:invertIfNegative val="0"/>
          <c:dPt>
            <c:idx val="1"/>
            <c:invertIfNegative val="0"/>
            <c:bubble3D val="0"/>
            <c:spPr>
              <a:solidFill>
                <a:srgbClr val="7213EA"/>
              </a:solidFill>
              <a:ln>
                <a:noFill/>
              </a:ln>
            </c:spPr>
            <c:extLst>
              <c:ext xmlns:c16="http://schemas.microsoft.com/office/drawing/2014/chart" uri="{C3380CC4-5D6E-409C-BE32-E72D297353CC}">
                <c16:uniqueId val="{00000000-707A-4D0F-AC73-F962E96FE89F}"/>
              </c:ext>
            </c:extLst>
          </c:dPt>
          <c:val>
            <c:numRef>
              <c:f>Sheet1!$A$1:$B$1</c:f>
              <c:numCache>
                <c:formatCode>General</c:formatCode>
                <c:ptCount val="2"/>
                <c:pt idx="0">
                  <c:v>0</c:v>
                </c:pt>
                <c:pt idx="1">
                  <c:v>0</c:v>
                </c:pt>
              </c:numCache>
            </c:numRef>
          </c:val>
          <c:extLst>
            <c:ext xmlns:c16="http://schemas.microsoft.com/office/drawing/2014/chart" uri="{C3380CC4-5D6E-409C-BE32-E72D297353CC}">
              <c16:uniqueId val="{00000001-707A-4D0F-AC73-F962E96FE89F}"/>
            </c:ext>
          </c:extLst>
        </c:ser>
        <c:ser>
          <c:idx val="1"/>
          <c:order val="1"/>
          <c:spPr>
            <a:solidFill>
              <a:srgbClr val="1E49E2"/>
            </a:solidFill>
            <a:ln>
              <a:noFill/>
            </a:ln>
          </c:spPr>
          <c:invertIfNegative val="0"/>
          <c:val>
            <c:numRef>
              <c:f>Sheet1!$A$2:$B$2</c:f>
              <c:numCache>
                <c:formatCode>General</c:formatCode>
                <c:ptCount val="2"/>
                <c:pt idx="0">
                  <c:v>0</c:v>
                </c:pt>
              </c:numCache>
            </c:numRef>
          </c:val>
          <c:extLst>
            <c:ext xmlns:c16="http://schemas.microsoft.com/office/drawing/2014/chart" uri="{C3380CC4-5D6E-409C-BE32-E72D297353CC}">
              <c16:uniqueId val="{00000002-707A-4D0F-AC73-F962E96FE89F}"/>
            </c:ext>
          </c:extLst>
        </c:ser>
        <c:dLbls>
          <c:showLegendKey val="0"/>
          <c:showVal val="0"/>
          <c:showCatName val="0"/>
          <c:showSerName val="0"/>
          <c:showPercent val="0"/>
          <c:showBubbleSize val="0"/>
        </c:dLbls>
        <c:gapWidth val="80"/>
        <c:overlap val="100"/>
        <c:axId val="1784861135"/>
        <c:axId val="1"/>
      </c:barChart>
      <c:catAx>
        <c:axId val="178486113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
          <c:min val="0"/>
        </c:scaling>
        <c:delete val="1"/>
        <c:axPos val="l"/>
        <c:numFmt formatCode="General" sourceLinked="1"/>
        <c:majorTickMark val="out"/>
        <c:minorTickMark val="none"/>
        <c:tickLblPos val="nextTo"/>
        <c:crossAx val="1784861135"/>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85714285714285"/>
          <c:y val="8.1632653061224483E-2"/>
          <c:w val="0.7142857142857143"/>
          <c:h val="0.83673469387755106"/>
        </c:manualLayout>
      </c:layout>
      <c:barChart>
        <c:barDir val="col"/>
        <c:grouping val="stacked"/>
        <c:varyColors val="0"/>
        <c:ser>
          <c:idx val="0"/>
          <c:order val="0"/>
          <c:spPr>
            <a:solidFill>
              <a:srgbClr val="1E49E2"/>
            </a:solidFill>
            <a:ln>
              <a:noFill/>
            </a:ln>
          </c:spPr>
          <c:invertIfNegative val="0"/>
          <c:dPt>
            <c:idx val="1"/>
            <c:invertIfNegative val="0"/>
            <c:bubble3D val="0"/>
            <c:spPr>
              <a:solidFill>
                <a:srgbClr val="7213EA"/>
              </a:solidFill>
              <a:ln>
                <a:noFill/>
              </a:ln>
            </c:spPr>
            <c:extLst>
              <c:ext xmlns:c16="http://schemas.microsoft.com/office/drawing/2014/chart" uri="{C3380CC4-5D6E-409C-BE32-E72D297353CC}">
                <c16:uniqueId val="{00000000-B196-4BBC-BA10-059BD313CFA8}"/>
              </c:ext>
            </c:extLst>
          </c:dPt>
          <c:val>
            <c:numRef>
              <c:f>Sheet1!$A$1:$B$1</c:f>
              <c:numCache>
                <c:formatCode>General</c:formatCode>
                <c:ptCount val="2"/>
                <c:pt idx="0">
                  <c:v>182585.07500000001</c:v>
                </c:pt>
                <c:pt idx="1">
                  <c:v>124949.57120877829</c:v>
                </c:pt>
              </c:numCache>
            </c:numRef>
          </c:val>
          <c:extLst>
            <c:ext xmlns:c16="http://schemas.microsoft.com/office/drawing/2014/chart" uri="{C3380CC4-5D6E-409C-BE32-E72D297353CC}">
              <c16:uniqueId val="{00000001-B196-4BBC-BA10-059BD313CFA8}"/>
            </c:ext>
          </c:extLst>
        </c:ser>
        <c:ser>
          <c:idx val="1"/>
          <c:order val="1"/>
          <c:spPr>
            <a:solidFill>
              <a:srgbClr val="269924"/>
            </a:solidFill>
            <a:ln>
              <a:noFill/>
            </a:ln>
          </c:spPr>
          <c:invertIfNegative val="0"/>
          <c:val>
            <c:numRef>
              <c:f>Sheet1!$A$2:$B$2</c:f>
              <c:numCache>
                <c:formatCode>General</c:formatCode>
                <c:ptCount val="2"/>
                <c:pt idx="0">
                  <c:v>17.877551020414103</c:v>
                </c:pt>
              </c:numCache>
            </c:numRef>
          </c:val>
          <c:extLst>
            <c:ext xmlns:c16="http://schemas.microsoft.com/office/drawing/2014/chart" uri="{C3380CC4-5D6E-409C-BE32-E72D297353CC}">
              <c16:uniqueId val="{00000002-B196-4BBC-BA10-059BD313CFA8}"/>
            </c:ext>
          </c:extLst>
        </c:ser>
        <c:dLbls>
          <c:showLegendKey val="0"/>
          <c:showVal val="0"/>
          <c:showCatName val="0"/>
          <c:showSerName val="0"/>
          <c:showPercent val="0"/>
          <c:showBubbleSize val="0"/>
        </c:dLbls>
        <c:gapWidth val="80"/>
        <c:overlap val="100"/>
        <c:axId val="1784851535"/>
        <c:axId val="1"/>
      </c:barChart>
      <c:catAx>
        <c:axId val="178485153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60000"/>
          <c:min val="0"/>
        </c:scaling>
        <c:delete val="1"/>
        <c:axPos val="l"/>
        <c:numFmt formatCode="General" sourceLinked="1"/>
        <c:majorTickMark val="out"/>
        <c:minorTickMark val="none"/>
        <c:tickLblPos val="nextTo"/>
        <c:crossAx val="1784851535"/>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85714285714285"/>
          <c:y val="8.1632653061224483E-2"/>
          <c:w val="0.7142857142857143"/>
          <c:h val="0.83673469387755106"/>
        </c:manualLayout>
      </c:layout>
      <c:barChart>
        <c:barDir val="col"/>
        <c:grouping val="stacked"/>
        <c:varyColors val="0"/>
        <c:ser>
          <c:idx val="0"/>
          <c:order val="0"/>
          <c:spPr>
            <a:solidFill>
              <a:srgbClr val="1E49E2"/>
            </a:solidFill>
            <a:ln>
              <a:noFill/>
            </a:ln>
          </c:spPr>
          <c:invertIfNegative val="0"/>
          <c:dPt>
            <c:idx val="1"/>
            <c:invertIfNegative val="0"/>
            <c:bubble3D val="0"/>
            <c:spPr>
              <a:solidFill>
                <a:srgbClr val="7213EA"/>
              </a:solidFill>
              <a:ln>
                <a:noFill/>
              </a:ln>
            </c:spPr>
            <c:extLst>
              <c:ext xmlns:c16="http://schemas.microsoft.com/office/drawing/2014/chart" uri="{C3380CC4-5D6E-409C-BE32-E72D297353CC}">
                <c16:uniqueId val="{00000000-57A2-40D9-A226-C5F7724AB8D0}"/>
              </c:ext>
            </c:extLst>
          </c:dPt>
          <c:val>
            <c:numRef>
              <c:f>Sheet1!$A$1:$B$1</c:f>
              <c:numCache>
                <c:formatCode>General</c:formatCode>
                <c:ptCount val="2"/>
                <c:pt idx="0">
                  <c:v>247523.22671128434</c:v>
                </c:pt>
                <c:pt idx="1">
                  <c:v>95253.450241412138</c:v>
                </c:pt>
              </c:numCache>
            </c:numRef>
          </c:val>
          <c:extLst>
            <c:ext xmlns:c16="http://schemas.microsoft.com/office/drawing/2014/chart" uri="{C3380CC4-5D6E-409C-BE32-E72D297353CC}">
              <c16:uniqueId val="{00000001-57A2-40D9-A226-C5F7724AB8D0}"/>
            </c:ext>
          </c:extLst>
        </c:ser>
        <c:ser>
          <c:idx val="1"/>
          <c:order val="1"/>
          <c:spPr>
            <a:solidFill>
              <a:srgbClr val="269924"/>
            </a:solidFill>
            <a:ln>
              <a:noFill/>
            </a:ln>
          </c:spPr>
          <c:invertIfNegative val="0"/>
          <c:val>
            <c:numRef>
              <c:f>Sheet1!$A$2:$B$2</c:f>
              <c:numCache>
                <c:formatCode>General</c:formatCode>
                <c:ptCount val="2"/>
                <c:pt idx="0">
                  <c:v>89.38775510204141</c:v>
                </c:pt>
              </c:numCache>
            </c:numRef>
          </c:val>
          <c:extLst>
            <c:ext xmlns:c16="http://schemas.microsoft.com/office/drawing/2014/chart" uri="{C3380CC4-5D6E-409C-BE32-E72D297353CC}">
              <c16:uniqueId val="{00000002-57A2-40D9-A226-C5F7724AB8D0}"/>
            </c:ext>
          </c:extLst>
        </c:ser>
        <c:dLbls>
          <c:showLegendKey val="0"/>
          <c:showVal val="0"/>
          <c:showCatName val="0"/>
          <c:showSerName val="0"/>
          <c:showPercent val="0"/>
          <c:showBubbleSize val="0"/>
        </c:dLbls>
        <c:gapWidth val="80"/>
        <c:overlap val="100"/>
        <c:axId val="1784857295"/>
        <c:axId val="1"/>
      </c:barChart>
      <c:catAx>
        <c:axId val="178485729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60000"/>
          <c:min val="0"/>
        </c:scaling>
        <c:delete val="1"/>
        <c:axPos val="l"/>
        <c:numFmt formatCode="General" sourceLinked="1"/>
        <c:majorTickMark val="out"/>
        <c:minorTickMark val="none"/>
        <c:tickLblPos val="nextTo"/>
        <c:crossAx val="1784857295"/>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85714285714285"/>
          <c:y val="8.1632653061224483E-2"/>
          <c:w val="0.7142857142857143"/>
          <c:h val="0.83673469387755106"/>
        </c:manualLayout>
      </c:layout>
      <c:barChart>
        <c:barDir val="col"/>
        <c:grouping val="stacked"/>
        <c:varyColors val="0"/>
        <c:ser>
          <c:idx val="0"/>
          <c:order val="0"/>
          <c:spPr>
            <a:solidFill>
              <a:srgbClr val="269924"/>
            </a:solidFill>
            <a:ln>
              <a:noFill/>
            </a:ln>
          </c:spPr>
          <c:invertIfNegative val="0"/>
          <c:dPt>
            <c:idx val="1"/>
            <c:invertIfNegative val="0"/>
            <c:bubble3D val="0"/>
            <c:spPr>
              <a:solidFill>
                <a:srgbClr val="7213EA"/>
              </a:solidFill>
              <a:ln>
                <a:noFill/>
              </a:ln>
            </c:spPr>
            <c:extLst>
              <c:ext xmlns:c16="http://schemas.microsoft.com/office/drawing/2014/chart" uri="{C3380CC4-5D6E-409C-BE32-E72D297353CC}">
                <c16:uniqueId val="{00000000-65AC-43E3-BF59-230AE621C171}"/>
              </c:ext>
            </c:extLst>
          </c:dPt>
          <c:val>
            <c:numRef>
              <c:f>Sheet1!$A$1:$B$1</c:f>
              <c:numCache>
                <c:formatCode>General</c:formatCode>
                <c:ptCount val="2"/>
                <c:pt idx="0">
                  <c:v>0</c:v>
                </c:pt>
                <c:pt idx="1">
                  <c:v>0</c:v>
                </c:pt>
              </c:numCache>
            </c:numRef>
          </c:val>
          <c:extLst>
            <c:ext xmlns:c16="http://schemas.microsoft.com/office/drawing/2014/chart" uri="{C3380CC4-5D6E-409C-BE32-E72D297353CC}">
              <c16:uniqueId val="{00000001-65AC-43E3-BF59-230AE621C171}"/>
            </c:ext>
          </c:extLst>
        </c:ser>
        <c:ser>
          <c:idx val="1"/>
          <c:order val="1"/>
          <c:spPr>
            <a:solidFill>
              <a:srgbClr val="1E49E2"/>
            </a:solidFill>
            <a:ln>
              <a:noFill/>
            </a:ln>
          </c:spPr>
          <c:invertIfNegative val="0"/>
          <c:val>
            <c:numRef>
              <c:f>Sheet1!$A$2:$B$2</c:f>
              <c:numCache>
                <c:formatCode>General</c:formatCode>
                <c:ptCount val="2"/>
                <c:pt idx="0">
                  <c:v>0</c:v>
                </c:pt>
              </c:numCache>
            </c:numRef>
          </c:val>
          <c:extLst>
            <c:ext xmlns:c16="http://schemas.microsoft.com/office/drawing/2014/chart" uri="{C3380CC4-5D6E-409C-BE32-E72D297353CC}">
              <c16:uniqueId val="{00000002-65AC-43E3-BF59-230AE621C171}"/>
            </c:ext>
          </c:extLst>
        </c:ser>
        <c:dLbls>
          <c:showLegendKey val="0"/>
          <c:showVal val="0"/>
          <c:showCatName val="0"/>
          <c:showSerName val="0"/>
          <c:showPercent val="0"/>
          <c:showBubbleSize val="0"/>
        </c:dLbls>
        <c:gapWidth val="80"/>
        <c:overlap val="100"/>
        <c:axId val="1784864015"/>
        <c:axId val="1"/>
      </c:barChart>
      <c:catAx>
        <c:axId val="178486401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
          <c:min val="0"/>
        </c:scaling>
        <c:delete val="1"/>
        <c:axPos val="l"/>
        <c:numFmt formatCode="General" sourceLinked="1"/>
        <c:majorTickMark val="out"/>
        <c:minorTickMark val="none"/>
        <c:tickLblPos val="nextTo"/>
        <c:crossAx val="1784864015"/>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85714285714285"/>
          <c:y val="8.1632653061224483E-2"/>
          <c:w val="0.7142857142857143"/>
          <c:h val="0.83673469387755106"/>
        </c:manualLayout>
      </c:layout>
      <c:barChart>
        <c:barDir val="col"/>
        <c:grouping val="stacked"/>
        <c:varyColors val="0"/>
        <c:ser>
          <c:idx val="0"/>
          <c:order val="0"/>
          <c:spPr>
            <a:solidFill>
              <a:srgbClr val="1E49E2"/>
            </a:solidFill>
            <a:ln>
              <a:noFill/>
            </a:ln>
          </c:spPr>
          <c:invertIfNegative val="0"/>
          <c:dPt>
            <c:idx val="1"/>
            <c:invertIfNegative val="0"/>
            <c:bubble3D val="0"/>
            <c:spPr>
              <a:solidFill>
                <a:srgbClr val="7213EA"/>
              </a:solidFill>
              <a:ln>
                <a:noFill/>
              </a:ln>
            </c:spPr>
            <c:extLst>
              <c:ext xmlns:c16="http://schemas.microsoft.com/office/drawing/2014/chart" uri="{C3380CC4-5D6E-409C-BE32-E72D297353CC}">
                <c16:uniqueId val="{00000000-909A-45D6-8C12-2606FF444B51}"/>
              </c:ext>
            </c:extLst>
          </c:dPt>
          <c:val>
            <c:numRef>
              <c:f>Sheet1!$A$1:$B$1</c:f>
              <c:numCache>
                <c:formatCode>General</c:formatCode>
                <c:ptCount val="2"/>
                <c:pt idx="0">
                  <c:v>360000</c:v>
                </c:pt>
                <c:pt idx="1">
                  <c:v>360000</c:v>
                </c:pt>
              </c:numCache>
            </c:numRef>
          </c:val>
          <c:extLst>
            <c:ext xmlns:c16="http://schemas.microsoft.com/office/drawing/2014/chart" uri="{C3380CC4-5D6E-409C-BE32-E72D297353CC}">
              <c16:uniqueId val="{00000001-909A-45D6-8C12-2606FF444B51}"/>
            </c:ext>
          </c:extLst>
        </c:ser>
        <c:ser>
          <c:idx val="1"/>
          <c:order val="1"/>
          <c:spPr>
            <a:solidFill>
              <a:srgbClr val="269924"/>
            </a:solidFill>
            <a:ln>
              <a:noFill/>
            </a:ln>
          </c:spPr>
          <c:invertIfNegative val="0"/>
          <c:val>
            <c:numRef>
              <c:f>Sheet1!$A$2:$B$2</c:f>
              <c:numCache>
                <c:formatCode>General</c:formatCode>
                <c:ptCount val="2"/>
                <c:pt idx="0">
                  <c:v>0</c:v>
                </c:pt>
              </c:numCache>
            </c:numRef>
          </c:val>
          <c:extLst>
            <c:ext xmlns:c16="http://schemas.microsoft.com/office/drawing/2014/chart" uri="{C3380CC4-5D6E-409C-BE32-E72D297353CC}">
              <c16:uniqueId val="{00000002-909A-45D6-8C12-2606FF444B51}"/>
            </c:ext>
          </c:extLst>
        </c:ser>
        <c:dLbls>
          <c:showLegendKey val="0"/>
          <c:showVal val="0"/>
          <c:showCatName val="0"/>
          <c:showSerName val="0"/>
          <c:showPercent val="0"/>
          <c:showBubbleSize val="0"/>
        </c:dLbls>
        <c:gapWidth val="80"/>
        <c:overlap val="100"/>
        <c:axId val="1784862575"/>
        <c:axId val="1"/>
      </c:barChart>
      <c:catAx>
        <c:axId val="178486257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60000"/>
          <c:min val="0"/>
        </c:scaling>
        <c:delete val="1"/>
        <c:axPos val="l"/>
        <c:numFmt formatCode="General" sourceLinked="1"/>
        <c:majorTickMark val="out"/>
        <c:minorTickMark val="none"/>
        <c:tickLblPos val="nextTo"/>
        <c:crossAx val="1784862575"/>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85714285714285"/>
          <c:y val="8.1632653061224483E-2"/>
          <c:w val="0.7142857142857143"/>
          <c:h val="0.83673469387755106"/>
        </c:manualLayout>
      </c:layout>
      <c:barChart>
        <c:barDir val="col"/>
        <c:grouping val="stacked"/>
        <c:varyColors val="0"/>
        <c:ser>
          <c:idx val="0"/>
          <c:order val="0"/>
          <c:spPr>
            <a:solidFill>
              <a:srgbClr val="1E49E2"/>
            </a:solidFill>
            <a:ln>
              <a:noFill/>
            </a:ln>
          </c:spPr>
          <c:invertIfNegative val="0"/>
          <c:dPt>
            <c:idx val="1"/>
            <c:invertIfNegative val="0"/>
            <c:bubble3D val="0"/>
            <c:spPr>
              <a:solidFill>
                <a:srgbClr val="7213EA"/>
              </a:solidFill>
              <a:ln>
                <a:noFill/>
              </a:ln>
            </c:spPr>
            <c:extLst>
              <c:ext xmlns:c16="http://schemas.microsoft.com/office/drawing/2014/chart" uri="{C3380CC4-5D6E-409C-BE32-E72D297353CC}">
                <c16:uniqueId val="{00000000-76BE-4EF4-81A5-13DA665A44B2}"/>
              </c:ext>
            </c:extLst>
          </c:dPt>
          <c:val>
            <c:numRef>
              <c:f>Sheet1!$A$1:$B$1</c:f>
              <c:numCache>
                <c:formatCode>General</c:formatCode>
                <c:ptCount val="2"/>
                <c:pt idx="0">
                  <c:v>218043.22500000001</c:v>
                </c:pt>
                <c:pt idx="1">
                  <c:v>169907.92540196137</c:v>
                </c:pt>
              </c:numCache>
            </c:numRef>
          </c:val>
          <c:extLst>
            <c:ext xmlns:c16="http://schemas.microsoft.com/office/drawing/2014/chart" uri="{C3380CC4-5D6E-409C-BE32-E72D297353CC}">
              <c16:uniqueId val="{00000001-76BE-4EF4-81A5-13DA665A44B2}"/>
            </c:ext>
          </c:extLst>
        </c:ser>
        <c:ser>
          <c:idx val="1"/>
          <c:order val="1"/>
          <c:spPr>
            <a:solidFill>
              <a:srgbClr val="269924"/>
            </a:solidFill>
            <a:ln>
              <a:noFill/>
            </a:ln>
          </c:spPr>
          <c:invertIfNegative val="0"/>
          <c:val>
            <c:numRef>
              <c:f>Sheet1!$A$2:$B$2</c:f>
              <c:numCache>
                <c:formatCode>General</c:formatCode>
                <c:ptCount val="2"/>
                <c:pt idx="0">
                  <c:v>0</c:v>
                </c:pt>
              </c:numCache>
            </c:numRef>
          </c:val>
          <c:extLst>
            <c:ext xmlns:c16="http://schemas.microsoft.com/office/drawing/2014/chart" uri="{C3380CC4-5D6E-409C-BE32-E72D297353CC}">
              <c16:uniqueId val="{00000002-76BE-4EF4-81A5-13DA665A44B2}"/>
            </c:ext>
          </c:extLst>
        </c:ser>
        <c:dLbls>
          <c:showLegendKey val="0"/>
          <c:showVal val="0"/>
          <c:showCatName val="0"/>
          <c:showSerName val="0"/>
          <c:showPercent val="0"/>
          <c:showBubbleSize val="0"/>
        </c:dLbls>
        <c:gapWidth val="80"/>
        <c:overlap val="100"/>
        <c:axId val="13994560"/>
        <c:axId val="1"/>
      </c:barChart>
      <c:catAx>
        <c:axId val="1399456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60000"/>
          <c:min val="0"/>
        </c:scaling>
        <c:delete val="1"/>
        <c:axPos val="l"/>
        <c:numFmt formatCode="General" sourceLinked="1"/>
        <c:majorTickMark val="out"/>
        <c:minorTickMark val="none"/>
        <c:tickLblPos val="nextTo"/>
        <c:crossAx val="13994560"/>
        <c:crosses val="min"/>
        <c:crossBetween val="between"/>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54D5F6-3183-428A-85C8-51C26DD4B50F}"/>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F1608F93-CC89-4063-A187-7B1597877F10}"/>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9BABA84C-EC3E-4598-9C4D-8CE1D2A956F5}" type="datetimeFigureOut">
              <a:rPr lang="en-GB" smtClean="0">
                <a:latin typeface="Arial" panose="020B0604020202020204" pitchFamily="34" charset="0"/>
              </a:rPr>
              <a:t>20/11/2024</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EE24D309-D941-4AA7-AD70-D334F1D5923A}"/>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B1E99044-B362-4E47-A054-164531AC8F82}"/>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90C0F9D0-9E03-483D-AC3B-FCB5CBA393CA}"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75430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atin typeface="Arial" panose="020B0604020202020204" pitchFamily="34" charset="0"/>
              </a:defRPr>
            </a:lvl1pPr>
          </a:lstStyle>
          <a:p>
            <a:fld id="{3C57A4BF-14E0-48E2-B42F-B29D277000AB}" type="datetimeFigureOut">
              <a:rPr lang="en-GB" smtClean="0"/>
              <a:pPr/>
              <a:t>20/11/2024</a:t>
            </a:fld>
            <a:endParaRPr lang="en-GB" dirty="0"/>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atin typeface="Arial" panose="020B0604020202020204" pitchFamily="34" charset="0"/>
              </a:defRPr>
            </a:lvl1pPr>
          </a:lstStyle>
          <a:p>
            <a:fld id="{9B5D948F-A673-4DC7-A0E9-FA274EAF3634}" type="slidenum">
              <a:rPr lang="en-GB" smtClean="0"/>
              <a:pPr/>
              <a:t>‹#›</a:t>
            </a:fld>
            <a:endParaRPr lang="en-GB" dirty="0"/>
          </a:p>
        </p:txBody>
      </p:sp>
    </p:spTree>
    <p:extLst>
      <p:ext uri="{BB962C8B-B14F-4D97-AF65-F5344CB8AC3E}">
        <p14:creationId xmlns:p14="http://schemas.microsoft.com/office/powerpoint/2010/main" val="349130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998476" y="1485243"/>
            <a:ext cx="6328756" cy="439618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64699"/>
            <a:ext cx="5765982" cy="2903488"/>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7" name="Freeform 19">
            <a:extLst>
              <a:ext uri="{FF2B5EF4-FFF2-40B4-BE49-F238E27FC236}">
                <a16:creationId xmlns:a16="http://schemas.microsoft.com/office/drawing/2014/main" id="{A5A5FA9B-A901-4A1F-9358-436BDE66E0B5}"/>
              </a:ext>
            </a:extLst>
          </p:cNvPr>
          <p:cNvSpPr>
            <a:spLocks noChangeAspect="1" noEditPoints="1"/>
          </p:cNvSpPr>
          <p:nvPr userDrawn="1"/>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1274841" y="4752153"/>
            <a:ext cx="5765982" cy="816606"/>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527177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6" name="Freeform 19">
            <a:extLst>
              <a:ext uri="{FF2B5EF4-FFF2-40B4-BE49-F238E27FC236}">
                <a16:creationId xmlns:a16="http://schemas.microsoft.com/office/drawing/2014/main" id="{989CBA86-3836-4832-B1AE-9FEA1A8FB1EE}"/>
              </a:ext>
              <a:ext uri="{C183D7F6-B498-43B3-948B-1728B52AA6E4}">
                <adec:decorative xmlns:adec="http://schemas.microsoft.com/office/drawing/2017/decorative" val="1"/>
              </a:ext>
            </a:extLst>
          </p:cNvPr>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chemeClr val="bg1"/>
                </a:solidFill>
                <a:latin typeface="+mn-lt"/>
                <a:ea typeface="Arial"/>
                <a:cs typeface="Arial" panose="020B0604020202020204" pitchFamily="34" charset="0"/>
              </a:rPr>
              <a:t>© 202</a:t>
            </a:r>
            <a:r>
              <a:rPr lang="hu-HU" sz="600" dirty="0">
                <a:solidFill>
                  <a:schemeClr val="bg1"/>
                </a:solidFill>
                <a:latin typeface="+mn-lt"/>
                <a:ea typeface="Arial"/>
                <a:cs typeface="Arial" panose="020B0604020202020204" pitchFamily="34" charset="0"/>
              </a:rPr>
              <a:t>4</a:t>
            </a:r>
            <a:r>
              <a:rPr lang="en-US" sz="600" dirty="0">
                <a:solidFill>
                  <a:schemeClr val="bg1"/>
                </a:solidFill>
                <a:latin typeface="+mn-lt"/>
                <a:ea typeface="Arial"/>
                <a:cs typeface="Arial" panose="020B0604020202020204" pitchFamily="34" charset="0"/>
              </a:rPr>
              <a:t> KPMG Advisory Ltd., a Hungarian limited liability company and a member firm of the KPMG global organization of independent member firms affiliated with KPMG International Limited, a private English company limited by guarantee. All rights reserved. </a:t>
            </a:r>
          </a:p>
        </p:txBody>
      </p:sp>
      <p:sp>
        <p:nvSpPr>
          <p:cNvPr id="2" name="Title 1">
            <a:extLst>
              <a:ext uri="{FF2B5EF4-FFF2-40B4-BE49-F238E27FC236}">
                <a16:creationId xmlns:a16="http://schemas.microsoft.com/office/drawing/2014/main" id="{32C06C60-BBAD-4B44-9D69-536848922030}"/>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777057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5363" y="1330126"/>
            <a:ext cx="10198237"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604358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Text_double 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10201275"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4AFC733E-E364-489F-B7AF-D2002EE59732}"/>
              </a:ext>
            </a:extLst>
          </p:cNvPr>
          <p:cNvSpPr>
            <a:spLocks noGrp="1"/>
          </p:cNvSpPr>
          <p:nvPr>
            <p:ph type="title" hasCustomPrompt="1"/>
          </p:nvPr>
        </p:nvSpPr>
        <p:spPr/>
        <p:txBody>
          <a:bodyPr/>
          <a:lstStyle>
            <a:lvl1pPr>
              <a:defRPr/>
            </a:lvl1pPr>
          </a:lstStyle>
          <a:p>
            <a:r>
              <a:rPr lang="en-US" dirty="0"/>
              <a:t>Click to edit </a:t>
            </a:r>
            <a:br>
              <a:rPr lang="en-US" dirty="0"/>
            </a:br>
            <a:r>
              <a:rPr lang="en-US" dirty="0"/>
              <a:t>Master title style</a:t>
            </a:r>
            <a:endParaRPr lang="en-GB" dirty="0"/>
          </a:p>
        </p:txBody>
      </p:sp>
    </p:spTree>
    <p:extLst>
      <p:ext uri="{BB962C8B-B14F-4D97-AF65-F5344CB8AC3E}">
        <p14:creationId xmlns:p14="http://schemas.microsoft.com/office/powerpoint/2010/main" val="3102394141"/>
      </p:ext>
    </p:extLst>
  </p:cSld>
  <p:clrMapOvr>
    <a:masterClrMapping/>
  </p:clrMapOvr>
  <p:extLst>
    <p:ext uri="{DCECCB84-F9BA-43D5-87BE-67443E8EF086}">
      <p15:sldGuideLst xmlns:p15="http://schemas.microsoft.com/office/powerpoint/2012/main">
        <p15:guide id="1" orient="horz" pos="107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C5ED-3447-4EF0-BBAC-084431C4B63F}"/>
              </a:ext>
            </a:extLst>
          </p:cNvPr>
          <p:cNvSpPr>
            <a:spLocks noGrp="1"/>
          </p:cNvSpPr>
          <p:nvPr>
            <p:ph type="title"/>
          </p:nvPr>
        </p:nvSpPr>
        <p:spPr/>
        <p:txBody>
          <a:bodyPr/>
          <a:lstStyle>
            <a:lvl1pPr>
              <a:defRPr>
                <a:latin typeface="KPMG Bold" panose="020B0803030202040204" pitchFamily="34" charset="0"/>
              </a:defRPr>
            </a:lvl1pPr>
          </a:lstStyle>
          <a:p>
            <a:endParaRPr lang="hu-HU" dirty="0"/>
          </a:p>
        </p:txBody>
      </p:sp>
    </p:spTree>
    <p:extLst>
      <p:ext uri="{BB962C8B-B14F-4D97-AF65-F5344CB8AC3E}">
        <p14:creationId xmlns:p14="http://schemas.microsoft.com/office/powerpoint/2010/main" val="3763359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ne Column Text_double title_KPMG Blue">
    <p:bg>
      <p:bgPr>
        <a:solidFill>
          <a:schemeClr val="accent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10201275" cy="4176712"/>
          </a:xfrm>
        </p:spPr>
        <p:txBody>
          <a:bodyPr/>
          <a:lstStyle>
            <a:lvl1pPr>
              <a:defRPr>
                <a:solidFill>
                  <a:schemeClr val="bg1"/>
                </a:solidFill>
              </a:defRPr>
            </a:lvl1pPr>
            <a:lvl2pPr>
              <a:defRPr>
                <a:solidFill>
                  <a:schemeClr val="bg1"/>
                </a:solidFill>
              </a:defRPr>
            </a:lvl2pPr>
            <a:lvl3pPr>
              <a:buClrTx/>
              <a:defRPr>
                <a:solidFill>
                  <a:schemeClr val="bg1"/>
                </a:solidFill>
              </a:defRPr>
            </a:lvl3pPr>
            <a:lvl4pPr marL="361950" indent="-180975">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hape 8">
            <a:extLst>
              <a:ext uri="{FF2B5EF4-FFF2-40B4-BE49-F238E27FC236}">
                <a16:creationId xmlns:a16="http://schemas.microsoft.com/office/drawing/2014/main" id="{F4561A05-7671-4539-AB97-A9979F67EB4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7" name="Freeform 19">
            <a:extLst>
              <a:ext uri="{FF2B5EF4-FFF2-40B4-BE49-F238E27FC236}">
                <a16:creationId xmlns:a16="http://schemas.microsoft.com/office/drawing/2014/main" id="{96D02435-216E-4CEB-A47D-16F13A8C60AB}"/>
              </a:ext>
              <a:ext uri="{C183D7F6-B498-43B3-948B-1728B52AA6E4}">
                <adec:decorative xmlns:adec="http://schemas.microsoft.com/office/drawing/2017/decorative" val="1"/>
              </a:ext>
            </a:extLst>
          </p:cNvPr>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2" name="Title 1">
            <a:extLst>
              <a:ext uri="{FF2B5EF4-FFF2-40B4-BE49-F238E27FC236}">
                <a16:creationId xmlns:a16="http://schemas.microsoft.com/office/drawing/2014/main" id="{803AAE32-05EB-420A-97AB-3254804D32FD}"/>
              </a:ext>
            </a:extLst>
          </p:cNvPr>
          <p:cNvSpPr>
            <a:spLocks noGrp="1"/>
          </p:cNvSpPr>
          <p:nvPr>
            <p:ph type="title" hasCustomPrompt="1"/>
          </p:nvPr>
        </p:nvSpPr>
        <p:spPr/>
        <p:txBody>
          <a:bodyPr/>
          <a:lstStyle>
            <a:lvl1pPr>
              <a:defRPr>
                <a:solidFill>
                  <a:schemeClr val="bg1"/>
                </a:solidFill>
              </a:defRPr>
            </a:lvl1pPr>
          </a:lstStyle>
          <a:p>
            <a:r>
              <a:rPr lang="en-US" dirty="0"/>
              <a:t>Click to edit </a:t>
            </a:r>
            <a:br>
              <a:rPr lang="en-US" dirty="0"/>
            </a:br>
            <a:r>
              <a:rPr lang="en-US" dirty="0"/>
              <a:t>Master title style</a:t>
            </a:r>
            <a:endParaRPr lang="en-GB" dirty="0"/>
          </a:p>
        </p:txBody>
      </p:sp>
      <p:sp>
        <p:nvSpPr>
          <p:cNvPr id="10" name="TextBox 9">
            <a:extLst>
              <a:ext uri="{FF2B5EF4-FFF2-40B4-BE49-F238E27FC236}">
                <a16:creationId xmlns:a16="http://schemas.microsoft.com/office/drawing/2014/main" id="{CE67EC0E-E46A-4A9A-A484-D4E31F4F9245}"/>
              </a:ex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chemeClr val="bg1"/>
                </a:solidFill>
                <a:latin typeface="+mn-lt"/>
                <a:ea typeface="Arial"/>
                <a:cs typeface="Arial" panose="020B0604020202020204" pitchFamily="34" charset="0"/>
              </a:rPr>
              <a:t>© 202</a:t>
            </a:r>
            <a:r>
              <a:rPr lang="hu-HU" sz="600" dirty="0">
                <a:solidFill>
                  <a:schemeClr val="bg1"/>
                </a:solidFill>
                <a:latin typeface="+mn-lt"/>
                <a:ea typeface="Arial"/>
                <a:cs typeface="Arial" panose="020B0604020202020204" pitchFamily="34" charset="0"/>
              </a:rPr>
              <a:t>4</a:t>
            </a:r>
            <a:r>
              <a:rPr lang="en-US" sz="600" dirty="0">
                <a:solidFill>
                  <a:schemeClr val="bg1"/>
                </a:solidFill>
                <a:latin typeface="+mn-lt"/>
                <a:ea typeface="Arial"/>
                <a:cs typeface="Arial" panose="020B0604020202020204" pitchFamily="34" charset="0"/>
              </a:rPr>
              <a:t> KPMG Advisory Ltd., a Hungarian limited liability company and a member firm of the KPMG global organization of independent member firms affiliated with KPMG International Limited, a private English company limited by guarantee. All rights reserved. </a:t>
            </a:r>
          </a:p>
        </p:txBody>
      </p:sp>
    </p:spTree>
    <p:extLst>
      <p:ext uri="{BB962C8B-B14F-4D97-AF65-F5344CB8AC3E}">
        <p14:creationId xmlns:p14="http://schemas.microsoft.com/office/powerpoint/2010/main" val="2568224362"/>
      </p:ext>
    </p:extLst>
  </p:cSld>
  <p:clrMapOvr>
    <a:masterClrMapping/>
  </p:clrMapOvr>
  <p:extLst>
    <p:ext uri="{DCECCB84-F9BA-43D5-87BE-67443E8EF086}">
      <p15:sldGuideLst xmlns:p15="http://schemas.microsoft.com/office/powerpoint/2012/main">
        <p15:guide id="1" orient="horz" pos="10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ne Column Text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6" name="Freeform 19">
            <a:extLst>
              <a:ext uri="{FF2B5EF4-FFF2-40B4-BE49-F238E27FC236}">
                <a16:creationId xmlns:a16="http://schemas.microsoft.com/office/drawing/2014/main" id="{989CBA86-3836-4832-B1AE-9FEA1A8FB1EE}"/>
              </a:ext>
              <a:ext uri="{C183D7F6-B498-43B3-948B-1728B52AA6E4}">
                <adec:decorative xmlns:adec="http://schemas.microsoft.com/office/drawing/2017/decorative" val="1"/>
              </a:ext>
            </a:extLst>
          </p:cNvPr>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102012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893FD8B3-A559-4E34-BA53-32A7F9278785}"/>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9" name="TextBox 8">
            <a:extLst>
              <a:ext uri="{FF2B5EF4-FFF2-40B4-BE49-F238E27FC236}">
                <a16:creationId xmlns:a16="http://schemas.microsoft.com/office/drawing/2014/main" id="{8E95F616-89DC-43F5-9686-EF670E5848BA}"/>
              </a:ex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chemeClr val="bg1"/>
                </a:solidFill>
                <a:latin typeface="+mn-lt"/>
                <a:ea typeface="Arial"/>
                <a:cs typeface="Arial" panose="020B0604020202020204" pitchFamily="34" charset="0"/>
              </a:rPr>
              <a:t>© 202</a:t>
            </a:r>
            <a:r>
              <a:rPr lang="hu-HU" sz="600" dirty="0">
                <a:solidFill>
                  <a:schemeClr val="bg1"/>
                </a:solidFill>
                <a:latin typeface="+mn-lt"/>
                <a:ea typeface="Arial"/>
                <a:cs typeface="Arial" panose="020B0604020202020204" pitchFamily="34" charset="0"/>
              </a:rPr>
              <a:t>4 </a:t>
            </a:r>
            <a:r>
              <a:rPr lang="en-US" sz="600" dirty="0">
                <a:solidFill>
                  <a:schemeClr val="bg1"/>
                </a:solidFill>
                <a:latin typeface="+mn-lt"/>
                <a:ea typeface="Arial"/>
                <a:cs typeface="Arial" panose="020B0604020202020204" pitchFamily="34" charset="0"/>
              </a:rPr>
              <a:t>KPMG Advisory Ltd., a Hungarian limited liability company and a member firm of the KPMG global organization of independent member firms affiliated with KPMG International Limited, a private English company limited by guarantee. All rights reserved. </a:t>
            </a:r>
          </a:p>
        </p:txBody>
      </p:sp>
    </p:spTree>
    <p:extLst>
      <p:ext uri="{BB962C8B-B14F-4D97-AF65-F5344CB8AC3E}">
        <p14:creationId xmlns:p14="http://schemas.microsoft.com/office/powerpoint/2010/main" val="1799372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2B301-8140-4380-A0A6-9951A15324D8}"/>
              </a:ext>
            </a:extLst>
          </p:cNvPr>
          <p:cNvSpPr>
            <a:spLocks noGrp="1"/>
          </p:cNvSpPr>
          <p:nvPr>
            <p:ph type="title"/>
          </p:nvPr>
        </p:nvSpPr>
        <p:spPr/>
        <p:txBody>
          <a:bodyPr/>
          <a:lstStyle/>
          <a:p>
            <a:r>
              <a:rPr lang="en-US" dirty="0"/>
              <a:t>Click to edit Master title style</a:t>
            </a:r>
            <a:endParaRPr lang="hu-HU" dirty="0"/>
          </a:p>
        </p:txBody>
      </p:sp>
    </p:spTree>
    <p:extLst>
      <p:ext uri="{BB962C8B-B14F-4D97-AF65-F5344CB8AC3E}">
        <p14:creationId xmlns:p14="http://schemas.microsoft.com/office/powerpoint/2010/main" val="737388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0126"/>
            <a:ext cx="4968000"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6220800" y="1330126"/>
            <a:ext cx="4968000"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DF69D30F-5094-425F-A158-0850AE27D366}"/>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760996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Column Text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6" name="Freeform 19">
            <a:extLst>
              <a:ext uri="{FF2B5EF4-FFF2-40B4-BE49-F238E27FC236}">
                <a16:creationId xmlns:a16="http://schemas.microsoft.com/office/drawing/2014/main" id="{989CBA86-3836-4832-B1AE-9FEA1A8FB1EE}"/>
              </a:ext>
              <a:ext uri="{C183D7F6-B498-43B3-948B-1728B52AA6E4}">
                <adec:decorative xmlns:adec="http://schemas.microsoft.com/office/drawing/2017/decorative" val="1"/>
              </a:ext>
            </a:extLst>
          </p:cNvPr>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4968000"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7">
            <a:extLst>
              <a:ext uri="{FF2B5EF4-FFF2-40B4-BE49-F238E27FC236}">
                <a16:creationId xmlns:a16="http://schemas.microsoft.com/office/drawing/2014/main" id="{6ED3211B-3C86-4413-BA20-A4F81B443BE8}"/>
              </a:ext>
            </a:extLst>
          </p:cNvPr>
          <p:cNvSpPr>
            <a:spLocks noGrp="1"/>
          </p:cNvSpPr>
          <p:nvPr>
            <p:ph type="body" sz="quarter" idx="11"/>
          </p:nvPr>
        </p:nvSpPr>
        <p:spPr>
          <a:xfrm>
            <a:off x="6220800" y="1330126"/>
            <a:ext cx="49688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E1C918AE-52AC-4531-9640-0D2CA3A28F2B}"/>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10" name="TextBox 9">
            <a:extLst>
              <a:ext uri="{FF2B5EF4-FFF2-40B4-BE49-F238E27FC236}">
                <a16:creationId xmlns:a16="http://schemas.microsoft.com/office/drawing/2014/main" id="{17684D3B-AB1C-4D4E-8099-A74A74BC19F5}"/>
              </a:ex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chemeClr val="bg1"/>
                </a:solidFill>
                <a:latin typeface="+mn-lt"/>
                <a:ea typeface="Arial"/>
                <a:cs typeface="Arial" panose="020B0604020202020204" pitchFamily="34" charset="0"/>
              </a:rPr>
              <a:t>© 202</a:t>
            </a:r>
            <a:r>
              <a:rPr lang="hu-HU" sz="600" dirty="0">
                <a:solidFill>
                  <a:schemeClr val="bg1"/>
                </a:solidFill>
                <a:latin typeface="+mn-lt"/>
                <a:ea typeface="Arial"/>
                <a:cs typeface="Arial" panose="020B0604020202020204" pitchFamily="34" charset="0"/>
              </a:rPr>
              <a:t>4</a:t>
            </a:r>
            <a:r>
              <a:rPr lang="en-US" sz="600" dirty="0">
                <a:solidFill>
                  <a:schemeClr val="bg1"/>
                </a:solidFill>
                <a:latin typeface="+mn-lt"/>
                <a:ea typeface="Arial"/>
                <a:cs typeface="Arial" panose="020B0604020202020204" pitchFamily="34" charset="0"/>
              </a:rPr>
              <a:t> KPMG Advisory Ltd., a Hungarian limited liability company and a member firm of the KPMG global organization of independent member firms affiliated with KPMG International Limited, a private English company limited by guarantee. All rights reserved. </a:t>
            </a:r>
          </a:p>
        </p:txBody>
      </p:sp>
    </p:spTree>
    <p:extLst>
      <p:ext uri="{BB962C8B-B14F-4D97-AF65-F5344CB8AC3E}">
        <p14:creationId xmlns:p14="http://schemas.microsoft.com/office/powerpoint/2010/main" val="53584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en-US"/>
              <a:t>Click icon to add chart</a:t>
            </a:r>
            <a:endParaRPr lang="en-GB" dirty="0"/>
          </a:p>
        </p:txBody>
      </p:sp>
      <p:sp>
        <p:nvSpPr>
          <p:cNvPr id="3" name="Title 2">
            <a:extLst>
              <a:ext uri="{FF2B5EF4-FFF2-40B4-BE49-F238E27FC236}">
                <a16:creationId xmlns:a16="http://schemas.microsoft.com/office/drawing/2014/main" id="{D91C8742-D774-4F89-A78A-3FE2DD10535D}"/>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46885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accent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31BAC5B-20A9-435F-8C24-21445B9F4ED5}"/>
              </a:ext>
            </a:extLst>
          </p:cNvPr>
          <p:cNvSpPr>
            <a:spLocks noChangeAspect="1"/>
          </p:cNvSpPr>
          <p:nvPr userDrawn="1"/>
        </p:nvSpPr>
        <p:spPr>
          <a:xfrm>
            <a:off x="998476" y="1485243"/>
            <a:ext cx="3052184" cy="4391682"/>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64699"/>
            <a:ext cx="2487266" cy="2900514"/>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7" name="Freeform 19">
            <a:extLst>
              <a:ext uri="{FF2B5EF4-FFF2-40B4-BE49-F238E27FC236}">
                <a16:creationId xmlns:a16="http://schemas.microsoft.com/office/drawing/2014/main" id="{A5A5FA9B-A901-4A1F-9358-436BDE66E0B5}"/>
              </a:ext>
            </a:extLst>
          </p:cNvPr>
          <p:cNvSpPr>
            <a:spLocks noChangeAspect="1" noEditPoints="1"/>
          </p:cNvSpPr>
          <p:nvPr userDrawn="1"/>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userDrawn="1">
            <p:ph type="body" sz="quarter" idx="11"/>
          </p:nvPr>
        </p:nvSpPr>
        <p:spPr>
          <a:xfrm>
            <a:off x="1274841" y="4752153"/>
            <a:ext cx="2487267" cy="81577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97359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1360"/>
            <a:ext cx="10195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1003200" y="3742126"/>
            <a:ext cx="10195200" cy="2135740"/>
          </a:xfrm>
        </p:spPr>
        <p:txBody>
          <a:bodyPr anchor="ctr"/>
          <a:lstStyle>
            <a:lvl1pPr algn="ctr">
              <a:defRPr/>
            </a:lvl1pPr>
          </a:lstStyle>
          <a:p>
            <a:r>
              <a:rPr lang="en-US"/>
              <a:t>Click icon to add chart</a:t>
            </a:r>
            <a:endParaRPr lang="en-GB" dirty="0"/>
          </a:p>
        </p:txBody>
      </p:sp>
      <p:sp>
        <p:nvSpPr>
          <p:cNvPr id="3" name="Title 2">
            <a:extLst>
              <a:ext uri="{FF2B5EF4-FFF2-40B4-BE49-F238E27FC236}">
                <a16:creationId xmlns:a16="http://schemas.microsoft.com/office/drawing/2014/main" id="{02D32ADA-D319-4A1F-BF43-8C0B259FADD8}"/>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778661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6220800" y="1330126"/>
            <a:ext cx="4968000" cy="45468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1003200" y="1330126"/>
            <a:ext cx="4968000" cy="4546800"/>
          </a:xfrm>
        </p:spPr>
        <p:txBody>
          <a:bodyPr anchor="ctr"/>
          <a:lstStyle>
            <a:lvl1pPr algn="ctr">
              <a:defRPr/>
            </a:lvl1pPr>
          </a:lstStyle>
          <a:p>
            <a:r>
              <a:rPr lang="en-US"/>
              <a:t>Click icon to add chart</a:t>
            </a:r>
            <a:endParaRPr lang="en-GB" dirty="0"/>
          </a:p>
        </p:txBody>
      </p:sp>
      <p:sp>
        <p:nvSpPr>
          <p:cNvPr id="3" name="Title 2">
            <a:extLst>
              <a:ext uri="{FF2B5EF4-FFF2-40B4-BE49-F238E27FC236}">
                <a16:creationId xmlns:a16="http://schemas.microsoft.com/office/drawing/2014/main" id="{F443F486-864A-4617-9E68-0A1C3CD9BA80}"/>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290827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 Chat &amp;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4507546" y="3742126"/>
            <a:ext cx="3187200" cy="21348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1003200" y="3742126"/>
            <a:ext cx="3187200" cy="2134800"/>
          </a:xfrm>
        </p:spPr>
        <p:txBody>
          <a:bodyPr anchor="ctr"/>
          <a:lstStyle>
            <a:lvl1pPr algn="ctr">
              <a:defRPr/>
            </a:lvl1pPr>
          </a:lstStyle>
          <a:p>
            <a:r>
              <a:rPr lang="en-US"/>
              <a:t>Click icon to add chart</a:t>
            </a:r>
            <a:endParaRPr lang="en-GB" dirty="0"/>
          </a:p>
        </p:txBody>
      </p:sp>
      <p:sp>
        <p:nvSpPr>
          <p:cNvPr id="7" name="Text Placeholder 8"/>
          <p:cNvSpPr>
            <a:spLocks noGrp="1"/>
          </p:cNvSpPr>
          <p:nvPr>
            <p:ph type="body" sz="quarter" idx="10"/>
          </p:nvPr>
        </p:nvSpPr>
        <p:spPr>
          <a:xfrm>
            <a:off x="1003200"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8011892" y="3742126"/>
            <a:ext cx="3187200" cy="2134800"/>
          </a:xfrm>
        </p:spPr>
        <p:txBody>
          <a:bodyPr anchor="ctr"/>
          <a:lstStyle>
            <a:lvl1pPr algn="ctr">
              <a:defRPr/>
            </a:lvl1pPr>
          </a:lstStyle>
          <a:p>
            <a:r>
              <a:rPr lang="en-US"/>
              <a:t>Click icon to add chart</a:t>
            </a:r>
            <a:endParaRPr lang="en-GB" dirty="0"/>
          </a:p>
        </p:txBody>
      </p:sp>
      <p:sp>
        <p:nvSpPr>
          <p:cNvPr id="9" name="Text Placeholder 8"/>
          <p:cNvSpPr>
            <a:spLocks noGrp="1"/>
          </p:cNvSpPr>
          <p:nvPr>
            <p:ph type="body" sz="quarter" idx="14"/>
          </p:nvPr>
        </p:nvSpPr>
        <p:spPr>
          <a:xfrm>
            <a:off x="4507546"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8011892"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1993B809-7A30-47BC-953E-AF9FE10FDFBB}"/>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441336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1"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068984"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134768"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200552"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1003200"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068984"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134768"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00552"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9266337"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266337"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B6F9AD75-9C5D-491A-8EB6-1E4763A9BC35}"/>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877598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5 Columns_Cobalt Blue">
    <p:spTree>
      <p:nvGrpSpPr>
        <p:cNvPr id="1" name=""/>
        <p:cNvGrpSpPr/>
        <p:nvPr/>
      </p:nvGrpSpPr>
      <p:grpSpPr>
        <a:xfrm>
          <a:off x="0" y="0"/>
          <a:ext cx="0" cy="0"/>
          <a:chOff x="0" y="0"/>
          <a:chExt cx="0" cy="0"/>
        </a:xfrm>
      </p:grpSpPr>
      <p:sp>
        <p:nvSpPr>
          <p:cNvPr id="27" name="Text Placeholder 8">
            <a:extLst>
              <a:ext uri="{FF2B5EF4-FFF2-40B4-BE49-F238E27FC236}">
                <a16:creationId xmlns:a16="http://schemas.microsoft.com/office/drawing/2014/main" id="{A68D3E60-F95F-4250-92C1-89CF93433E23}"/>
              </a:ext>
            </a:extLst>
          </p:cNvPr>
          <p:cNvSpPr>
            <a:spLocks noGrp="1"/>
          </p:cNvSpPr>
          <p:nvPr>
            <p:ph type="body" sz="quarter" idx="10"/>
          </p:nvPr>
        </p:nvSpPr>
        <p:spPr>
          <a:xfrm>
            <a:off x="1003201"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8">
            <a:extLst>
              <a:ext uri="{FF2B5EF4-FFF2-40B4-BE49-F238E27FC236}">
                <a16:creationId xmlns:a16="http://schemas.microsoft.com/office/drawing/2014/main" id="{8D8E592C-F128-4E4B-970B-BFB5C0F2A492}"/>
              </a:ext>
            </a:extLst>
          </p:cNvPr>
          <p:cNvSpPr>
            <a:spLocks noGrp="1"/>
          </p:cNvSpPr>
          <p:nvPr>
            <p:ph type="body" sz="quarter" idx="11"/>
          </p:nvPr>
        </p:nvSpPr>
        <p:spPr>
          <a:xfrm>
            <a:off x="3068984"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8">
            <a:extLst>
              <a:ext uri="{FF2B5EF4-FFF2-40B4-BE49-F238E27FC236}">
                <a16:creationId xmlns:a16="http://schemas.microsoft.com/office/drawing/2014/main" id="{EE6B17CD-E0EF-40A4-A171-4E4B731CE0D9}"/>
              </a:ext>
            </a:extLst>
          </p:cNvPr>
          <p:cNvSpPr>
            <a:spLocks noGrp="1"/>
          </p:cNvSpPr>
          <p:nvPr>
            <p:ph type="body" sz="quarter" idx="12"/>
          </p:nvPr>
        </p:nvSpPr>
        <p:spPr>
          <a:xfrm>
            <a:off x="5134768"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8">
            <a:extLst>
              <a:ext uri="{FF2B5EF4-FFF2-40B4-BE49-F238E27FC236}">
                <a16:creationId xmlns:a16="http://schemas.microsoft.com/office/drawing/2014/main" id="{03C9A44B-2A8F-416D-A76B-F3A018572E3F}"/>
              </a:ext>
            </a:extLst>
          </p:cNvPr>
          <p:cNvSpPr>
            <a:spLocks noGrp="1"/>
          </p:cNvSpPr>
          <p:nvPr>
            <p:ph type="body" sz="quarter" idx="13"/>
          </p:nvPr>
        </p:nvSpPr>
        <p:spPr>
          <a:xfrm>
            <a:off x="7200552"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12">
            <a:extLst>
              <a:ext uri="{FF2B5EF4-FFF2-40B4-BE49-F238E27FC236}">
                <a16:creationId xmlns:a16="http://schemas.microsoft.com/office/drawing/2014/main" id="{D3A5B3AC-C2E0-40CF-9D31-036461F790D0}"/>
              </a:ext>
            </a:extLst>
          </p:cNvPr>
          <p:cNvSpPr>
            <a:spLocks noGrp="1"/>
          </p:cNvSpPr>
          <p:nvPr>
            <p:ph type="body" sz="quarter" idx="14" hasCustomPrompt="1"/>
          </p:nvPr>
        </p:nvSpPr>
        <p:spPr>
          <a:xfrm>
            <a:off x="1003200"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2" name="Text Placeholder 12">
            <a:extLst>
              <a:ext uri="{FF2B5EF4-FFF2-40B4-BE49-F238E27FC236}">
                <a16:creationId xmlns:a16="http://schemas.microsoft.com/office/drawing/2014/main" id="{969E3860-942E-40E2-A1C8-AF5DF29675F7}"/>
              </a:ext>
            </a:extLst>
          </p:cNvPr>
          <p:cNvSpPr>
            <a:spLocks noGrp="1"/>
          </p:cNvSpPr>
          <p:nvPr>
            <p:ph type="body" sz="quarter" idx="15" hasCustomPrompt="1"/>
          </p:nvPr>
        </p:nvSpPr>
        <p:spPr>
          <a:xfrm>
            <a:off x="3068984"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3" name="Text Placeholder 12">
            <a:extLst>
              <a:ext uri="{FF2B5EF4-FFF2-40B4-BE49-F238E27FC236}">
                <a16:creationId xmlns:a16="http://schemas.microsoft.com/office/drawing/2014/main" id="{8E580107-2025-4C04-9884-4A6DBB63DE03}"/>
              </a:ext>
            </a:extLst>
          </p:cNvPr>
          <p:cNvSpPr>
            <a:spLocks noGrp="1"/>
          </p:cNvSpPr>
          <p:nvPr>
            <p:ph type="body" sz="quarter" idx="16" hasCustomPrompt="1"/>
          </p:nvPr>
        </p:nvSpPr>
        <p:spPr>
          <a:xfrm>
            <a:off x="5134768"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4" name="Text Placeholder 12">
            <a:extLst>
              <a:ext uri="{FF2B5EF4-FFF2-40B4-BE49-F238E27FC236}">
                <a16:creationId xmlns:a16="http://schemas.microsoft.com/office/drawing/2014/main" id="{BC4D5128-392D-4FC9-A83F-FA43203A40D7}"/>
              </a:ext>
            </a:extLst>
          </p:cNvPr>
          <p:cNvSpPr>
            <a:spLocks noGrp="1"/>
          </p:cNvSpPr>
          <p:nvPr>
            <p:ph type="body" sz="quarter" idx="17" hasCustomPrompt="1"/>
          </p:nvPr>
        </p:nvSpPr>
        <p:spPr>
          <a:xfrm>
            <a:off x="7200552"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5" name="Text Placeholder 12">
            <a:extLst>
              <a:ext uri="{FF2B5EF4-FFF2-40B4-BE49-F238E27FC236}">
                <a16:creationId xmlns:a16="http://schemas.microsoft.com/office/drawing/2014/main" id="{A8EB5529-8601-4864-9983-FBB672B8B9FF}"/>
              </a:ext>
            </a:extLst>
          </p:cNvPr>
          <p:cNvSpPr>
            <a:spLocks noGrp="1"/>
          </p:cNvSpPr>
          <p:nvPr>
            <p:ph type="body" sz="quarter" idx="18" hasCustomPrompt="1"/>
          </p:nvPr>
        </p:nvSpPr>
        <p:spPr>
          <a:xfrm>
            <a:off x="9266337"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6" name="Text Placeholder 8">
            <a:extLst>
              <a:ext uri="{FF2B5EF4-FFF2-40B4-BE49-F238E27FC236}">
                <a16:creationId xmlns:a16="http://schemas.microsoft.com/office/drawing/2014/main" id="{4715BC67-F699-49E6-B5D7-22ED9DFA817E}"/>
              </a:ext>
            </a:extLst>
          </p:cNvPr>
          <p:cNvSpPr>
            <a:spLocks noGrp="1"/>
          </p:cNvSpPr>
          <p:nvPr>
            <p:ph type="body" sz="quarter" idx="19"/>
          </p:nvPr>
        </p:nvSpPr>
        <p:spPr>
          <a:xfrm>
            <a:off x="9266337"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EB51C022-C0B7-4310-BC9F-D7C63034FE3A}"/>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013258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cess 6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580C36-1E70-46DD-9783-AFD66B7DEC90}"/>
              </a:ext>
            </a:extLst>
          </p:cNvPr>
          <p:cNvSpPr/>
          <p:nvPr userDrawn="1"/>
        </p:nvSpPr>
        <p:spPr>
          <a:xfrm>
            <a:off x="0" y="0"/>
            <a:ext cx="12192000" cy="26860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9" name="Text Placeholder 8"/>
          <p:cNvSpPr>
            <a:spLocks noGrp="1"/>
          </p:cNvSpPr>
          <p:nvPr>
            <p:ph type="body" sz="quarter" idx="10"/>
          </p:nvPr>
        </p:nvSpPr>
        <p:spPr>
          <a:xfrm>
            <a:off x="1003200"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720597"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437994"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6155391"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p:cNvSpPr>
            <a:spLocks noGrp="1"/>
          </p:cNvSpPr>
          <p:nvPr>
            <p:ph type="body" sz="quarter" idx="19"/>
          </p:nvPr>
        </p:nvSpPr>
        <p:spPr>
          <a:xfrm>
            <a:off x="9590187"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a:extLst>
              <a:ext uri="{FF2B5EF4-FFF2-40B4-BE49-F238E27FC236}">
                <a16:creationId xmlns:a16="http://schemas.microsoft.com/office/drawing/2014/main" id="{E469478F-D315-4922-A7E4-E575455BF352}"/>
              </a:ext>
            </a:extLst>
          </p:cNvPr>
          <p:cNvSpPr>
            <a:spLocks noGrp="1"/>
          </p:cNvSpPr>
          <p:nvPr>
            <p:ph type="body" sz="quarter" idx="20"/>
          </p:nvPr>
        </p:nvSpPr>
        <p:spPr>
          <a:xfrm>
            <a:off x="7872788"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a:extLst>
              <a:ext uri="{FF2B5EF4-FFF2-40B4-BE49-F238E27FC236}">
                <a16:creationId xmlns:a16="http://schemas.microsoft.com/office/drawing/2014/main" id="{38557E01-A30E-46EA-BAB3-4F33E0992F32}"/>
              </a:ext>
            </a:extLst>
          </p:cNvPr>
          <p:cNvSpPr>
            <a:spLocks noGrp="1"/>
          </p:cNvSpPr>
          <p:nvPr>
            <p:ph type="body" sz="quarter" idx="21"/>
          </p:nvPr>
        </p:nvSpPr>
        <p:spPr>
          <a:xfrm>
            <a:off x="995363" y="1330325"/>
            <a:ext cx="10185400" cy="53860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7" name="Title 6">
            <a:extLst>
              <a:ext uri="{FF2B5EF4-FFF2-40B4-BE49-F238E27FC236}">
                <a16:creationId xmlns:a16="http://schemas.microsoft.com/office/drawing/2014/main" id="{59724627-195E-4BFD-9A60-FFD6EECF128B}"/>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49912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cess 4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8"/>
          <p:cNvSpPr>
            <a:spLocks noGrp="1"/>
          </p:cNvSpPr>
          <p:nvPr>
            <p:ph type="body" sz="quarter" idx="11"/>
          </p:nvPr>
        </p:nvSpPr>
        <p:spPr>
          <a:xfrm>
            <a:off x="3593775"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618435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8774926"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1003200"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593775"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6184350"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8774926"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a:extLst>
              <a:ext uri="{FF2B5EF4-FFF2-40B4-BE49-F238E27FC236}">
                <a16:creationId xmlns:a16="http://schemas.microsoft.com/office/drawing/2014/main" id="{DE70D7C0-6953-439A-A54E-CED56520F828}"/>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683865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cess 4 Columns_Cobalt Blu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ABA5FBEF-FE77-4CC8-B2D5-D94327DAF658}"/>
              </a:ext>
            </a:extLst>
          </p:cNvPr>
          <p:cNvSpPr>
            <a:spLocks noGrp="1"/>
          </p:cNvSpPr>
          <p:nvPr>
            <p:ph type="body" sz="quarter" idx="10"/>
          </p:nvPr>
        </p:nvSpPr>
        <p:spPr>
          <a:xfrm>
            <a:off x="100320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659D9BAA-2BF4-4A94-BAA4-5D091A296246}"/>
              </a:ext>
            </a:extLst>
          </p:cNvPr>
          <p:cNvSpPr>
            <a:spLocks noGrp="1"/>
          </p:cNvSpPr>
          <p:nvPr>
            <p:ph type="body" sz="quarter" idx="11"/>
          </p:nvPr>
        </p:nvSpPr>
        <p:spPr>
          <a:xfrm>
            <a:off x="3593775"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a:extLst>
              <a:ext uri="{FF2B5EF4-FFF2-40B4-BE49-F238E27FC236}">
                <a16:creationId xmlns:a16="http://schemas.microsoft.com/office/drawing/2014/main" id="{E3D170C1-7106-44D2-A62F-A804F244A090}"/>
              </a:ext>
            </a:extLst>
          </p:cNvPr>
          <p:cNvSpPr>
            <a:spLocks noGrp="1"/>
          </p:cNvSpPr>
          <p:nvPr>
            <p:ph type="body" sz="quarter" idx="12"/>
          </p:nvPr>
        </p:nvSpPr>
        <p:spPr>
          <a:xfrm>
            <a:off x="618435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a:extLst>
              <a:ext uri="{FF2B5EF4-FFF2-40B4-BE49-F238E27FC236}">
                <a16:creationId xmlns:a16="http://schemas.microsoft.com/office/drawing/2014/main" id="{5DDAC4CF-AC2F-4D83-9FB0-DDFB71EE9A2C}"/>
              </a:ext>
            </a:extLst>
          </p:cNvPr>
          <p:cNvSpPr>
            <a:spLocks noGrp="1"/>
          </p:cNvSpPr>
          <p:nvPr>
            <p:ph type="body" sz="quarter" idx="13"/>
          </p:nvPr>
        </p:nvSpPr>
        <p:spPr>
          <a:xfrm>
            <a:off x="8774926"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2">
            <a:extLst>
              <a:ext uri="{FF2B5EF4-FFF2-40B4-BE49-F238E27FC236}">
                <a16:creationId xmlns:a16="http://schemas.microsoft.com/office/drawing/2014/main" id="{3C84B130-9B9F-460C-87A1-4E3012ECEA7A}"/>
              </a:ext>
            </a:extLst>
          </p:cNvPr>
          <p:cNvSpPr>
            <a:spLocks noGrp="1"/>
          </p:cNvSpPr>
          <p:nvPr>
            <p:ph type="body" sz="quarter" idx="14" hasCustomPrompt="1"/>
          </p:nvPr>
        </p:nvSpPr>
        <p:spPr>
          <a:xfrm>
            <a:off x="1003200"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0" name="Text Placeholder 12">
            <a:extLst>
              <a:ext uri="{FF2B5EF4-FFF2-40B4-BE49-F238E27FC236}">
                <a16:creationId xmlns:a16="http://schemas.microsoft.com/office/drawing/2014/main" id="{FC076374-F8FA-413A-9C7F-81C823512353}"/>
              </a:ext>
            </a:extLst>
          </p:cNvPr>
          <p:cNvSpPr>
            <a:spLocks noGrp="1"/>
          </p:cNvSpPr>
          <p:nvPr>
            <p:ph type="body" sz="quarter" idx="15" hasCustomPrompt="1"/>
          </p:nvPr>
        </p:nvSpPr>
        <p:spPr>
          <a:xfrm>
            <a:off x="3593775"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1" name="Text Placeholder 12">
            <a:extLst>
              <a:ext uri="{FF2B5EF4-FFF2-40B4-BE49-F238E27FC236}">
                <a16:creationId xmlns:a16="http://schemas.microsoft.com/office/drawing/2014/main" id="{92DC24D7-E120-435A-8A2A-98E939AC4C9C}"/>
              </a:ext>
            </a:extLst>
          </p:cNvPr>
          <p:cNvSpPr>
            <a:spLocks noGrp="1"/>
          </p:cNvSpPr>
          <p:nvPr>
            <p:ph type="body" sz="quarter" idx="16" hasCustomPrompt="1"/>
          </p:nvPr>
        </p:nvSpPr>
        <p:spPr>
          <a:xfrm>
            <a:off x="6184350"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2" name="Text Placeholder 12">
            <a:extLst>
              <a:ext uri="{FF2B5EF4-FFF2-40B4-BE49-F238E27FC236}">
                <a16:creationId xmlns:a16="http://schemas.microsoft.com/office/drawing/2014/main" id="{41F15369-328E-43E6-894F-1F86414EB3F0}"/>
              </a:ext>
            </a:extLst>
          </p:cNvPr>
          <p:cNvSpPr>
            <a:spLocks noGrp="1"/>
          </p:cNvSpPr>
          <p:nvPr>
            <p:ph type="body" sz="quarter" idx="17" hasCustomPrompt="1"/>
          </p:nvPr>
        </p:nvSpPr>
        <p:spPr>
          <a:xfrm>
            <a:off x="8774926"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a:extLst>
              <a:ext uri="{FF2B5EF4-FFF2-40B4-BE49-F238E27FC236}">
                <a16:creationId xmlns:a16="http://schemas.microsoft.com/office/drawing/2014/main" id="{9890D0D6-CEB9-47AA-B0BF-EB213FE3B803}"/>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273341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19862B5-E58D-4F98-8070-F04E6659AC38}"/>
              </a:ext>
            </a:extLst>
          </p:cNvPr>
          <p:cNvSpPr>
            <a:spLocks noGrp="1"/>
          </p:cNvSpPr>
          <p:nvPr>
            <p:ph type="body" sz="quarter" idx="53"/>
          </p:nvPr>
        </p:nvSpPr>
        <p:spPr>
          <a:xfrm>
            <a:off x="1003346" y="1330325"/>
            <a:ext cx="4967685" cy="2132614"/>
          </a:xfrm>
          <a:custGeom>
            <a:avLst/>
            <a:gdLst>
              <a:gd name="connsiteX0" fmla="*/ 0 w 4967685"/>
              <a:gd name="connsiteY0" fmla="*/ 0 h 2132614"/>
              <a:gd name="connsiteX1" fmla="*/ 4967685 w 4967685"/>
              <a:gd name="connsiteY1" fmla="*/ 0 h 2132614"/>
              <a:gd name="connsiteX2" fmla="*/ 4967685 w 4967685"/>
              <a:gd name="connsiteY2" fmla="*/ 1013538 h 2132614"/>
              <a:gd name="connsiteX3" fmla="*/ 3364916 w 4967685"/>
              <a:gd name="connsiteY3" fmla="*/ 1013538 h 2132614"/>
              <a:gd name="connsiteX4" fmla="*/ 3364916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4967685" y="0"/>
                </a:lnTo>
                <a:lnTo>
                  <a:pt x="4967685" y="1013538"/>
                </a:lnTo>
                <a:lnTo>
                  <a:pt x="3364916" y="1013538"/>
                </a:lnTo>
                <a:lnTo>
                  <a:pt x="3364916"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7">
            <a:extLst>
              <a:ext uri="{FF2B5EF4-FFF2-40B4-BE49-F238E27FC236}">
                <a16:creationId xmlns:a16="http://schemas.microsoft.com/office/drawing/2014/main" id="{AEEBDCDC-F212-4ED4-8D32-7B1BC919EF2D}"/>
              </a:ext>
            </a:extLst>
          </p:cNvPr>
          <p:cNvSpPr>
            <a:spLocks noGrp="1"/>
          </p:cNvSpPr>
          <p:nvPr>
            <p:ph type="body" sz="quarter" idx="55"/>
          </p:nvPr>
        </p:nvSpPr>
        <p:spPr>
          <a:xfrm>
            <a:off x="6232260" y="1330325"/>
            <a:ext cx="4970724" cy="2132614"/>
          </a:xfrm>
          <a:custGeom>
            <a:avLst/>
            <a:gdLst>
              <a:gd name="connsiteX0" fmla="*/ 0 w 4970724"/>
              <a:gd name="connsiteY0" fmla="*/ 0 h 2132614"/>
              <a:gd name="connsiteX1" fmla="*/ 4970724 w 4970724"/>
              <a:gd name="connsiteY1" fmla="*/ 0 h 2132614"/>
              <a:gd name="connsiteX2" fmla="*/ 4970724 w 4970724"/>
              <a:gd name="connsiteY2" fmla="*/ 2132614 h 2132614"/>
              <a:gd name="connsiteX3" fmla="*/ 1602767 w 4970724"/>
              <a:gd name="connsiteY3" fmla="*/ 2132614 h 2132614"/>
              <a:gd name="connsiteX4" fmla="*/ 1602767 w 4970724"/>
              <a:gd name="connsiteY4" fmla="*/ 1013538 h 2132614"/>
              <a:gd name="connsiteX5" fmla="*/ 0 w 4970724"/>
              <a:gd name="connsiteY5" fmla="*/ 1013538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0" y="0"/>
                </a:moveTo>
                <a:lnTo>
                  <a:pt x="4970724" y="0"/>
                </a:lnTo>
                <a:lnTo>
                  <a:pt x="4970724" y="2132614"/>
                </a:lnTo>
                <a:lnTo>
                  <a:pt x="1602767" y="2132614"/>
                </a:lnTo>
                <a:lnTo>
                  <a:pt x="1602767" y="1013538"/>
                </a:lnTo>
                <a:lnTo>
                  <a:pt x="0" y="1013538"/>
                </a:lnTo>
                <a:close/>
              </a:path>
            </a:pathLst>
          </a:custGeom>
          <a:solidFill>
            <a:schemeClr val="accent1">
              <a:lumMod val="20000"/>
              <a:lumOff val="80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19">
            <a:extLst>
              <a:ext uri="{FF2B5EF4-FFF2-40B4-BE49-F238E27FC236}">
                <a16:creationId xmlns:a16="http://schemas.microsoft.com/office/drawing/2014/main" id="{BE0E984E-3A85-42BD-A2C6-26D3EB300D8B}"/>
              </a:ext>
            </a:extLst>
          </p:cNvPr>
          <p:cNvSpPr>
            <a:spLocks noGrp="1"/>
          </p:cNvSpPr>
          <p:nvPr>
            <p:ph type="body" sz="quarter" idx="54"/>
          </p:nvPr>
        </p:nvSpPr>
        <p:spPr>
          <a:xfrm>
            <a:off x="1003346" y="3747502"/>
            <a:ext cx="4967685" cy="2132614"/>
          </a:xfrm>
          <a:custGeom>
            <a:avLst/>
            <a:gdLst>
              <a:gd name="connsiteX0" fmla="*/ 0 w 4967685"/>
              <a:gd name="connsiteY0" fmla="*/ 0 h 2132614"/>
              <a:gd name="connsiteX1" fmla="*/ 3364916 w 4967685"/>
              <a:gd name="connsiteY1" fmla="*/ 0 h 2132614"/>
              <a:gd name="connsiteX2" fmla="*/ 3364916 w 4967685"/>
              <a:gd name="connsiteY2" fmla="*/ 1119077 h 2132614"/>
              <a:gd name="connsiteX3" fmla="*/ 4967685 w 4967685"/>
              <a:gd name="connsiteY3" fmla="*/ 1119077 h 2132614"/>
              <a:gd name="connsiteX4" fmla="*/ 4967685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3364916" y="0"/>
                </a:lnTo>
                <a:lnTo>
                  <a:pt x="3364916" y="1119077"/>
                </a:lnTo>
                <a:lnTo>
                  <a:pt x="4967685" y="1119077"/>
                </a:lnTo>
                <a:lnTo>
                  <a:pt x="4967685"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8">
            <a:extLst>
              <a:ext uri="{FF2B5EF4-FFF2-40B4-BE49-F238E27FC236}">
                <a16:creationId xmlns:a16="http://schemas.microsoft.com/office/drawing/2014/main" id="{4DB6DB5B-6EBB-4E77-8ECE-2DE4424BD660}"/>
              </a:ext>
            </a:extLst>
          </p:cNvPr>
          <p:cNvSpPr>
            <a:spLocks noGrp="1"/>
          </p:cNvSpPr>
          <p:nvPr>
            <p:ph type="body" sz="quarter" idx="56"/>
          </p:nvPr>
        </p:nvSpPr>
        <p:spPr>
          <a:xfrm>
            <a:off x="6232260" y="3747502"/>
            <a:ext cx="4970724" cy="2132614"/>
          </a:xfrm>
          <a:custGeom>
            <a:avLst/>
            <a:gdLst>
              <a:gd name="connsiteX0" fmla="*/ 1602767 w 4970724"/>
              <a:gd name="connsiteY0" fmla="*/ 0 h 2132614"/>
              <a:gd name="connsiteX1" fmla="*/ 4970724 w 4970724"/>
              <a:gd name="connsiteY1" fmla="*/ 0 h 2132614"/>
              <a:gd name="connsiteX2" fmla="*/ 4970724 w 4970724"/>
              <a:gd name="connsiteY2" fmla="*/ 2132614 h 2132614"/>
              <a:gd name="connsiteX3" fmla="*/ 0 w 4970724"/>
              <a:gd name="connsiteY3" fmla="*/ 2132614 h 2132614"/>
              <a:gd name="connsiteX4" fmla="*/ 0 w 4970724"/>
              <a:gd name="connsiteY4" fmla="*/ 1119077 h 2132614"/>
              <a:gd name="connsiteX5" fmla="*/ 1602767 w 4970724"/>
              <a:gd name="connsiteY5" fmla="*/ 1119077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1602767" y="0"/>
                </a:moveTo>
                <a:lnTo>
                  <a:pt x="4970724" y="0"/>
                </a:lnTo>
                <a:lnTo>
                  <a:pt x="4970724" y="2132614"/>
                </a:lnTo>
                <a:lnTo>
                  <a:pt x="0" y="2132614"/>
                </a:lnTo>
                <a:lnTo>
                  <a:pt x="0" y="1119077"/>
                </a:lnTo>
                <a:lnTo>
                  <a:pt x="1602767" y="1119077"/>
                </a:lnTo>
                <a:close/>
              </a:path>
            </a:pathLst>
          </a:custGeom>
          <a:solidFill>
            <a:schemeClr val="accent1">
              <a:lumMod val="20000"/>
              <a:lumOff val="80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0"/>
          <p:cNvSpPr>
            <a:spLocks noGrp="1"/>
          </p:cNvSpPr>
          <p:nvPr>
            <p:ph type="body" sz="quarter" idx="21"/>
          </p:nvPr>
        </p:nvSpPr>
        <p:spPr bwMode="gray">
          <a:xfrm>
            <a:off x="4571176" y="2546022"/>
            <a:ext cx="3049649" cy="2118398"/>
          </a:xfrm>
          <a:prstGeom prst="rect">
            <a:avLst/>
          </a:prstGeom>
          <a:solidFill>
            <a:schemeClr val="accent1"/>
          </a:solidFill>
          <a:ln>
            <a:noFill/>
          </a:ln>
        </p:spPr>
        <p:txBody>
          <a:bodyPr lIns="108000" tIns="108000" rIns="108000" bIns="108000" anchor="ctr" anchorCtr="1">
            <a:noAutofit/>
          </a:bodyPr>
          <a:lstStyle>
            <a:lvl1pPr algn="ctr">
              <a:defRPr sz="1400">
                <a:solidFill>
                  <a:schemeClr val="bg1"/>
                </a:solidFill>
                <a:latin typeface="+mn-lt"/>
                <a:cs typeface="Arial" panose="020B060402020202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01CCA206-C726-4930-8059-66751EC1483B}"/>
              </a:ext>
            </a:extLst>
          </p:cNvPr>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695858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1003200" y="1720713"/>
            <a:ext cx="4968000" cy="4156211"/>
          </a:xfrm>
          <a:solidFill>
            <a:schemeClr val="accent1">
              <a:lumMod val="20000"/>
              <a:lumOff val="80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6236040" y="1720713"/>
            <a:ext cx="4968000" cy="4156211"/>
          </a:xfrm>
          <a:solidFill>
            <a:schemeClr val="accent1">
              <a:lumMod val="20000"/>
              <a:lumOff val="80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a:extLst>
              <a:ext uri="{FF2B5EF4-FFF2-40B4-BE49-F238E27FC236}">
                <a16:creationId xmlns:a16="http://schemas.microsoft.com/office/drawing/2014/main" id="{AC76913D-77B2-43C9-9A9E-B86D68E16B74}"/>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8553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3405716" y="371311"/>
            <a:ext cx="7794097" cy="541406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7" name="Freeform 19">
            <a:extLst>
              <a:ext uri="{FF2B5EF4-FFF2-40B4-BE49-F238E27FC236}">
                <a16:creationId xmlns:a16="http://schemas.microsoft.com/office/drawing/2014/main" id="{A5A5FA9B-A901-4A1F-9358-436BDE66E0B5}"/>
              </a:ext>
            </a:extLst>
          </p:cNvPr>
          <p:cNvSpPr>
            <a:spLocks noChangeAspect="1" noEditPoints="1"/>
          </p:cNvSpPr>
          <p:nvPr userDrawn="1"/>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3672180" y="4710484"/>
            <a:ext cx="7260639"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10" name="Title 9">
            <a:extLst>
              <a:ext uri="{FF2B5EF4-FFF2-40B4-BE49-F238E27FC236}">
                <a16:creationId xmlns:a16="http://schemas.microsoft.com/office/drawing/2014/main" id="{BA9E5DDB-2262-4657-AA4F-9CE87AA83B57}"/>
              </a:ext>
            </a:extLst>
          </p:cNvPr>
          <p:cNvSpPr>
            <a:spLocks noGrp="1"/>
          </p:cNvSpPr>
          <p:nvPr>
            <p:ph type="title" hasCustomPrompt="1"/>
          </p:nvPr>
        </p:nvSpPr>
        <p:spPr>
          <a:xfrm>
            <a:off x="3671123" y="636808"/>
            <a:ext cx="7260639" cy="3950972"/>
          </a:xfrm>
        </p:spPr>
        <p:txBody>
          <a:bodyPr/>
          <a:lstStyle>
            <a:lvl1pPr>
              <a:defRPr lang="en-GB" sz="6600" kern="1200" baseline="0" dirty="0">
                <a:solidFill>
                  <a:schemeClr val="bg1"/>
                </a:solidFill>
                <a:latin typeface="KPMG Bold" panose="020B0803030202040204" pitchFamily="34" charset="0"/>
                <a:ea typeface="+mj-ea"/>
                <a:cs typeface="+mj-cs"/>
              </a:defRPr>
            </a:lvl1pPr>
          </a:lstStyle>
          <a:p>
            <a:r>
              <a:rPr lang="en-GB" dirty="0"/>
              <a:t>Title slide text only</a:t>
            </a:r>
          </a:p>
        </p:txBody>
      </p:sp>
    </p:spTree>
    <p:extLst>
      <p:ext uri="{BB962C8B-B14F-4D97-AF65-F5344CB8AC3E}">
        <p14:creationId xmlns:p14="http://schemas.microsoft.com/office/powerpoint/2010/main" val="46964759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13" name="Text Placeholder 8"/>
          <p:cNvSpPr>
            <a:spLocks noGrp="1"/>
          </p:cNvSpPr>
          <p:nvPr>
            <p:ph type="body" sz="quarter" idx="19"/>
          </p:nvPr>
        </p:nvSpPr>
        <p:spPr>
          <a:xfrm>
            <a:off x="100320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
          <p:cNvSpPr>
            <a:spLocks noGrp="1"/>
          </p:cNvSpPr>
          <p:nvPr>
            <p:ph type="body" sz="quarter" idx="21"/>
          </p:nvPr>
        </p:nvSpPr>
        <p:spPr>
          <a:xfrm>
            <a:off x="623604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1" name="Text Placeholder 8"/>
          <p:cNvSpPr>
            <a:spLocks noGrp="1"/>
          </p:cNvSpPr>
          <p:nvPr>
            <p:ph type="body" sz="quarter" idx="23"/>
          </p:nvPr>
        </p:nvSpPr>
        <p:spPr>
          <a:xfrm>
            <a:off x="100320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8"/>
          <p:cNvSpPr>
            <a:spLocks noGrp="1"/>
          </p:cNvSpPr>
          <p:nvPr>
            <p:ph type="body" sz="quarter" idx="24"/>
          </p:nvPr>
        </p:nvSpPr>
        <p:spPr>
          <a:xfrm>
            <a:off x="100320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3" name="Text Placeholder 8"/>
          <p:cNvSpPr>
            <a:spLocks noGrp="1"/>
          </p:cNvSpPr>
          <p:nvPr>
            <p:ph type="body" sz="quarter" idx="25"/>
          </p:nvPr>
        </p:nvSpPr>
        <p:spPr>
          <a:xfrm>
            <a:off x="623604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8"/>
          <p:cNvSpPr>
            <a:spLocks noGrp="1"/>
          </p:cNvSpPr>
          <p:nvPr>
            <p:ph type="body" sz="quarter" idx="26"/>
          </p:nvPr>
        </p:nvSpPr>
        <p:spPr>
          <a:xfrm>
            <a:off x="623604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a:extLst>
              <a:ext uri="{FF2B5EF4-FFF2-40B4-BE49-F238E27FC236}">
                <a16:creationId xmlns:a16="http://schemas.microsoft.com/office/drawing/2014/main" id="{AEF8E881-FC4C-4F00-9389-FF3C71D7CB78}"/>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955695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our Quad Boxes BG Dark Colour">
    <p:bg>
      <p:bgPr>
        <a:solidFill>
          <a:schemeClr val="accent2"/>
        </a:solidFill>
        <a:effectLst/>
      </p:bgPr>
    </p:bg>
    <p:spTree>
      <p:nvGrpSpPr>
        <p:cNvPr id="1" name=""/>
        <p:cNvGrpSpPr/>
        <p:nvPr/>
      </p:nvGrpSpPr>
      <p:grpSpPr>
        <a:xfrm>
          <a:off x="0" y="0"/>
          <a:ext cx="0" cy="0"/>
          <a:chOff x="0" y="0"/>
          <a:chExt cx="0" cy="0"/>
        </a:xfrm>
      </p:grpSpPr>
      <p:sp>
        <p:nvSpPr>
          <p:cNvPr id="11" name="Shape 8">
            <a:extLst>
              <a:ext uri="{FF2B5EF4-FFF2-40B4-BE49-F238E27FC236}">
                <a16:creationId xmlns:a16="http://schemas.microsoft.com/office/drawing/2014/main" id="{1763B05F-830B-4267-AD78-15D92D15E48D}"/>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16" name="Freeform 19">
            <a:extLst>
              <a:ext uri="{FF2B5EF4-FFF2-40B4-BE49-F238E27FC236}">
                <a16:creationId xmlns:a16="http://schemas.microsoft.com/office/drawing/2014/main" id="{1B12696F-A472-4363-9634-056AC4D96D09}"/>
              </a:ext>
              <a:ext uri="{C183D7F6-B498-43B3-948B-1728B52AA6E4}">
                <adec:decorative xmlns:adec="http://schemas.microsoft.com/office/drawing/2017/decorative" val="1"/>
              </a:ext>
            </a:extLst>
          </p:cNvPr>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9" name="Text Placeholder 8">
            <a:extLst>
              <a:ext uri="{FF2B5EF4-FFF2-40B4-BE49-F238E27FC236}">
                <a16:creationId xmlns:a16="http://schemas.microsoft.com/office/drawing/2014/main" id="{2086F202-0162-4310-A956-FCCC9474338A}"/>
              </a:ext>
            </a:extLst>
          </p:cNvPr>
          <p:cNvSpPr>
            <a:spLocks noGrp="1"/>
          </p:cNvSpPr>
          <p:nvPr>
            <p:ph type="body" sz="quarter" idx="19"/>
          </p:nvPr>
        </p:nvSpPr>
        <p:spPr>
          <a:xfrm>
            <a:off x="100320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0" name="Text Placeholder 8">
            <a:extLst>
              <a:ext uri="{FF2B5EF4-FFF2-40B4-BE49-F238E27FC236}">
                <a16:creationId xmlns:a16="http://schemas.microsoft.com/office/drawing/2014/main" id="{E8B6691E-17EA-480D-B598-F314E1A68EB3}"/>
              </a:ext>
            </a:extLst>
          </p:cNvPr>
          <p:cNvSpPr>
            <a:spLocks noGrp="1"/>
          </p:cNvSpPr>
          <p:nvPr>
            <p:ph type="body" sz="quarter" idx="20"/>
          </p:nvPr>
        </p:nvSpPr>
        <p:spPr>
          <a:xfrm>
            <a:off x="1003200" y="1331913"/>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1" name="Text Placeholder 8">
            <a:extLst>
              <a:ext uri="{FF2B5EF4-FFF2-40B4-BE49-F238E27FC236}">
                <a16:creationId xmlns:a16="http://schemas.microsoft.com/office/drawing/2014/main" id="{59F2358C-C167-462D-9F76-6D66B9B409BE}"/>
              </a:ext>
            </a:extLst>
          </p:cNvPr>
          <p:cNvSpPr>
            <a:spLocks noGrp="1"/>
          </p:cNvSpPr>
          <p:nvPr>
            <p:ph type="body" sz="quarter" idx="21"/>
          </p:nvPr>
        </p:nvSpPr>
        <p:spPr>
          <a:xfrm>
            <a:off x="623604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2" name="Text Placeholder 8">
            <a:extLst>
              <a:ext uri="{FF2B5EF4-FFF2-40B4-BE49-F238E27FC236}">
                <a16:creationId xmlns:a16="http://schemas.microsoft.com/office/drawing/2014/main" id="{B2FCC9C9-35DE-4F3C-A352-30EE65DD5B86}"/>
              </a:ext>
            </a:extLst>
          </p:cNvPr>
          <p:cNvSpPr>
            <a:spLocks noGrp="1"/>
          </p:cNvSpPr>
          <p:nvPr>
            <p:ph type="body" sz="quarter" idx="22"/>
          </p:nvPr>
        </p:nvSpPr>
        <p:spPr>
          <a:xfrm>
            <a:off x="6236040" y="1331913"/>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3" name="Text Placeholder 8">
            <a:extLst>
              <a:ext uri="{FF2B5EF4-FFF2-40B4-BE49-F238E27FC236}">
                <a16:creationId xmlns:a16="http://schemas.microsoft.com/office/drawing/2014/main" id="{EA017BC0-9170-4186-94F7-40E80F981A05}"/>
              </a:ext>
            </a:extLst>
          </p:cNvPr>
          <p:cNvSpPr>
            <a:spLocks noGrp="1"/>
          </p:cNvSpPr>
          <p:nvPr>
            <p:ph type="body" sz="quarter" idx="23"/>
          </p:nvPr>
        </p:nvSpPr>
        <p:spPr>
          <a:xfrm>
            <a:off x="100320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4" name="Text Placeholder 8">
            <a:extLst>
              <a:ext uri="{FF2B5EF4-FFF2-40B4-BE49-F238E27FC236}">
                <a16:creationId xmlns:a16="http://schemas.microsoft.com/office/drawing/2014/main" id="{0383342E-84C2-404C-8D37-45747A191605}"/>
              </a:ext>
            </a:extLst>
          </p:cNvPr>
          <p:cNvSpPr>
            <a:spLocks noGrp="1"/>
          </p:cNvSpPr>
          <p:nvPr>
            <p:ph type="body" sz="quarter" idx="24"/>
          </p:nvPr>
        </p:nvSpPr>
        <p:spPr>
          <a:xfrm>
            <a:off x="1003200" y="3741920"/>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5" name="Text Placeholder 8">
            <a:extLst>
              <a:ext uri="{FF2B5EF4-FFF2-40B4-BE49-F238E27FC236}">
                <a16:creationId xmlns:a16="http://schemas.microsoft.com/office/drawing/2014/main" id="{BE27B3E2-E887-473C-8464-38B061F67EA7}"/>
              </a:ext>
            </a:extLst>
          </p:cNvPr>
          <p:cNvSpPr>
            <a:spLocks noGrp="1"/>
          </p:cNvSpPr>
          <p:nvPr>
            <p:ph type="body" sz="quarter" idx="25"/>
          </p:nvPr>
        </p:nvSpPr>
        <p:spPr>
          <a:xfrm>
            <a:off x="623604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6" name="Text Placeholder 8">
            <a:extLst>
              <a:ext uri="{FF2B5EF4-FFF2-40B4-BE49-F238E27FC236}">
                <a16:creationId xmlns:a16="http://schemas.microsoft.com/office/drawing/2014/main" id="{4C0C9B8C-19B0-44D7-9F0F-975D45D4007F}"/>
              </a:ext>
            </a:extLst>
          </p:cNvPr>
          <p:cNvSpPr>
            <a:spLocks noGrp="1"/>
          </p:cNvSpPr>
          <p:nvPr>
            <p:ph type="body" sz="quarter" idx="26"/>
          </p:nvPr>
        </p:nvSpPr>
        <p:spPr>
          <a:xfrm>
            <a:off x="6236040" y="3741920"/>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a:extLst>
              <a:ext uri="{FF2B5EF4-FFF2-40B4-BE49-F238E27FC236}">
                <a16:creationId xmlns:a16="http://schemas.microsoft.com/office/drawing/2014/main" id="{39275135-3A5F-40EA-83D5-8A21BF903978}"/>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18" name="TextBox 17">
            <a:extLst>
              <a:ext uri="{FF2B5EF4-FFF2-40B4-BE49-F238E27FC236}">
                <a16:creationId xmlns:a16="http://schemas.microsoft.com/office/drawing/2014/main" id="{21899B9E-E138-40BB-8517-EC03FDFAB19B}"/>
              </a:ex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chemeClr val="bg1"/>
                </a:solidFill>
                <a:latin typeface="+mn-lt"/>
                <a:ea typeface="Arial"/>
                <a:cs typeface="Arial" panose="020B0604020202020204" pitchFamily="34" charset="0"/>
              </a:rPr>
              <a:t>© 202</a:t>
            </a:r>
            <a:r>
              <a:rPr lang="hu-HU" sz="600" dirty="0">
                <a:solidFill>
                  <a:schemeClr val="bg1"/>
                </a:solidFill>
                <a:latin typeface="+mn-lt"/>
                <a:ea typeface="Arial"/>
                <a:cs typeface="Arial" panose="020B0604020202020204" pitchFamily="34" charset="0"/>
              </a:rPr>
              <a:t>4</a:t>
            </a:r>
            <a:r>
              <a:rPr lang="en-US" sz="600" dirty="0">
                <a:solidFill>
                  <a:schemeClr val="bg1"/>
                </a:solidFill>
                <a:latin typeface="+mn-lt"/>
                <a:ea typeface="Arial"/>
                <a:cs typeface="Arial" panose="020B0604020202020204" pitchFamily="34" charset="0"/>
              </a:rPr>
              <a:t> KPMG Advisory Ltd., a Hungarian limited liability company and a member firm of the KPMG global organization of independent member firms affiliated with KPMG International Limited, a private English company limited by guarantee. All rights reserved. </a:t>
            </a:r>
          </a:p>
        </p:txBody>
      </p:sp>
    </p:spTree>
    <p:extLst>
      <p:ext uri="{BB962C8B-B14F-4D97-AF65-F5344CB8AC3E}">
        <p14:creationId xmlns:p14="http://schemas.microsoft.com/office/powerpoint/2010/main" val="208364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2"/>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9D65585-570B-4F7D-B4BC-0F7CFAF52BAF}"/>
              </a:ext>
            </a:extLst>
          </p:cNvPr>
          <p:cNvSpPr>
            <a:spLocks/>
          </p:cNvSpPr>
          <p:nvPr userDrawn="1"/>
        </p:nvSpPr>
        <p:spPr>
          <a:xfrm>
            <a:off x="998476" y="971550"/>
            <a:ext cx="7091424" cy="4925962"/>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bg1"/>
                </a:solidFill>
              </a:defRPr>
            </a:lvl1pPr>
          </a:lstStyle>
          <a:p>
            <a:r>
              <a:rPr lang="en-US" dirty="0"/>
              <a:t>Click to edit Master title style</a:t>
            </a:r>
          </a:p>
        </p:txBody>
      </p:sp>
      <p:sp>
        <p:nvSpPr>
          <p:cNvPr id="12" name="Text Placeholder 3">
            <a:extLst>
              <a:ext uri="{FF2B5EF4-FFF2-40B4-BE49-F238E27FC236}">
                <a16:creationId xmlns:a16="http://schemas.microsoft.com/office/drawing/2014/main" id="{9BE67C5C-769B-4AEA-A1B7-EFD4A3AA2397}"/>
              </a:ext>
            </a:extLst>
          </p:cNvPr>
          <p:cNvSpPr>
            <a:spLocks noGrp="1"/>
          </p:cNvSpPr>
          <p:nvPr>
            <p:ph type="body" sz="quarter" idx="11"/>
          </p:nvPr>
        </p:nvSpPr>
        <p:spPr>
          <a:xfrm>
            <a:off x="1289860" y="5046651"/>
            <a:ext cx="5252400" cy="507831"/>
          </a:xfrm>
        </p:spPr>
        <p:txBody>
          <a:bodyPr wrap="square" anchor="b">
            <a:sp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4" name="Text Placeholder 3">
            <a:extLst>
              <a:ext uri="{FF2B5EF4-FFF2-40B4-BE49-F238E27FC236}">
                <a16:creationId xmlns:a16="http://schemas.microsoft.com/office/drawing/2014/main" id="{B5E8B0BD-68A6-4AD8-A640-99B893F06320}"/>
              </a:ext>
            </a:extLst>
          </p:cNvPr>
          <p:cNvSpPr>
            <a:spLocks noGrp="1"/>
          </p:cNvSpPr>
          <p:nvPr>
            <p:ph type="body" sz="quarter" idx="12" hasCustomPrompt="1"/>
          </p:nvPr>
        </p:nvSpPr>
        <p:spPr>
          <a:xfrm>
            <a:off x="1289860" y="1140069"/>
            <a:ext cx="1082675" cy="812530"/>
          </a:xfrm>
        </p:spPr>
        <p:txBody>
          <a:bodyPr>
            <a:spAutoFit/>
          </a:bodyPr>
          <a:lstStyle>
            <a:lvl1pPr>
              <a:lnSpc>
                <a:spcPct val="80000"/>
              </a:lnSpc>
              <a:defRPr lang="en-US" sz="6600" kern="1200" baseline="0" dirty="0" smtClean="0">
                <a:solidFill>
                  <a:schemeClr val="bg1"/>
                </a:solidFill>
                <a:latin typeface="KPMG Bold" panose="020B0803030202040204" pitchFamily="34" charset="0"/>
                <a:ea typeface="+mj-ea"/>
                <a:cs typeface="+mj-cs"/>
              </a:defRPr>
            </a:lvl1pPr>
          </a:lstStyle>
          <a:p>
            <a:pPr lvl="0"/>
            <a:r>
              <a:rPr lang="en-US" dirty="0"/>
              <a:t>00</a:t>
            </a:r>
          </a:p>
        </p:txBody>
      </p:sp>
      <p:sp>
        <p:nvSpPr>
          <p:cNvPr id="6" name="Shape 8">
            <a:extLst>
              <a:ext uri="{FF2B5EF4-FFF2-40B4-BE49-F238E27FC236}">
                <a16:creationId xmlns:a16="http://schemas.microsoft.com/office/drawing/2014/main" id="{884D6EA6-FAF7-428F-9752-A2030F28FC8E}"/>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8" name="Freeform 19">
            <a:extLst>
              <a:ext uri="{FF2B5EF4-FFF2-40B4-BE49-F238E27FC236}">
                <a16:creationId xmlns:a16="http://schemas.microsoft.com/office/drawing/2014/main" id="{0B56D7F1-132E-4763-9AA0-E11E5F9D25E0}"/>
              </a:ext>
              <a:ext uri="{C183D7F6-B498-43B3-948B-1728B52AA6E4}">
                <adec:decorative xmlns:adec="http://schemas.microsoft.com/office/drawing/2017/decorative" val="1"/>
              </a:ext>
            </a:extLst>
          </p:cNvPr>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TextBox 8">
            <a:extLst>
              <a:ext uri="{FF2B5EF4-FFF2-40B4-BE49-F238E27FC236}">
                <a16:creationId xmlns:a16="http://schemas.microsoft.com/office/drawing/2014/main" id="{64A5D74A-EBAC-4D7E-9AA4-10443B36E95F}"/>
              </a:ex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202</a:t>
            </a:r>
            <a:r>
              <a:rPr lang="hu-HU" sz="600" kern="1200" noProof="0" dirty="0">
                <a:solidFill>
                  <a:schemeClr val="bg1"/>
                </a:solidFill>
                <a:latin typeface="+mn-lt"/>
                <a:ea typeface="+mn-ea"/>
                <a:cs typeface="+mn-cs"/>
              </a:rPr>
              <a:t>4</a:t>
            </a:r>
            <a:r>
              <a:rPr lang="en-US" sz="600" kern="1200" noProof="0" dirty="0">
                <a:solidFill>
                  <a:schemeClr val="bg1"/>
                </a:solidFill>
                <a:latin typeface="+mn-lt"/>
                <a:ea typeface="+mn-ea"/>
                <a:cs typeface="+mn-cs"/>
              </a:rPr>
              <a:t> KPMG Advisory Ltd., a Hungarian limited liability company and a member firm of the KPMG global organization of independent member firms affiliated with KPMG International Limited, a private English company limited by guarantee. All rights reserved. </a:t>
            </a:r>
          </a:p>
        </p:txBody>
      </p:sp>
    </p:spTree>
    <p:extLst>
      <p:ext uri="{BB962C8B-B14F-4D97-AF65-F5344CB8AC3E}">
        <p14:creationId xmlns:p14="http://schemas.microsoft.com/office/powerpoint/2010/main" val="2386961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gradFill flip="none" rotWithShape="1">
          <a:gsLst>
            <a:gs pos="0">
              <a:schemeClr val="accent5"/>
            </a:gs>
            <a:gs pos="100000">
              <a:schemeClr val="accent1"/>
            </a:gs>
          </a:gsLst>
          <a:lin ang="0" scaled="0"/>
          <a:tileRect/>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AF31653-DA95-4567-9106-71E1E49BA627}"/>
              </a:ext>
            </a:extLst>
          </p:cNvPr>
          <p:cNvSpPr>
            <a:spLocks/>
          </p:cNvSpPr>
          <p:nvPr userDrawn="1"/>
        </p:nvSpPr>
        <p:spPr>
          <a:xfrm>
            <a:off x="998476" y="971550"/>
            <a:ext cx="7091424" cy="4925962"/>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60" name="Text Placeholder 3">
            <a:extLst>
              <a:ext uri="{FF2B5EF4-FFF2-40B4-BE49-F238E27FC236}">
                <a16:creationId xmlns:a16="http://schemas.microsoft.com/office/drawing/2014/main" id="{2925CE2F-8945-49DE-BCC2-8BCACF480E4F}"/>
              </a:ext>
            </a:extLst>
          </p:cNvPr>
          <p:cNvSpPr>
            <a:spLocks noGrp="1"/>
          </p:cNvSpPr>
          <p:nvPr>
            <p:ph type="body" sz="quarter" idx="13"/>
          </p:nvPr>
        </p:nvSpPr>
        <p:spPr>
          <a:xfrm>
            <a:off x="1289860" y="5046651"/>
            <a:ext cx="5252400" cy="507831"/>
          </a:xfrm>
        </p:spPr>
        <p:txBody>
          <a:bodyPr wrap="square" anchor="b">
            <a:spAutoFit/>
          </a:bodyPr>
          <a:lstStyle>
            <a:lvl1pPr>
              <a:defRPr sz="1400">
                <a:solidFill>
                  <a:schemeClr val="accent2"/>
                </a:solidFill>
              </a:defRPr>
            </a:lvl1pPr>
            <a:lvl2pPr>
              <a:defRPr sz="14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61" name="Text Placeholder 3">
            <a:extLst>
              <a:ext uri="{FF2B5EF4-FFF2-40B4-BE49-F238E27FC236}">
                <a16:creationId xmlns:a16="http://schemas.microsoft.com/office/drawing/2014/main" id="{C346F2F1-AF73-4284-8702-745152AF5399}"/>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KPMG Bold" panose="020B0803030202040204" pitchFamily="34" charset="0"/>
                <a:ea typeface="+mj-ea"/>
                <a:cs typeface="+mj-cs"/>
              </a:defRPr>
            </a:lvl1pPr>
          </a:lstStyle>
          <a:p>
            <a:pPr lvl="0"/>
            <a:r>
              <a:rPr lang="en-US" dirty="0"/>
              <a:t>00</a:t>
            </a: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en-US" dirty="0"/>
              <a:t>Click to edit Master title style</a:t>
            </a:r>
          </a:p>
        </p:txBody>
      </p:sp>
      <p:sp>
        <p:nvSpPr>
          <p:cNvPr id="6" name="Shape 8">
            <a:extLst>
              <a:ext uri="{FF2B5EF4-FFF2-40B4-BE49-F238E27FC236}">
                <a16:creationId xmlns:a16="http://schemas.microsoft.com/office/drawing/2014/main" id="{CEF75CC4-98D4-4D34-9EBA-5E55DB26B102}"/>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8" name="Freeform 19">
            <a:extLst>
              <a:ext uri="{FF2B5EF4-FFF2-40B4-BE49-F238E27FC236}">
                <a16:creationId xmlns:a16="http://schemas.microsoft.com/office/drawing/2014/main" id="{4A9C5EB4-6438-4B50-B3A9-58309B01C1C7}"/>
              </a:ext>
              <a:ext uri="{C183D7F6-B498-43B3-948B-1728B52AA6E4}">
                <adec:decorative xmlns:adec="http://schemas.microsoft.com/office/drawing/2017/decorative" val="1"/>
              </a:ext>
            </a:extLst>
          </p:cNvPr>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TextBox 8">
            <a:extLst>
              <a:ext uri="{FF2B5EF4-FFF2-40B4-BE49-F238E27FC236}">
                <a16:creationId xmlns:a16="http://schemas.microsoft.com/office/drawing/2014/main" id="{1FEDF9A2-B47C-4916-AFA3-2CDC45E25A00}"/>
              </a:ex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202</a:t>
            </a:r>
            <a:r>
              <a:rPr lang="hu-HU" sz="600" kern="1200" noProof="0" dirty="0">
                <a:solidFill>
                  <a:schemeClr val="bg1"/>
                </a:solidFill>
                <a:latin typeface="+mn-lt"/>
                <a:ea typeface="+mn-ea"/>
                <a:cs typeface="+mn-cs"/>
              </a:rPr>
              <a:t>4</a:t>
            </a:r>
            <a:r>
              <a:rPr lang="en-US" sz="600" kern="1200" noProof="0" dirty="0">
                <a:solidFill>
                  <a:schemeClr val="bg1"/>
                </a:solidFill>
                <a:latin typeface="+mn-lt"/>
                <a:ea typeface="+mn-ea"/>
                <a:cs typeface="+mn-cs"/>
              </a:rPr>
              <a:t> KPMG Advisory Ltd., a Hungarian limited liability company and a member firm of the KPMG global organization of independent member firms affiliated with KPMG International Limited, a private English company limited by guarantee. All rights reserved. </a:t>
            </a:r>
          </a:p>
        </p:txBody>
      </p:sp>
    </p:spTree>
    <p:extLst>
      <p:ext uri="{BB962C8B-B14F-4D97-AF65-F5344CB8AC3E}">
        <p14:creationId xmlns:p14="http://schemas.microsoft.com/office/powerpoint/2010/main" val="1425663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A87A788-0BF5-4419-BCFC-809F6D2E93AA}"/>
              </a:ext>
            </a:extLst>
          </p:cNvPr>
          <p:cNvSpPr>
            <a:spLocks/>
          </p:cNvSpPr>
          <p:nvPr userDrawn="1"/>
        </p:nvSpPr>
        <p:spPr>
          <a:xfrm>
            <a:off x="998476" y="971550"/>
            <a:ext cx="7091424" cy="4925962"/>
          </a:xfrm>
          <a:prstGeom prst="rect">
            <a:avLst/>
          </a:prstGeom>
          <a:gradFill>
            <a:gsLst>
              <a:gs pos="0">
                <a:schemeClr val="accent4"/>
              </a:gs>
              <a:gs pos="100000">
                <a:srgbClr val="ACEAFF"/>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en-US" dirty="0"/>
              <a:t>Click to edit Master title style</a:t>
            </a:r>
          </a:p>
        </p:txBody>
      </p:sp>
      <p:sp>
        <p:nvSpPr>
          <p:cNvPr id="60" name="Text Placeholder 3">
            <a:extLst>
              <a:ext uri="{FF2B5EF4-FFF2-40B4-BE49-F238E27FC236}">
                <a16:creationId xmlns:a16="http://schemas.microsoft.com/office/drawing/2014/main" id="{5F7723F4-8321-43A3-962F-3DEEE5C6DEAE}"/>
              </a:ext>
            </a:extLst>
          </p:cNvPr>
          <p:cNvSpPr>
            <a:spLocks noGrp="1"/>
          </p:cNvSpPr>
          <p:nvPr>
            <p:ph type="body" sz="quarter" idx="13"/>
          </p:nvPr>
        </p:nvSpPr>
        <p:spPr>
          <a:xfrm>
            <a:off x="1289860" y="5046651"/>
            <a:ext cx="5252400" cy="507831"/>
          </a:xfrm>
        </p:spPr>
        <p:txBody>
          <a:bodyPr wrap="square" anchor="b">
            <a:spAutoFit/>
          </a:bodyPr>
          <a:lstStyle>
            <a:lvl1pPr>
              <a:defRPr sz="1400">
                <a:solidFill>
                  <a:schemeClr val="accent2"/>
                </a:solidFill>
              </a:defRPr>
            </a:lvl1pPr>
            <a:lvl2pPr>
              <a:defRPr sz="14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61" name="Text Placeholder 3">
            <a:extLst>
              <a:ext uri="{FF2B5EF4-FFF2-40B4-BE49-F238E27FC236}">
                <a16:creationId xmlns:a16="http://schemas.microsoft.com/office/drawing/2014/main" id="{17B18B8B-EB09-48D8-AC31-3A9DFAC0B74C}"/>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KPMG Bold" panose="020B0803030202040204" pitchFamily="34" charset="0"/>
                <a:ea typeface="+mj-ea"/>
                <a:cs typeface="+mj-cs"/>
              </a:defRPr>
            </a:lvl1pPr>
          </a:lstStyle>
          <a:p>
            <a:pPr lvl="0"/>
            <a:r>
              <a:rPr lang="en-US" dirty="0"/>
              <a:t>00</a:t>
            </a:r>
          </a:p>
        </p:txBody>
      </p:sp>
      <p:sp>
        <p:nvSpPr>
          <p:cNvPr id="6" name="Shape 8">
            <a:extLst>
              <a:ext uri="{FF2B5EF4-FFF2-40B4-BE49-F238E27FC236}">
                <a16:creationId xmlns:a16="http://schemas.microsoft.com/office/drawing/2014/main" id="{0F1CB8EC-C5C0-4D1E-B760-A25B3A03A096}"/>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8" name="Freeform 19">
            <a:extLst>
              <a:ext uri="{FF2B5EF4-FFF2-40B4-BE49-F238E27FC236}">
                <a16:creationId xmlns:a16="http://schemas.microsoft.com/office/drawing/2014/main" id="{A4EF4392-6B48-4B9E-8D2A-197796F5961A}"/>
              </a:ext>
              <a:ext uri="{C183D7F6-B498-43B3-948B-1728B52AA6E4}">
                <adec:decorative xmlns:adec="http://schemas.microsoft.com/office/drawing/2017/decorative" val="1"/>
              </a:ext>
            </a:extLst>
          </p:cNvPr>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TextBox 8">
            <a:extLst>
              <a:ext uri="{FF2B5EF4-FFF2-40B4-BE49-F238E27FC236}">
                <a16:creationId xmlns:a16="http://schemas.microsoft.com/office/drawing/2014/main" id="{CE7831E3-EDF5-4049-B03A-93E297E35537}"/>
              </a:ex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202</a:t>
            </a:r>
            <a:r>
              <a:rPr lang="hu-HU" sz="600" kern="1200" noProof="0" dirty="0">
                <a:solidFill>
                  <a:schemeClr val="bg1"/>
                </a:solidFill>
                <a:latin typeface="+mn-lt"/>
                <a:ea typeface="+mn-ea"/>
                <a:cs typeface="+mn-cs"/>
              </a:rPr>
              <a:t>4</a:t>
            </a:r>
            <a:r>
              <a:rPr lang="en-US" sz="600" kern="1200" noProof="0" dirty="0">
                <a:solidFill>
                  <a:schemeClr val="bg1"/>
                </a:solidFill>
                <a:latin typeface="+mn-lt"/>
                <a:ea typeface="+mn-ea"/>
                <a:cs typeface="+mn-cs"/>
              </a:rPr>
              <a:t> KPMG Advisory Ltd., a Hungarian limited liability company and a member firm of the KPMG global organization of independent member firms affiliated with KPMG International Limited, a private English company limited by guarantee. All rights reserved. </a:t>
            </a:r>
          </a:p>
        </p:txBody>
      </p:sp>
    </p:spTree>
    <p:extLst>
      <p:ext uri="{BB962C8B-B14F-4D97-AF65-F5344CB8AC3E}">
        <p14:creationId xmlns:p14="http://schemas.microsoft.com/office/powerpoint/2010/main" val="6976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4_DIVIDER 1">
    <p:bg>
      <p:bgPr>
        <a:solidFill>
          <a:srgbClr val="00338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49EDB0-9832-4762-B29A-B5C1C14C80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290" b="8447"/>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EE8B48BA-0AFA-480A-8CDB-033E2F6E7394}"/>
              </a:ext>
            </a:extLst>
          </p:cNvPr>
          <p:cNvSpPr/>
          <p:nvPr userDrawn="1"/>
        </p:nvSpPr>
        <p:spPr>
          <a:xfrm>
            <a:off x="1004888" y="762000"/>
            <a:ext cx="7524000" cy="5349240"/>
          </a:xfrm>
          <a:prstGeom prst="rect">
            <a:avLst/>
          </a:prstGeom>
          <a:gradFill>
            <a:gsLst>
              <a:gs pos="0">
                <a:schemeClr val="accent5"/>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lvl="0"/>
            <a:endParaRPr lang="en-GB" sz="1500" err="1">
              <a:solidFill>
                <a:schemeClr val="bg1"/>
              </a:solidFill>
            </a:endParaRPr>
          </a:p>
        </p:txBody>
      </p:sp>
      <p:sp>
        <p:nvSpPr>
          <p:cNvPr id="14" name="Title 1">
            <a:extLst>
              <a:ext uri="{FF2B5EF4-FFF2-40B4-BE49-F238E27FC236}">
                <a16:creationId xmlns:a16="http://schemas.microsoft.com/office/drawing/2014/main" id="{A7D9B65F-9B5C-4627-8CD8-6D02E4A4465F}"/>
              </a:ext>
            </a:extLst>
          </p:cNvPr>
          <p:cNvSpPr>
            <a:spLocks noGrp="1"/>
          </p:cNvSpPr>
          <p:nvPr>
            <p:ph type="ctrTitle" hasCustomPrompt="1"/>
          </p:nvPr>
        </p:nvSpPr>
        <p:spPr>
          <a:xfrm>
            <a:off x="1538925" y="2325831"/>
            <a:ext cx="6263956" cy="2300407"/>
          </a:xfrm>
        </p:spPr>
        <p:txBody>
          <a:bodyPr anchor="t" anchorCtr="0"/>
          <a:lstStyle>
            <a:lvl1pPr algn="l">
              <a:defRPr sz="8800" baseline="0">
                <a:solidFill>
                  <a:schemeClr val="bg1"/>
                </a:solidFill>
              </a:defRPr>
            </a:lvl1pPr>
          </a:lstStyle>
          <a:p>
            <a:r>
              <a:rPr lang="en-GB" dirty="0"/>
              <a:t>Divider copy </a:t>
            </a:r>
            <a:br>
              <a:rPr lang="en-GB" dirty="0"/>
            </a:br>
            <a:r>
              <a:rPr lang="en-GB" dirty="0"/>
              <a:t>goes here</a:t>
            </a:r>
            <a:endParaRPr lang="en-US" dirty="0"/>
          </a:p>
        </p:txBody>
      </p:sp>
      <p:sp>
        <p:nvSpPr>
          <p:cNvPr id="15" name="Text Placeholder 3">
            <a:extLst>
              <a:ext uri="{FF2B5EF4-FFF2-40B4-BE49-F238E27FC236}">
                <a16:creationId xmlns:a16="http://schemas.microsoft.com/office/drawing/2014/main" id="{FA6D3BE5-0736-4CEA-91CA-7EB25ADA1861}"/>
              </a:ext>
            </a:extLst>
          </p:cNvPr>
          <p:cNvSpPr>
            <a:spLocks noGrp="1"/>
          </p:cNvSpPr>
          <p:nvPr>
            <p:ph type="body" sz="quarter" idx="11"/>
          </p:nvPr>
        </p:nvSpPr>
        <p:spPr>
          <a:xfrm>
            <a:off x="1538925" y="5233260"/>
            <a:ext cx="6263956" cy="216000"/>
          </a:xfrm>
        </p:spPr>
        <p:txBody>
          <a:bodyPr/>
          <a:lstStyle>
            <a:lvl1pPr>
              <a:defRPr sz="1600" b="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dirty="0"/>
              <a:t>Click to edit Master text styles</a:t>
            </a:r>
            <a:endParaRPr lang="en-GB" dirty="0"/>
          </a:p>
        </p:txBody>
      </p:sp>
      <p:sp>
        <p:nvSpPr>
          <p:cNvPr id="16" name="Text Placeholder 4">
            <a:extLst>
              <a:ext uri="{FF2B5EF4-FFF2-40B4-BE49-F238E27FC236}">
                <a16:creationId xmlns:a16="http://schemas.microsoft.com/office/drawing/2014/main" id="{EA4ECE6C-BFA7-4671-BBF5-1CCAB0CC5B6A}"/>
              </a:ext>
            </a:extLst>
          </p:cNvPr>
          <p:cNvSpPr>
            <a:spLocks noGrp="1"/>
          </p:cNvSpPr>
          <p:nvPr>
            <p:ph type="body" sz="quarter" idx="12" hasCustomPrompt="1"/>
          </p:nvPr>
        </p:nvSpPr>
        <p:spPr>
          <a:xfrm>
            <a:off x="1538924" y="1339850"/>
            <a:ext cx="876300" cy="690562"/>
          </a:xfrm>
        </p:spPr>
        <p:txBody>
          <a:bodyPr/>
          <a:lstStyle>
            <a:lvl1pPr>
              <a:lnSpc>
                <a:spcPct val="70000"/>
              </a:lnSpc>
              <a:defRPr sz="5400">
                <a:solidFill>
                  <a:schemeClr val="bg1"/>
                </a:solidFill>
                <a:latin typeface="KPMG Bold" panose="020B0803030202040204" pitchFamily="34" charset="0"/>
              </a:defRPr>
            </a:lvl1pPr>
          </a:lstStyle>
          <a:p>
            <a:pPr lvl="0"/>
            <a:r>
              <a:rPr lang="en-US" dirty="0"/>
              <a:t>00</a:t>
            </a:r>
          </a:p>
        </p:txBody>
      </p:sp>
      <p:sp>
        <p:nvSpPr>
          <p:cNvPr id="17" name="Shape 8">
            <a:extLst>
              <a:ext uri="{FF2B5EF4-FFF2-40B4-BE49-F238E27FC236}">
                <a16:creationId xmlns:a16="http://schemas.microsoft.com/office/drawing/2014/main" id="{B9ABE5F9-3CED-4915-AA9A-621AE8E3A5B6}"/>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20" name="Freeform 19">
            <a:extLst>
              <a:ext uri="{FF2B5EF4-FFF2-40B4-BE49-F238E27FC236}">
                <a16:creationId xmlns:a16="http://schemas.microsoft.com/office/drawing/2014/main" id="{7D8BBE7B-7414-4949-B4F9-10E37BB29616}"/>
              </a:ext>
              <a:ext uri="{C183D7F6-B498-43B3-948B-1728B52AA6E4}">
                <adec:decorative xmlns:adec="http://schemas.microsoft.com/office/drawing/2017/decorative" val="1"/>
              </a:ext>
            </a:extLst>
          </p:cNvPr>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1" name="TextBox 20">
            <a:extLst>
              <a:ext uri="{FF2B5EF4-FFF2-40B4-BE49-F238E27FC236}">
                <a16:creationId xmlns:a16="http://schemas.microsoft.com/office/drawing/2014/main" id="{FD706044-792D-4F27-BA42-9C4B709AEB73}"/>
              </a:ex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202</a:t>
            </a:r>
            <a:r>
              <a:rPr lang="hu-HU" sz="600" kern="1200" noProof="0" dirty="0">
                <a:solidFill>
                  <a:schemeClr val="bg1"/>
                </a:solidFill>
                <a:latin typeface="+mn-lt"/>
                <a:ea typeface="+mn-ea"/>
                <a:cs typeface="+mn-cs"/>
              </a:rPr>
              <a:t>4</a:t>
            </a:r>
            <a:r>
              <a:rPr lang="en-US" sz="600" kern="1200" noProof="0" dirty="0">
                <a:solidFill>
                  <a:schemeClr val="bg1"/>
                </a:solidFill>
                <a:latin typeface="+mn-lt"/>
                <a:ea typeface="+mn-ea"/>
                <a:cs typeface="+mn-cs"/>
              </a:rPr>
              <a:t> KPMG Advisory Ltd., a Hungarian limited liability company and a member firm of the KPMG global organization of independent member firms affiliated with KPMG International Limited, a private English company limited by guarantee. All rights reserved. </a:t>
            </a:r>
          </a:p>
        </p:txBody>
      </p:sp>
    </p:spTree>
    <p:extLst>
      <p:ext uri="{BB962C8B-B14F-4D97-AF65-F5344CB8AC3E}">
        <p14:creationId xmlns:p14="http://schemas.microsoft.com/office/powerpoint/2010/main" val="4155587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314ECA-03AE-4152-A783-19C029FC4FE8}"/>
              </a:ext>
            </a:extLst>
          </p:cNvPr>
          <p:cNvPicPr>
            <a:picLocks noChangeAspect="1"/>
          </p:cNvPicPr>
          <p:nvPr userDrawn="1"/>
        </p:nvPicPr>
        <p:blipFill rotWithShape="1">
          <a:blip r:embed="rId2"/>
          <a:srcRect t="21907" r="25653" b="15362"/>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1FF70D8-5550-474A-8119-C3D16D5C434E}"/>
              </a:ext>
            </a:extLst>
          </p:cNvPr>
          <p:cNvSpPr/>
          <p:nvPr userDrawn="1"/>
        </p:nvSpPr>
        <p:spPr>
          <a:xfrm>
            <a:off x="1004888" y="762000"/>
            <a:ext cx="7524000" cy="5349240"/>
          </a:xfrm>
          <a:prstGeom prst="rect">
            <a:avLst/>
          </a:prstGeom>
          <a:gradFill>
            <a:gsLst>
              <a:gs pos="0">
                <a:schemeClr val="accent5"/>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lvl="0"/>
            <a:endParaRPr lang="en-GB" sz="1500" err="1">
              <a:solidFill>
                <a:schemeClr val="bg1"/>
              </a:solidFill>
            </a:endParaRPr>
          </a:p>
        </p:txBody>
      </p:sp>
      <p:sp>
        <p:nvSpPr>
          <p:cNvPr id="5" name="Title 1">
            <a:extLst>
              <a:ext uri="{FF2B5EF4-FFF2-40B4-BE49-F238E27FC236}">
                <a16:creationId xmlns:a16="http://schemas.microsoft.com/office/drawing/2014/main" id="{917FA135-A90E-4E21-A144-0949988434FC}"/>
              </a:ext>
            </a:extLst>
          </p:cNvPr>
          <p:cNvSpPr txBox="1">
            <a:spLocks/>
          </p:cNvSpPr>
          <p:nvPr userDrawn="1"/>
        </p:nvSpPr>
        <p:spPr>
          <a:xfrm>
            <a:off x="1538925" y="2325831"/>
            <a:ext cx="6263956" cy="2300407"/>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8800" kern="1200" baseline="0">
                <a:solidFill>
                  <a:schemeClr val="bg1"/>
                </a:solidFill>
                <a:latin typeface="+mj-lt"/>
                <a:ea typeface="+mj-ea"/>
                <a:cs typeface="+mj-cs"/>
              </a:defRPr>
            </a:lvl1pPr>
          </a:lstStyle>
          <a:p>
            <a:r>
              <a:rPr lang="en-GB" dirty="0">
                <a:latin typeface="KPMG Bold" panose="020B0803030202040204" pitchFamily="34" charset="0"/>
              </a:rPr>
              <a:t>Divider copy </a:t>
            </a:r>
            <a:br>
              <a:rPr lang="en-GB" dirty="0">
                <a:latin typeface="KPMG Bold" panose="020B0803030202040204" pitchFamily="34" charset="0"/>
              </a:rPr>
            </a:br>
            <a:r>
              <a:rPr lang="en-GB" dirty="0">
                <a:latin typeface="KPMG Bold" panose="020B0803030202040204" pitchFamily="34" charset="0"/>
              </a:rPr>
              <a:t>goes here</a:t>
            </a:r>
            <a:endParaRPr lang="en-US" dirty="0">
              <a:latin typeface="KPMG Bold" panose="020B0803030202040204" pitchFamily="34" charset="0"/>
            </a:endParaRPr>
          </a:p>
        </p:txBody>
      </p:sp>
      <p:sp>
        <p:nvSpPr>
          <p:cNvPr id="6" name="Text Placeholder 3">
            <a:extLst>
              <a:ext uri="{FF2B5EF4-FFF2-40B4-BE49-F238E27FC236}">
                <a16:creationId xmlns:a16="http://schemas.microsoft.com/office/drawing/2014/main" id="{AA71CF65-C9B3-4618-A024-5552E0002B22}"/>
              </a:ext>
            </a:extLst>
          </p:cNvPr>
          <p:cNvSpPr>
            <a:spLocks noGrp="1"/>
          </p:cNvSpPr>
          <p:nvPr>
            <p:ph type="body" sz="quarter" idx="11"/>
          </p:nvPr>
        </p:nvSpPr>
        <p:spPr>
          <a:xfrm>
            <a:off x="1538925" y="5233260"/>
            <a:ext cx="6263956" cy="216000"/>
          </a:xfrm>
        </p:spPr>
        <p:txBody>
          <a:bodyPr/>
          <a:lstStyle>
            <a:lvl1pPr>
              <a:defRPr sz="1600" b="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dirty="0"/>
              <a:t>Click to edit Master text styles</a:t>
            </a:r>
            <a:endParaRPr lang="en-GB" dirty="0"/>
          </a:p>
        </p:txBody>
      </p:sp>
      <p:sp>
        <p:nvSpPr>
          <p:cNvPr id="7" name="Text Placeholder 4">
            <a:extLst>
              <a:ext uri="{FF2B5EF4-FFF2-40B4-BE49-F238E27FC236}">
                <a16:creationId xmlns:a16="http://schemas.microsoft.com/office/drawing/2014/main" id="{5CDBA80D-7748-4AFB-AFFE-A4C30E89669C}"/>
              </a:ext>
            </a:extLst>
          </p:cNvPr>
          <p:cNvSpPr>
            <a:spLocks noGrp="1"/>
          </p:cNvSpPr>
          <p:nvPr>
            <p:ph type="body" sz="quarter" idx="12" hasCustomPrompt="1"/>
          </p:nvPr>
        </p:nvSpPr>
        <p:spPr>
          <a:xfrm>
            <a:off x="1538924" y="1339850"/>
            <a:ext cx="876300" cy="690562"/>
          </a:xfrm>
        </p:spPr>
        <p:txBody>
          <a:bodyPr/>
          <a:lstStyle>
            <a:lvl1pPr>
              <a:lnSpc>
                <a:spcPct val="70000"/>
              </a:lnSpc>
              <a:defRPr sz="5400">
                <a:solidFill>
                  <a:schemeClr val="bg1"/>
                </a:solidFill>
                <a:latin typeface="KPMG Bold" panose="020B0803030202040204" pitchFamily="34" charset="0"/>
              </a:defRPr>
            </a:lvl1pPr>
          </a:lstStyle>
          <a:p>
            <a:pPr lvl="0"/>
            <a:r>
              <a:rPr lang="en-US" dirty="0"/>
              <a:t>0</a:t>
            </a:r>
            <a:r>
              <a:rPr lang="hu-HU" dirty="0"/>
              <a:t>0</a:t>
            </a:r>
            <a:endParaRPr lang="en-GB" dirty="0"/>
          </a:p>
        </p:txBody>
      </p:sp>
      <p:sp>
        <p:nvSpPr>
          <p:cNvPr id="8" name="Shape 8">
            <a:extLst>
              <a:ext uri="{FF2B5EF4-FFF2-40B4-BE49-F238E27FC236}">
                <a16:creationId xmlns:a16="http://schemas.microsoft.com/office/drawing/2014/main" id="{0A17D88C-06EE-46D2-90BC-BC02754B94FE}"/>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dirty="0">
              <a:solidFill>
                <a:schemeClr val="accent2"/>
              </a:solidFill>
              <a:latin typeface="+mn-lt"/>
              <a:ea typeface="Arial"/>
              <a:cs typeface="Arial" panose="020B0604020202020204" pitchFamily="34" charset="0"/>
            </a:endParaRPr>
          </a:p>
        </p:txBody>
      </p:sp>
      <p:sp>
        <p:nvSpPr>
          <p:cNvPr id="10" name="Freeform 19">
            <a:extLst>
              <a:ext uri="{FF2B5EF4-FFF2-40B4-BE49-F238E27FC236}">
                <a16:creationId xmlns:a16="http://schemas.microsoft.com/office/drawing/2014/main" id="{04A99FDD-60B4-4EF3-83CF-B1600E15D844}"/>
              </a:ext>
              <a:ext uri="{C183D7F6-B498-43B3-948B-1728B52AA6E4}">
                <adec:decorative xmlns:adec="http://schemas.microsoft.com/office/drawing/2017/decorative" val="1"/>
              </a:ext>
            </a:extLst>
          </p:cNvPr>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TextBox 10">
            <a:extLst>
              <a:ext uri="{FF2B5EF4-FFF2-40B4-BE49-F238E27FC236}">
                <a16:creationId xmlns:a16="http://schemas.microsoft.com/office/drawing/2014/main" id="{1A0C5538-64CE-4482-9816-4F0924A0308B}"/>
              </a:ex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chemeClr val="bg1">
                    <a:lumMod val="65000"/>
                  </a:schemeClr>
                </a:solidFill>
                <a:latin typeface="Arial" panose="020B0604020202020204" pitchFamily="34" charset="0"/>
                <a:ea typeface="Arial"/>
                <a:cs typeface="Arial" panose="020B0604020202020204" pitchFamily="34" charset="0"/>
              </a:rPr>
              <a:t>© 202</a:t>
            </a:r>
            <a:r>
              <a:rPr lang="hu-HU" sz="600" dirty="0">
                <a:solidFill>
                  <a:schemeClr val="bg1">
                    <a:lumMod val="65000"/>
                  </a:schemeClr>
                </a:solidFill>
                <a:latin typeface="Arial" panose="020B0604020202020204" pitchFamily="34" charset="0"/>
                <a:ea typeface="Arial"/>
                <a:cs typeface="Arial" panose="020B0604020202020204" pitchFamily="34" charset="0"/>
              </a:rPr>
              <a:t>4</a:t>
            </a:r>
            <a:r>
              <a:rPr lang="en-US" sz="600" dirty="0">
                <a:solidFill>
                  <a:schemeClr val="bg1">
                    <a:lumMod val="65000"/>
                  </a:schemeClr>
                </a:solidFill>
                <a:latin typeface="Arial" panose="020B0604020202020204" pitchFamily="34" charset="0"/>
                <a:ea typeface="Arial"/>
                <a:cs typeface="Arial" panose="020B0604020202020204" pitchFamily="34" charset="0"/>
              </a:rPr>
              <a:t> KPMG Advisory Ltd., a Hungarian limited liability company and a member firm of the KPMG global organization of independent member firms affiliated with KPMG International Limited, a private English company limited by guarantee. All rights reserved. </a:t>
            </a:r>
          </a:p>
        </p:txBody>
      </p:sp>
    </p:spTree>
    <p:extLst>
      <p:ext uri="{BB962C8B-B14F-4D97-AF65-F5344CB8AC3E}">
        <p14:creationId xmlns:p14="http://schemas.microsoft.com/office/powerpoint/2010/main" val="35338112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DIVIDER 1">
    <p:bg>
      <p:bgPr>
        <a:solidFill>
          <a:srgbClr val="00338D"/>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E64370-786B-4EB9-A918-4498A437E632}"/>
              </a:ext>
            </a:extLst>
          </p:cNvPr>
          <p:cNvPicPr>
            <a:picLocks noChangeAspect="1"/>
          </p:cNvPicPr>
          <p:nvPr userDrawn="1"/>
        </p:nvPicPr>
        <p:blipFill rotWithShape="1">
          <a:blip r:embed="rId2"/>
          <a:srcRect l="37851" t="22847" b="23582"/>
          <a:stretch/>
        </p:blipFill>
        <p:spPr>
          <a:xfrm flipH="1">
            <a:off x="0" y="0"/>
            <a:ext cx="12192000" cy="6858000"/>
          </a:xfrm>
          <a:prstGeom prst="rect">
            <a:avLst/>
          </a:prstGeom>
        </p:spPr>
      </p:pic>
      <p:sp>
        <p:nvSpPr>
          <p:cNvPr id="2" name="Rectangle 1">
            <a:extLst>
              <a:ext uri="{FF2B5EF4-FFF2-40B4-BE49-F238E27FC236}">
                <a16:creationId xmlns:a16="http://schemas.microsoft.com/office/drawing/2014/main" id="{0788EE33-7A33-4169-88D0-D538A8D5A207}"/>
              </a:ext>
            </a:extLst>
          </p:cNvPr>
          <p:cNvSpPr/>
          <p:nvPr userDrawn="1"/>
        </p:nvSpPr>
        <p:spPr>
          <a:xfrm>
            <a:off x="0" y="0"/>
            <a:ext cx="12192000" cy="6858000"/>
          </a:xfrm>
          <a:prstGeom prst="rect">
            <a:avLst/>
          </a:prstGeom>
          <a:gradFill>
            <a:gsLst>
              <a:gs pos="84956">
                <a:schemeClr val="bg1">
                  <a:alpha val="0"/>
                </a:schemeClr>
              </a:gs>
              <a:gs pos="36000">
                <a:schemeClr val="bg1">
                  <a:alpha val="8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8" name="Title 1">
            <a:extLst>
              <a:ext uri="{FF2B5EF4-FFF2-40B4-BE49-F238E27FC236}">
                <a16:creationId xmlns:a16="http://schemas.microsoft.com/office/drawing/2014/main" id="{0840BCF3-D817-4EAC-8866-C2530BBB02E4}"/>
              </a:ext>
            </a:extLst>
          </p:cNvPr>
          <p:cNvSpPr>
            <a:spLocks noGrp="1"/>
          </p:cNvSpPr>
          <p:nvPr>
            <p:ph type="ctrTitle" hasCustomPrompt="1"/>
          </p:nvPr>
        </p:nvSpPr>
        <p:spPr>
          <a:xfrm>
            <a:off x="1003202" y="2325831"/>
            <a:ext cx="6263956" cy="2300407"/>
          </a:xfrm>
        </p:spPr>
        <p:txBody>
          <a:bodyPr anchor="t" anchorCtr="0"/>
          <a:lstStyle>
            <a:lvl1pPr algn="l">
              <a:defRPr sz="8800" baseline="0">
                <a:solidFill>
                  <a:schemeClr val="tx2"/>
                </a:solidFill>
              </a:defRPr>
            </a:lvl1pPr>
          </a:lstStyle>
          <a:p>
            <a:r>
              <a:rPr lang="en-GB" dirty="0"/>
              <a:t>Divider copy </a:t>
            </a:r>
            <a:br>
              <a:rPr lang="en-GB" dirty="0"/>
            </a:br>
            <a:r>
              <a:rPr lang="en-GB" dirty="0"/>
              <a:t>goes here</a:t>
            </a:r>
            <a:endParaRPr lang="en-US" dirty="0"/>
          </a:p>
        </p:txBody>
      </p:sp>
      <p:sp>
        <p:nvSpPr>
          <p:cNvPr id="11" name="Text Placeholder 3">
            <a:extLst>
              <a:ext uri="{FF2B5EF4-FFF2-40B4-BE49-F238E27FC236}">
                <a16:creationId xmlns:a16="http://schemas.microsoft.com/office/drawing/2014/main" id="{33CE8DB4-A186-4059-9C81-D90597F800AA}"/>
              </a:ext>
            </a:extLst>
          </p:cNvPr>
          <p:cNvSpPr>
            <a:spLocks noGrp="1"/>
          </p:cNvSpPr>
          <p:nvPr>
            <p:ph type="body" sz="quarter" idx="11"/>
          </p:nvPr>
        </p:nvSpPr>
        <p:spPr>
          <a:xfrm>
            <a:off x="1003202" y="5233260"/>
            <a:ext cx="6263956" cy="216000"/>
          </a:xfrm>
        </p:spPr>
        <p:txBody>
          <a:bodyPr/>
          <a:lstStyle>
            <a:lvl1pPr>
              <a:defRPr sz="1600" b="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dirty="0"/>
              <a:t>Click to edit Master text styles</a:t>
            </a:r>
            <a:endParaRPr lang="en-GB" dirty="0"/>
          </a:p>
        </p:txBody>
      </p:sp>
      <p:sp>
        <p:nvSpPr>
          <p:cNvPr id="18" name="Text Placeholder 4">
            <a:extLst>
              <a:ext uri="{FF2B5EF4-FFF2-40B4-BE49-F238E27FC236}">
                <a16:creationId xmlns:a16="http://schemas.microsoft.com/office/drawing/2014/main" id="{F0CEBDA0-4368-4F6C-8352-18BF87F8F035}"/>
              </a:ext>
            </a:extLst>
          </p:cNvPr>
          <p:cNvSpPr>
            <a:spLocks noGrp="1"/>
          </p:cNvSpPr>
          <p:nvPr>
            <p:ph type="body" sz="quarter" idx="12" hasCustomPrompt="1"/>
          </p:nvPr>
        </p:nvSpPr>
        <p:spPr>
          <a:xfrm>
            <a:off x="1003201" y="1339850"/>
            <a:ext cx="876300" cy="690562"/>
          </a:xfrm>
        </p:spPr>
        <p:txBody>
          <a:bodyPr/>
          <a:lstStyle>
            <a:lvl1pPr>
              <a:lnSpc>
                <a:spcPct val="70000"/>
              </a:lnSpc>
              <a:defRPr sz="5400">
                <a:solidFill>
                  <a:schemeClr val="tx2"/>
                </a:solidFill>
                <a:latin typeface="KPMG Bold" panose="020B0803030202040204" pitchFamily="34" charset="0"/>
              </a:defRPr>
            </a:lvl1pPr>
          </a:lstStyle>
          <a:p>
            <a:pPr lvl="0"/>
            <a:r>
              <a:rPr lang="hu-HU" dirty="0"/>
              <a:t>00</a:t>
            </a:r>
            <a:endParaRPr lang="en-GB" dirty="0"/>
          </a:p>
        </p:txBody>
      </p:sp>
      <p:sp>
        <p:nvSpPr>
          <p:cNvPr id="21" name="Shape 8">
            <a:extLst>
              <a:ext uri="{FF2B5EF4-FFF2-40B4-BE49-F238E27FC236}">
                <a16:creationId xmlns:a16="http://schemas.microsoft.com/office/drawing/2014/main" id="{D0689438-EDC3-428F-AB14-4791E1F80A1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tx2"/>
                </a:solidFill>
                <a:latin typeface="+mn-lt"/>
                <a:ea typeface="Arial"/>
                <a:cs typeface="Arial" panose="020B0604020202020204" pitchFamily="34" charset="0"/>
              </a:rPr>
              <a:pPr algn="r"/>
              <a:t>‹#›</a:t>
            </a:fld>
            <a:endParaRPr lang="en-GB" sz="1000" dirty="0">
              <a:solidFill>
                <a:schemeClr val="tx2"/>
              </a:solidFill>
              <a:latin typeface="+mn-lt"/>
              <a:ea typeface="Arial"/>
              <a:cs typeface="Arial" panose="020B0604020202020204" pitchFamily="34" charset="0"/>
            </a:endParaRPr>
          </a:p>
        </p:txBody>
      </p:sp>
      <p:sp>
        <p:nvSpPr>
          <p:cNvPr id="24" name="Freeform 19">
            <a:extLst>
              <a:ext uri="{FF2B5EF4-FFF2-40B4-BE49-F238E27FC236}">
                <a16:creationId xmlns:a16="http://schemas.microsoft.com/office/drawing/2014/main" id="{4756D11E-843A-4108-BB05-CE8E849F0CF0}"/>
              </a:ext>
              <a:ext uri="{C183D7F6-B498-43B3-948B-1728B52AA6E4}">
                <adec:decorative xmlns:adec="http://schemas.microsoft.com/office/drawing/2017/decorative" val="1"/>
              </a:ext>
            </a:extLst>
          </p:cNvPr>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5" name="TextBox 24">
            <a:extLst>
              <a:ext uri="{FF2B5EF4-FFF2-40B4-BE49-F238E27FC236}">
                <a16:creationId xmlns:a16="http://schemas.microsoft.com/office/drawing/2014/main" id="{FAC32650-1A1E-4438-8EB0-88F6AE4DEE0C}"/>
              </a:ex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 202</a:t>
            </a:r>
            <a:r>
              <a:rPr lang="hu-HU" sz="600" kern="1200" noProof="0" dirty="0">
                <a:solidFill>
                  <a:schemeClr val="bg1">
                    <a:lumMod val="65000"/>
                  </a:schemeClr>
                </a:solidFill>
                <a:latin typeface="+mn-lt"/>
                <a:ea typeface="+mn-ea"/>
                <a:cs typeface="+mn-cs"/>
              </a:rPr>
              <a:t>4</a:t>
            </a:r>
            <a:r>
              <a:rPr lang="en-US" sz="600" kern="1200" noProof="0" dirty="0">
                <a:solidFill>
                  <a:schemeClr val="bg1">
                    <a:lumMod val="65000"/>
                  </a:schemeClr>
                </a:solidFill>
                <a:latin typeface="+mn-lt"/>
                <a:ea typeface="+mn-ea"/>
                <a:cs typeface="+mn-cs"/>
              </a:rPr>
              <a:t> KPMG Advisory Ltd., a Hungarian limited liability company and a member firm of the KPMG global organization of independent member firms affiliated with KPMG International Limited, a private English company limited by guarantee. All rights reserved. </a:t>
            </a:r>
          </a:p>
        </p:txBody>
      </p:sp>
    </p:spTree>
    <p:extLst>
      <p:ext uri="{BB962C8B-B14F-4D97-AF65-F5344CB8AC3E}">
        <p14:creationId xmlns:p14="http://schemas.microsoft.com/office/powerpoint/2010/main" val="25033336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DIVIDER 1">
    <p:bg>
      <p:bgPr>
        <a:solidFill>
          <a:srgbClr val="00338D"/>
        </a:solidFill>
        <a:effectLst/>
      </p:bgPr>
    </p:bg>
    <p:spTree>
      <p:nvGrpSpPr>
        <p:cNvPr id="1" name=""/>
        <p:cNvGrpSpPr/>
        <p:nvPr/>
      </p:nvGrpSpPr>
      <p:grpSpPr>
        <a:xfrm>
          <a:off x="0" y="0"/>
          <a:ext cx="0" cy="0"/>
          <a:chOff x="0" y="0"/>
          <a:chExt cx="0" cy="0"/>
        </a:xfrm>
      </p:grpSpPr>
      <p:pic>
        <p:nvPicPr>
          <p:cNvPr id="13" name="Picture 12" descr="A person talking on a cell phone&#10;&#10;Description automatically generated with medium confidence">
            <a:extLst>
              <a:ext uri="{FF2B5EF4-FFF2-40B4-BE49-F238E27FC236}">
                <a16:creationId xmlns:a16="http://schemas.microsoft.com/office/drawing/2014/main" id="{2B1EB00E-DCFB-4436-A4B2-99F40E7C13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2358" r="21307" b="22215"/>
          <a:stretch/>
        </p:blipFill>
        <p:spPr>
          <a:xfrm>
            <a:off x="0" y="0"/>
            <a:ext cx="12192000" cy="6858000"/>
          </a:xfrm>
          <a:prstGeom prst="rect">
            <a:avLst/>
          </a:prstGeom>
        </p:spPr>
      </p:pic>
      <p:sp>
        <p:nvSpPr>
          <p:cNvPr id="8" name="Title 1">
            <a:extLst>
              <a:ext uri="{FF2B5EF4-FFF2-40B4-BE49-F238E27FC236}">
                <a16:creationId xmlns:a16="http://schemas.microsoft.com/office/drawing/2014/main" id="{0840BCF3-D817-4EAC-8866-C2530BBB02E4}"/>
              </a:ext>
            </a:extLst>
          </p:cNvPr>
          <p:cNvSpPr>
            <a:spLocks noGrp="1"/>
          </p:cNvSpPr>
          <p:nvPr>
            <p:ph type="ctrTitle" hasCustomPrompt="1"/>
          </p:nvPr>
        </p:nvSpPr>
        <p:spPr>
          <a:xfrm>
            <a:off x="1003202" y="2325831"/>
            <a:ext cx="6263956" cy="2300407"/>
          </a:xfrm>
        </p:spPr>
        <p:txBody>
          <a:bodyPr anchor="t" anchorCtr="0"/>
          <a:lstStyle>
            <a:lvl1pPr algn="l">
              <a:defRPr sz="8800" baseline="0">
                <a:solidFill>
                  <a:schemeClr val="tx2"/>
                </a:solidFill>
              </a:defRPr>
            </a:lvl1pPr>
          </a:lstStyle>
          <a:p>
            <a:r>
              <a:rPr lang="en-GB" dirty="0"/>
              <a:t>Divider copy </a:t>
            </a:r>
            <a:br>
              <a:rPr lang="en-GB" dirty="0"/>
            </a:br>
            <a:r>
              <a:rPr lang="en-GB" dirty="0"/>
              <a:t>goes here</a:t>
            </a:r>
            <a:endParaRPr lang="en-US" dirty="0"/>
          </a:p>
        </p:txBody>
      </p:sp>
      <p:sp>
        <p:nvSpPr>
          <p:cNvPr id="11" name="Text Placeholder 3">
            <a:extLst>
              <a:ext uri="{FF2B5EF4-FFF2-40B4-BE49-F238E27FC236}">
                <a16:creationId xmlns:a16="http://schemas.microsoft.com/office/drawing/2014/main" id="{33CE8DB4-A186-4059-9C81-D90597F800AA}"/>
              </a:ext>
            </a:extLst>
          </p:cNvPr>
          <p:cNvSpPr>
            <a:spLocks noGrp="1"/>
          </p:cNvSpPr>
          <p:nvPr>
            <p:ph type="body" sz="quarter" idx="11"/>
          </p:nvPr>
        </p:nvSpPr>
        <p:spPr>
          <a:xfrm>
            <a:off x="1003202" y="5233260"/>
            <a:ext cx="6263956" cy="216000"/>
          </a:xfrm>
        </p:spPr>
        <p:txBody>
          <a:bodyPr/>
          <a:lstStyle>
            <a:lvl1pPr>
              <a:defRPr sz="1600" b="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dirty="0"/>
              <a:t>Click to edit Master text styles</a:t>
            </a:r>
            <a:endParaRPr lang="en-GB" dirty="0"/>
          </a:p>
        </p:txBody>
      </p:sp>
      <p:sp>
        <p:nvSpPr>
          <p:cNvPr id="18" name="Text Placeholder 4">
            <a:extLst>
              <a:ext uri="{FF2B5EF4-FFF2-40B4-BE49-F238E27FC236}">
                <a16:creationId xmlns:a16="http://schemas.microsoft.com/office/drawing/2014/main" id="{F0CEBDA0-4368-4F6C-8352-18BF87F8F035}"/>
              </a:ext>
            </a:extLst>
          </p:cNvPr>
          <p:cNvSpPr>
            <a:spLocks noGrp="1"/>
          </p:cNvSpPr>
          <p:nvPr>
            <p:ph type="body" sz="quarter" idx="12" hasCustomPrompt="1"/>
          </p:nvPr>
        </p:nvSpPr>
        <p:spPr>
          <a:xfrm>
            <a:off x="1003201" y="1339850"/>
            <a:ext cx="876300" cy="690562"/>
          </a:xfrm>
        </p:spPr>
        <p:txBody>
          <a:bodyPr/>
          <a:lstStyle>
            <a:lvl1pPr>
              <a:lnSpc>
                <a:spcPct val="70000"/>
              </a:lnSpc>
              <a:defRPr sz="5400">
                <a:solidFill>
                  <a:schemeClr val="tx2"/>
                </a:solidFill>
                <a:latin typeface="KPMG Bold" panose="020B0803030202040204" pitchFamily="34" charset="0"/>
              </a:defRPr>
            </a:lvl1pPr>
          </a:lstStyle>
          <a:p>
            <a:pPr lvl="0"/>
            <a:r>
              <a:rPr lang="en-US" dirty="0"/>
              <a:t>0</a:t>
            </a:r>
            <a:r>
              <a:rPr lang="hu-HU" dirty="0"/>
              <a:t>0</a:t>
            </a:r>
            <a:endParaRPr lang="en-GB" dirty="0"/>
          </a:p>
        </p:txBody>
      </p:sp>
      <p:sp>
        <p:nvSpPr>
          <p:cNvPr id="21" name="Shape 8">
            <a:extLst>
              <a:ext uri="{FF2B5EF4-FFF2-40B4-BE49-F238E27FC236}">
                <a16:creationId xmlns:a16="http://schemas.microsoft.com/office/drawing/2014/main" id="{D0689438-EDC3-428F-AB14-4791E1F80A1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tx2"/>
                </a:solidFill>
                <a:latin typeface="+mn-lt"/>
                <a:ea typeface="Arial"/>
                <a:cs typeface="Arial" panose="020B0604020202020204" pitchFamily="34" charset="0"/>
              </a:rPr>
              <a:pPr algn="r"/>
              <a:t>‹#›</a:t>
            </a:fld>
            <a:endParaRPr lang="en-GB" sz="1000" dirty="0">
              <a:solidFill>
                <a:schemeClr val="tx2"/>
              </a:solidFill>
              <a:latin typeface="+mn-lt"/>
              <a:ea typeface="Arial"/>
              <a:cs typeface="Arial" panose="020B0604020202020204" pitchFamily="34" charset="0"/>
            </a:endParaRPr>
          </a:p>
        </p:txBody>
      </p:sp>
      <p:sp>
        <p:nvSpPr>
          <p:cNvPr id="24" name="Freeform 19">
            <a:extLst>
              <a:ext uri="{FF2B5EF4-FFF2-40B4-BE49-F238E27FC236}">
                <a16:creationId xmlns:a16="http://schemas.microsoft.com/office/drawing/2014/main" id="{4756D11E-843A-4108-BB05-CE8E849F0CF0}"/>
              </a:ext>
              <a:ext uri="{C183D7F6-B498-43B3-948B-1728B52AA6E4}">
                <adec:decorative xmlns:adec="http://schemas.microsoft.com/office/drawing/2017/decorative" val="1"/>
              </a:ext>
            </a:extLst>
          </p:cNvPr>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5" name="TextBox 24">
            <a:extLst>
              <a:ext uri="{FF2B5EF4-FFF2-40B4-BE49-F238E27FC236}">
                <a16:creationId xmlns:a16="http://schemas.microsoft.com/office/drawing/2014/main" id="{FAC32650-1A1E-4438-8EB0-88F6AE4DEE0C}"/>
              </a:ex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 202</a:t>
            </a:r>
            <a:r>
              <a:rPr lang="hu-HU" sz="600" kern="1200" noProof="0" dirty="0">
                <a:solidFill>
                  <a:schemeClr val="bg1">
                    <a:lumMod val="65000"/>
                  </a:schemeClr>
                </a:solidFill>
                <a:latin typeface="+mn-lt"/>
                <a:ea typeface="+mn-ea"/>
                <a:cs typeface="+mn-cs"/>
              </a:rPr>
              <a:t>4</a:t>
            </a:r>
            <a:r>
              <a:rPr lang="en-US" sz="600" kern="1200" noProof="0" dirty="0">
                <a:solidFill>
                  <a:schemeClr val="bg1">
                    <a:lumMod val="65000"/>
                  </a:schemeClr>
                </a:solidFill>
                <a:latin typeface="+mn-lt"/>
                <a:ea typeface="+mn-ea"/>
                <a:cs typeface="+mn-cs"/>
              </a:rPr>
              <a:t> KPMG Advisory Ltd., a Hungarian limited liability company and a member firm of the KPMG global organization of independent member firms affiliated with KPMG International Limited, a private English company limited by guarantee. All rights reserved. </a:t>
            </a:r>
          </a:p>
        </p:txBody>
      </p:sp>
    </p:spTree>
    <p:extLst>
      <p:ext uri="{BB962C8B-B14F-4D97-AF65-F5344CB8AC3E}">
        <p14:creationId xmlns:p14="http://schemas.microsoft.com/office/powerpoint/2010/main" val="10723314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DIVIDER 1">
    <p:bg>
      <p:bgPr>
        <a:solidFill>
          <a:srgbClr val="00338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388610-22EA-468D-B80A-C332162179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737" b="11001"/>
          <a:stretch/>
        </p:blipFill>
        <p:spPr>
          <a:xfrm>
            <a:off x="1" y="0"/>
            <a:ext cx="12192000" cy="6858000"/>
          </a:xfrm>
          <a:prstGeom prst="rect">
            <a:avLst/>
          </a:prstGeom>
        </p:spPr>
      </p:pic>
      <p:sp>
        <p:nvSpPr>
          <p:cNvPr id="8" name="Title 1">
            <a:extLst>
              <a:ext uri="{FF2B5EF4-FFF2-40B4-BE49-F238E27FC236}">
                <a16:creationId xmlns:a16="http://schemas.microsoft.com/office/drawing/2014/main" id="{0840BCF3-D817-4EAC-8866-C2530BBB02E4}"/>
              </a:ext>
            </a:extLst>
          </p:cNvPr>
          <p:cNvSpPr>
            <a:spLocks noGrp="1"/>
          </p:cNvSpPr>
          <p:nvPr>
            <p:ph type="ctrTitle" hasCustomPrompt="1"/>
          </p:nvPr>
        </p:nvSpPr>
        <p:spPr>
          <a:xfrm>
            <a:off x="1003202" y="2325831"/>
            <a:ext cx="6263956" cy="2300407"/>
          </a:xfrm>
        </p:spPr>
        <p:txBody>
          <a:bodyPr anchor="t" anchorCtr="0"/>
          <a:lstStyle>
            <a:lvl1pPr algn="l">
              <a:defRPr sz="8800" baseline="0">
                <a:solidFill>
                  <a:schemeClr val="tx2"/>
                </a:solidFill>
              </a:defRPr>
            </a:lvl1pPr>
          </a:lstStyle>
          <a:p>
            <a:r>
              <a:rPr lang="en-GB" dirty="0"/>
              <a:t>Divider copy </a:t>
            </a:r>
            <a:br>
              <a:rPr lang="en-GB" dirty="0"/>
            </a:br>
            <a:r>
              <a:rPr lang="en-GB" dirty="0"/>
              <a:t>goes here</a:t>
            </a:r>
            <a:endParaRPr lang="en-US" dirty="0"/>
          </a:p>
        </p:txBody>
      </p:sp>
      <p:sp>
        <p:nvSpPr>
          <p:cNvPr id="11" name="Text Placeholder 3">
            <a:extLst>
              <a:ext uri="{FF2B5EF4-FFF2-40B4-BE49-F238E27FC236}">
                <a16:creationId xmlns:a16="http://schemas.microsoft.com/office/drawing/2014/main" id="{33CE8DB4-A186-4059-9C81-D90597F800AA}"/>
              </a:ext>
            </a:extLst>
          </p:cNvPr>
          <p:cNvSpPr>
            <a:spLocks noGrp="1"/>
          </p:cNvSpPr>
          <p:nvPr>
            <p:ph type="body" sz="quarter" idx="11"/>
          </p:nvPr>
        </p:nvSpPr>
        <p:spPr>
          <a:xfrm>
            <a:off x="1003202" y="5233260"/>
            <a:ext cx="6263956" cy="216000"/>
          </a:xfrm>
        </p:spPr>
        <p:txBody>
          <a:bodyPr/>
          <a:lstStyle>
            <a:lvl1pPr>
              <a:defRPr sz="1600" b="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dirty="0"/>
              <a:t>Click to edit Master text styles</a:t>
            </a:r>
            <a:endParaRPr lang="en-GB" dirty="0"/>
          </a:p>
        </p:txBody>
      </p:sp>
      <p:sp>
        <p:nvSpPr>
          <p:cNvPr id="18" name="Text Placeholder 4">
            <a:extLst>
              <a:ext uri="{FF2B5EF4-FFF2-40B4-BE49-F238E27FC236}">
                <a16:creationId xmlns:a16="http://schemas.microsoft.com/office/drawing/2014/main" id="{F0CEBDA0-4368-4F6C-8352-18BF87F8F035}"/>
              </a:ext>
            </a:extLst>
          </p:cNvPr>
          <p:cNvSpPr>
            <a:spLocks noGrp="1"/>
          </p:cNvSpPr>
          <p:nvPr>
            <p:ph type="body" sz="quarter" idx="12" hasCustomPrompt="1"/>
          </p:nvPr>
        </p:nvSpPr>
        <p:spPr>
          <a:xfrm>
            <a:off x="1003201" y="1339850"/>
            <a:ext cx="876300" cy="690562"/>
          </a:xfrm>
        </p:spPr>
        <p:txBody>
          <a:bodyPr/>
          <a:lstStyle>
            <a:lvl1pPr>
              <a:lnSpc>
                <a:spcPct val="70000"/>
              </a:lnSpc>
              <a:defRPr sz="5400">
                <a:solidFill>
                  <a:schemeClr val="tx2"/>
                </a:solidFill>
                <a:latin typeface="KPMG Bold" panose="020B0803030202040204" pitchFamily="34" charset="0"/>
              </a:defRPr>
            </a:lvl1pPr>
          </a:lstStyle>
          <a:p>
            <a:pPr lvl="0"/>
            <a:r>
              <a:rPr lang="hu-HU" dirty="0"/>
              <a:t>00</a:t>
            </a:r>
            <a:endParaRPr lang="en-GB" dirty="0"/>
          </a:p>
        </p:txBody>
      </p:sp>
      <p:sp>
        <p:nvSpPr>
          <p:cNvPr id="21" name="Shape 8">
            <a:extLst>
              <a:ext uri="{FF2B5EF4-FFF2-40B4-BE49-F238E27FC236}">
                <a16:creationId xmlns:a16="http://schemas.microsoft.com/office/drawing/2014/main" id="{D0689438-EDC3-428F-AB14-4791E1F80A1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tx2"/>
                </a:solidFill>
                <a:latin typeface="+mn-lt"/>
                <a:ea typeface="Arial"/>
                <a:cs typeface="Arial" panose="020B0604020202020204" pitchFamily="34" charset="0"/>
              </a:rPr>
              <a:pPr algn="r"/>
              <a:t>‹#›</a:t>
            </a:fld>
            <a:endParaRPr lang="en-GB" sz="1000" dirty="0">
              <a:solidFill>
                <a:schemeClr val="tx2"/>
              </a:solidFill>
              <a:latin typeface="+mn-lt"/>
              <a:ea typeface="Arial"/>
              <a:cs typeface="Arial" panose="020B0604020202020204" pitchFamily="34" charset="0"/>
            </a:endParaRPr>
          </a:p>
        </p:txBody>
      </p:sp>
      <p:sp>
        <p:nvSpPr>
          <p:cNvPr id="24" name="Freeform 19">
            <a:extLst>
              <a:ext uri="{FF2B5EF4-FFF2-40B4-BE49-F238E27FC236}">
                <a16:creationId xmlns:a16="http://schemas.microsoft.com/office/drawing/2014/main" id="{4756D11E-843A-4108-BB05-CE8E849F0CF0}"/>
              </a:ext>
              <a:ext uri="{C183D7F6-B498-43B3-948B-1728B52AA6E4}">
                <adec:decorative xmlns:adec="http://schemas.microsoft.com/office/drawing/2017/decorative" val="1"/>
              </a:ext>
            </a:extLst>
          </p:cNvPr>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5" name="TextBox 24">
            <a:extLst>
              <a:ext uri="{FF2B5EF4-FFF2-40B4-BE49-F238E27FC236}">
                <a16:creationId xmlns:a16="http://schemas.microsoft.com/office/drawing/2014/main" id="{FAC32650-1A1E-4438-8EB0-88F6AE4DEE0C}"/>
              </a:ext>
              <a:ext uri="{C183D7F6-B498-43B3-948B-1728B52AA6E4}">
                <adec:decorative xmlns:adec="http://schemas.microsoft.com/office/drawing/2017/decorative" val="1"/>
              </a:ext>
            </a:extLst>
          </p:cNvPr>
          <p:cNvSpPr txBox="1"/>
          <p:nvPr userDrawn="1"/>
        </p:nvSpPr>
        <p:spPr>
          <a:xfrm>
            <a:off x="1885685" y="6266996"/>
            <a:ext cx="3849368"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 202</a:t>
            </a:r>
            <a:r>
              <a:rPr lang="hu-HU" sz="600" kern="1200" noProof="0" dirty="0">
                <a:solidFill>
                  <a:schemeClr val="bg1">
                    <a:lumMod val="65000"/>
                  </a:schemeClr>
                </a:solidFill>
                <a:latin typeface="+mn-lt"/>
                <a:ea typeface="+mn-ea"/>
                <a:cs typeface="+mn-cs"/>
              </a:rPr>
              <a:t>4</a:t>
            </a:r>
            <a:r>
              <a:rPr lang="en-US" sz="600" kern="1200" noProof="0" dirty="0">
                <a:solidFill>
                  <a:schemeClr val="bg1">
                    <a:lumMod val="65000"/>
                  </a:schemeClr>
                </a:solidFill>
                <a:latin typeface="+mn-lt"/>
                <a:ea typeface="+mn-ea"/>
                <a:cs typeface="+mn-cs"/>
              </a:rPr>
              <a:t> KPMG Advisory Ltd., a Hungarian limited liability company and a member firm of the KPMG global organization of independent member firms affiliated with KPMG International Limited, a private English company limited by guarantee. All rights reserved. </a:t>
            </a:r>
          </a:p>
        </p:txBody>
      </p:sp>
    </p:spTree>
    <p:extLst>
      <p:ext uri="{BB962C8B-B14F-4D97-AF65-F5344CB8AC3E}">
        <p14:creationId xmlns:p14="http://schemas.microsoft.com/office/powerpoint/2010/main" val="23521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7" name="Freeform 19">
            <a:extLst>
              <a:ext uri="{FF2B5EF4-FFF2-40B4-BE49-F238E27FC236}">
                <a16:creationId xmlns:a16="http://schemas.microsoft.com/office/drawing/2014/main" id="{A5A5FA9B-A901-4A1F-9358-436BDE66E0B5}"/>
              </a:ext>
            </a:extLst>
          </p:cNvPr>
          <p:cNvSpPr>
            <a:spLocks noChangeAspect="1" noEditPoints="1"/>
          </p:cNvSpPr>
          <p:nvPr userDrawn="1"/>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3" name="Group 2">
            <a:extLst>
              <a:ext uri="{FF2B5EF4-FFF2-40B4-BE49-F238E27FC236}">
                <a16:creationId xmlns:a16="http://schemas.microsoft.com/office/drawing/2014/main" id="{9BC1A25C-9C23-47D0-BC86-BD2474043CD3}"/>
              </a:ext>
            </a:extLst>
          </p:cNvPr>
          <p:cNvGrpSpPr/>
          <p:nvPr userDrawn="1"/>
        </p:nvGrpSpPr>
        <p:grpSpPr>
          <a:xfrm>
            <a:off x="998476" y="0"/>
            <a:ext cx="911399" cy="1485244"/>
            <a:chOff x="1008000" y="0"/>
            <a:chExt cx="911399" cy="1485244"/>
          </a:xfrm>
          <a:solidFill>
            <a:schemeClr val="bg1">
              <a:alpha val="0"/>
            </a:schemeClr>
          </a:solidFill>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1008000" y="0"/>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1008000" y="742622"/>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Freeform 19">
              <a:extLst>
                <a:ext uri="{FF2B5EF4-FFF2-40B4-BE49-F238E27FC236}">
                  <a16:creationId xmlns:a16="http://schemas.microsoft.com/office/drawing/2014/main" id="{162D722E-1D64-4D54-98B6-8466501BFD3D}"/>
                </a:ext>
              </a:extLst>
            </p:cNvPr>
            <p:cNvSpPr>
              <a:spLocks noChangeAspect="1" noEditPoints="1"/>
            </p:cNvSpPr>
            <p:nvPr userDrawn="1"/>
          </p:nvSpPr>
          <p:spPr bwMode="auto">
            <a:xfrm>
              <a:off x="1008000" y="1113933"/>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04" name="Rectangle 103">
            <a:extLst>
              <a:ext uri="{FF2B5EF4-FFF2-40B4-BE49-F238E27FC236}">
                <a16:creationId xmlns:a16="http://schemas.microsoft.com/office/drawing/2014/main" id="{6A6246C3-5BC1-4146-9E95-B8B3F1B77C22}"/>
              </a:ext>
            </a:extLst>
          </p:cNvPr>
          <p:cNvSpPr>
            <a:spLocks noChangeAspect="1"/>
          </p:cNvSpPr>
          <p:nvPr userDrawn="1"/>
        </p:nvSpPr>
        <p:spPr>
          <a:xfrm>
            <a:off x="7435789" y="371311"/>
            <a:ext cx="3764024" cy="5415923"/>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06" name="Text Placeholder 3">
            <a:extLst>
              <a:ext uri="{FF2B5EF4-FFF2-40B4-BE49-F238E27FC236}">
                <a16:creationId xmlns:a16="http://schemas.microsoft.com/office/drawing/2014/main" id="{E9A5689E-A0AC-4126-A5A7-5CD8528C6C2E}"/>
              </a:ext>
            </a:extLst>
          </p:cNvPr>
          <p:cNvSpPr>
            <a:spLocks noGrp="1"/>
          </p:cNvSpPr>
          <p:nvPr>
            <p:ph type="body" sz="quarter" idx="12"/>
          </p:nvPr>
        </p:nvSpPr>
        <p:spPr>
          <a:xfrm>
            <a:off x="7702252" y="4710484"/>
            <a:ext cx="3229510"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2" name="Title 1"/>
          <p:cNvSpPr>
            <a:spLocks noGrp="1"/>
          </p:cNvSpPr>
          <p:nvPr>
            <p:ph type="ctrTitle" hasCustomPrompt="1"/>
          </p:nvPr>
        </p:nvSpPr>
        <p:spPr>
          <a:xfrm>
            <a:off x="7702252" y="636808"/>
            <a:ext cx="3229510" cy="3950972"/>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Tree>
    <p:extLst>
      <p:ext uri="{BB962C8B-B14F-4D97-AF65-F5344CB8AC3E}">
        <p14:creationId xmlns:p14="http://schemas.microsoft.com/office/powerpoint/2010/main" val="3969939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gradFill>
          <a:gsLst>
            <a:gs pos="100000">
              <a:schemeClr val="accent1"/>
            </a:gs>
            <a:gs pos="0">
              <a:schemeClr val="accent5"/>
            </a:gs>
          </a:gsLst>
          <a:lin ang="0" scaled="0"/>
        </a:gradFill>
        <a:effectLst/>
      </p:bgPr>
    </p:bg>
    <p:spTree>
      <p:nvGrpSpPr>
        <p:cNvPr id="1" name=""/>
        <p:cNvGrpSpPr/>
        <p:nvPr/>
      </p:nvGrpSpPr>
      <p:grpSpPr>
        <a:xfrm>
          <a:off x="0" y="0"/>
          <a:ext cx="0" cy="0"/>
          <a:chOff x="0" y="0"/>
          <a:chExt cx="0" cy="0"/>
        </a:xfrm>
      </p:grpSpPr>
      <p:sp>
        <p:nvSpPr>
          <p:cNvPr id="41" name="Freeform 19">
            <a:extLst>
              <a:ext uri="{FF2B5EF4-FFF2-40B4-BE49-F238E27FC236}">
                <a16:creationId xmlns:a16="http://schemas.microsoft.com/office/drawing/2014/main" id="{C5124DCF-42F4-4BBE-BCAC-C24058AAE43A}"/>
              </a:ext>
            </a:extLst>
          </p:cNvPr>
          <p:cNvSpPr>
            <a:spLocks noChangeAspect="1" noEditPoints="1"/>
          </p:cNvSpPr>
          <p:nvPr userDrawn="1"/>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 name="Text Placeholder 2">
            <a:extLst>
              <a:ext uri="{FF2B5EF4-FFF2-40B4-BE49-F238E27FC236}">
                <a16:creationId xmlns:a16="http://schemas.microsoft.com/office/drawing/2014/main" id="{9771E9CC-2A2B-4C75-8522-60824F3AC7F8}"/>
              </a:ext>
            </a:extLst>
          </p:cNvPr>
          <p:cNvSpPr>
            <a:spLocks noGrp="1"/>
          </p:cNvSpPr>
          <p:nvPr>
            <p:ph type="body" sz="quarter" idx="10"/>
          </p:nvPr>
        </p:nvSpPr>
        <p:spPr>
          <a:xfrm>
            <a:off x="989012" y="4225009"/>
            <a:ext cx="6660000" cy="1320128"/>
          </a:xfrm>
        </p:spPr>
        <p:txBody>
          <a:bodyPr anchor="b"/>
          <a:lstStyle>
            <a:lvl1pPr>
              <a:spcAft>
                <a:spcPts val="1000"/>
              </a:spcAft>
              <a:defRPr sz="900" b="0">
                <a:solidFill>
                  <a:schemeClr val="bg1"/>
                </a:solidFill>
              </a:defRPr>
            </a:lvl1pPr>
            <a:lvl2pPr>
              <a:spcAft>
                <a:spcPts val="1000"/>
              </a:spcAft>
              <a:defRPr sz="900" b="0">
                <a:solidFill>
                  <a:schemeClr val="bg1"/>
                </a:solidFill>
              </a:defRPr>
            </a:lvl2pPr>
          </a:lstStyle>
          <a:p>
            <a:pPr lvl="0"/>
            <a:r>
              <a:rPr lang="en-US"/>
              <a:t>Click to edit Master text styles</a:t>
            </a:r>
          </a:p>
          <a:p>
            <a:pPr lvl="1"/>
            <a:r>
              <a:rPr lang="en-US"/>
              <a:t>Second level</a:t>
            </a:r>
          </a:p>
        </p:txBody>
      </p:sp>
      <p:sp>
        <p:nvSpPr>
          <p:cNvPr id="43" name="Text Placeholder 2">
            <a:extLst>
              <a:ext uri="{FF2B5EF4-FFF2-40B4-BE49-F238E27FC236}">
                <a16:creationId xmlns:a16="http://schemas.microsoft.com/office/drawing/2014/main" id="{8E01CBC1-FC71-43BD-845D-21EEEFA25661}"/>
              </a:ext>
            </a:extLst>
          </p:cNvPr>
          <p:cNvSpPr>
            <a:spLocks noGrp="1"/>
          </p:cNvSpPr>
          <p:nvPr>
            <p:ph type="body" sz="quarter" idx="14"/>
          </p:nvPr>
        </p:nvSpPr>
        <p:spPr>
          <a:xfrm>
            <a:off x="989012" y="3885038"/>
            <a:ext cx="2411738" cy="119064"/>
          </a:xfrm>
        </p:spPr>
        <p:txBody>
          <a:bodyPr/>
          <a:lstStyle>
            <a:lvl1pPr>
              <a:buFontTx/>
              <a:buNone/>
              <a:defRPr sz="1200" b="1">
                <a:solidFill>
                  <a:schemeClr val="bg1"/>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dirty="0"/>
              <a:t>Click to edit Master text styles</a:t>
            </a:r>
          </a:p>
        </p:txBody>
      </p:sp>
      <p:sp>
        <p:nvSpPr>
          <p:cNvPr id="22" name="Text Placeholder 2">
            <a:extLst>
              <a:ext uri="{FF2B5EF4-FFF2-40B4-BE49-F238E27FC236}">
                <a16:creationId xmlns:a16="http://schemas.microsoft.com/office/drawing/2014/main" id="{35AB4298-6C91-4747-BB7E-EBA3011DDC33}"/>
              </a:ext>
            </a:extLst>
          </p:cNvPr>
          <p:cNvSpPr txBox="1">
            <a:spLocks/>
          </p:cNvSpPr>
          <p:nvPr userDrawn="1"/>
        </p:nvSpPr>
        <p:spPr>
          <a:xfrm>
            <a:off x="5983043" y="3885038"/>
            <a:ext cx="2411738" cy="11906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2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900" b="0" kern="1200">
                <a:solidFill>
                  <a:schemeClr val="bg1">
                    <a:lumMod val="65000"/>
                  </a:schemeClr>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600"/>
              </a:spcAft>
              <a:buClrTx/>
              <a:buFontTx/>
              <a:buNone/>
              <a:defRPr sz="900" b="0" kern="1200">
                <a:solidFill>
                  <a:schemeClr val="bg1">
                    <a:lumMod val="65000"/>
                  </a:schemeClr>
                </a:solidFill>
                <a:latin typeface="Arial" panose="020B0604020202020204" pitchFamily="34" charset="0"/>
                <a:ea typeface="+mn-ea"/>
                <a:cs typeface="Arial" panose="020B0604020202020204" pitchFamily="34" charset="0"/>
              </a:defRPr>
            </a:lvl3pPr>
            <a:lvl4pPr marL="345600" indent="0" algn="l" defTabSz="914400" rtl="0" eaLnBrk="1" latinLnBrk="0" hangingPunct="1">
              <a:lnSpc>
                <a:spcPct val="100000"/>
              </a:lnSpc>
              <a:spcBef>
                <a:spcPts val="0"/>
              </a:spcBef>
              <a:spcAft>
                <a:spcPts val="600"/>
              </a:spcAft>
              <a:buClrTx/>
              <a:buFontTx/>
              <a:buNone/>
              <a:defRPr sz="900" b="0" kern="1200">
                <a:solidFill>
                  <a:schemeClr val="bg1">
                    <a:lumMod val="65000"/>
                  </a:schemeClr>
                </a:solidFill>
                <a:latin typeface="Arial" panose="020B0604020202020204" pitchFamily="34" charset="0"/>
                <a:ea typeface="+mn-ea"/>
                <a:cs typeface="Arial" panose="020B0604020202020204" pitchFamily="34" charset="0"/>
              </a:defRPr>
            </a:lvl4pPr>
            <a:lvl5pPr marL="540000" indent="0" algn="l" defTabSz="914400" rtl="0" eaLnBrk="1" latinLnBrk="0" hangingPunct="1">
              <a:lnSpc>
                <a:spcPct val="100000"/>
              </a:lnSpc>
              <a:spcBef>
                <a:spcPts val="0"/>
              </a:spcBef>
              <a:spcAft>
                <a:spcPts val="600"/>
              </a:spcAft>
              <a:buClrTx/>
              <a:buFontTx/>
              <a:buNone/>
              <a:defRPr sz="900" b="0" kern="1200" baseline="0">
                <a:solidFill>
                  <a:schemeClr val="bg1">
                    <a:lumMod val="65000"/>
                  </a:schemeClr>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GB" dirty="0" err="1">
                <a:solidFill>
                  <a:schemeClr val="bg1"/>
                </a:solidFill>
              </a:rPr>
              <a:t>kpmg</a:t>
            </a:r>
            <a:r>
              <a:rPr lang="en-GB" dirty="0">
                <a:solidFill>
                  <a:schemeClr val="bg1"/>
                </a:solidFill>
              </a:rPr>
              <a:t>.</a:t>
            </a:r>
            <a:r>
              <a:rPr lang="hu-HU" dirty="0">
                <a:solidFill>
                  <a:schemeClr val="bg1"/>
                </a:solidFill>
              </a:rPr>
              <a:t>hu</a:t>
            </a:r>
            <a:endParaRPr lang="en-GB" dirty="0">
              <a:solidFill>
                <a:schemeClr val="bg1"/>
              </a:solidFill>
            </a:endParaRPr>
          </a:p>
        </p:txBody>
      </p:sp>
      <p:pic>
        <p:nvPicPr>
          <p:cNvPr id="9" name="Picture 8">
            <a:extLst>
              <a:ext uri="{FF2B5EF4-FFF2-40B4-BE49-F238E27FC236}">
                <a16:creationId xmlns:a16="http://schemas.microsoft.com/office/drawing/2014/main" id="{A4366941-4948-4BF4-A0D9-DB0FBF2422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999" y="3384000"/>
            <a:ext cx="1980000" cy="357013"/>
          </a:xfrm>
          <a:prstGeom prst="rect">
            <a:avLst/>
          </a:prstGeom>
        </p:spPr>
      </p:pic>
    </p:spTree>
    <p:extLst>
      <p:ext uri="{BB962C8B-B14F-4D97-AF65-F5344CB8AC3E}">
        <p14:creationId xmlns:p14="http://schemas.microsoft.com/office/powerpoint/2010/main" val="3267273653"/>
      </p:ext>
    </p:extLst>
  </p:cSld>
  <p:clrMapOvr>
    <a:masterClrMapping/>
  </p:clrMapOvr>
  <p:extLst>
    <p:ext uri="{DCECCB84-F9BA-43D5-87BE-67443E8EF086}">
      <p15:sldGuideLst xmlns:p15="http://schemas.microsoft.com/office/powerpoint/2012/main">
        <p15:guide id="1" orient="horz" pos="2097" userDrawn="1">
          <p15:clr>
            <a:srgbClr val="FBAE40"/>
          </p15:clr>
        </p15:guide>
        <p15:guide id="2" orient="horz" pos="2134"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ack Cover light gradient">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41" name="Freeform 19">
            <a:extLst>
              <a:ext uri="{FF2B5EF4-FFF2-40B4-BE49-F238E27FC236}">
                <a16:creationId xmlns:a16="http://schemas.microsoft.com/office/drawing/2014/main" id="{C5124DCF-42F4-4BBE-BCAC-C24058AAE43A}"/>
              </a:ext>
            </a:extLst>
          </p:cNvPr>
          <p:cNvSpPr>
            <a:spLocks noChangeAspect="1" noEditPoints="1"/>
          </p:cNvSpPr>
          <p:nvPr userDrawn="1"/>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3" name="Text Placeholder 2">
            <a:extLst>
              <a:ext uri="{FF2B5EF4-FFF2-40B4-BE49-F238E27FC236}">
                <a16:creationId xmlns:a16="http://schemas.microsoft.com/office/drawing/2014/main" id="{A835BAAE-8387-4EE5-AB59-6FBE19144C88}"/>
              </a:ext>
            </a:extLst>
          </p:cNvPr>
          <p:cNvSpPr>
            <a:spLocks noGrp="1"/>
          </p:cNvSpPr>
          <p:nvPr>
            <p:ph type="body" sz="quarter" idx="10"/>
          </p:nvPr>
        </p:nvSpPr>
        <p:spPr>
          <a:xfrm>
            <a:off x="989012" y="3702050"/>
            <a:ext cx="6660000" cy="1843088"/>
          </a:xfrm>
        </p:spPr>
        <p:txBody>
          <a:bodyPr anchor="b"/>
          <a:lstStyle>
            <a:lvl1pPr>
              <a:spcAft>
                <a:spcPts val="1000"/>
              </a:spcAft>
              <a:defRPr sz="900" b="0">
                <a:solidFill>
                  <a:schemeClr val="accent2"/>
                </a:solidFill>
              </a:defRPr>
            </a:lvl1pPr>
            <a:lvl2pPr>
              <a:spcAft>
                <a:spcPts val="1000"/>
              </a:spcAft>
              <a:defRPr sz="900" b="0">
                <a:solidFill>
                  <a:schemeClr val="accent2"/>
                </a:solidFill>
              </a:defRPr>
            </a:lvl2pPr>
          </a:lstStyle>
          <a:p>
            <a:pPr lvl="0"/>
            <a:r>
              <a:rPr lang="en-US" dirty="0"/>
              <a:t>Click to edit Master text styles</a:t>
            </a:r>
          </a:p>
          <a:p>
            <a:pPr lvl="1"/>
            <a:r>
              <a:rPr lang="en-US" dirty="0"/>
              <a:t>Second level</a:t>
            </a:r>
          </a:p>
        </p:txBody>
      </p:sp>
      <p:sp>
        <p:nvSpPr>
          <p:cNvPr id="28" name="Text Placeholder 2">
            <a:extLst>
              <a:ext uri="{FF2B5EF4-FFF2-40B4-BE49-F238E27FC236}">
                <a16:creationId xmlns:a16="http://schemas.microsoft.com/office/drawing/2014/main" id="{967DC8F2-3C89-472F-B717-E1775BC0FBA6}"/>
              </a:ext>
            </a:extLst>
          </p:cNvPr>
          <p:cNvSpPr>
            <a:spLocks noGrp="1"/>
          </p:cNvSpPr>
          <p:nvPr>
            <p:ph type="body" sz="quarter" idx="15"/>
          </p:nvPr>
        </p:nvSpPr>
        <p:spPr>
          <a:xfrm>
            <a:off x="989012" y="3352661"/>
            <a:ext cx="2411738"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dirty="0"/>
              <a:t>Click to edit Master text styles</a:t>
            </a:r>
          </a:p>
        </p:txBody>
      </p:sp>
      <p:sp>
        <p:nvSpPr>
          <p:cNvPr id="29" name="Text Placeholder 2">
            <a:extLst>
              <a:ext uri="{FF2B5EF4-FFF2-40B4-BE49-F238E27FC236}">
                <a16:creationId xmlns:a16="http://schemas.microsoft.com/office/drawing/2014/main" id="{B70942F2-EFFF-496E-8034-4A6905AF48B4}"/>
              </a:ext>
            </a:extLst>
          </p:cNvPr>
          <p:cNvSpPr txBox="1">
            <a:spLocks/>
          </p:cNvSpPr>
          <p:nvPr userDrawn="1"/>
        </p:nvSpPr>
        <p:spPr>
          <a:xfrm>
            <a:off x="5983043" y="3352661"/>
            <a:ext cx="2411738" cy="11906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2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900" b="0" kern="1200">
                <a:solidFill>
                  <a:schemeClr val="bg1">
                    <a:lumMod val="65000"/>
                  </a:schemeClr>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600"/>
              </a:spcAft>
              <a:buClrTx/>
              <a:buFontTx/>
              <a:buNone/>
              <a:defRPr sz="900" b="0" kern="1200">
                <a:solidFill>
                  <a:schemeClr val="bg1">
                    <a:lumMod val="65000"/>
                  </a:schemeClr>
                </a:solidFill>
                <a:latin typeface="Arial" panose="020B0604020202020204" pitchFamily="34" charset="0"/>
                <a:ea typeface="+mn-ea"/>
                <a:cs typeface="Arial" panose="020B0604020202020204" pitchFamily="34" charset="0"/>
              </a:defRPr>
            </a:lvl3pPr>
            <a:lvl4pPr marL="345600" indent="0" algn="l" defTabSz="914400" rtl="0" eaLnBrk="1" latinLnBrk="0" hangingPunct="1">
              <a:lnSpc>
                <a:spcPct val="100000"/>
              </a:lnSpc>
              <a:spcBef>
                <a:spcPts val="0"/>
              </a:spcBef>
              <a:spcAft>
                <a:spcPts val="600"/>
              </a:spcAft>
              <a:buClrTx/>
              <a:buFontTx/>
              <a:buNone/>
              <a:defRPr sz="900" b="0" kern="1200">
                <a:solidFill>
                  <a:schemeClr val="bg1">
                    <a:lumMod val="65000"/>
                  </a:schemeClr>
                </a:solidFill>
                <a:latin typeface="Arial" panose="020B0604020202020204" pitchFamily="34" charset="0"/>
                <a:ea typeface="+mn-ea"/>
                <a:cs typeface="Arial" panose="020B0604020202020204" pitchFamily="34" charset="0"/>
              </a:defRPr>
            </a:lvl4pPr>
            <a:lvl5pPr marL="540000" indent="0" algn="l" defTabSz="914400" rtl="0" eaLnBrk="1" latinLnBrk="0" hangingPunct="1">
              <a:lnSpc>
                <a:spcPct val="100000"/>
              </a:lnSpc>
              <a:spcBef>
                <a:spcPts val="0"/>
              </a:spcBef>
              <a:spcAft>
                <a:spcPts val="600"/>
              </a:spcAft>
              <a:buClrTx/>
              <a:buFontTx/>
              <a:buNone/>
              <a:defRPr sz="900" b="0" kern="1200" baseline="0">
                <a:solidFill>
                  <a:schemeClr val="bg1">
                    <a:lumMod val="65000"/>
                  </a:schemeClr>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GB" dirty="0" err="1">
                <a:solidFill>
                  <a:schemeClr val="tx2"/>
                </a:solidFill>
              </a:rPr>
              <a:t>kpmg</a:t>
            </a:r>
            <a:r>
              <a:rPr lang="en-GB" dirty="0">
                <a:solidFill>
                  <a:schemeClr val="tx2"/>
                </a:solidFill>
              </a:rPr>
              <a:t>.</a:t>
            </a:r>
            <a:r>
              <a:rPr lang="hu-HU" dirty="0">
                <a:solidFill>
                  <a:schemeClr val="tx2"/>
                </a:solidFill>
              </a:rPr>
              <a:t>hu</a:t>
            </a:r>
            <a:endParaRPr lang="en-GB" dirty="0">
              <a:solidFill>
                <a:schemeClr val="tx2"/>
              </a:solidFill>
            </a:endParaRPr>
          </a:p>
        </p:txBody>
      </p:sp>
      <p:pic>
        <p:nvPicPr>
          <p:cNvPr id="9" name="Picture 8">
            <a:extLst>
              <a:ext uri="{FF2B5EF4-FFF2-40B4-BE49-F238E27FC236}">
                <a16:creationId xmlns:a16="http://schemas.microsoft.com/office/drawing/2014/main" id="{F2023810-35C6-4D70-854B-7435E5B5F1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999" y="2844000"/>
            <a:ext cx="1980000" cy="357013"/>
          </a:xfrm>
          <a:prstGeom prst="rect">
            <a:avLst/>
          </a:prstGeom>
        </p:spPr>
      </p:pic>
    </p:spTree>
    <p:extLst>
      <p:ext uri="{BB962C8B-B14F-4D97-AF65-F5344CB8AC3E}">
        <p14:creationId xmlns:p14="http://schemas.microsoft.com/office/powerpoint/2010/main" val="3447815063"/>
      </p:ext>
    </p:extLst>
  </p:cSld>
  <p:clrMapOvr>
    <a:masterClrMapping/>
  </p:clrMapOvr>
  <p:extLst>
    <p:ext uri="{DCECCB84-F9BA-43D5-87BE-67443E8EF086}">
      <p15:sldGuideLst xmlns:p15="http://schemas.microsoft.com/office/powerpoint/2012/main">
        <p15:guide id="1" orient="horz" pos="210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724-C137-47F3-B441-6C1B9714F578}"/>
              </a:ext>
            </a:extLst>
          </p:cNvPr>
          <p:cNvSpPr>
            <a:spLocks noGrp="1"/>
          </p:cNvSpPr>
          <p:nvPr>
            <p:ph type="title"/>
          </p:nvPr>
        </p:nvSpPr>
        <p:spPr>
          <a:solidFill>
            <a:schemeClr val="bg1"/>
          </a:solidFill>
        </p:spPr>
        <p:txBody>
          <a:bodyPr/>
          <a:lstStyle/>
          <a:p>
            <a:r>
              <a:rPr lang="en-US" dirty="0"/>
              <a:t>Click to edit Master title style</a:t>
            </a:r>
            <a:endParaRPr lang="en-GB" dirty="0"/>
          </a:p>
        </p:txBody>
      </p:sp>
      <p:sp>
        <p:nvSpPr>
          <p:cNvPr id="4" name="Rectangle 3">
            <a:extLst>
              <a:ext uri="{FF2B5EF4-FFF2-40B4-BE49-F238E27FC236}">
                <a16:creationId xmlns:a16="http://schemas.microsoft.com/office/drawing/2014/main" id="{1ACC0FFF-EDF5-49D0-8C1F-A5D5BA3335B9}"/>
              </a:ext>
            </a:extLst>
          </p:cNvPr>
          <p:cNvSpPr/>
          <p:nvPr userDrawn="1"/>
        </p:nvSpPr>
        <p:spPr>
          <a:xfrm>
            <a:off x="998351" y="2246533"/>
            <a:ext cx="839614"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5" name="Rectangle 4">
            <a:extLst>
              <a:ext uri="{FF2B5EF4-FFF2-40B4-BE49-F238E27FC236}">
                <a16:creationId xmlns:a16="http://schemas.microsoft.com/office/drawing/2014/main" id="{081F4118-D01B-40DD-940F-068338DB15A5}"/>
              </a:ext>
            </a:extLst>
          </p:cNvPr>
          <p:cNvSpPr/>
          <p:nvPr userDrawn="1"/>
        </p:nvSpPr>
        <p:spPr>
          <a:xfrm>
            <a:off x="998351" y="1731971"/>
            <a:ext cx="839614"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6" name="Rectangle 5">
            <a:extLst>
              <a:ext uri="{FF2B5EF4-FFF2-40B4-BE49-F238E27FC236}">
                <a16:creationId xmlns:a16="http://schemas.microsoft.com/office/drawing/2014/main" id="{4A97C791-7BB0-4AC9-BDE9-68939F34221B}"/>
              </a:ext>
            </a:extLst>
          </p:cNvPr>
          <p:cNvSpPr/>
          <p:nvPr userDrawn="1"/>
        </p:nvSpPr>
        <p:spPr>
          <a:xfrm>
            <a:off x="998351" y="2761094"/>
            <a:ext cx="839614"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12</a:t>
            </a:r>
          </a:p>
          <a:p>
            <a:pPr algn="ctr"/>
            <a:r>
              <a:rPr lang="en-GB" sz="800" dirty="0">
                <a:solidFill>
                  <a:schemeClr val="bg1"/>
                </a:solidFill>
              </a:rPr>
              <a:t>35</a:t>
            </a:r>
          </a:p>
          <a:p>
            <a:pPr algn="ctr"/>
            <a:r>
              <a:rPr lang="en-GB" sz="800" dirty="0">
                <a:solidFill>
                  <a:schemeClr val="bg1"/>
                </a:solidFill>
              </a:rPr>
              <a:t>60</a:t>
            </a:r>
          </a:p>
        </p:txBody>
      </p:sp>
      <p:sp>
        <p:nvSpPr>
          <p:cNvPr id="7" name="Rectangle 6">
            <a:extLst>
              <a:ext uri="{FF2B5EF4-FFF2-40B4-BE49-F238E27FC236}">
                <a16:creationId xmlns:a16="http://schemas.microsoft.com/office/drawing/2014/main" id="{C8693543-F502-48B0-9E65-053408E60BF0}"/>
              </a:ext>
            </a:extLst>
          </p:cNvPr>
          <p:cNvSpPr/>
          <p:nvPr userDrawn="1"/>
        </p:nvSpPr>
        <p:spPr>
          <a:xfrm>
            <a:off x="998351" y="3275656"/>
            <a:ext cx="839614"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172</a:t>
            </a:r>
          </a:p>
          <a:p>
            <a:pPr algn="ctr"/>
            <a:r>
              <a:rPr lang="en-GB" sz="800" dirty="0">
                <a:solidFill>
                  <a:sysClr val="windowText" lastClr="000000"/>
                </a:solidFill>
              </a:rPr>
              <a:t>234</a:t>
            </a:r>
          </a:p>
          <a:p>
            <a:pPr algn="ctr"/>
            <a:r>
              <a:rPr lang="en-GB" sz="800" dirty="0">
                <a:solidFill>
                  <a:sysClr val="windowText" lastClr="000000"/>
                </a:solidFill>
              </a:rPr>
              <a:t>255</a:t>
            </a:r>
          </a:p>
        </p:txBody>
      </p:sp>
      <p:sp>
        <p:nvSpPr>
          <p:cNvPr id="8" name="Rectangle 7">
            <a:extLst>
              <a:ext uri="{FF2B5EF4-FFF2-40B4-BE49-F238E27FC236}">
                <a16:creationId xmlns:a16="http://schemas.microsoft.com/office/drawing/2014/main" id="{A2309040-9C95-48FE-AA99-4757E8328519}"/>
              </a:ext>
            </a:extLst>
          </p:cNvPr>
          <p:cNvSpPr/>
          <p:nvPr userDrawn="1"/>
        </p:nvSpPr>
        <p:spPr>
          <a:xfrm>
            <a:off x="2992848" y="1732478"/>
            <a:ext cx="839614"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1" name="TextBox 10">
            <a:extLst>
              <a:ext uri="{FF2B5EF4-FFF2-40B4-BE49-F238E27FC236}">
                <a16:creationId xmlns:a16="http://schemas.microsoft.com/office/drawing/2014/main" id="{A4897B22-3CA8-4621-8A3B-B9D2E3D07988}"/>
              </a:ext>
            </a:extLst>
          </p:cNvPr>
          <p:cNvSpPr txBox="1"/>
          <p:nvPr userDrawn="1"/>
        </p:nvSpPr>
        <p:spPr>
          <a:xfrm>
            <a:off x="983882" y="1330325"/>
            <a:ext cx="1364046" cy="153888"/>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Primary Colors</a:t>
            </a:r>
          </a:p>
        </p:txBody>
      </p:sp>
      <p:sp>
        <p:nvSpPr>
          <p:cNvPr id="20" name="Rectangle 19">
            <a:extLst>
              <a:ext uri="{FF2B5EF4-FFF2-40B4-BE49-F238E27FC236}">
                <a16:creationId xmlns:a16="http://schemas.microsoft.com/office/drawing/2014/main" id="{6453D312-00EF-44B5-9D91-290BE0E19654}"/>
              </a:ext>
            </a:extLst>
          </p:cNvPr>
          <p:cNvSpPr/>
          <p:nvPr userDrawn="1"/>
        </p:nvSpPr>
        <p:spPr>
          <a:xfrm>
            <a:off x="998351" y="3786711"/>
            <a:ext cx="839614"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21" name="Rectangle 20">
            <a:extLst>
              <a:ext uri="{FF2B5EF4-FFF2-40B4-BE49-F238E27FC236}">
                <a16:creationId xmlns:a16="http://schemas.microsoft.com/office/drawing/2014/main" id="{58D98991-520C-4FD6-8B23-8732995E56B1}"/>
              </a:ext>
            </a:extLst>
          </p:cNvPr>
          <p:cNvSpPr/>
          <p:nvPr userDrawn="1"/>
        </p:nvSpPr>
        <p:spPr>
          <a:xfrm>
            <a:off x="998351" y="4301271"/>
            <a:ext cx="839614"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22" name="Rectangle 21">
            <a:extLst>
              <a:ext uri="{FF2B5EF4-FFF2-40B4-BE49-F238E27FC236}">
                <a16:creationId xmlns:a16="http://schemas.microsoft.com/office/drawing/2014/main" id="{2FA38B4C-5B80-413E-B283-1F1ADBFD09CD}"/>
              </a:ext>
            </a:extLst>
          </p:cNvPr>
          <p:cNvSpPr/>
          <p:nvPr userDrawn="1"/>
        </p:nvSpPr>
        <p:spPr>
          <a:xfrm>
            <a:off x="998351" y="4809439"/>
            <a:ext cx="839614"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25" name="TextBox 24">
            <a:extLst>
              <a:ext uri="{FF2B5EF4-FFF2-40B4-BE49-F238E27FC236}">
                <a16:creationId xmlns:a16="http://schemas.microsoft.com/office/drawing/2014/main" id="{6A07E492-5EF0-4085-AA14-90D280B1DF69}"/>
              </a:ext>
            </a:extLst>
          </p:cNvPr>
          <p:cNvSpPr txBox="1"/>
          <p:nvPr userDrawn="1"/>
        </p:nvSpPr>
        <p:spPr>
          <a:xfrm>
            <a:off x="1921682" y="2852903"/>
            <a:ext cx="1253995" cy="237066"/>
          </a:xfrm>
          <a:prstGeom prst="rect">
            <a:avLst/>
          </a:prstGeom>
          <a:noFill/>
        </p:spPr>
        <p:txBody>
          <a:bodyPr wrap="square" lIns="54610" tIns="54610" rIns="54610" bIns="54610" rtlCol="0" anchor="ctr">
            <a:noAutofit/>
          </a:bodyPr>
          <a:lstStyle/>
          <a:p>
            <a:pPr algn="l">
              <a:spcAft>
                <a:spcPts val="600"/>
              </a:spcAft>
            </a:pPr>
            <a:r>
              <a:rPr lang="en-GB" sz="1000" dirty="0"/>
              <a:t>Spectrum Blue</a:t>
            </a:r>
          </a:p>
        </p:txBody>
      </p:sp>
      <p:sp>
        <p:nvSpPr>
          <p:cNvPr id="30" name="TextBox 29">
            <a:extLst>
              <a:ext uri="{FF2B5EF4-FFF2-40B4-BE49-F238E27FC236}">
                <a16:creationId xmlns:a16="http://schemas.microsoft.com/office/drawing/2014/main" id="{B28A2D81-3A9C-47D3-8174-874F601607DC}"/>
              </a:ext>
            </a:extLst>
          </p:cNvPr>
          <p:cNvSpPr txBox="1"/>
          <p:nvPr userDrawn="1"/>
        </p:nvSpPr>
        <p:spPr>
          <a:xfrm>
            <a:off x="1921682" y="1830789"/>
            <a:ext cx="1253995" cy="237066"/>
          </a:xfrm>
          <a:prstGeom prst="rect">
            <a:avLst/>
          </a:prstGeom>
          <a:noFill/>
        </p:spPr>
        <p:txBody>
          <a:bodyPr wrap="square" lIns="54610" tIns="54610" rIns="54610" bIns="54610" rtlCol="0" anchor="ctr">
            <a:noAutofit/>
          </a:bodyPr>
          <a:lstStyle/>
          <a:p>
            <a:pPr algn="l">
              <a:spcAft>
                <a:spcPts val="600"/>
              </a:spcAft>
            </a:pPr>
            <a:r>
              <a:rPr lang="en-GB" sz="1000" dirty="0"/>
              <a:t>KPMG blue</a:t>
            </a:r>
          </a:p>
        </p:txBody>
      </p:sp>
      <p:sp>
        <p:nvSpPr>
          <p:cNvPr id="33" name="TextBox 32">
            <a:extLst>
              <a:ext uri="{FF2B5EF4-FFF2-40B4-BE49-F238E27FC236}">
                <a16:creationId xmlns:a16="http://schemas.microsoft.com/office/drawing/2014/main" id="{2C791116-D184-4C43-9C1C-30181CDF0E84}"/>
              </a:ext>
            </a:extLst>
          </p:cNvPr>
          <p:cNvSpPr txBox="1"/>
          <p:nvPr userDrawn="1"/>
        </p:nvSpPr>
        <p:spPr>
          <a:xfrm>
            <a:off x="1921682" y="3363960"/>
            <a:ext cx="1253995" cy="237066"/>
          </a:xfrm>
          <a:prstGeom prst="rect">
            <a:avLst/>
          </a:prstGeom>
          <a:noFill/>
        </p:spPr>
        <p:txBody>
          <a:bodyPr wrap="square" lIns="54610" tIns="54610" rIns="54610" bIns="54610" rtlCol="0" anchor="ctr">
            <a:noAutofit/>
          </a:bodyPr>
          <a:lstStyle/>
          <a:p>
            <a:pPr algn="l">
              <a:spcAft>
                <a:spcPts val="600"/>
              </a:spcAft>
            </a:pPr>
            <a:r>
              <a:rPr lang="en-GB" sz="1000" dirty="0"/>
              <a:t>Light Blue</a:t>
            </a:r>
          </a:p>
        </p:txBody>
      </p:sp>
      <p:sp>
        <p:nvSpPr>
          <p:cNvPr id="36" name="TextBox 35">
            <a:extLst>
              <a:ext uri="{FF2B5EF4-FFF2-40B4-BE49-F238E27FC236}">
                <a16:creationId xmlns:a16="http://schemas.microsoft.com/office/drawing/2014/main" id="{0A430D78-5EDB-481E-BB6D-67D8689BCE11}"/>
              </a:ext>
            </a:extLst>
          </p:cNvPr>
          <p:cNvSpPr txBox="1"/>
          <p:nvPr userDrawn="1"/>
        </p:nvSpPr>
        <p:spPr>
          <a:xfrm>
            <a:off x="3916179" y="1817279"/>
            <a:ext cx="1253995" cy="237066"/>
          </a:xfrm>
          <a:prstGeom prst="rect">
            <a:avLst/>
          </a:prstGeom>
          <a:noFill/>
        </p:spPr>
        <p:txBody>
          <a:bodyPr wrap="square" lIns="54610" tIns="54610" rIns="54610" bIns="54610" rtlCol="0" anchor="ctr">
            <a:noAutofit/>
          </a:bodyPr>
          <a:lstStyle/>
          <a:p>
            <a:pPr algn="l">
              <a:spcAft>
                <a:spcPts val="600"/>
              </a:spcAft>
            </a:pPr>
            <a:r>
              <a:rPr lang="en-GB" sz="1000" dirty="0"/>
              <a:t>Blue</a:t>
            </a:r>
          </a:p>
        </p:txBody>
      </p:sp>
      <p:sp>
        <p:nvSpPr>
          <p:cNvPr id="39" name="TextBox 38">
            <a:extLst>
              <a:ext uri="{FF2B5EF4-FFF2-40B4-BE49-F238E27FC236}">
                <a16:creationId xmlns:a16="http://schemas.microsoft.com/office/drawing/2014/main" id="{E42EE987-0425-4CD8-B75D-E3E8F8C2096D}"/>
              </a:ext>
            </a:extLst>
          </p:cNvPr>
          <p:cNvSpPr txBox="1"/>
          <p:nvPr userDrawn="1"/>
        </p:nvSpPr>
        <p:spPr>
          <a:xfrm>
            <a:off x="1921682" y="2341846"/>
            <a:ext cx="1253995" cy="237066"/>
          </a:xfrm>
          <a:prstGeom prst="rect">
            <a:avLst/>
          </a:prstGeom>
          <a:noFill/>
        </p:spPr>
        <p:txBody>
          <a:bodyPr wrap="square" lIns="54610" tIns="54610" rIns="54610" bIns="54610" rtlCol="0" anchor="ctr">
            <a:noAutofit/>
          </a:bodyPr>
          <a:lstStyle/>
          <a:p>
            <a:pPr algn="l">
              <a:spcAft>
                <a:spcPts val="600"/>
              </a:spcAft>
            </a:pPr>
            <a:r>
              <a:rPr lang="en-GB" sz="1000" dirty="0"/>
              <a:t>Cobalt Blue</a:t>
            </a:r>
          </a:p>
        </p:txBody>
      </p:sp>
      <p:sp>
        <p:nvSpPr>
          <p:cNvPr id="45" name="TextBox 44">
            <a:extLst>
              <a:ext uri="{FF2B5EF4-FFF2-40B4-BE49-F238E27FC236}">
                <a16:creationId xmlns:a16="http://schemas.microsoft.com/office/drawing/2014/main" id="{1B01B4DF-404A-4544-B313-2720FCBDD0B4}"/>
              </a:ext>
            </a:extLst>
          </p:cNvPr>
          <p:cNvSpPr txBox="1"/>
          <p:nvPr userDrawn="1"/>
        </p:nvSpPr>
        <p:spPr>
          <a:xfrm>
            <a:off x="1921682" y="3874401"/>
            <a:ext cx="1253995" cy="237066"/>
          </a:xfrm>
          <a:prstGeom prst="rect">
            <a:avLst/>
          </a:prstGeom>
          <a:noFill/>
        </p:spPr>
        <p:txBody>
          <a:bodyPr wrap="square" lIns="54610" tIns="54610" rIns="54610" bIns="54610" rtlCol="0" anchor="ctr">
            <a:noAutofit/>
          </a:bodyPr>
          <a:lstStyle/>
          <a:p>
            <a:pPr algn="l">
              <a:spcAft>
                <a:spcPts val="600"/>
              </a:spcAft>
            </a:pPr>
            <a:r>
              <a:rPr lang="en-GB" sz="1000" dirty="0"/>
              <a:t>Pacific Blue</a:t>
            </a:r>
          </a:p>
        </p:txBody>
      </p:sp>
      <p:sp>
        <p:nvSpPr>
          <p:cNvPr id="48" name="TextBox 47">
            <a:extLst>
              <a:ext uri="{FF2B5EF4-FFF2-40B4-BE49-F238E27FC236}">
                <a16:creationId xmlns:a16="http://schemas.microsoft.com/office/drawing/2014/main" id="{96DFA940-4699-43CF-A21A-AE4227704697}"/>
              </a:ext>
            </a:extLst>
          </p:cNvPr>
          <p:cNvSpPr txBox="1"/>
          <p:nvPr userDrawn="1"/>
        </p:nvSpPr>
        <p:spPr>
          <a:xfrm>
            <a:off x="1921682" y="4385458"/>
            <a:ext cx="1253995" cy="237066"/>
          </a:xfrm>
          <a:prstGeom prst="rect">
            <a:avLst/>
          </a:prstGeom>
          <a:noFill/>
        </p:spPr>
        <p:txBody>
          <a:bodyPr wrap="square" lIns="54610" tIns="54610" rIns="54610" bIns="54610" rtlCol="0" anchor="ctr">
            <a:noAutofit/>
          </a:bodyPr>
          <a:lstStyle/>
          <a:p>
            <a:pPr algn="l">
              <a:spcAft>
                <a:spcPts val="600"/>
              </a:spcAft>
            </a:pPr>
            <a:r>
              <a:rPr lang="en-GB" sz="1000" dirty="0"/>
              <a:t>Purple</a:t>
            </a:r>
          </a:p>
        </p:txBody>
      </p:sp>
      <p:sp>
        <p:nvSpPr>
          <p:cNvPr id="51" name="TextBox 50">
            <a:extLst>
              <a:ext uri="{FF2B5EF4-FFF2-40B4-BE49-F238E27FC236}">
                <a16:creationId xmlns:a16="http://schemas.microsoft.com/office/drawing/2014/main" id="{49A40265-6498-4E16-877D-6BC9A8CE7DCA}"/>
              </a:ext>
            </a:extLst>
          </p:cNvPr>
          <p:cNvSpPr txBox="1"/>
          <p:nvPr userDrawn="1"/>
        </p:nvSpPr>
        <p:spPr>
          <a:xfrm>
            <a:off x="1921682" y="4896518"/>
            <a:ext cx="1253995" cy="237066"/>
          </a:xfrm>
          <a:prstGeom prst="rect">
            <a:avLst/>
          </a:prstGeom>
          <a:noFill/>
        </p:spPr>
        <p:txBody>
          <a:bodyPr wrap="square" lIns="54610" tIns="54610" rIns="54610" bIns="54610" rtlCol="0" anchor="ctr">
            <a:noAutofit/>
          </a:bodyPr>
          <a:lstStyle/>
          <a:p>
            <a:pPr algn="l">
              <a:spcAft>
                <a:spcPts val="600"/>
              </a:spcAft>
            </a:pPr>
            <a:r>
              <a:rPr lang="en-GB" sz="1000" dirty="0"/>
              <a:t>Pink</a:t>
            </a:r>
          </a:p>
        </p:txBody>
      </p:sp>
      <p:sp>
        <p:nvSpPr>
          <p:cNvPr id="9" name="Rectangle 8">
            <a:extLst>
              <a:ext uri="{FF2B5EF4-FFF2-40B4-BE49-F238E27FC236}">
                <a16:creationId xmlns:a16="http://schemas.microsoft.com/office/drawing/2014/main" id="{A4B6D9AD-8E94-4A62-B92C-C973F5486E37}"/>
              </a:ext>
            </a:extLst>
          </p:cNvPr>
          <p:cNvSpPr/>
          <p:nvPr userDrawn="1"/>
        </p:nvSpPr>
        <p:spPr>
          <a:xfrm>
            <a:off x="2999643" y="2243028"/>
            <a:ext cx="839614"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0" name="Rectangle 9">
            <a:extLst>
              <a:ext uri="{FF2B5EF4-FFF2-40B4-BE49-F238E27FC236}">
                <a16:creationId xmlns:a16="http://schemas.microsoft.com/office/drawing/2014/main" id="{5D377AFC-4BDC-44AC-80A6-06A9503B868A}"/>
              </a:ext>
            </a:extLst>
          </p:cNvPr>
          <p:cNvSpPr/>
          <p:nvPr userDrawn="1"/>
        </p:nvSpPr>
        <p:spPr>
          <a:xfrm>
            <a:off x="2999643" y="2757590"/>
            <a:ext cx="839614"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12" name="TextBox 11">
            <a:extLst>
              <a:ext uri="{FF2B5EF4-FFF2-40B4-BE49-F238E27FC236}">
                <a16:creationId xmlns:a16="http://schemas.microsoft.com/office/drawing/2014/main" id="{8B231EB6-12A0-47AA-88B0-D248845383EA}"/>
              </a:ext>
            </a:extLst>
          </p:cNvPr>
          <p:cNvSpPr txBox="1"/>
          <p:nvPr userDrawn="1"/>
        </p:nvSpPr>
        <p:spPr>
          <a:xfrm>
            <a:off x="2992848" y="1330325"/>
            <a:ext cx="1946348" cy="307777"/>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Accent Colors for Infographics and charts only</a:t>
            </a:r>
          </a:p>
        </p:txBody>
      </p:sp>
      <p:sp>
        <p:nvSpPr>
          <p:cNvPr id="59" name="Rectangle 58">
            <a:extLst>
              <a:ext uri="{FF2B5EF4-FFF2-40B4-BE49-F238E27FC236}">
                <a16:creationId xmlns:a16="http://schemas.microsoft.com/office/drawing/2014/main" id="{8B8F1FC7-CA8A-485A-9440-4EA69DF44F1B}"/>
              </a:ext>
            </a:extLst>
          </p:cNvPr>
          <p:cNvSpPr/>
          <p:nvPr userDrawn="1"/>
        </p:nvSpPr>
        <p:spPr>
          <a:xfrm>
            <a:off x="2999643" y="3272151"/>
            <a:ext cx="839614"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sp>
        <p:nvSpPr>
          <p:cNvPr id="60" name="Rectangle 59">
            <a:extLst>
              <a:ext uri="{FF2B5EF4-FFF2-40B4-BE49-F238E27FC236}">
                <a16:creationId xmlns:a16="http://schemas.microsoft.com/office/drawing/2014/main" id="{FF4DC1F0-F2DB-41DC-B843-C645575C978D}"/>
              </a:ext>
            </a:extLst>
          </p:cNvPr>
          <p:cNvSpPr/>
          <p:nvPr userDrawn="1"/>
        </p:nvSpPr>
        <p:spPr>
          <a:xfrm>
            <a:off x="2999643" y="3786713"/>
            <a:ext cx="839614"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255</a:t>
            </a:r>
          </a:p>
          <a:p>
            <a:pPr algn="ctr"/>
            <a:r>
              <a:rPr lang="en-GB" sz="800" dirty="0">
                <a:solidFill>
                  <a:sysClr val="windowText" lastClr="000000"/>
                </a:solidFill>
              </a:rPr>
              <a:t>163</a:t>
            </a:r>
          </a:p>
          <a:p>
            <a:pPr algn="ctr"/>
            <a:r>
              <a:rPr lang="en-GB" sz="800" dirty="0">
                <a:solidFill>
                  <a:sysClr val="windowText" lastClr="000000"/>
                </a:solidFill>
              </a:rPr>
              <a:t>218</a:t>
            </a:r>
          </a:p>
        </p:txBody>
      </p:sp>
      <p:sp>
        <p:nvSpPr>
          <p:cNvPr id="61" name="Rectangle 60">
            <a:extLst>
              <a:ext uri="{FF2B5EF4-FFF2-40B4-BE49-F238E27FC236}">
                <a16:creationId xmlns:a16="http://schemas.microsoft.com/office/drawing/2014/main" id="{1FDCCC15-7DDA-4C27-A66A-86FEF3CE0FDB}"/>
              </a:ext>
            </a:extLst>
          </p:cNvPr>
          <p:cNvSpPr/>
          <p:nvPr userDrawn="1"/>
        </p:nvSpPr>
        <p:spPr>
          <a:xfrm>
            <a:off x="2999643" y="4301273"/>
            <a:ext cx="839614"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62" name="Rectangle 61">
            <a:extLst>
              <a:ext uri="{FF2B5EF4-FFF2-40B4-BE49-F238E27FC236}">
                <a16:creationId xmlns:a16="http://schemas.microsoft.com/office/drawing/2014/main" id="{E6A7B705-A81A-45EE-B7F8-A08C39775723}"/>
              </a:ext>
            </a:extLst>
          </p:cNvPr>
          <p:cNvSpPr/>
          <p:nvPr userDrawn="1"/>
        </p:nvSpPr>
        <p:spPr>
          <a:xfrm>
            <a:off x="2999643" y="4809441"/>
            <a:ext cx="839614"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63" name="Rectangle 62">
            <a:extLst>
              <a:ext uri="{FF2B5EF4-FFF2-40B4-BE49-F238E27FC236}">
                <a16:creationId xmlns:a16="http://schemas.microsoft.com/office/drawing/2014/main" id="{70C56EF7-AC83-449B-8CC3-F1D314081B92}"/>
              </a:ext>
            </a:extLst>
          </p:cNvPr>
          <p:cNvSpPr/>
          <p:nvPr userDrawn="1"/>
        </p:nvSpPr>
        <p:spPr>
          <a:xfrm>
            <a:off x="2999643" y="5324001"/>
            <a:ext cx="839614"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accent3"/>
                </a:solidFill>
              </a:rPr>
              <a:t>99</a:t>
            </a:r>
          </a:p>
          <a:p>
            <a:pPr algn="ctr"/>
            <a:r>
              <a:rPr lang="en-GB" sz="800" dirty="0">
                <a:solidFill>
                  <a:schemeClr val="accent3"/>
                </a:solidFill>
              </a:rPr>
              <a:t>235</a:t>
            </a:r>
          </a:p>
          <a:p>
            <a:pPr algn="ctr"/>
            <a:r>
              <a:rPr lang="en-GB" sz="800" dirty="0">
                <a:solidFill>
                  <a:schemeClr val="accent3"/>
                </a:solidFill>
              </a:rPr>
              <a:t>218</a:t>
            </a:r>
          </a:p>
        </p:txBody>
      </p:sp>
      <p:grpSp>
        <p:nvGrpSpPr>
          <p:cNvPr id="65" name="Group 64">
            <a:extLst>
              <a:ext uri="{FF2B5EF4-FFF2-40B4-BE49-F238E27FC236}">
                <a16:creationId xmlns:a16="http://schemas.microsoft.com/office/drawing/2014/main" id="{34556660-1591-47B1-B18E-F2FCE5FDCA50}"/>
              </a:ext>
            </a:extLst>
          </p:cNvPr>
          <p:cNvGrpSpPr/>
          <p:nvPr userDrawn="1"/>
        </p:nvGrpSpPr>
        <p:grpSpPr>
          <a:xfrm>
            <a:off x="3971416" y="2341846"/>
            <a:ext cx="1253995" cy="3303408"/>
            <a:chOff x="2169429" y="1756308"/>
            <a:chExt cx="2286000" cy="3303408"/>
          </a:xfrm>
        </p:grpSpPr>
        <p:sp>
          <p:nvSpPr>
            <p:cNvPr id="66" name="TextBox 65">
              <a:extLst>
                <a:ext uri="{FF2B5EF4-FFF2-40B4-BE49-F238E27FC236}">
                  <a16:creationId xmlns:a16="http://schemas.microsoft.com/office/drawing/2014/main" id="{C1242448-F6EA-445E-86F6-56F1F6B8DCA0}"/>
                </a:ext>
              </a:extLst>
            </p:cNvPr>
            <p:cNvSpPr txBox="1"/>
            <p:nvPr userDrawn="1"/>
          </p:nvSpPr>
          <p:spPr>
            <a:xfrm>
              <a:off x="2169429" y="2778422"/>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Pink</a:t>
              </a:r>
            </a:p>
          </p:txBody>
        </p:sp>
        <p:sp>
          <p:nvSpPr>
            <p:cNvPr id="67" name="TextBox 66">
              <a:extLst>
                <a:ext uri="{FF2B5EF4-FFF2-40B4-BE49-F238E27FC236}">
                  <a16:creationId xmlns:a16="http://schemas.microsoft.com/office/drawing/2014/main" id="{F9F2D96E-0391-44D3-9D85-C49CD2682224}"/>
                </a:ext>
              </a:extLst>
            </p:cNvPr>
            <p:cNvSpPr txBox="1"/>
            <p:nvPr userDrawn="1"/>
          </p:nvSpPr>
          <p:spPr>
            <a:xfrm>
              <a:off x="2169429" y="1756308"/>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Purple</a:t>
              </a:r>
            </a:p>
          </p:txBody>
        </p:sp>
        <p:sp>
          <p:nvSpPr>
            <p:cNvPr id="68" name="TextBox 67">
              <a:extLst>
                <a:ext uri="{FF2B5EF4-FFF2-40B4-BE49-F238E27FC236}">
                  <a16:creationId xmlns:a16="http://schemas.microsoft.com/office/drawing/2014/main" id="{712A9094-C141-4137-91C8-07CDF0270449}"/>
                </a:ext>
              </a:extLst>
            </p:cNvPr>
            <p:cNvSpPr txBox="1"/>
            <p:nvPr userDrawn="1"/>
          </p:nvSpPr>
          <p:spPr>
            <a:xfrm>
              <a:off x="2169429" y="3289479"/>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Pink</a:t>
              </a:r>
            </a:p>
          </p:txBody>
        </p:sp>
        <p:sp>
          <p:nvSpPr>
            <p:cNvPr id="69" name="TextBox 68">
              <a:extLst>
                <a:ext uri="{FF2B5EF4-FFF2-40B4-BE49-F238E27FC236}">
                  <a16:creationId xmlns:a16="http://schemas.microsoft.com/office/drawing/2014/main" id="{A455B7B5-73DE-46AF-B400-88997B50AD80}"/>
                </a:ext>
              </a:extLst>
            </p:cNvPr>
            <p:cNvSpPr txBox="1"/>
            <p:nvPr userDrawn="1"/>
          </p:nvSpPr>
          <p:spPr>
            <a:xfrm>
              <a:off x="2169429" y="3800536"/>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Green</a:t>
              </a:r>
            </a:p>
          </p:txBody>
        </p:sp>
        <p:sp>
          <p:nvSpPr>
            <p:cNvPr id="70" name="TextBox 69">
              <a:extLst>
                <a:ext uri="{FF2B5EF4-FFF2-40B4-BE49-F238E27FC236}">
                  <a16:creationId xmlns:a16="http://schemas.microsoft.com/office/drawing/2014/main" id="{2B4C4881-6213-41A5-AC03-CCE78498A9AE}"/>
                </a:ext>
              </a:extLst>
            </p:cNvPr>
            <p:cNvSpPr txBox="1"/>
            <p:nvPr userDrawn="1"/>
          </p:nvSpPr>
          <p:spPr>
            <a:xfrm>
              <a:off x="2169429" y="2267365"/>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Purple</a:t>
              </a:r>
            </a:p>
          </p:txBody>
        </p:sp>
        <p:sp>
          <p:nvSpPr>
            <p:cNvPr id="71" name="TextBox 70">
              <a:extLst>
                <a:ext uri="{FF2B5EF4-FFF2-40B4-BE49-F238E27FC236}">
                  <a16:creationId xmlns:a16="http://schemas.microsoft.com/office/drawing/2014/main" id="{940387EA-5FDE-4F6F-BAF2-604549CCD0F0}"/>
                </a:ext>
              </a:extLst>
            </p:cNvPr>
            <p:cNvSpPr txBox="1"/>
            <p:nvPr userDrawn="1"/>
          </p:nvSpPr>
          <p:spPr>
            <a:xfrm>
              <a:off x="2169429" y="4311593"/>
              <a:ext cx="2286000" cy="237066"/>
            </a:xfrm>
            <a:prstGeom prst="rect">
              <a:avLst/>
            </a:prstGeom>
            <a:noFill/>
          </p:spPr>
          <p:txBody>
            <a:bodyPr wrap="square" lIns="54610" tIns="54610" rIns="54610" bIns="54610" rtlCol="0" anchor="ctr">
              <a:noAutofit/>
            </a:bodyPr>
            <a:lstStyle/>
            <a:p>
              <a:pPr algn="l">
                <a:spcAft>
                  <a:spcPts val="600"/>
                </a:spcAft>
              </a:pPr>
              <a:r>
                <a:rPr lang="en-GB" sz="1000" dirty="0"/>
                <a:t>Green</a:t>
              </a:r>
            </a:p>
          </p:txBody>
        </p:sp>
        <p:sp>
          <p:nvSpPr>
            <p:cNvPr id="72" name="TextBox 71">
              <a:extLst>
                <a:ext uri="{FF2B5EF4-FFF2-40B4-BE49-F238E27FC236}">
                  <a16:creationId xmlns:a16="http://schemas.microsoft.com/office/drawing/2014/main" id="{A92671DE-F6BD-48CB-B11C-208DD1F1CCB3}"/>
                </a:ext>
              </a:extLst>
            </p:cNvPr>
            <p:cNvSpPr txBox="1"/>
            <p:nvPr userDrawn="1"/>
          </p:nvSpPr>
          <p:spPr>
            <a:xfrm>
              <a:off x="2169429" y="4822650"/>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Green</a:t>
              </a:r>
            </a:p>
          </p:txBody>
        </p:sp>
      </p:grpSp>
      <p:sp>
        <p:nvSpPr>
          <p:cNvPr id="74" name="Rectangle 73">
            <a:extLst>
              <a:ext uri="{FF2B5EF4-FFF2-40B4-BE49-F238E27FC236}">
                <a16:creationId xmlns:a16="http://schemas.microsoft.com/office/drawing/2014/main" id="{35C7B945-9627-4D94-B008-C987FEA96972}"/>
              </a:ext>
            </a:extLst>
          </p:cNvPr>
          <p:cNvSpPr/>
          <p:nvPr userDrawn="1"/>
        </p:nvSpPr>
        <p:spPr>
          <a:xfrm>
            <a:off x="5232206" y="1731971"/>
            <a:ext cx="839614"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51</a:t>
            </a:r>
          </a:p>
          <a:p>
            <a:pPr algn="ctr"/>
            <a:r>
              <a:rPr lang="en-GB" sz="800" dirty="0">
                <a:solidFill>
                  <a:schemeClr val="bg1"/>
                </a:solidFill>
              </a:rPr>
              <a:t>51</a:t>
            </a:r>
          </a:p>
          <a:p>
            <a:pPr algn="ctr"/>
            <a:r>
              <a:rPr lang="en-GB" sz="800" dirty="0">
                <a:solidFill>
                  <a:schemeClr val="bg1"/>
                </a:solidFill>
              </a:rPr>
              <a:t>51</a:t>
            </a:r>
          </a:p>
        </p:txBody>
      </p:sp>
      <p:sp>
        <p:nvSpPr>
          <p:cNvPr id="75" name="Rectangle 74">
            <a:extLst>
              <a:ext uri="{FF2B5EF4-FFF2-40B4-BE49-F238E27FC236}">
                <a16:creationId xmlns:a16="http://schemas.microsoft.com/office/drawing/2014/main" id="{AEB1F170-4966-4AAF-ABAA-3D2A0369F7FA}"/>
              </a:ext>
            </a:extLst>
          </p:cNvPr>
          <p:cNvSpPr/>
          <p:nvPr userDrawn="1"/>
        </p:nvSpPr>
        <p:spPr>
          <a:xfrm>
            <a:off x="5232206" y="2246533"/>
            <a:ext cx="839614"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endParaRPr lang="en-GB" sz="800" dirty="0">
              <a:solidFill>
                <a:schemeClr val="bg1"/>
              </a:solidFill>
            </a:endParaRPr>
          </a:p>
        </p:txBody>
      </p:sp>
      <p:sp>
        <p:nvSpPr>
          <p:cNvPr id="76" name="TextBox 75">
            <a:extLst>
              <a:ext uri="{FF2B5EF4-FFF2-40B4-BE49-F238E27FC236}">
                <a16:creationId xmlns:a16="http://schemas.microsoft.com/office/drawing/2014/main" id="{7033C2B2-E4D1-4420-8509-EC1E2C80321F}"/>
              </a:ext>
            </a:extLst>
          </p:cNvPr>
          <p:cNvSpPr txBox="1"/>
          <p:nvPr userDrawn="1"/>
        </p:nvSpPr>
        <p:spPr>
          <a:xfrm>
            <a:off x="5225411" y="1330325"/>
            <a:ext cx="1545229" cy="307777"/>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Neutrals for Infographics and charts only </a:t>
            </a:r>
          </a:p>
        </p:txBody>
      </p:sp>
      <p:sp>
        <p:nvSpPr>
          <p:cNvPr id="77" name="Rectangle 76">
            <a:extLst>
              <a:ext uri="{FF2B5EF4-FFF2-40B4-BE49-F238E27FC236}">
                <a16:creationId xmlns:a16="http://schemas.microsoft.com/office/drawing/2014/main" id="{9BFC6FF0-9D30-4829-A667-26B9E6467077}"/>
              </a:ext>
            </a:extLst>
          </p:cNvPr>
          <p:cNvSpPr/>
          <p:nvPr userDrawn="1"/>
        </p:nvSpPr>
        <p:spPr>
          <a:xfrm>
            <a:off x="5232206" y="2761094"/>
            <a:ext cx="839614"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152</a:t>
            </a:r>
          </a:p>
          <a:p>
            <a:pPr algn="ctr"/>
            <a:r>
              <a:rPr lang="en-GB" sz="800" dirty="0">
                <a:solidFill>
                  <a:schemeClr val="bg1"/>
                </a:solidFill>
              </a:rPr>
              <a:t>152</a:t>
            </a:r>
          </a:p>
          <a:p>
            <a:pPr algn="ctr"/>
            <a:r>
              <a:rPr lang="en-GB" sz="800" dirty="0">
                <a:solidFill>
                  <a:schemeClr val="bg1"/>
                </a:solidFill>
              </a:rPr>
              <a:t>152</a:t>
            </a:r>
          </a:p>
        </p:txBody>
      </p:sp>
      <p:sp>
        <p:nvSpPr>
          <p:cNvPr id="78" name="Rectangle 77">
            <a:extLst>
              <a:ext uri="{FF2B5EF4-FFF2-40B4-BE49-F238E27FC236}">
                <a16:creationId xmlns:a16="http://schemas.microsoft.com/office/drawing/2014/main" id="{AF40F7A4-A491-46D0-AC78-F38FB368D987}"/>
              </a:ext>
            </a:extLst>
          </p:cNvPr>
          <p:cNvSpPr/>
          <p:nvPr userDrawn="1"/>
        </p:nvSpPr>
        <p:spPr>
          <a:xfrm>
            <a:off x="5232206" y="3275656"/>
            <a:ext cx="839614"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178</a:t>
            </a:r>
          </a:p>
          <a:p>
            <a:pPr algn="ctr"/>
            <a:r>
              <a:rPr lang="en-GB" sz="800" dirty="0">
                <a:solidFill>
                  <a:sysClr val="windowText" lastClr="000000"/>
                </a:solidFill>
              </a:rPr>
              <a:t>178</a:t>
            </a:r>
          </a:p>
          <a:p>
            <a:pPr algn="ctr"/>
            <a:r>
              <a:rPr lang="en-GB" sz="800" dirty="0">
                <a:solidFill>
                  <a:sysClr val="windowText" lastClr="000000"/>
                </a:solidFill>
              </a:rPr>
              <a:t>178</a:t>
            </a:r>
          </a:p>
        </p:txBody>
      </p:sp>
      <p:sp>
        <p:nvSpPr>
          <p:cNvPr id="79" name="Rectangle 78">
            <a:extLst>
              <a:ext uri="{FF2B5EF4-FFF2-40B4-BE49-F238E27FC236}">
                <a16:creationId xmlns:a16="http://schemas.microsoft.com/office/drawing/2014/main" id="{E22CE48C-CD62-438B-AF1B-E80398CE41CF}"/>
              </a:ext>
            </a:extLst>
          </p:cNvPr>
          <p:cNvSpPr/>
          <p:nvPr userDrawn="1"/>
        </p:nvSpPr>
        <p:spPr>
          <a:xfrm>
            <a:off x="5232206" y="3790216"/>
            <a:ext cx="839614"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229</a:t>
            </a:r>
          </a:p>
          <a:p>
            <a:pPr algn="ctr"/>
            <a:r>
              <a:rPr lang="en-GB" sz="800" dirty="0">
                <a:solidFill>
                  <a:schemeClr val="tx1"/>
                </a:solidFill>
              </a:rPr>
              <a:t>229</a:t>
            </a:r>
          </a:p>
          <a:p>
            <a:pPr algn="ctr"/>
            <a:r>
              <a:rPr lang="en-GB" sz="800" dirty="0">
                <a:solidFill>
                  <a:schemeClr val="tx1"/>
                </a:solidFill>
              </a:rPr>
              <a:t>229</a:t>
            </a:r>
          </a:p>
        </p:txBody>
      </p:sp>
      <p:sp>
        <p:nvSpPr>
          <p:cNvPr id="83" name="TextBox 82">
            <a:extLst>
              <a:ext uri="{FF2B5EF4-FFF2-40B4-BE49-F238E27FC236}">
                <a16:creationId xmlns:a16="http://schemas.microsoft.com/office/drawing/2014/main" id="{BFA814C9-BD96-4348-B664-2AD4A5DAAB12}"/>
              </a:ext>
            </a:extLst>
          </p:cNvPr>
          <p:cNvSpPr txBox="1"/>
          <p:nvPr userDrawn="1"/>
        </p:nvSpPr>
        <p:spPr>
          <a:xfrm>
            <a:off x="6203979" y="2852903"/>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3</a:t>
            </a:r>
          </a:p>
        </p:txBody>
      </p:sp>
      <p:sp>
        <p:nvSpPr>
          <p:cNvPr id="84" name="TextBox 83">
            <a:extLst>
              <a:ext uri="{FF2B5EF4-FFF2-40B4-BE49-F238E27FC236}">
                <a16:creationId xmlns:a16="http://schemas.microsoft.com/office/drawing/2014/main" id="{B38E8C09-0782-4E70-887B-080A8FC240A9}"/>
              </a:ext>
            </a:extLst>
          </p:cNvPr>
          <p:cNvSpPr txBox="1"/>
          <p:nvPr userDrawn="1"/>
        </p:nvSpPr>
        <p:spPr>
          <a:xfrm>
            <a:off x="6203979" y="1830789"/>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1</a:t>
            </a:r>
          </a:p>
        </p:txBody>
      </p:sp>
      <p:sp>
        <p:nvSpPr>
          <p:cNvPr id="85" name="TextBox 84">
            <a:extLst>
              <a:ext uri="{FF2B5EF4-FFF2-40B4-BE49-F238E27FC236}">
                <a16:creationId xmlns:a16="http://schemas.microsoft.com/office/drawing/2014/main" id="{7C3E17E9-EAB5-401D-99B5-E01BBCBAAE59}"/>
              </a:ext>
            </a:extLst>
          </p:cNvPr>
          <p:cNvSpPr txBox="1"/>
          <p:nvPr userDrawn="1"/>
        </p:nvSpPr>
        <p:spPr>
          <a:xfrm>
            <a:off x="6203979" y="3363960"/>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4</a:t>
            </a:r>
          </a:p>
        </p:txBody>
      </p:sp>
      <p:sp>
        <p:nvSpPr>
          <p:cNvPr id="86" name="TextBox 85">
            <a:extLst>
              <a:ext uri="{FF2B5EF4-FFF2-40B4-BE49-F238E27FC236}">
                <a16:creationId xmlns:a16="http://schemas.microsoft.com/office/drawing/2014/main" id="{DA95C41B-9591-4042-8AC0-03DBDA91FD18}"/>
              </a:ext>
            </a:extLst>
          </p:cNvPr>
          <p:cNvSpPr txBox="1"/>
          <p:nvPr userDrawn="1"/>
        </p:nvSpPr>
        <p:spPr>
          <a:xfrm>
            <a:off x="6203979" y="3875017"/>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5</a:t>
            </a:r>
          </a:p>
        </p:txBody>
      </p:sp>
      <p:sp>
        <p:nvSpPr>
          <p:cNvPr id="87" name="TextBox 86">
            <a:extLst>
              <a:ext uri="{FF2B5EF4-FFF2-40B4-BE49-F238E27FC236}">
                <a16:creationId xmlns:a16="http://schemas.microsoft.com/office/drawing/2014/main" id="{C924189F-5F86-46B9-810F-1AF60243011B}"/>
              </a:ext>
            </a:extLst>
          </p:cNvPr>
          <p:cNvSpPr txBox="1"/>
          <p:nvPr userDrawn="1"/>
        </p:nvSpPr>
        <p:spPr>
          <a:xfrm>
            <a:off x="6203979" y="2341846"/>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2</a:t>
            </a:r>
          </a:p>
        </p:txBody>
      </p:sp>
      <p:sp>
        <p:nvSpPr>
          <p:cNvPr id="52" name="Rectangle 51">
            <a:extLst>
              <a:ext uri="{FF2B5EF4-FFF2-40B4-BE49-F238E27FC236}">
                <a16:creationId xmlns:a16="http://schemas.microsoft.com/office/drawing/2014/main" id="{4ACB48A6-B340-401D-8994-A0E53291AC9B}"/>
              </a:ext>
            </a:extLst>
          </p:cNvPr>
          <p:cNvSpPr/>
          <p:nvPr userDrawn="1"/>
        </p:nvSpPr>
        <p:spPr>
          <a:xfrm>
            <a:off x="7170486" y="2920611"/>
            <a:ext cx="839614"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53" name="Rectangle 52">
            <a:extLst>
              <a:ext uri="{FF2B5EF4-FFF2-40B4-BE49-F238E27FC236}">
                <a16:creationId xmlns:a16="http://schemas.microsoft.com/office/drawing/2014/main" id="{26F71474-A782-4BB1-8B9F-8DCCEAF88E0C}"/>
              </a:ext>
            </a:extLst>
          </p:cNvPr>
          <p:cNvSpPr/>
          <p:nvPr userDrawn="1"/>
        </p:nvSpPr>
        <p:spPr>
          <a:xfrm>
            <a:off x="9170077" y="2920611"/>
            <a:ext cx="839614"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54" name="TextBox 53">
            <a:extLst>
              <a:ext uri="{FF2B5EF4-FFF2-40B4-BE49-F238E27FC236}">
                <a16:creationId xmlns:a16="http://schemas.microsoft.com/office/drawing/2014/main" id="{2102BFCC-8EF9-4273-ADB0-A655CD827F66}"/>
              </a:ext>
            </a:extLst>
          </p:cNvPr>
          <p:cNvSpPr txBox="1"/>
          <p:nvPr userDrawn="1"/>
        </p:nvSpPr>
        <p:spPr>
          <a:xfrm>
            <a:off x="8028290" y="3008301"/>
            <a:ext cx="1568421" cy="237066"/>
          </a:xfrm>
          <a:prstGeom prst="rect">
            <a:avLst/>
          </a:prstGeom>
          <a:noFill/>
        </p:spPr>
        <p:txBody>
          <a:bodyPr wrap="square" lIns="54610" tIns="54610" rIns="54610" bIns="54610" rtlCol="0" anchor="ctr">
            <a:noAutofit/>
          </a:bodyPr>
          <a:lstStyle/>
          <a:p>
            <a:pPr algn="l">
              <a:spcAft>
                <a:spcPts val="600"/>
              </a:spcAft>
            </a:pPr>
            <a:r>
              <a:rPr lang="en-GB" sz="1000" dirty="0"/>
              <a:t>Purple/</a:t>
            </a:r>
            <a:br>
              <a:rPr lang="en-GB" sz="1000" dirty="0"/>
            </a:br>
            <a:r>
              <a:rPr lang="en-GB" sz="1000" dirty="0"/>
              <a:t>Cobalt gradient</a:t>
            </a:r>
          </a:p>
        </p:txBody>
      </p:sp>
      <p:sp>
        <p:nvSpPr>
          <p:cNvPr id="55" name="TextBox 54">
            <a:extLst>
              <a:ext uri="{FF2B5EF4-FFF2-40B4-BE49-F238E27FC236}">
                <a16:creationId xmlns:a16="http://schemas.microsoft.com/office/drawing/2014/main" id="{02D8D802-07C6-434C-B36C-582D2F2FAF7C}"/>
              </a:ext>
            </a:extLst>
          </p:cNvPr>
          <p:cNvSpPr txBox="1"/>
          <p:nvPr userDrawn="1"/>
        </p:nvSpPr>
        <p:spPr>
          <a:xfrm>
            <a:off x="10053992" y="3008301"/>
            <a:ext cx="1709098" cy="237066"/>
          </a:xfrm>
          <a:prstGeom prst="rect">
            <a:avLst/>
          </a:prstGeom>
          <a:noFill/>
        </p:spPr>
        <p:txBody>
          <a:bodyPr wrap="square" lIns="54610" tIns="54610" rIns="54610" bIns="54610" rtlCol="0" anchor="ctr">
            <a:noAutofit/>
          </a:bodyPr>
          <a:lstStyle/>
          <a:p>
            <a:pPr algn="l">
              <a:spcAft>
                <a:spcPts val="600"/>
              </a:spcAft>
            </a:pPr>
            <a:r>
              <a:rPr lang="en-GB" sz="1000" dirty="0"/>
              <a:t>Pacific/</a:t>
            </a:r>
            <a:br>
              <a:rPr lang="en-GB" sz="1000" dirty="0"/>
            </a:br>
            <a:r>
              <a:rPr lang="en-GB" sz="1000" dirty="0"/>
              <a:t>Light Blue gradient</a:t>
            </a:r>
          </a:p>
        </p:txBody>
      </p:sp>
      <p:sp>
        <p:nvSpPr>
          <p:cNvPr id="56" name="TextBox 55">
            <a:extLst>
              <a:ext uri="{FF2B5EF4-FFF2-40B4-BE49-F238E27FC236}">
                <a16:creationId xmlns:a16="http://schemas.microsoft.com/office/drawing/2014/main" id="{F56630A0-1CC3-4558-99F3-72A9846C3FA4}"/>
              </a:ext>
            </a:extLst>
          </p:cNvPr>
          <p:cNvSpPr txBox="1"/>
          <p:nvPr userDrawn="1"/>
        </p:nvSpPr>
        <p:spPr>
          <a:xfrm>
            <a:off x="7146554" y="1298952"/>
            <a:ext cx="4047046" cy="1461939"/>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Gradients</a:t>
            </a:r>
          </a:p>
          <a:p>
            <a:pPr marL="171450" indent="-171450" algn="l">
              <a:spcAft>
                <a:spcPts val="600"/>
              </a:spcAft>
              <a:buFont typeface="Arial" panose="020B0604020202020204" pitchFamily="34" charset="0"/>
              <a:buChar char="•"/>
            </a:pPr>
            <a:r>
              <a:rPr lang="en-GB" sz="1000" b="0" dirty="0">
                <a:solidFill>
                  <a:sysClr val="windowText" lastClr="000000"/>
                </a:solidFill>
              </a:rPr>
              <a:t>The </a:t>
            </a:r>
            <a:r>
              <a:rPr lang="en-GB" sz="1000" b="0" dirty="0" err="1">
                <a:solidFill>
                  <a:sysClr val="windowText" lastClr="000000"/>
                </a:solidFill>
              </a:rPr>
              <a:t>colors</a:t>
            </a:r>
            <a:r>
              <a:rPr lang="en-GB" sz="1000" b="0" dirty="0">
                <a:solidFill>
                  <a:sysClr val="windowText" lastClr="000000"/>
                </a:solidFill>
              </a:rPr>
              <a:t> are applied at both ends of the gradient, at 0% and 100%locations</a:t>
            </a:r>
          </a:p>
          <a:p>
            <a:pPr marL="171450" indent="-171450" algn="l">
              <a:spcAft>
                <a:spcPts val="600"/>
              </a:spcAft>
              <a:buFont typeface="Arial" panose="020B0604020202020204" pitchFamily="34" charset="0"/>
              <a:buChar char="•"/>
            </a:pPr>
            <a:r>
              <a:rPr lang="en-GB" sz="1000" b="0" dirty="0">
                <a:solidFill>
                  <a:sysClr val="windowText" lastClr="000000"/>
                </a:solidFill>
              </a:rPr>
              <a:t>The mid-point is at 50%</a:t>
            </a:r>
          </a:p>
          <a:p>
            <a:pPr marL="171450" indent="-171450" algn="l">
              <a:spcAft>
                <a:spcPts val="600"/>
              </a:spcAft>
              <a:buFont typeface="Arial" panose="020B0604020202020204" pitchFamily="34" charset="0"/>
              <a:buChar char="•"/>
            </a:pPr>
            <a:r>
              <a:rPr lang="en-GB" sz="1000" b="0" dirty="0">
                <a:solidFill>
                  <a:sysClr val="windowText" lastClr="000000"/>
                </a:solidFill>
              </a:rPr>
              <a:t>The gradients are used at a 0º angle</a:t>
            </a:r>
          </a:p>
          <a:p>
            <a:pPr marL="171450" indent="-171450" algn="l">
              <a:spcAft>
                <a:spcPts val="600"/>
              </a:spcAft>
              <a:buFont typeface="Arial" panose="020B0604020202020204" pitchFamily="34" charset="0"/>
              <a:buChar char="•"/>
            </a:pPr>
            <a:r>
              <a:rPr lang="en-GB" sz="1000" b="0" dirty="0">
                <a:solidFill>
                  <a:sysClr val="windowText" lastClr="000000"/>
                </a:solidFill>
              </a:rPr>
              <a:t>Use the linear gradient, never radial</a:t>
            </a:r>
          </a:p>
          <a:p>
            <a:pPr marL="171450" indent="-171450" algn="l">
              <a:spcAft>
                <a:spcPts val="600"/>
              </a:spcAft>
              <a:buFont typeface="Arial" panose="020B0604020202020204" pitchFamily="34" charset="0"/>
              <a:buChar char="•"/>
            </a:pPr>
            <a:r>
              <a:rPr lang="en-GB" sz="1000" b="0" dirty="0">
                <a:solidFill>
                  <a:sysClr val="windowText" lastClr="000000"/>
                </a:solidFill>
              </a:rPr>
              <a:t>Do not create new gradients; use only the gradients shown here</a:t>
            </a:r>
            <a:endParaRPr lang="en-US" sz="1000" b="0" dirty="0">
              <a:solidFill>
                <a:sysClr val="windowText" lastClr="000000"/>
              </a:solidFill>
            </a:endParaRPr>
          </a:p>
        </p:txBody>
      </p:sp>
      <p:sp>
        <p:nvSpPr>
          <p:cNvPr id="57" name="Rectangle 56">
            <a:extLst>
              <a:ext uri="{FF2B5EF4-FFF2-40B4-BE49-F238E27FC236}">
                <a16:creationId xmlns:a16="http://schemas.microsoft.com/office/drawing/2014/main" id="{9D5AAA1F-BD76-48F7-8C50-6E5979B9537B}"/>
              </a:ext>
            </a:extLst>
          </p:cNvPr>
          <p:cNvSpPr/>
          <p:nvPr userDrawn="1"/>
        </p:nvSpPr>
        <p:spPr>
          <a:xfrm>
            <a:off x="5225411" y="4304594"/>
            <a:ext cx="839614"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255</a:t>
            </a:r>
          </a:p>
          <a:p>
            <a:pPr algn="ctr"/>
            <a:r>
              <a:rPr lang="en-GB" sz="800" dirty="0">
                <a:solidFill>
                  <a:schemeClr val="tx1"/>
                </a:solidFill>
              </a:rPr>
              <a:t>255</a:t>
            </a:r>
          </a:p>
          <a:p>
            <a:pPr algn="ctr"/>
            <a:r>
              <a:rPr lang="en-GB" sz="800" dirty="0">
                <a:solidFill>
                  <a:schemeClr val="tx1"/>
                </a:solidFill>
              </a:rPr>
              <a:t>255</a:t>
            </a:r>
          </a:p>
        </p:txBody>
      </p:sp>
      <p:sp>
        <p:nvSpPr>
          <p:cNvPr id="58" name="TextBox 57">
            <a:extLst>
              <a:ext uri="{FF2B5EF4-FFF2-40B4-BE49-F238E27FC236}">
                <a16:creationId xmlns:a16="http://schemas.microsoft.com/office/drawing/2014/main" id="{3485E89C-C25F-4DDF-BA6F-8600323267FE}"/>
              </a:ext>
            </a:extLst>
          </p:cNvPr>
          <p:cNvSpPr txBox="1"/>
          <p:nvPr userDrawn="1"/>
        </p:nvSpPr>
        <p:spPr>
          <a:xfrm>
            <a:off x="6197184" y="4389395"/>
            <a:ext cx="1253995" cy="237066"/>
          </a:xfrm>
          <a:prstGeom prst="rect">
            <a:avLst/>
          </a:prstGeom>
          <a:noFill/>
        </p:spPr>
        <p:txBody>
          <a:bodyPr wrap="square" lIns="54610" tIns="54610" rIns="54610" bIns="54610" rtlCol="0" anchor="ctr">
            <a:noAutofit/>
          </a:bodyPr>
          <a:lstStyle/>
          <a:p>
            <a:pPr algn="l">
              <a:spcAft>
                <a:spcPts val="600"/>
              </a:spcAft>
            </a:pPr>
            <a:r>
              <a:rPr lang="en-GB" sz="1000" dirty="0"/>
              <a:t>White</a:t>
            </a:r>
          </a:p>
        </p:txBody>
      </p:sp>
      <p:graphicFrame>
        <p:nvGraphicFramePr>
          <p:cNvPr id="64" name="Chart 63">
            <a:extLst>
              <a:ext uri="{FF2B5EF4-FFF2-40B4-BE49-F238E27FC236}">
                <a16:creationId xmlns:a16="http://schemas.microsoft.com/office/drawing/2014/main" id="{BCEBD40D-9421-4030-8846-769769EFE758}"/>
              </a:ext>
            </a:extLst>
          </p:cNvPr>
          <p:cNvGraphicFramePr>
            <a:graphicFrameLocks/>
          </p:cNvGraphicFramePr>
          <p:nvPr userDrawn="1">
            <p:custDataLst>
              <p:tags r:id="rId1"/>
            </p:custDataLst>
            <p:extLst>
              <p:ext uri="{D42A27DB-BD31-4B8C-83A1-F6EECF244321}">
                <p14:modId xmlns:p14="http://schemas.microsoft.com/office/powerpoint/2010/main" val="480809188"/>
              </p:ext>
            </p:extLst>
          </p:nvPr>
        </p:nvGraphicFramePr>
        <p:xfrm>
          <a:off x="8361518" y="3389556"/>
          <a:ext cx="2340654" cy="1922784"/>
        </p:xfrm>
        <a:graphic>
          <a:graphicData uri="http://schemas.openxmlformats.org/drawingml/2006/chart">
            <c:chart xmlns:c="http://schemas.openxmlformats.org/drawingml/2006/chart" xmlns:r="http://schemas.openxmlformats.org/officeDocument/2006/relationships" r:id="rId3"/>
          </a:graphicData>
        </a:graphic>
      </p:graphicFrame>
      <p:sp>
        <p:nvSpPr>
          <p:cNvPr id="91" name="TextBox 90">
            <a:extLst>
              <a:ext uri="{FF2B5EF4-FFF2-40B4-BE49-F238E27FC236}">
                <a16:creationId xmlns:a16="http://schemas.microsoft.com/office/drawing/2014/main" id="{94D36A40-CC42-4997-AC07-D89529A2E43D}"/>
              </a:ext>
            </a:extLst>
          </p:cNvPr>
          <p:cNvSpPr txBox="1"/>
          <p:nvPr userDrawn="1"/>
        </p:nvSpPr>
        <p:spPr>
          <a:xfrm>
            <a:off x="7170486" y="3546218"/>
            <a:ext cx="1545229" cy="153888"/>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Color order for charts</a:t>
            </a:r>
          </a:p>
        </p:txBody>
      </p:sp>
      <p:grpSp>
        <p:nvGrpSpPr>
          <p:cNvPr id="80" name="Group 79">
            <a:extLst>
              <a:ext uri="{FF2B5EF4-FFF2-40B4-BE49-F238E27FC236}">
                <a16:creationId xmlns:a16="http://schemas.microsoft.com/office/drawing/2014/main" id="{A12A22AF-1159-492C-8163-7F134D46301C}"/>
              </a:ext>
            </a:extLst>
          </p:cNvPr>
          <p:cNvGrpSpPr/>
          <p:nvPr userDrawn="1"/>
        </p:nvGrpSpPr>
        <p:grpSpPr>
          <a:xfrm>
            <a:off x="7146553" y="5566907"/>
            <a:ext cx="4053259" cy="310018"/>
            <a:chOff x="9413875" y="4563300"/>
            <a:chExt cx="12974364" cy="592341"/>
          </a:xfrm>
        </p:grpSpPr>
        <p:sp>
          <p:nvSpPr>
            <p:cNvPr id="81" name="Rectangle 80">
              <a:extLst>
                <a:ext uri="{FF2B5EF4-FFF2-40B4-BE49-F238E27FC236}">
                  <a16:creationId xmlns:a16="http://schemas.microsoft.com/office/drawing/2014/main" id="{94CB130B-883E-46F2-8BAD-057C3580F4DB}"/>
                </a:ext>
              </a:extLst>
            </p:cNvPr>
            <p:cNvSpPr/>
            <p:nvPr/>
          </p:nvSpPr>
          <p:spPr>
            <a:xfrm>
              <a:off x="11293071" y="4563300"/>
              <a:ext cx="759576" cy="592341"/>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a:t>
              </a:r>
            </a:p>
          </p:txBody>
        </p:sp>
        <p:sp>
          <p:nvSpPr>
            <p:cNvPr id="82" name="Rectangle 81">
              <a:extLst>
                <a:ext uri="{FF2B5EF4-FFF2-40B4-BE49-F238E27FC236}">
                  <a16:creationId xmlns:a16="http://schemas.microsoft.com/office/drawing/2014/main" id="{53EBDD77-2FA2-42F7-8A25-5C4A909D0150}"/>
                </a:ext>
              </a:extLst>
            </p:cNvPr>
            <p:cNvSpPr/>
            <p:nvPr/>
          </p:nvSpPr>
          <p:spPr>
            <a:xfrm>
              <a:off x="9413875" y="4563300"/>
              <a:ext cx="759576" cy="592341"/>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a:t>
              </a:r>
            </a:p>
          </p:txBody>
        </p:sp>
        <p:sp>
          <p:nvSpPr>
            <p:cNvPr id="88" name="Rectangle 87">
              <a:extLst>
                <a:ext uri="{FF2B5EF4-FFF2-40B4-BE49-F238E27FC236}">
                  <a16:creationId xmlns:a16="http://schemas.microsoft.com/office/drawing/2014/main" id="{11DA24D2-7F5B-4456-A47E-F24E0ABB6D5B}"/>
                </a:ext>
              </a:extLst>
            </p:cNvPr>
            <p:cNvSpPr/>
            <p:nvPr/>
          </p:nvSpPr>
          <p:spPr>
            <a:xfrm>
              <a:off x="12232670" y="4563300"/>
              <a:ext cx="759576" cy="592341"/>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4</a:t>
              </a:r>
            </a:p>
          </p:txBody>
        </p:sp>
        <p:sp>
          <p:nvSpPr>
            <p:cNvPr id="89" name="Rectangle 88">
              <a:extLst>
                <a:ext uri="{FF2B5EF4-FFF2-40B4-BE49-F238E27FC236}">
                  <a16:creationId xmlns:a16="http://schemas.microsoft.com/office/drawing/2014/main" id="{8090D3A4-DE26-4963-9B85-87AE4216FA34}"/>
                </a:ext>
              </a:extLst>
            </p:cNvPr>
            <p:cNvSpPr/>
            <p:nvPr/>
          </p:nvSpPr>
          <p:spPr>
            <a:xfrm>
              <a:off x="14111867" y="4563300"/>
              <a:ext cx="759576" cy="592341"/>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6</a:t>
              </a:r>
            </a:p>
          </p:txBody>
        </p:sp>
        <p:sp>
          <p:nvSpPr>
            <p:cNvPr id="90" name="Rectangle 89">
              <a:extLst>
                <a:ext uri="{FF2B5EF4-FFF2-40B4-BE49-F238E27FC236}">
                  <a16:creationId xmlns:a16="http://schemas.microsoft.com/office/drawing/2014/main" id="{A9D124B7-B2EA-49D5-BC29-5F83FDC8AE2C}"/>
                </a:ext>
              </a:extLst>
            </p:cNvPr>
            <p:cNvSpPr/>
            <p:nvPr/>
          </p:nvSpPr>
          <p:spPr>
            <a:xfrm>
              <a:off x="17870263" y="4563300"/>
              <a:ext cx="759576" cy="592341"/>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a:t>
              </a:r>
            </a:p>
          </p:txBody>
        </p:sp>
        <p:sp>
          <p:nvSpPr>
            <p:cNvPr id="92" name="Rectangle 91">
              <a:extLst>
                <a:ext uri="{FF2B5EF4-FFF2-40B4-BE49-F238E27FC236}">
                  <a16:creationId xmlns:a16="http://schemas.microsoft.com/office/drawing/2014/main" id="{64CDA0A7-4E12-4085-9DB0-1A1C51252895}"/>
                </a:ext>
              </a:extLst>
            </p:cNvPr>
            <p:cNvSpPr/>
            <p:nvPr/>
          </p:nvSpPr>
          <p:spPr>
            <a:xfrm>
              <a:off x="13172269" y="4563300"/>
              <a:ext cx="759576" cy="592341"/>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5</a:t>
              </a:r>
            </a:p>
          </p:txBody>
        </p:sp>
        <p:sp>
          <p:nvSpPr>
            <p:cNvPr id="93" name="Rectangle 92">
              <a:extLst>
                <a:ext uri="{FF2B5EF4-FFF2-40B4-BE49-F238E27FC236}">
                  <a16:creationId xmlns:a16="http://schemas.microsoft.com/office/drawing/2014/main" id="{A476B35C-953A-4CE4-A97F-E7F2056B7134}"/>
                </a:ext>
              </a:extLst>
            </p:cNvPr>
            <p:cNvSpPr/>
            <p:nvPr/>
          </p:nvSpPr>
          <p:spPr>
            <a:xfrm>
              <a:off x="18809863" y="4563300"/>
              <a:ext cx="759576" cy="592341"/>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a:t>
              </a:r>
            </a:p>
          </p:txBody>
        </p:sp>
        <p:sp>
          <p:nvSpPr>
            <p:cNvPr id="94" name="Rectangle 93">
              <a:extLst>
                <a:ext uri="{FF2B5EF4-FFF2-40B4-BE49-F238E27FC236}">
                  <a16:creationId xmlns:a16="http://schemas.microsoft.com/office/drawing/2014/main" id="{2FE2998D-CFF6-4C93-8CC0-8D077B395C09}"/>
                </a:ext>
              </a:extLst>
            </p:cNvPr>
            <p:cNvSpPr/>
            <p:nvPr/>
          </p:nvSpPr>
          <p:spPr>
            <a:xfrm>
              <a:off x="15991064" y="4563300"/>
              <a:ext cx="759576" cy="592341"/>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a:t>
              </a:r>
            </a:p>
          </p:txBody>
        </p:sp>
        <p:sp>
          <p:nvSpPr>
            <p:cNvPr id="95" name="Rectangle 94">
              <a:extLst>
                <a:ext uri="{FF2B5EF4-FFF2-40B4-BE49-F238E27FC236}">
                  <a16:creationId xmlns:a16="http://schemas.microsoft.com/office/drawing/2014/main" id="{A2A96EEC-C3EF-4FC4-95E3-D03678E04E0F}"/>
                </a:ext>
              </a:extLst>
            </p:cNvPr>
            <p:cNvSpPr/>
            <p:nvPr/>
          </p:nvSpPr>
          <p:spPr>
            <a:xfrm>
              <a:off x="21628663" y="4563300"/>
              <a:ext cx="759576" cy="592341"/>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14</a:t>
              </a:r>
            </a:p>
          </p:txBody>
        </p:sp>
        <p:sp>
          <p:nvSpPr>
            <p:cNvPr id="96" name="Rectangle 95">
              <a:extLst>
                <a:ext uri="{FF2B5EF4-FFF2-40B4-BE49-F238E27FC236}">
                  <a16:creationId xmlns:a16="http://schemas.microsoft.com/office/drawing/2014/main" id="{173DDF4D-959F-4793-8695-E8CC0EAF3DF6}"/>
                </a:ext>
              </a:extLst>
            </p:cNvPr>
            <p:cNvSpPr/>
            <p:nvPr/>
          </p:nvSpPr>
          <p:spPr>
            <a:xfrm>
              <a:off x="10353473" y="4563300"/>
              <a:ext cx="759576" cy="592341"/>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a:t>
              </a:r>
            </a:p>
          </p:txBody>
        </p:sp>
        <p:sp>
          <p:nvSpPr>
            <p:cNvPr id="97" name="Rectangle 96">
              <a:extLst>
                <a:ext uri="{FF2B5EF4-FFF2-40B4-BE49-F238E27FC236}">
                  <a16:creationId xmlns:a16="http://schemas.microsoft.com/office/drawing/2014/main" id="{C9C4D549-AF08-4D7D-B6E7-64869DC20BCE}"/>
                </a:ext>
              </a:extLst>
            </p:cNvPr>
            <p:cNvSpPr/>
            <p:nvPr/>
          </p:nvSpPr>
          <p:spPr>
            <a:xfrm>
              <a:off x="20689065" y="4563300"/>
              <a:ext cx="759576" cy="592341"/>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13</a:t>
              </a:r>
            </a:p>
          </p:txBody>
        </p:sp>
        <p:sp>
          <p:nvSpPr>
            <p:cNvPr id="98" name="Rectangle 97">
              <a:extLst>
                <a:ext uri="{FF2B5EF4-FFF2-40B4-BE49-F238E27FC236}">
                  <a16:creationId xmlns:a16="http://schemas.microsoft.com/office/drawing/2014/main" id="{2F2BDB81-11B5-4271-813D-41DD2514BCB0}"/>
                </a:ext>
              </a:extLst>
            </p:cNvPr>
            <p:cNvSpPr/>
            <p:nvPr/>
          </p:nvSpPr>
          <p:spPr>
            <a:xfrm>
              <a:off x="15051466" y="4563300"/>
              <a:ext cx="759576" cy="592341"/>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7</a:t>
              </a:r>
            </a:p>
          </p:txBody>
        </p:sp>
        <p:sp>
          <p:nvSpPr>
            <p:cNvPr id="99" name="Rectangle 98">
              <a:extLst>
                <a:ext uri="{FF2B5EF4-FFF2-40B4-BE49-F238E27FC236}">
                  <a16:creationId xmlns:a16="http://schemas.microsoft.com/office/drawing/2014/main" id="{7CBD5116-429D-4C82-ABFE-732946C493D0}"/>
                </a:ext>
              </a:extLst>
            </p:cNvPr>
            <p:cNvSpPr/>
            <p:nvPr/>
          </p:nvSpPr>
          <p:spPr>
            <a:xfrm>
              <a:off x="19749462" y="4563300"/>
              <a:ext cx="759576" cy="592341"/>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12</a:t>
              </a:r>
            </a:p>
          </p:txBody>
        </p:sp>
        <p:sp>
          <p:nvSpPr>
            <p:cNvPr id="100" name="Rectangle 99">
              <a:extLst>
                <a:ext uri="{FF2B5EF4-FFF2-40B4-BE49-F238E27FC236}">
                  <a16:creationId xmlns:a16="http://schemas.microsoft.com/office/drawing/2014/main" id="{CE418BB4-E2A0-41BB-84BE-84EE06AE42FE}"/>
                </a:ext>
              </a:extLst>
            </p:cNvPr>
            <p:cNvSpPr/>
            <p:nvPr/>
          </p:nvSpPr>
          <p:spPr>
            <a:xfrm>
              <a:off x="16930663" y="4563300"/>
              <a:ext cx="759576" cy="592341"/>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p:txBody>
        </p:sp>
      </p:grpSp>
    </p:spTree>
    <p:extLst>
      <p:ext uri="{BB962C8B-B14F-4D97-AF65-F5344CB8AC3E}">
        <p14:creationId xmlns:p14="http://schemas.microsoft.com/office/powerpoint/2010/main" val="16569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TITLE SLIDE - Right vertical dark image">
    <p:bg>
      <p:bgPr>
        <a:solidFill>
          <a:schemeClr val="tx2"/>
        </a:solidFill>
        <a:effectLst/>
      </p:bgPr>
    </p:bg>
    <p:spTree>
      <p:nvGrpSpPr>
        <p:cNvPr id="1" name=""/>
        <p:cNvGrpSpPr/>
        <p:nvPr/>
      </p:nvGrpSpPr>
      <p:grpSpPr>
        <a:xfrm>
          <a:off x="0" y="0"/>
          <a:ext cx="0" cy="0"/>
          <a:chOff x="0" y="0"/>
          <a:chExt cx="0" cy="0"/>
        </a:xfrm>
      </p:grpSpPr>
      <p:sp>
        <p:nvSpPr>
          <p:cNvPr id="8" name="Freeform 19">
            <a:extLst>
              <a:ext uri="{FF2B5EF4-FFF2-40B4-BE49-F238E27FC236}">
                <a16:creationId xmlns:a16="http://schemas.microsoft.com/office/drawing/2014/main" id="{457C79FB-C07C-444A-B79A-75D7F59B856B}"/>
              </a:ext>
            </a:extLst>
          </p:cNvPr>
          <p:cNvSpPr>
            <a:spLocks noChangeAspect="1" noEditPoints="1"/>
          </p:cNvSpPr>
          <p:nvPr userDrawn="1"/>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 name="Title 1"/>
          <p:cNvSpPr>
            <a:spLocks noGrp="1"/>
          </p:cNvSpPr>
          <p:nvPr>
            <p:ph type="ctrTitle" hasCustomPrompt="1"/>
          </p:nvPr>
        </p:nvSpPr>
        <p:spPr>
          <a:xfrm>
            <a:off x="998476" y="1485243"/>
            <a:ext cx="3600000" cy="3420000"/>
          </a:xfrm>
        </p:spPr>
        <p:txBody>
          <a:bodyPr anchor="t" anchorCtr="0"/>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p:ph type="body" sz="quarter" idx="11"/>
          </p:nvPr>
        </p:nvSpPr>
        <p:spPr>
          <a:xfrm>
            <a:off x="998478" y="5007010"/>
            <a:ext cx="3600000" cy="810000"/>
          </a:xfrm>
        </p:spPr>
        <p:txBody>
          <a:bodyPr anchor="b"/>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9388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200E6EA-7AA4-4C98-8E47-F5F83446E051}"/>
              </a:ext>
            </a:extLst>
          </p:cNvPr>
          <p:cNvSpPr>
            <a:spLocks noGrp="1" noChangeAspect="1"/>
          </p:cNvSpPr>
          <p:nvPr>
            <p:ph type="pic" sz="quarter" idx="12"/>
          </p:nvPr>
        </p:nvSpPr>
        <p:spPr>
          <a:xfrm>
            <a:off x="998477" y="1468380"/>
            <a:ext cx="5885053" cy="4087973"/>
          </a:xfrm>
          <a:solidFill>
            <a:schemeClr val="accent1"/>
          </a:solidFill>
        </p:spPr>
        <p:txBody>
          <a:bodyPr anchor="ctr"/>
          <a:lstStyle>
            <a:lvl1pPr algn="ctr">
              <a:defRPr sz="1000" b="0">
                <a:solidFill>
                  <a:schemeClr val="bg1"/>
                </a:solidFill>
              </a:defRPr>
            </a:lvl1pPr>
          </a:lstStyle>
          <a:p>
            <a:r>
              <a:rPr lang="en-US"/>
              <a:t>Click icon to add picture</a:t>
            </a:r>
            <a:endParaRPr lang="en-GB"/>
          </a:p>
        </p:txBody>
      </p:sp>
      <p:sp>
        <p:nvSpPr>
          <p:cNvPr id="2" name="Title 1"/>
          <p:cNvSpPr>
            <a:spLocks noGrp="1"/>
          </p:cNvSpPr>
          <p:nvPr>
            <p:ph type="ctrTitle" hasCustomPrompt="1"/>
          </p:nvPr>
        </p:nvSpPr>
        <p:spPr>
          <a:xfrm>
            <a:off x="7642337" y="1468380"/>
            <a:ext cx="3551186" cy="3098109"/>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7648627"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7648627"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userDrawn="1">
            <p:ph type="body" sz="quarter" idx="11"/>
          </p:nvPr>
        </p:nvSpPr>
        <p:spPr>
          <a:xfrm>
            <a:off x="7648628" y="4746353"/>
            <a:ext cx="355118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35" name="Freeform 19">
            <a:extLst>
              <a:ext uri="{FF2B5EF4-FFF2-40B4-BE49-F238E27FC236}">
                <a16:creationId xmlns:a16="http://schemas.microsoft.com/office/drawing/2014/main" id="{63FF197E-1AE7-4604-B3DB-21B6EC509734}"/>
              </a:ext>
            </a:extLst>
          </p:cNvPr>
          <p:cNvSpPr>
            <a:spLocks noChangeAspect="1" noEditPoints="1"/>
          </p:cNvSpPr>
          <p:nvPr userDrawn="1"/>
        </p:nvSpPr>
        <p:spPr bwMode="auto">
          <a:xfrm>
            <a:off x="764734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033362024"/>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accent2"/>
        </a:solidFill>
        <a:effectLst/>
      </p:bgPr>
    </p:bg>
    <p:spTree>
      <p:nvGrpSpPr>
        <p:cNvPr id="1" name=""/>
        <p:cNvGrpSpPr/>
        <p:nvPr/>
      </p:nvGrpSpPr>
      <p:grpSpPr>
        <a:xfrm>
          <a:off x="0" y="0"/>
          <a:ext cx="0" cy="0"/>
          <a:chOff x="0" y="0"/>
          <a:chExt cx="0" cy="0"/>
        </a:xfrm>
      </p:grpSpPr>
      <p:sp>
        <p:nvSpPr>
          <p:cNvPr id="28" name="Picture Placeholder 3">
            <a:extLst>
              <a:ext uri="{FF2B5EF4-FFF2-40B4-BE49-F238E27FC236}">
                <a16:creationId xmlns:a16="http://schemas.microsoft.com/office/drawing/2014/main" id="{445BA5F7-F13B-4C20-B0E0-112E55400EE4}"/>
              </a:ext>
            </a:extLst>
          </p:cNvPr>
          <p:cNvSpPr>
            <a:spLocks noGrp="1" noChangeAspect="1"/>
          </p:cNvSpPr>
          <p:nvPr>
            <p:ph type="pic" sz="quarter" idx="12"/>
          </p:nvPr>
        </p:nvSpPr>
        <p:spPr>
          <a:xfrm>
            <a:off x="998477" y="371311"/>
            <a:ext cx="3727618" cy="5392264"/>
          </a:xfrm>
          <a:solidFill>
            <a:schemeClr val="accent1"/>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a:p>
        </p:txBody>
      </p:sp>
      <p:sp>
        <p:nvSpPr>
          <p:cNvPr id="2" name="Title 1"/>
          <p:cNvSpPr>
            <a:spLocks noGrp="1"/>
          </p:cNvSpPr>
          <p:nvPr>
            <p:ph type="ctrTitle" hasCustomPrompt="1"/>
          </p:nvPr>
        </p:nvSpPr>
        <p:spPr>
          <a:xfrm>
            <a:off x="5489910" y="1453783"/>
            <a:ext cx="5301922" cy="3446223"/>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4729193"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userDrawn="1">
            <p:ph type="body" sz="quarter" idx="11"/>
          </p:nvPr>
        </p:nvSpPr>
        <p:spPr>
          <a:xfrm>
            <a:off x="5489910" y="4953575"/>
            <a:ext cx="5301922"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35" name="Freeform 19">
            <a:extLst>
              <a:ext uri="{FF2B5EF4-FFF2-40B4-BE49-F238E27FC236}">
                <a16:creationId xmlns:a16="http://schemas.microsoft.com/office/drawing/2014/main" id="{8CCE579D-9189-4FA0-AA19-DE69E2B53071}"/>
              </a:ext>
            </a:extLst>
          </p:cNvPr>
          <p:cNvSpPr>
            <a:spLocks noChangeAspect="1" noEditPoints="1"/>
          </p:cNvSpPr>
          <p:nvPr userDrawn="1"/>
        </p:nvSpPr>
        <p:spPr bwMode="auto">
          <a:xfrm>
            <a:off x="5491560"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45474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8" name="Picture Placeholder 3">
            <a:extLst>
              <a:ext uri="{FF2B5EF4-FFF2-40B4-BE49-F238E27FC236}">
                <a16:creationId xmlns:a16="http://schemas.microsoft.com/office/drawing/2014/main" id="{1D0B9D96-907F-4E37-B5A7-830AD095F223}"/>
              </a:ext>
            </a:extLst>
          </p:cNvPr>
          <p:cNvSpPr>
            <a:spLocks noGrp="1" noChangeAspect="1"/>
          </p:cNvSpPr>
          <p:nvPr>
            <p:ph type="pic" sz="quarter" idx="12"/>
          </p:nvPr>
        </p:nvSpPr>
        <p:spPr>
          <a:xfrm>
            <a:off x="4915965" y="1456388"/>
            <a:ext cx="6283848" cy="4364991"/>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a:p>
        </p:txBody>
      </p:sp>
      <p:sp>
        <p:nvSpPr>
          <p:cNvPr id="35" name="Freeform 19">
            <a:extLst>
              <a:ext uri="{FF2B5EF4-FFF2-40B4-BE49-F238E27FC236}">
                <a16:creationId xmlns:a16="http://schemas.microsoft.com/office/drawing/2014/main" id="{97111BA8-613B-4984-9EA2-0B67CA521CBE}"/>
              </a:ext>
            </a:extLst>
          </p:cNvPr>
          <p:cNvSpPr>
            <a:spLocks noChangeAspect="1" noEditPoints="1"/>
          </p:cNvSpPr>
          <p:nvPr userDrawn="1"/>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4" name="Title 1">
            <a:extLst>
              <a:ext uri="{FF2B5EF4-FFF2-40B4-BE49-F238E27FC236}">
                <a16:creationId xmlns:a16="http://schemas.microsoft.com/office/drawing/2014/main" id="{E8E14845-BB2E-4EA2-8CBD-F35A520E366D}"/>
              </a:ext>
            </a:extLst>
          </p:cNvPr>
          <p:cNvSpPr>
            <a:spLocks noGrp="1"/>
          </p:cNvSpPr>
          <p:nvPr>
            <p:ph type="ctrTitle" hasCustomPrompt="1"/>
          </p:nvPr>
        </p:nvSpPr>
        <p:spPr>
          <a:xfrm>
            <a:off x="998478" y="1456388"/>
            <a:ext cx="3174866" cy="3427743"/>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40" name="Text Placeholder 3">
            <a:extLst>
              <a:ext uri="{FF2B5EF4-FFF2-40B4-BE49-F238E27FC236}">
                <a16:creationId xmlns:a16="http://schemas.microsoft.com/office/drawing/2014/main" id="{423222F2-0E39-45E4-8918-49125CD7C1EA}"/>
              </a:ext>
            </a:extLst>
          </p:cNvPr>
          <p:cNvSpPr>
            <a:spLocks noGrp="1"/>
          </p:cNvSpPr>
          <p:nvPr>
            <p:ph type="body" sz="quarter" idx="11"/>
          </p:nvPr>
        </p:nvSpPr>
        <p:spPr>
          <a:xfrm>
            <a:off x="998478" y="5007010"/>
            <a:ext cx="317486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2617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478" y="1456388"/>
            <a:ext cx="5249471" cy="3442681"/>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357588"/>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 Placeholder 3"/>
          <p:cNvSpPr>
            <a:spLocks noGrp="1"/>
          </p:cNvSpPr>
          <p:nvPr userDrawn="1">
            <p:ph type="body" sz="quarter" idx="11"/>
          </p:nvPr>
        </p:nvSpPr>
        <p:spPr>
          <a:xfrm>
            <a:off x="998478" y="5007009"/>
            <a:ext cx="5249471"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28" name="Picture Placeholder 3">
            <a:extLst>
              <a:ext uri="{FF2B5EF4-FFF2-40B4-BE49-F238E27FC236}">
                <a16:creationId xmlns:a16="http://schemas.microsoft.com/office/drawing/2014/main" id="{13BD1F9C-C7CA-4162-BCD4-0E8701D30076}"/>
              </a:ext>
            </a:extLst>
          </p:cNvPr>
          <p:cNvSpPr>
            <a:spLocks noGrp="1" noChangeAspect="1"/>
          </p:cNvSpPr>
          <p:nvPr>
            <p:ph type="pic" sz="quarter" idx="12"/>
          </p:nvPr>
        </p:nvSpPr>
        <p:spPr>
          <a:xfrm>
            <a:off x="7428967" y="371311"/>
            <a:ext cx="3764557" cy="5445698"/>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a:p>
        </p:txBody>
      </p:sp>
      <p:sp>
        <p:nvSpPr>
          <p:cNvPr id="29" name="Freeform 19">
            <a:extLst>
              <a:ext uri="{FF2B5EF4-FFF2-40B4-BE49-F238E27FC236}">
                <a16:creationId xmlns:a16="http://schemas.microsoft.com/office/drawing/2014/main" id="{91BD7904-A0EC-4665-99EF-039A51C5C5BE}"/>
              </a:ext>
            </a:extLst>
          </p:cNvPr>
          <p:cNvSpPr>
            <a:spLocks noChangeAspect="1" noEditPoints="1"/>
          </p:cNvSpPr>
          <p:nvPr userDrawn="1"/>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4820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0867071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BB7E5C9-1800-9170-70E5-49604E7CACDE}"/>
              </a:ext>
            </a:extLst>
          </p:cNvPr>
          <p:cNvGraphicFramePr>
            <a:graphicFrameLocks noChangeAspect="1"/>
          </p:cNvGraphicFramePr>
          <p:nvPr userDrawn="1">
            <p:custDataLst>
              <p:tags r:id="rId45"/>
            </p:custDataLst>
            <p:extLst>
              <p:ext uri="{D42A27DB-BD31-4B8C-83A1-F6EECF244321}">
                <p14:modId xmlns:p14="http://schemas.microsoft.com/office/powerpoint/2010/main" val="3409404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6" imgW="404" imgH="405" progId="TCLayout.ActiveDocument.1">
                  <p:embed/>
                </p:oleObj>
              </mc:Choice>
              <mc:Fallback>
                <p:oleObj name="think-cell Slide" r:id="rId46" imgW="404" imgH="405" progId="TCLayout.ActiveDocument.1">
                  <p:embed/>
                  <p:pic>
                    <p:nvPicPr>
                      <p:cNvPr id="0" name=""/>
                      <p:cNvPicPr/>
                      <p:nvPr/>
                    </p:nvPicPr>
                    <p:blipFill>
                      <a:blip r:embed="rId4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995364" y="431800"/>
            <a:ext cx="10204450" cy="533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995362" y="1330325"/>
            <a:ext cx="10200683" cy="4546600"/>
          </a:xfrm>
          <a:prstGeom prst="rect">
            <a:avLst/>
          </a:prstGeom>
        </p:spPr>
        <p:txBody>
          <a:bodyPr vert="horz" lIns="0" tIns="0" rIns="0" bIns="0" rtlCol="0" anchor="t" anchorCtr="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9" name="Shape 8"/>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dirty="0">
              <a:solidFill>
                <a:schemeClr val="accent2"/>
              </a:solidFill>
              <a:latin typeface="+mn-lt"/>
              <a:ea typeface="Arial"/>
              <a:cs typeface="Arial" panose="020B0604020202020204" pitchFamily="34" charset="0"/>
            </a:endParaRPr>
          </a:p>
        </p:txBody>
      </p:sp>
      <p:sp>
        <p:nvSpPr>
          <p:cNvPr id="26" name="Freeform 19">
            <a:extLst>
              <a:ext uri="{C183D7F6-B498-43B3-948B-1728B52AA6E4}">
                <adec:decorative xmlns:adec="http://schemas.microsoft.com/office/drawing/2017/decorative" val="1"/>
              </a:ext>
            </a:extLst>
          </p:cNvPr>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TextBox 7">
            <a:extLs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chemeClr val="bg1">
                    <a:lumMod val="65000"/>
                  </a:schemeClr>
                </a:solidFill>
                <a:latin typeface="Arial" panose="020B0604020202020204" pitchFamily="34" charset="0"/>
                <a:ea typeface="Arial"/>
                <a:cs typeface="Arial" panose="020B0604020202020204" pitchFamily="34" charset="0"/>
              </a:rPr>
              <a:t>© 202</a:t>
            </a:r>
            <a:r>
              <a:rPr lang="hu-HU" sz="600" dirty="0">
                <a:solidFill>
                  <a:schemeClr val="bg1">
                    <a:lumMod val="65000"/>
                  </a:schemeClr>
                </a:solidFill>
                <a:latin typeface="Arial" panose="020B0604020202020204" pitchFamily="34" charset="0"/>
                <a:ea typeface="Arial"/>
                <a:cs typeface="Arial" panose="020B0604020202020204" pitchFamily="34" charset="0"/>
              </a:rPr>
              <a:t>4</a:t>
            </a:r>
            <a:r>
              <a:rPr lang="en-US" sz="600" dirty="0">
                <a:solidFill>
                  <a:schemeClr val="bg1">
                    <a:lumMod val="65000"/>
                  </a:schemeClr>
                </a:solidFill>
                <a:latin typeface="Arial" panose="020B0604020202020204" pitchFamily="34" charset="0"/>
                <a:ea typeface="Arial"/>
                <a:cs typeface="Arial" panose="020B0604020202020204" pitchFamily="34" charset="0"/>
              </a:rPr>
              <a:t> KPMG Advisory Ltd., a Hungarian limited liability company and a member firm of the KPMG global organization of independent member firms affiliated with KPMG International Limited, a private English company limited by guarantee. All rights reserved. </a:t>
            </a: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03" r:id="rId1"/>
    <p:sldLayoutId id="2147483783" r:id="rId2"/>
    <p:sldLayoutId id="2147483749" r:id="rId3"/>
    <p:sldLayoutId id="2147483750" r:id="rId4"/>
    <p:sldLayoutId id="2147483767" r:id="rId5"/>
    <p:sldLayoutId id="2147483768" r:id="rId6"/>
    <p:sldLayoutId id="2147483765" r:id="rId7"/>
    <p:sldLayoutId id="2147483766" r:id="rId8"/>
    <p:sldLayoutId id="2147483666" r:id="rId9"/>
    <p:sldLayoutId id="2147483712" r:id="rId10"/>
    <p:sldLayoutId id="2147483664" r:id="rId11"/>
    <p:sldLayoutId id="2147483769" r:id="rId12"/>
    <p:sldLayoutId id="2147483789" r:id="rId13"/>
    <p:sldLayoutId id="2147483770" r:id="rId14"/>
    <p:sldLayoutId id="2147483714" r:id="rId15"/>
    <p:sldLayoutId id="2147483784" r:id="rId16"/>
    <p:sldLayoutId id="2147483689" r:id="rId17"/>
    <p:sldLayoutId id="2147483716" r:id="rId18"/>
    <p:sldLayoutId id="2147483690" r:id="rId19"/>
    <p:sldLayoutId id="2147483692" r:id="rId20"/>
    <p:sldLayoutId id="2147483691" r:id="rId21"/>
    <p:sldLayoutId id="2147483693" r:id="rId22"/>
    <p:sldLayoutId id="2147483701" r:id="rId23"/>
    <p:sldLayoutId id="2147483771" r:id="rId24"/>
    <p:sldLayoutId id="2147483752" r:id="rId25"/>
    <p:sldLayoutId id="2147483697" r:id="rId26"/>
    <p:sldLayoutId id="2147483772" r:id="rId27"/>
    <p:sldLayoutId id="2147483754" r:id="rId28"/>
    <p:sldLayoutId id="2147483699" r:id="rId29"/>
    <p:sldLayoutId id="2147483700" r:id="rId30"/>
    <p:sldLayoutId id="2147483722" r:id="rId31"/>
    <p:sldLayoutId id="2147483682" r:id="rId32"/>
    <p:sldLayoutId id="2147483745" r:id="rId33"/>
    <p:sldLayoutId id="2147483746" r:id="rId34"/>
    <p:sldLayoutId id="2147483799" r:id="rId35"/>
    <p:sldLayoutId id="2147483795" r:id="rId36"/>
    <p:sldLayoutId id="2147483797" r:id="rId37"/>
    <p:sldLayoutId id="2147483798" r:id="rId38"/>
    <p:sldLayoutId id="2147483800" r:id="rId39"/>
    <p:sldLayoutId id="2147483667" r:id="rId40"/>
    <p:sldLayoutId id="2147483748" r:id="rId41"/>
    <p:sldLayoutId id="2147483773" r:id="rId42"/>
    <p:sldLayoutId id="2147483801" r:id="rId43"/>
  </p:sldLayoutIdLst>
  <p:txStyles>
    <p:titleStyle>
      <a:lvl1pPr algn="l" defTabSz="914400" rtl="0" eaLnBrk="1" latinLnBrk="0" hangingPunct="1">
        <a:lnSpc>
          <a:spcPct val="70000"/>
        </a:lnSpc>
        <a:spcBef>
          <a:spcPct val="0"/>
        </a:spcBef>
        <a:buNone/>
        <a:defRPr sz="4400" kern="1200">
          <a:solidFill>
            <a:schemeClr val="accent2"/>
          </a:solidFill>
          <a:latin typeface="KPMG Bold" panose="020B0803030202040204" pitchFamily="34" charset="0"/>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userDrawn="1">
          <p15:clr>
            <a:srgbClr val="F26B43"/>
          </p15:clr>
        </p15:guide>
        <p15:guide id="2" pos="627" userDrawn="1">
          <p15:clr>
            <a:srgbClr val="F26B43"/>
          </p15:clr>
        </p15:guide>
        <p15:guide id="3" pos="7055" userDrawn="1">
          <p15:clr>
            <a:srgbClr val="F26B43"/>
          </p15:clr>
        </p15:guide>
        <p15:guide id="4" orient="horz" pos="838" userDrawn="1">
          <p15:clr>
            <a:srgbClr val="F26B43"/>
          </p15:clr>
        </p15:guide>
        <p15:guide id="5" orient="horz" pos="612" userDrawn="1">
          <p15:clr>
            <a:srgbClr val="F26B43"/>
          </p15:clr>
        </p15:guide>
        <p15:guide id="6" orient="horz" pos="2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43.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tags" Target="../tags/tag7.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tags" Target="../tags/tag33.xml"/><Relationship Id="rId39" Type="http://schemas.openxmlformats.org/officeDocument/2006/relationships/tags" Target="../tags/tag46.xml"/><Relationship Id="rId21" Type="http://schemas.openxmlformats.org/officeDocument/2006/relationships/tags" Target="../tags/tag28.xml"/><Relationship Id="rId34" Type="http://schemas.openxmlformats.org/officeDocument/2006/relationships/tags" Target="../tags/tag41.xml"/><Relationship Id="rId42" Type="http://schemas.openxmlformats.org/officeDocument/2006/relationships/tags" Target="../tags/tag49.xml"/><Relationship Id="rId47" Type="http://schemas.openxmlformats.org/officeDocument/2006/relationships/tags" Target="../tags/tag54.xml"/><Relationship Id="rId50" Type="http://schemas.openxmlformats.org/officeDocument/2006/relationships/image" Target="../media/image10.emf"/><Relationship Id="rId55" Type="http://schemas.openxmlformats.org/officeDocument/2006/relationships/chart" Target="../charts/chart6.xml"/><Relationship Id="rId63" Type="http://schemas.openxmlformats.org/officeDocument/2006/relationships/chart" Target="../charts/chart14.xml"/><Relationship Id="rId7" Type="http://schemas.openxmlformats.org/officeDocument/2006/relationships/tags" Target="../tags/tag14.xml"/><Relationship Id="rId2" Type="http://schemas.openxmlformats.org/officeDocument/2006/relationships/tags" Target="../tags/tag9.xml"/><Relationship Id="rId16" Type="http://schemas.openxmlformats.org/officeDocument/2006/relationships/tags" Target="../tags/tag23.xml"/><Relationship Id="rId29" Type="http://schemas.openxmlformats.org/officeDocument/2006/relationships/tags" Target="../tags/tag36.xml"/><Relationship Id="rId11" Type="http://schemas.openxmlformats.org/officeDocument/2006/relationships/tags" Target="../tags/tag18.xml"/><Relationship Id="rId24" Type="http://schemas.openxmlformats.org/officeDocument/2006/relationships/tags" Target="../tags/tag31.xml"/><Relationship Id="rId32" Type="http://schemas.openxmlformats.org/officeDocument/2006/relationships/tags" Target="../tags/tag39.xml"/><Relationship Id="rId37" Type="http://schemas.openxmlformats.org/officeDocument/2006/relationships/tags" Target="../tags/tag44.xml"/><Relationship Id="rId40" Type="http://schemas.openxmlformats.org/officeDocument/2006/relationships/tags" Target="../tags/tag47.xml"/><Relationship Id="rId45" Type="http://schemas.openxmlformats.org/officeDocument/2006/relationships/tags" Target="../tags/tag52.xml"/><Relationship Id="rId53" Type="http://schemas.openxmlformats.org/officeDocument/2006/relationships/chart" Target="../charts/chart4.xml"/><Relationship Id="rId58" Type="http://schemas.openxmlformats.org/officeDocument/2006/relationships/chart" Target="../charts/chart9.xml"/><Relationship Id="rId5" Type="http://schemas.openxmlformats.org/officeDocument/2006/relationships/tags" Target="../tags/tag12.xml"/><Relationship Id="rId61" Type="http://schemas.openxmlformats.org/officeDocument/2006/relationships/chart" Target="../charts/chart12.xml"/><Relationship Id="rId19" Type="http://schemas.openxmlformats.org/officeDocument/2006/relationships/tags" Target="../tags/tag26.xml"/><Relationship Id="rId14" Type="http://schemas.openxmlformats.org/officeDocument/2006/relationships/tags" Target="../tags/tag21.xml"/><Relationship Id="rId22" Type="http://schemas.openxmlformats.org/officeDocument/2006/relationships/tags" Target="../tags/tag29.xml"/><Relationship Id="rId27" Type="http://schemas.openxmlformats.org/officeDocument/2006/relationships/tags" Target="../tags/tag34.xml"/><Relationship Id="rId30" Type="http://schemas.openxmlformats.org/officeDocument/2006/relationships/tags" Target="../tags/tag37.xml"/><Relationship Id="rId35" Type="http://schemas.openxmlformats.org/officeDocument/2006/relationships/tags" Target="../tags/tag42.xml"/><Relationship Id="rId43" Type="http://schemas.openxmlformats.org/officeDocument/2006/relationships/tags" Target="../tags/tag50.xml"/><Relationship Id="rId48" Type="http://schemas.openxmlformats.org/officeDocument/2006/relationships/slideLayout" Target="../slideLayouts/slideLayout9.xml"/><Relationship Id="rId56" Type="http://schemas.openxmlformats.org/officeDocument/2006/relationships/chart" Target="../charts/chart7.xml"/><Relationship Id="rId64" Type="http://schemas.openxmlformats.org/officeDocument/2006/relationships/chart" Target="../charts/chart15.xml"/><Relationship Id="rId8" Type="http://schemas.openxmlformats.org/officeDocument/2006/relationships/tags" Target="../tags/tag15.xml"/><Relationship Id="rId51" Type="http://schemas.openxmlformats.org/officeDocument/2006/relationships/chart" Target="../charts/chart2.xml"/><Relationship Id="rId3" Type="http://schemas.openxmlformats.org/officeDocument/2006/relationships/tags" Target="../tags/tag10.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tags" Target="../tags/tag32.xml"/><Relationship Id="rId33" Type="http://schemas.openxmlformats.org/officeDocument/2006/relationships/tags" Target="../tags/tag40.xml"/><Relationship Id="rId38" Type="http://schemas.openxmlformats.org/officeDocument/2006/relationships/tags" Target="../tags/tag45.xml"/><Relationship Id="rId46" Type="http://schemas.openxmlformats.org/officeDocument/2006/relationships/tags" Target="../tags/tag53.xml"/><Relationship Id="rId59" Type="http://schemas.openxmlformats.org/officeDocument/2006/relationships/chart" Target="../charts/chart10.xml"/><Relationship Id="rId20" Type="http://schemas.openxmlformats.org/officeDocument/2006/relationships/tags" Target="../tags/tag27.xml"/><Relationship Id="rId41" Type="http://schemas.openxmlformats.org/officeDocument/2006/relationships/tags" Target="../tags/tag48.xml"/><Relationship Id="rId54" Type="http://schemas.openxmlformats.org/officeDocument/2006/relationships/chart" Target="../charts/chart5.xml"/><Relationship Id="rId62" Type="http://schemas.openxmlformats.org/officeDocument/2006/relationships/chart" Target="../charts/chart13.xml"/><Relationship Id="rId1" Type="http://schemas.openxmlformats.org/officeDocument/2006/relationships/tags" Target="../tags/tag8.xml"/><Relationship Id="rId6" Type="http://schemas.openxmlformats.org/officeDocument/2006/relationships/tags" Target="../tags/tag13.xml"/><Relationship Id="rId15" Type="http://schemas.openxmlformats.org/officeDocument/2006/relationships/tags" Target="../tags/tag22.xml"/><Relationship Id="rId23" Type="http://schemas.openxmlformats.org/officeDocument/2006/relationships/tags" Target="../tags/tag30.xml"/><Relationship Id="rId28" Type="http://schemas.openxmlformats.org/officeDocument/2006/relationships/tags" Target="../tags/tag35.xml"/><Relationship Id="rId36" Type="http://schemas.openxmlformats.org/officeDocument/2006/relationships/tags" Target="../tags/tag43.xml"/><Relationship Id="rId49" Type="http://schemas.openxmlformats.org/officeDocument/2006/relationships/oleObject" Target="../embeddings/oleObject3.bin"/><Relationship Id="rId57" Type="http://schemas.openxmlformats.org/officeDocument/2006/relationships/chart" Target="../charts/chart8.xml"/><Relationship Id="rId10" Type="http://schemas.openxmlformats.org/officeDocument/2006/relationships/tags" Target="../tags/tag17.xml"/><Relationship Id="rId31" Type="http://schemas.openxmlformats.org/officeDocument/2006/relationships/tags" Target="../tags/tag38.xml"/><Relationship Id="rId44" Type="http://schemas.openxmlformats.org/officeDocument/2006/relationships/tags" Target="../tags/tag51.xml"/><Relationship Id="rId52" Type="http://schemas.openxmlformats.org/officeDocument/2006/relationships/chart" Target="../charts/chart3.xml"/><Relationship Id="rId60" Type="http://schemas.openxmlformats.org/officeDocument/2006/relationships/chart" Target="../charts/chart11.xml"/><Relationship Id="rId4" Type="http://schemas.openxmlformats.org/officeDocument/2006/relationships/tags" Target="../tags/tag11.xml"/><Relationship Id="rId9"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tags" Target="../tags/tag55.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2.xml"/><Relationship Id="rId1" Type="http://schemas.openxmlformats.org/officeDocument/2006/relationships/tags" Target="../tags/tag5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ags" Target="../tags/tag5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743222D-DEF9-D08C-634D-86E7848BE38E}"/>
              </a:ext>
            </a:extLst>
          </p:cNvPr>
          <p:cNvGraphicFramePr>
            <a:graphicFrameLocks noChangeAspect="1"/>
          </p:cNvGraphicFramePr>
          <p:nvPr>
            <p:custDataLst>
              <p:tags r:id="rId1"/>
            </p:custDataLst>
            <p:extLst>
              <p:ext uri="{D42A27DB-BD31-4B8C-83A1-F6EECF244321}">
                <p14:modId xmlns:p14="http://schemas.microsoft.com/office/powerpoint/2010/main" val="667103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7D28E58E-2987-6D13-377E-EB0F72C37F3E}"/>
              </a:ext>
            </a:extLst>
          </p:cNvPr>
          <p:cNvSpPr>
            <a:spLocks noGrp="1"/>
          </p:cNvSpPr>
          <p:nvPr>
            <p:ph type="ctrTitle"/>
          </p:nvPr>
        </p:nvSpPr>
        <p:spPr>
          <a:xfrm>
            <a:off x="998476" y="1485243"/>
            <a:ext cx="4908548" cy="3420000"/>
          </a:xfrm>
        </p:spPr>
        <p:txBody>
          <a:bodyPr vert="horz"/>
          <a:lstStyle/>
          <a:p>
            <a:r>
              <a:rPr lang="hu-HU" sz="4800" b="1" dirty="0"/>
              <a:t>Status </a:t>
            </a:r>
            <a:r>
              <a:rPr lang="hu-HU" sz="4800" b="1" dirty="0" err="1"/>
              <a:t>report</a:t>
            </a:r>
            <a:r>
              <a:rPr lang="hu-HU" sz="4800" b="1" dirty="0"/>
              <a:t> </a:t>
            </a:r>
            <a:r>
              <a:rPr lang="hu-HU" sz="4800" b="1" dirty="0" err="1"/>
              <a:t>on</a:t>
            </a:r>
            <a:r>
              <a:rPr lang="hu-HU" sz="4800" b="1" dirty="0"/>
              <a:t> </a:t>
            </a:r>
            <a:r>
              <a:rPr lang="en-US" sz="4800" b="1" dirty="0"/>
              <a:t>the study: State -of-art - hydrogen economy in the Danube Region</a:t>
            </a:r>
            <a:br>
              <a:rPr lang="hu-HU" sz="4800" b="1" dirty="0"/>
            </a:br>
            <a:r>
              <a:rPr lang="hu-HU" sz="4800" b="1" dirty="0"/>
              <a:t>– </a:t>
            </a:r>
            <a:br>
              <a:rPr lang="hu-HU" sz="4800" b="1" dirty="0"/>
            </a:br>
            <a:r>
              <a:rPr lang="hu-HU" sz="4800" b="1" dirty="0" err="1"/>
              <a:t>Danube</a:t>
            </a:r>
            <a:r>
              <a:rPr lang="hu-HU" sz="4800" b="1" dirty="0"/>
              <a:t> </a:t>
            </a:r>
            <a:r>
              <a:rPr lang="hu-HU" sz="4800" b="1" dirty="0" err="1"/>
              <a:t>Region</a:t>
            </a:r>
            <a:r>
              <a:rPr lang="hu-HU" sz="4800" b="1" dirty="0"/>
              <a:t> </a:t>
            </a:r>
            <a:r>
              <a:rPr lang="hu-HU" sz="4800" b="1" dirty="0" err="1"/>
              <a:t>Strategy</a:t>
            </a:r>
            <a:endParaRPr lang="en-US" sz="4800" dirty="0"/>
          </a:p>
        </p:txBody>
      </p:sp>
      <p:sp>
        <p:nvSpPr>
          <p:cNvPr id="10" name="Text Placeholder 9">
            <a:extLst>
              <a:ext uri="{FF2B5EF4-FFF2-40B4-BE49-F238E27FC236}">
                <a16:creationId xmlns:a16="http://schemas.microsoft.com/office/drawing/2014/main" id="{C96463A5-6E83-4752-917F-F1C4EF67913D}"/>
              </a:ext>
            </a:extLst>
          </p:cNvPr>
          <p:cNvSpPr>
            <a:spLocks noGrp="1"/>
          </p:cNvSpPr>
          <p:nvPr>
            <p:ph type="body" sz="quarter" idx="11"/>
          </p:nvPr>
        </p:nvSpPr>
        <p:spPr/>
        <p:txBody>
          <a:bodyPr/>
          <a:lstStyle/>
          <a:p>
            <a:r>
              <a:rPr lang="en-US" dirty="0"/>
              <a:t>Ministry of Foreign Affairs and Trade</a:t>
            </a:r>
            <a:endParaRPr lang="hu-HU" dirty="0"/>
          </a:p>
          <a:p>
            <a:r>
              <a:rPr lang="en-US" dirty="0"/>
              <a:t>—</a:t>
            </a:r>
          </a:p>
          <a:p>
            <a:pPr lvl="1"/>
            <a:r>
              <a:rPr lang="hu-HU" dirty="0"/>
              <a:t>20. November 2024.</a:t>
            </a:r>
            <a:endParaRPr lang="en-US" dirty="0"/>
          </a:p>
        </p:txBody>
      </p:sp>
    </p:spTree>
    <p:extLst>
      <p:ext uri="{BB962C8B-B14F-4D97-AF65-F5344CB8AC3E}">
        <p14:creationId xmlns:p14="http://schemas.microsoft.com/office/powerpoint/2010/main" val="4229438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A0FC131-C855-4D30-B97F-135D30C256C9}"/>
              </a:ext>
            </a:extLst>
          </p:cNvPr>
          <p:cNvGraphicFramePr>
            <a:graphicFrameLocks noChangeAspect="1"/>
          </p:cNvGraphicFramePr>
          <p:nvPr>
            <p:custDataLst>
              <p:tags r:id="rId1"/>
            </p:custDataLst>
            <p:extLst>
              <p:ext uri="{D42A27DB-BD31-4B8C-83A1-F6EECF244321}">
                <p14:modId xmlns:p14="http://schemas.microsoft.com/office/powerpoint/2010/main" val="1861564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2A0FC131-C855-4D30-B97F-135D30C256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1C38E5B-C04A-42FD-B0F6-3527E411F217}"/>
              </a:ext>
            </a:extLst>
          </p:cNvPr>
          <p:cNvSpPr>
            <a:spLocks noGrp="1"/>
          </p:cNvSpPr>
          <p:nvPr>
            <p:ph type="title"/>
          </p:nvPr>
        </p:nvSpPr>
        <p:spPr>
          <a:xfrm>
            <a:off x="995364" y="431800"/>
            <a:ext cx="10204450" cy="533400"/>
          </a:xfrm>
          <a:ln>
            <a:noFill/>
          </a:ln>
        </p:spPr>
        <p:txBody>
          <a:bodyPr vert="horz"/>
          <a:lstStyle/>
          <a:p>
            <a:r>
              <a:rPr lang="en-GB" dirty="0"/>
              <a:t>Framework contract phases and tasks</a:t>
            </a:r>
          </a:p>
        </p:txBody>
      </p:sp>
      <p:grpSp>
        <p:nvGrpSpPr>
          <p:cNvPr id="204" name="Group 203">
            <a:extLst>
              <a:ext uri="{FF2B5EF4-FFF2-40B4-BE49-F238E27FC236}">
                <a16:creationId xmlns:a16="http://schemas.microsoft.com/office/drawing/2014/main" id="{D352B4A1-727D-58AA-14CC-73C9D35CD97A}"/>
              </a:ext>
            </a:extLst>
          </p:cNvPr>
          <p:cNvGrpSpPr/>
          <p:nvPr/>
        </p:nvGrpSpPr>
        <p:grpSpPr>
          <a:xfrm>
            <a:off x="625821" y="1368425"/>
            <a:ext cx="10940358" cy="4767263"/>
            <a:chOff x="256032" y="1368425"/>
            <a:chExt cx="10940358" cy="4767263"/>
          </a:xfrm>
        </p:grpSpPr>
        <p:sp>
          <p:nvSpPr>
            <p:cNvPr id="167" name="Freeform: Shape 166">
              <a:extLst>
                <a:ext uri="{FF2B5EF4-FFF2-40B4-BE49-F238E27FC236}">
                  <a16:creationId xmlns:a16="http://schemas.microsoft.com/office/drawing/2014/main" id="{B7053D64-85CA-D185-B09F-5FA653BB8E26}"/>
                </a:ext>
              </a:extLst>
            </p:cNvPr>
            <p:cNvSpPr/>
            <p:nvPr/>
          </p:nvSpPr>
          <p:spPr>
            <a:xfrm>
              <a:off x="995364" y="1368993"/>
              <a:ext cx="3543140" cy="2360030"/>
            </a:xfrm>
            <a:custGeom>
              <a:avLst/>
              <a:gdLst>
                <a:gd name="connsiteX0" fmla="*/ 0 w 2380129"/>
                <a:gd name="connsiteY0" fmla="*/ 0 h 952051"/>
                <a:gd name="connsiteX1" fmla="*/ 1904104 w 2380129"/>
                <a:gd name="connsiteY1" fmla="*/ 0 h 952051"/>
                <a:gd name="connsiteX2" fmla="*/ 2380129 w 2380129"/>
                <a:gd name="connsiteY2" fmla="*/ 476026 h 952051"/>
                <a:gd name="connsiteX3" fmla="*/ 1904104 w 2380129"/>
                <a:gd name="connsiteY3" fmla="*/ 952051 h 952051"/>
                <a:gd name="connsiteX4" fmla="*/ 0 w 2380129"/>
                <a:gd name="connsiteY4" fmla="*/ 952051 h 952051"/>
                <a:gd name="connsiteX5" fmla="*/ 476026 w 2380129"/>
                <a:gd name="connsiteY5" fmla="*/ 476026 h 952051"/>
                <a:gd name="connsiteX6" fmla="*/ 0 w 2380129"/>
                <a:gd name="connsiteY6" fmla="*/ 0 h 95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129" h="952051">
                  <a:moveTo>
                    <a:pt x="0" y="0"/>
                  </a:moveTo>
                  <a:lnTo>
                    <a:pt x="1904104" y="0"/>
                  </a:lnTo>
                  <a:lnTo>
                    <a:pt x="2380129" y="476026"/>
                  </a:lnTo>
                  <a:lnTo>
                    <a:pt x="1904104" y="952051"/>
                  </a:lnTo>
                  <a:lnTo>
                    <a:pt x="0" y="952051"/>
                  </a:lnTo>
                  <a:lnTo>
                    <a:pt x="476026" y="476026"/>
                  </a:lnTo>
                  <a:lnTo>
                    <a:pt x="0" y="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8000" tIns="1224000" rIns="492027" bIns="144000" numCol="1" spcCol="1270" anchor="t" anchorCtr="0">
              <a:noAutofit/>
            </a:bodyPr>
            <a:lstStyle/>
            <a:p>
              <a:pPr marL="0" lvl="0" indent="0" defTabSz="533400">
                <a:lnSpc>
                  <a:spcPct val="90000"/>
                </a:lnSpc>
                <a:spcBef>
                  <a:spcPts val="300"/>
                </a:spcBef>
                <a:buNone/>
              </a:pPr>
              <a:r>
                <a:rPr lang="en-GB" sz="1400" b="1" dirty="0"/>
                <a:t>I. State-of-the-art</a:t>
              </a:r>
              <a:br>
                <a:rPr lang="en-GB" sz="1400" b="1" dirty="0"/>
              </a:br>
              <a:r>
                <a:rPr lang="en-GB" sz="1400" b="1" dirty="0"/>
                <a:t>hydrogen economy</a:t>
              </a:r>
              <a:br>
                <a:rPr lang="en-GB" sz="1400" b="1" dirty="0"/>
              </a:br>
              <a:r>
                <a:rPr lang="en-GB" sz="1400" b="1" dirty="0"/>
                <a:t>study</a:t>
              </a:r>
            </a:p>
            <a:p>
              <a:pPr marL="0" lvl="0" indent="0" defTabSz="533400">
                <a:lnSpc>
                  <a:spcPct val="90000"/>
                </a:lnSpc>
                <a:spcBef>
                  <a:spcPts val="600"/>
                </a:spcBef>
                <a:buNone/>
              </a:pPr>
              <a:r>
                <a:rPr lang="en-GB" sz="1400" b="1" i="1" dirty="0"/>
                <a:t>(Current phase</a:t>
              </a:r>
              <a:r>
                <a:rPr lang="hu-HU" sz="1400" b="1" i="1" dirty="0"/>
                <a:t>:</a:t>
              </a:r>
              <a:br>
                <a:rPr lang="hu-HU" sz="1400" b="1" i="1" dirty="0"/>
              </a:br>
              <a:r>
                <a:rPr lang="hu-HU" sz="1400" b="1" i="1" dirty="0" err="1"/>
                <a:t>Delivery</a:t>
              </a:r>
              <a:r>
                <a:rPr lang="hu-HU" sz="1400" b="1" i="1" dirty="0"/>
                <a:t> Q1 2025</a:t>
              </a:r>
              <a:r>
                <a:rPr lang="en-GB" sz="1400" b="1" i="1" dirty="0"/>
                <a:t>)</a:t>
              </a:r>
              <a:endParaRPr lang="en-GB" sz="1400" b="1" i="1" kern="1200" dirty="0"/>
            </a:p>
          </p:txBody>
        </p:sp>
        <p:sp>
          <p:nvSpPr>
            <p:cNvPr id="168" name="Freeform: Shape 167">
              <a:extLst>
                <a:ext uri="{FF2B5EF4-FFF2-40B4-BE49-F238E27FC236}">
                  <a16:creationId xmlns:a16="http://schemas.microsoft.com/office/drawing/2014/main" id="{06F624B6-829F-1FCD-6F1F-5270E82317B0}"/>
                </a:ext>
              </a:extLst>
            </p:cNvPr>
            <p:cNvSpPr/>
            <p:nvPr/>
          </p:nvSpPr>
          <p:spPr>
            <a:xfrm>
              <a:off x="4324307" y="1368674"/>
              <a:ext cx="3543140" cy="2360188"/>
            </a:xfrm>
            <a:custGeom>
              <a:avLst/>
              <a:gdLst>
                <a:gd name="connsiteX0" fmla="*/ 0 w 2380129"/>
                <a:gd name="connsiteY0" fmla="*/ 0 h 952051"/>
                <a:gd name="connsiteX1" fmla="*/ 1904104 w 2380129"/>
                <a:gd name="connsiteY1" fmla="*/ 0 h 952051"/>
                <a:gd name="connsiteX2" fmla="*/ 2380129 w 2380129"/>
                <a:gd name="connsiteY2" fmla="*/ 476026 h 952051"/>
                <a:gd name="connsiteX3" fmla="*/ 1904104 w 2380129"/>
                <a:gd name="connsiteY3" fmla="*/ 952051 h 952051"/>
                <a:gd name="connsiteX4" fmla="*/ 0 w 2380129"/>
                <a:gd name="connsiteY4" fmla="*/ 952051 h 952051"/>
                <a:gd name="connsiteX5" fmla="*/ 476026 w 2380129"/>
                <a:gd name="connsiteY5" fmla="*/ 476026 h 952051"/>
                <a:gd name="connsiteX6" fmla="*/ 0 w 2380129"/>
                <a:gd name="connsiteY6" fmla="*/ 0 h 95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129" h="952051">
                  <a:moveTo>
                    <a:pt x="0" y="0"/>
                  </a:moveTo>
                  <a:lnTo>
                    <a:pt x="1904104" y="0"/>
                  </a:lnTo>
                  <a:lnTo>
                    <a:pt x="2380129" y="476026"/>
                  </a:lnTo>
                  <a:lnTo>
                    <a:pt x="1904104" y="952051"/>
                  </a:lnTo>
                  <a:lnTo>
                    <a:pt x="0" y="952051"/>
                  </a:lnTo>
                  <a:lnTo>
                    <a:pt x="476026" y="47602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8000" tIns="1224000" rIns="492027" bIns="144000" numCol="1" spcCol="1270" anchor="t" anchorCtr="0">
              <a:noAutofit/>
            </a:bodyPr>
            <a:lstStyle/>
            <a:p>
              <a:pPr marL="0" lvl="0" indent="0" defTabSz="533400">
                <a:lnSpc>
                  <a:spcPct val="90000"/>
                </a:lnSpc>
                <a:spcBef>
                  <a:spcPts val="300"/>
                </a:spcBef>
                <a:buNone/>
              </a:pPr>
              <a:r>
                <a:rPr lang="en-GB" sz="1400" b="1" dirty="0"/>
                <a:t>II. In-depth study and value chain assessment</a:t>
              </a:r>
            </a:p>
            <a:p>
              <a:pPr marL="0" lvl="0" indent="0" defTabSz="533400">
                <a:lnSpc>
                  <a:spcPct val="90000"/>
                </a:lnSpc>
                <a:spcBef>
                  <a:spcPts val="600"/>
                </a:spcBef>
                <a:buNone/>
              </a:pPr>
              <a:r>
                <a:rPr lang="en-GB" sz="1400" b="1" i="1" dirty="0"/>
                <a:t>(due 2026-2027)</a:t>
              </a:r>
              <a:endParaRPr lang="en-GB" sz="1400" b="1" i="1" kern="1200" dirty="0"/>
            </a:p>
          </p:txBody>
        </p:sp>
        <p:sp>
          <p:nvSpPr>
            <p:cNvPr id="169" name="Freeform: Shape 168">
              <a:extLst>
                <a:ext uri="{FF2B5EF4-FFF2-40B4-BE49-F238E27FC236}">
                  <a16:creationId xmlns:a16="http://schemas.microsoft.com/office/drawing/2014/main" id="{E2DDB485-AB75-BADF-0A2F-8E8FDA3117DA}"/>
                </a:ext>
              </a:extLst>
            </p:cNvPr>
            <p:cNvSpPr/>
            <p:nvPr/>
          </p:nvSpPr>
          <p:spPr>
            <a:xfrm>
              <a:off x="7653250" y="1368674"/>
              <a:ext cx="3543140" cy="2360188"/>
            </a:xfrm>
            <a:custGeom>
              <a:avLst/>
              <a:gdLst>
                <a:gd name="connsiteX0" fmla="*/ 0 w 2380129"/>
                <a:gd name="connsiteY0" fmla="*/ 0 h 952051"/>
                <a:gd name="connsiteX1" fmla="*/ 1904104 w 2380129"/>
                <a:gd name="connsiteY1" fmla="*/ 0 h 952051"/>
                <a:gd name="connsiteX2" fmla="*/ 2380129 w 2380129"/>
                <a:gd name="connsiteY2" fmla="*/ 476026 h 952051"/>
                <a:gd name="connsiteX3" fmla="*/ 1904104 w 2380129"/>
                <a:gd name="connsiteY3" fmla="*/ 952051 h 952051"/>
                <a:gd name="connsiteX4" fmla="*/ 0 w 2380129"/>
                <a:gd name="connsiteY4" fmla="*/ 952051 h 952051"/>
                <a:gd name="connsiteX5" fmla="*/ 476026 w 2380129"/>
                <a:gd name="connsiteY5" fmla="*/ 476026 h 952051"/>
                <a:gd name="connsiteX6" fmla="*/ 0 w 2380129"/>
                <a:gd name="connsiteY6" fmla="*/ 0 h 95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129" h="952051">
                  <a:moveTo>
                    <a:pt x="0" y="0"/>
                  </a:moveTo>
                  <a:lnTo>
                    <a:pt x="1904104" y="0"/>
                  </a:lnTo>
                  <a:lnTo>
                    <a:pt x="2380129" y="476026"/>
                  </a:lnTo>
                  <a:lnTo>
                    <a:pt x="1904104" y="952051"/>
                  </a:lnTo>
                  <a:lnTo>
                    <a:pt x="0" y="952051"/>
                  </a:lnTo>
                  <a:lnTo>
                    <a:pt x="476026" y="47602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8000" tIns="1224000" rIns="492027" bIns="144000" numCol="1" spcCol="1270" anchor="t" anchorCtr="0">
              <a:noAutofit/>
            </a:bodyPr>
            <a:lstStyle/>
            <a:p>
              <a:pPr marL="0" lvl="0" indent="0" defTabSz="533400">
                <a:lnSpc>
                  <a:spcPct val="90000"/>
                </a:lnSpc>
                <a:spcBef>
                  <a:spcPct val="0"/>
                </a:spcBef>
                <a:buNone/>
              </a:pPr>
              <a:r>
                <a:rPr lang="en-GB" sz="1400" b="1" dirty="0"/>
                <a:t>III. Hydrogen economy development strategy</a:t>
              </a:r>
              <a:br>
                <a:rPr lang="en-GB" sz="1400" b="1" dirty="0"/>
              </a:br>
              <a:r>
                <a:rPr lang="en-GB" sz="1400" b="1" dirty="0"/>
                <a:t>for the DRS countries</a:t>
              </a:r>
            </a:p>
            <a:p>
              <a:pPr marL="0" lvl="0" indent="0" defTabSz="533400">
                <a:lnSpc>
                  <a:spcPct val="90000"/>
                </a:lnSpc>
                <a:spcBef>
                  <a:spcPts val="600"/>
                </a:spcBef>
                <a:buNone/>
              </a:pPr>
              <a:r>
                <a:rPr lang="en-GB" sz="1400" b="1" i="1" dirty="0"/>
                <a:t>(due 2028)</a:t>
              </a:r>
              <a:endParaRPr lang="en-GB" sz="1400" b="1" i="1" kern="1200" dirty="0"/>
            </a:p>
          </p:txBody>
        </p:sp>
        <p:grpSp>
          <p:nvGrpSpPr>
            <p:cNvPr id="85" name="Group 84">
              <a:extLst>
                <a:ext uri="{FF2B5EF4-FFF2-40B4-BE49-F238E27FC236}">
                  <a16:creationId xmlns:a16="http://schemas.microsoft.com/office/drawing/2014/main" id="{5437E98A-4D5E-1176-3DF3-E5343A646439}"/>
                </a:ext>
              </a:extLst>
            </p:cNvPr>
            <p:cNvGrpSpPr/>
            <p:nvPr/>
          </p:nvGrpSpPr>
          <p:grpSpPr>
            <a:xfrm>
              <a:off x="2451202" y="1665562"/>
              <a:ext cx="631464" cy="702362"/>
              <a:chOff x="8145463" y="476250"/>
              <a:chExt cx="1060450" cy="1179513"/>
            </a:xfrm>
            <a:solidFill>
              <a:schemeClr val="bg1"/>
            </a:solidFill>
          </p:grpSpPr>
          <p:sp>
            <p:nvSpPr>
              <p:cNvPr id="154" name="Freeform 34">
                <a:extLst>
                  <a:ext uri="{FF2B5EF4-FFF2-40B4-BE49-F238E27FC236}">
                    <a16:creationId xmlns:a16="http://schemas.microsoft.com/office/drawing/2014/main" id="{2A3290F0-0E9E-0BE0-4020-B916E15A46E2}"/>
                  </a:ext>
                </a:extLst>
              </p:cNvPr>
              <p:cNvSpPr>
                <a:spLocks/>
              </p:cNvSpPr>
              <p:nvPr/>
            </p:nvSpPr>
            <p:spPr bwMode="auto">
              <a:xfrm>
                <a:off x="8439150" y="1154113"/>
                <a:ext cx="471487" cy="30163"/>
              </a:xfrm>
              <a:custGeom>
                <a:avLst/>
                <a:gdLst>
                  <a:gd name="T0" fmla="*/ 0 w 297"/>
                  <a:gd name="T1" fmla="*/ 9 h 19"/>
                  <a:gd name="T2" fmla="*/ 0 w 297"/>
                  <a:gd name="T3" fmla="*/ 9 h 19"/>
                  <a:gd name="T4" fmla="*/ 5 w 297"/>
                  <a:gd name="T5" fmla="*/ 14 h 19"/>
                  <a:gd name="T6" fmla="*/ 10 w 297"/>
                  <a:gd name="T7" fmla="*/ 19 h 19"/>
                  <a:gd name="T8" fmla="*/ 288 w 297"/>
                  <a:gd name="T9" fmla="*/ 19 h 19"/>
                  <a:gd name="T10" fmla="*/ 288 w 297"/>
                  <a:gd name="T11" fmla="*/ 19 h 19"/>
                  <a:gd name="T12" fmla="*/ 297 w 297"/>
                  <a:gd name="T13" fmla="*/ 14 h 19"/>
                  <a:gd name="T14" fmla="*/ 297 w 297"/>
                  <a:gd name="T15" fmla="*/ 9 h 19"/>
                  <a:gd name="T16" fmla="*/ 297 w 297"/>
                  <a:gd name="T17" fmla="*/ 9 h 19"/>
                  <a:gd name="T18" fmla="*/ 297 w 297"/>
                  <a:gd name="T19" fmla="*/ 5 h 19"/>
                  <a:gd name="T20" fmla="*/ 288 w 297"/>
                  <a:gd name="T21" fmla="*/ 0 h 19"/>
                  <a:gd name="T22" fmla="*/ 10 w 297"/>
                  <a:gd name="T23" fmla="*/ 0 h 19"/>
                  <a:gd name="T24" fmla="*/ 10 w 297"/>
                  <a:gd name="T25" fmla="*/ 0 h 19"/>
                  <a:gd name="T26" fmla="*/ 5 w 297"/>
                  <a:gd name="T27" fmla="*/ 5 h 19"/>
                  <a:gd name="T28" fmla="*/ 0 w 297"/>
                  <a:gd name="T29" fmla="*/ 9 h 19"/>
                  <a:gd name="T30" fmla="*/ 0 w 297"/>
                  <a:gd name="T3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7" h="19">
                    <a:moveTo>
                      <a:pt x="0" y="9"/>
                    </a:moveTo>
                    <a:lnTo>
                      <a:pt x="0" y="9"/>
                    </a:lnTo>
                    <a:lnTo>
                      <a:pt x="5" y="14"/>
                    </a:lnTo>
                    <a:lnTo>
                      <a:pt x="10" y="19"/>
                    </a:lnTo>
                    <a:lnTo>
                      <a:pt x="288" y="19"/>
                    </a:lnTo>
                    <a:lnTo>
                      <a:pt x="288" y="19"/>
                    </a:lnTo>
                    <a:lnTo>
                      <a:pt x="297" y="14"/>
                    </a:lnTo>
                    <a:lnTo>
                      <a:pt x="297" y="9"/>
                    </a:lnTo>
                    <a:lnTo>
                      <a:pt x="297" y="9"/>
                    </a:lnTo>
                    <a:lnTo>
                      <a:pt x="297" y="5"/>
                    </a:lnTo>
                    <a:lnTo>
                      <a:pt x="288" y="0"/>
                    </a:lnTo>
                    <a:lnTo>
                      <a:pt x="10" y="0"/>
                    </a:lnTo>
                    <a:lnTo>
                      <a:pt x="10" y="0"/>
                    </a:lnTo>
                    <a:lnTo>
                      <a:pt x="5" y="5"/>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5" name="Freeform 35">
                <a:extLst>
                  <a:ext uri="{FF2B5EF4-FFF2-40B4-BE49-F238E27FC236}">
                    <a16:creationId xmlns:a16="http://schemas.microsoft.com/office/drawing/2014/main" id="{6D6FDF87-645A-DE0D-80B7-FDCD20812DC2}"/>
                  </a:ext>
                </a:extLst>
              </p:cNvPr>
              <p:cNvSpPr>
                <a:spLocks/>
              </p:cNvSpPr>
              <p:nvPr/>
            </p:nvSpPr>
            <p:spPr bwMode="auto">
              <a:xfrm>
                <a:off x="8439150" y="1243013"/>
                <a:ext cx="471487" cy="28575"/>
              </a:xfrm>
              <a:custGeom>
                <a:avLst/>
                <a:gdLst>
                  <a:gd name="T0" fmla="*/ 288 w 297"/>
                  <a:gd name="T1" fmla="*/ 0 h 18"/>
                  <a:gd name="T2" fmla="*/ 10 w 297"/>
                  <a:gd name="T3" fmla="*/ 0 h 18"/>
                  <a:gd name="T4" fmla="*/ 10 w 297"/>
                  <a:gd name="T5" fmla="*/ 0 h 18"/>
                  <a:gd name="T6" fmla="*/ 5 w 297"/>
                  <a:gd name="T7" fmla="*/ 4 h 18"/>
                  <a:gd name="T8" fmla="*/ 0 w 297"/>
                  <a:gd name="T9" fmla="*/ 9 h 18"/>
                  <a:gd name="T10" fmla="*/ 0 w 297"/>
                  <a:gd name="T11" fmla="*/ 9 h 18"/>
                  <a:gd name="T12" fmla="*/ 5 w 297"/>
                  <a:gd name="T13" fmla="*/ 14 h 18"/>
                  <a:gd name="T14" fmla="*/ 10 w 297"/>
                  <a:gd name="T15" fmla="*/ 18 h 18"/>
                  <a:gd name="T16" fmla="*/ 288 w 297"/>
                  <a:gd name="T17" fmla="*/ 18 h 18"/>
                  <a:gd name="T18" fmla="*/ 288 w 297"/>
                  <a:gd name="T19" fmla="*/ 18 h 18"/>
                  <a:gd name="T20" fmla="*/ 297 w 297"/>
                  <a:gd name="T21" fmla="*/ 14 h 18"/>
                  <a:gd name="T22" fmla="*/ 297 w 297"/>
                  <a:gd name="T23" fmla="*/ 9 h 18"/>
                  <a:gd name="T24" fmla="*/ 297 w 297"/>
                  <a:gd name="T25" fmla="*/ 9 h 18"/>
                  <a:gd name="T26" fmla="*/ 297 w 297"/>
                  <a:gd name="T27" fmla="*/ 4 h 18"/>
                  <a:gd name="T28" fmla="*/ 288 w 297"/>
                  <a:gd name="T29" fmla="*/ 0 h 18"/>
                  <a:gd name="T30" fmla="*/ 288 w 297"/>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7" h="18">
                    <a:moveTo>
                      <a:pt x="288" y="0"/>
                    </a:moveTo>
                    <a:lnTo>
                      <a:pt x="10" y="0"/>
                    </a:lnTo>
                    <a:lnTo>
                      <a:pt x="10" y="0"/>
                    </a:lnTo>
                    <a:lnTo>
                      <a:pt x="5" y="4"/>
                    </a:lnTo>
                    <a:lnTo>
                      <a:pt x="0" y="9"/>
                    </a:lnTo>
                    <a:lnTo>
                      <a:pt x="0" y="9"/>
                    </a:lnTo>
                    <a:lnTo>
                      <a:pt x="5" y="14"/>
                    </a:lnTo>
                    <a:lnTo>
                      <a:pt x="10" y="18"/>
                    </a:lnTo>
                    <a:lnTo>
                      <a:pt x="288" y="18"/>
                    </a:lnTo>
                    <a:lnTo>
                      <a:pt x="288" y="18"/>
                    </a:lnTo>
                    <a:lnTo>
                      <a:pt x="297" y="14"/>
                    </a:lnTo>
                    <a:lnTo>
                      <a:pt x="297" y="9"/>
                    </a:lnTo>
                    <a:lnTo>
                      <a:pt x="297" y="9"/>
                    </a:lnTo>
                    <a:lnTo>
                      <a:pt x="297" y="4"/>
                    </a:lnTo>
                    <a:lnTo>
                      <a:pt x="288" y="0"/>
                    </a:lnTo>
                    <a:lnTo>
                      <a:pt x="2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6" name="Freeform 36">
                <a:extLst>
                  <a:ext uri="{FF2B5EF4-FFF2-40B4-BE49-F238E27FC236}">
                    <a16:creationId xmlns:a16="http://schemas.microsoft.com/office/drawing/2014/main" id="{54FCBD1F-F801-04B7-808F-F29A2DAB8D75}"/>
                  </a:ext>
                </a:extLst>
              </p:cNvPr>
              <p:cNvSpPr>
                <a:spLocks/>
              </p:cNvSpPr>
              <p:nvPr/>
            </p:nvSpPr>
            <p:spPr bwMode="auto">
              <a:xfrm>
                <a:off x="8262938" y="1154113"/>
                <a:ext cx="117475" cy="117475"/>
              </a:xfrm>
              <a:custGeom>
                <a:avLst/>
                <a:gdLst>
                  <a:gd name="T0" fmla="*/ 56 w 74"/>
                  <a:gd name="T1" fmla="*/ 0 h 74"/>
                  <a:gd name="T2" fmla="*/ 18 w 74"/>
                  <a:gd name="T3" fmla="*/ 0 h 74"/>
                  <a:gd name="T4" fmla="*/ 18 w 74"/>
                  <a:gd name="T5" fmla="*/ 0 h 74"/>
                  <a:gd name="T6" fmla="*/ 14 w 74"/>
                  <a:gd name="T7" fmla="*/ 0 h 74"/>
                  <a:gd name="T8" fmla="*/ 9 w 74"/>
                  <a:gd name="T9" fmla="*/ 5 h 74"/>
                  <a:gd name="T10" fmla="*/ 4 w 74"/>
                  <a:gd name="T11" fmla="*/ 9 h 74"/>
                  <a:gd name="T12" fmla="*/ 0 w 74"/>
                  <a:gd name="T13" fmla="*/ 19 h 74"/>
                  <a:gd name="T14" fmla="*/ 0 w 74"/>
                  <a:gd name="T15" fmla="*/ 56 h 74"/>
                  <a:gd name="T16" fmla="*/ 0 w 74"/>
                  <a:gd name="T17" fmla="*/ 56 h 74"/>
                  <a:gd name="T18" fmla="*/ 4 w 74"/>
                  <a:gd name="T19" fmla="*/ 65 h 74"/>
                  <a:gd name="T20" fmla="*/ 9 w 74"/>
                  <a:gd name="T21" fmla="*/ 70 h 74"/>
                  <a:gd name="T22" fmla="*/ 14 w 74"/>
                  <a:gd name="T23" fmla="*/ 74 h 74"/>
                  <a:gd name="T24" fmla="*/ 18 w 74"/>
                  <a:gd name="T25" fmla="*/ 74 h 74"/>
                  <a:gd name="T26" fmla="*/ 56 w 74"/>
                  <a:gd name="T27" fmla="*/ 74 h 74"/>
                  <a:gd name="T28" fmla="*/ 56 w 74"/>
                  <a:gd name="T29" fmla="*/ 74 h 74"/>
                  <a:gd name="T30" fmla="*/ 65 w 74"/>
                  <a:gd name="T31" fmla="*/ 74 h 74"/>
                  <a:gd name="T32" fmla="*/ 69 w 74"/>
                  <a:gd name="T33" fmla="*/ 70 h 74"/>
                  <a:gd name="T34" fmla="*/ 74 w 74"/>
                  <a:gd name="T35" fmla="*/ 65 h 74"/>
                  <a:gd name="T36" fmla="*/ 74 w 74"/>
                  <a:gd name="T37" fmla="*/ 56 h 74"/>
                  <a:gd name="T38" fmla="*/ 74 w 74"/>
                  <a:gd name="T39" fmla="*/ 19 h 74"/>
                  <a:gd name="T40" fmla="*/ 74 w 74"/>
                  <a:gd name="T41" fmla="*/ 19 h 74"/>
                  <a:gd name="T42" fmla="*/ 74 w 74"/>
                  <a:gd name="T43" fmla="*/ 9 h 74"/>
                  <a:gd name="T44" fmla="*/ 69 w 74"/>
                  <a:gd name="T45" fmla="*/ 5 h 74"/>
                  <a:gd name="T46" fmla="*/ 65 w 74"/>
                  <a:gd name="T47" fmla="*/ 0 h 74"/>
                  <a:gd name="T48" fmla="*/ 56 w 74"/>
                  <a:gd name="T49" fmla="*/ 0 h 74"/>
                  <a:gd name="T50" fmla="*/ 56 w 74"/>
                  <a:gd name="T5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74">
                    <a:moveTo>
                      <a:pt x="56" y="0"/>
                    </a:moveTo>
                    <a:lnTo>
                      <a:pt x="18" y="0"/>
                    </a:lnTo>
                    <a:lnTo>
                      <a:pt x="18" y="0"/>
                    </a:lnTo>
                    <a:lnTo>
                      <a:pt x="14" y="0"/>
                    </a:lnTo>
                    <a:lnTo>
                      <a:pt x="9" y="5"/>
                    </a:lnTo>
                    <a:lnTo>
                      <a:pt x="4" y="9"/>
                    </a:lnTo>
                    <a:lnTo>
                      <a:pt x="0" y="19"/>
                    </a:lnTo>
                    <a:lnTo>
                      <a:pt x="0" y="56"/>
                    </a:lnTo>
                    <a:lnTo>
                      <a:pt x="0" y="56"/>
                    </a:lnTo>
                    <a:lnTo>
                      <a:pt x="4" y="65"/>
                    </a:lnTo>
                    <a:lnTo>
                      <a:pt x="9" y="70"/>
                    </a:lnTo>
                    <a:lnTo>
                      <a:pt x="14" y="74"/>
                    </a:lnTo>
                    <a:lnTo>
                      <a:pt x="18" y="74"/>
                    </a:lnTo>
                    <a:lnTo>
                      <a:pt x="56" y="74"/>
                    </a:lnTo>
                    <a:lnTo>
                      <a:pt x="56" y="74"/>
                    </a:lnTo>
                    <a:lnTo>
                      <a:pt x="65" y="74"/>
                    </a:lnTo>
                    <a:lnTo>
                      <a:pt x="69" y="70"/>
                    </a:lnTo>
                    <a:lnTo>
                      <a:pt x="74" y="65"/>
                    </a:lnTo>
                    <a:lnTo>
                      <a:pt x="74" y="56"/>
                    </a:lnTo>
                    <a:lnTo>
                      <a:pt x="74" y="19"/>
                    </a:lnTo>
                    <a:lnTo>
                      <a:pt x="74" y="19"/>
                    </a:lnTo>
                    <a:lnTo>
                      <a:pt x="74" y="9"/>
                    </a:lnTo>
                    <a:lnTo>
                      <a:pt x="69" y="5"/>
                    </a:lnTo>
                    <a:lnTo>
                      <a:pt x="65" y="0"/>
                    </a:lnTo>
                    <a:lnTo>
                      <a:pt x="56" y="0"/>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7" name="Freeform 37">
                <a:extLst>
                  <a:ext uri="{FF2B5EF4-FFF2-40B4-BE49-F238E27FC236}">
                    <a16:creationId xmlns:a16="http://schemas.microsoft.com/office/drawing/2014/main" id="{125F721B-EAA1-FF0D-A65D-480F1C4105BF}"/>
                  </a:ext>
                </a:extLst>
              </p:cNvPr>
              <p:cNvSpPr>
                <a:spLocks/>
              </p:cNvSpPr>
              <p:nvPr/>
            </p:nvSpPr>
            <p:spPr bwMode="auto">
              <a:xfrm>
                <a:off x="8439150" y="947738"/>
                <a:ext cx="265112" cy="30163"/>
              </a:xfrm>
              <a:custGeom>
                <a:avLst/>
                <a:gdLst>
                  <a:gd name="T0" fmla="*/ 10 w 167"/>
                  <a:gd name="T1" fmla="*/ 19 h 19"/>
                  <a:gd name="T2" fmla="*/ 158 w 167"/>
                  <a:gd name="T3" fmla="*/ 19 h 19"/>
                  <a:gd name="T4" fmla="*/ 158 w 167"/>
                  <a:gd name="T5" fmla="*/ 19 h 19"/>
                  <a:gd name="T6" fmla="*/ 167 w 167"/>
                  <a:gd name="T7" fmla="*/ 14 h 19"/>
                  <a:gd name="T8" fmla="*/ 167 w 167"/>
                  <a:gd name="T9" fmla="*/ 9 h 19"/>
                  <a:gd name="T10" fmla="*/ 167 w 167"/>
                  <a:gd name="T11" fmla="*/ 9 h 19"/>
                  <a:gd name="T12" fmla="*/ 167 w 167"/>
                  <a:gd name="T13" fmla="*/ 5 h 19"/>
                  <a:gd name="T14" fmla="*/ 158 w 167"/>
                  <a:gd name="T15" fmla="*/ 0 h 19"/>
                  <a:gd name="T16" fmla="*/ 10 w 167"/>
                  <a:gd name="T17" fmla="*/ 0 h 19"/>
                  <a:gd name="T18" fmla="*/ 10 w 167"/>
                  <a:gd name="T19" fmla="*/ 0 h 19"/>
                  <a:gd name="T20" fmla="*/ 5 w 167"/>
                  <a:gd name="T21" fmla="*/ 5 h 19"/>
                  <a:gd name="T22" fmla="*/ 0 w 167"/>
                  <a:gd name="T23" fmla="*/ 9 h 19"/>
                  <a:gd name="T24" fmla="*/ 0 w 167"/>
                  <a:gd name="T25" fmla="*/ 9 h 19"/>
                  <a:gd name="T26" fmla="*/ 5 w 167"/>
                  <a:gd name="T27" fmla="*/ 14 h 19"/>
                  <a:gd name="T28" fmla="*/ 10 w 167"/>
                  <a:gd name="T29" fmla="*/ 19 h 19"/>
                  <a:gd name="T30" fmla="*/ 10 w 167"/>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9">
                    <a:moveTo>
                      <a:pt x="10" y="19"/>
                    </a:moveTo>
                    <a:lnTo>
                      <a:pt x="158" y="19"/>
                    </a:lnTo>
                    <a:lnTo>
                      <a:pt x="158" y="19"/>
                    </a:lnTo>
                    <a:lnTo>
                      <a:pt x="167" y="14"/>
                    </a:lnTo>
                    <a:lnTo>
                      <a:pt x="167" y="9"/>
                    </a:lnTo>
                    <a:lnTo>
                      <a:pt x="167" y="9"/>
                    </a:lnTo>
                    <a:lnTo>
                      <a:pt x="167" y="5"/>
                    </a:lnTo>
                    <a:lnTo>
                      <a:pt x="158" y="0"/>
                    </a:lnTo>
                    <a:lnTo>
                      <a:pt x="10" y="0"/>
                    </a:lnTo>
                    <a:lnTo>
                      <a:pt x="10" y="0"/>
                    </a:lnTo>
                    <a:lnTo>
                      <a:pt x="5" y="5"/>
                    </a:lnTo>
                    <a:lnTo>
                      <a:pt x="0" y="9"/>
                    </a:lnTo>
                    <a:lnTo>
                      <a:pt x="0" y="9"/>
                    </a:lnTo>
                    <a:lnTo>
                      <a:pt x="5" y="14"/>
                    </a:lnTo>
                    <a:lnTo>
                      <a:pt x="10" y="19"/>
                    </a:lnTo>
                    <a:lnTo>
                      <a:pt x="1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8" name="Freeform 38">
                <a:extLst>
                  <a:ext uri="{FF2B5EF4-FFF2-40B4-BE49-F238E27FC236}">
                    <a16:creationId xmlns:a16="http://schemas.microsoft.com/office/drawing/2014/main" id="{FFA463DD-E17C-0887-AEB4-6B1FBC688FF4}"/>
                  </a:ext>
                </a:extLst>
              </p:cNvPr>
              <p:cNvSpPr>
                <a:spLocks/>
              </p:cNvSpPr>
              <p:nvPr/>
            </p:nvSpPr>
            <p:spPr bwMode="auto">
              <a:xfrm>
                <a:off x="8439150" y="1036638"/>
                <a:ext cx="265112" cy="28575"/>
              </a:xfrm>
              <a:custGeom>
                <a:avLst/>
                <a:gdLst>
                  <a:gd name="T0" fmla="*/ 10 w 167"/>
                  <a:gd name="T1" fmla="*/ 18 h 18"/>
                  <a:gd name="T2" fmla="*/ 158 w 167"/>
                  <a:gd name="T3" fmla="*/ 18 h 18"/>
                  <a:gd name="T4" fmla="*/ 158 w 167"/>
                  <a:gd name="T5" fmla="*/ 18 h 18"/>
                  <a:gd name="T6" fmla="*/ 167 w 167"/>
                  <a:gd name="T7" fmla="*/ 14 h 18"/>
                  <a:gd name="T8" fmla="*/ 167 w 167"/>
                  <a:gd name="T9" fmla="*/ 9 h 18"/>
                  <a:gd name="T10" fmla="*/ 167 w 167"/>
                  <a:gd name="T11" fmla="*/ 9 h 18"/>
                  <a:gd name="T12" fmla="*/ 167 w 167"/>
                  <a:gd name="T13" fmla="*/ 4 h 18"/>
                  <a:gd name="T14" fmla="*/ 158 w 167"/>
                  <a:gd name="T15" fmla="*/ 0 h 18"/>
                  <a:gd name="T16" fmla="*/ 10 w 167"/>
                  <a:gd name="T17" fmla="*/ 0 h 18"/>
                  <a:gd name="T18" fmla="*/ 10 w 167"/>
                  <a:gd name="T19" fmla="*/ 0 h 18"/>
                  <a:gd name="T20" fmla="*/ 5 w 167"/>
                  <a:gd name="T21" fmla="*/ 4 h 18"/>
                  <a:gd name="T22" fmla="*/ 0 w 167"/>
                  <a:gd name="T23" fmla="*/ 9 h 18"/>
                  <a:gd name="T24" fmla="*/ 0 w 167"/>
                  <a:gd name="T25" fmla="*/ 9 h 18"/>
                  <a:gd name="T26" fmla="*/ 5 w 167"/>
                  <a:gd name="T27" fmla="*/ 14 h 18"/>
                  <a:gd name="T28" fmla="*/ 10 w 167"/>
                  <a:gd name="T29" fmla="*/ 18 h 18"/>
                  <a:gd name="T30" fmla="*/ 10 w 167"/>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
                    <a:moveTo>
                      <a:pt x="10" y="18"/>
                    </a:moveTo>
                    <a:lnTo>
                      <a:pt x="158" y="18"/>
                    </a:lnTo>
                    <a:lnTo>
                      <a:pt x="158" y="18"/>
                    </a:lnTo>
                    <a:lnTo>
                      <a:pt x="167" y="14"/>
                    </a:lnTo>
                    <a:lnTo>
                      <a:pt x="167" y="9"/>
                    </a:lnTo>
                    <a:lnTo>
                      <a:pt x="167" y="9"/>
                    </a:lnTo>
                    <a:lnTo>
                      <a:pt x="167" y="4"/>
                    </a:lnTo>
                    <a:lnTo>
                      <a:pt x="158" y="0"/>
                    </a:lnTo>
                    <a:lnTo>
                      <a:pt x="10" y="0"/>
                    </a:lnTo>
                    <a:lnTo>
                      <a:pt x="10" y="0"/>
                    </a:lnTo>
                    <a:lnTo>
                      <a:pt x="5" y="4"/>
                    </a:lnTo>
                    <a:lnTo>
                      <a:pt x="0" y="9"/>
                    </a:lnTo>
                    <a:lnTo>
                      <a:pt x="0" y="9"/>
                    </a:lnTo>
                    <a:lnTo>
                      <a:pt x="5" y="14"/>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9" name="Freeform 39">
                <a:extLst>
                  <a:ext uri="{FF2B5EF4-FFF2-40B4-BE49-F238E27FC236}">
                    <a16:creationId xmlns:a16="http://schemas.microsoft.com/office/drawing/2014/main" id="{B60B8C9A-B3E4-E6CE-4C34-92F0F2B5BBC3}"/>
                  </a:ext>
                </a:extLst>
              </p:cNvPr>
              <p:cNvSpPr>
                <a:spLocks/>
              </p:cNvSpPr>
              <p:nvPr/>
            </p:nvSpPr>
            <p:spPr bwMode="auto">
              <a:xfrm>
                <a:off x="8262938" y="947738"/>
                <a:ext cx="117475" cy="117475"/>
              </a:xfrm>
              <a:custGeom>
                <a:avLst/>
                <a:gdLst>
                  <a:gd name="T0" fmla="*/ 56 w 74"/>
                  <a:gd name="T1" fmla="*/ 0 h 74"/>
                  <a:gd name="T2" fmla="*/ 18 w 74"/>
                  <a:gd name="T3" fmla="*/ 0 h 74"/>
                  <a:gd name="T4" fmla="*/ 18 w 74"/>
                  <a:gd name="T5" fmla="*/ 0 h 74"/>
                  <a:gd name="T6" fmla="*/ 14 w 74"/>
                  <a:gd name="T7" fmla="*/ 0 h 74"/>
                  <a:gd name="T8" fmla="*/ 9 w 74"/>
                  <a:gd name="T9" fmla="*/ 5 h 74"/>
                  <a:gd name="T10" fmla="*/ 4 w 74"/>
                  <a:gd name="T11" fmla="*/ 9 h 74"/>
                  <a:gd name="T12" fmla="*/ 0 w 74"/>
                  <a:gd name="T13" fmla="*/ 19 h 74"/>
                  <a:gd name="T14" fmla="*/ 0 w 74"/>
                  <a:gd name="T15" fmla="*/ 56 h 74"/>
                  <a:gd name="T16" fmla="*/ 0 w 74"/>
                  <a:gd name="T17" fmla="*/ 56 h 74"/>
                  <a:gd name="T18" fmla="*/ 4 w 74"/>
                  <a:gd name="T19" fmla="*/ 65 h 74"/>
                  <a:gd name="T20" fmla="*/ 9 w 74"/>
                  <a:gd name="T21" fmla="*/ 70 h 74"/>
                  <a:gd name="T22" fmla="*/ 14 w 74"/>
                  <a:gd name="T23" fmla="*/ 74 h 74"/>
                  <a:gd name="T24" fmla="*/ 18 w 74"/>
                  <a:gd name="T25" fmla="*/ 74 h 74"/>
                  <a:gd name="T26" fmla="*/ 56 w 74"/>
                  <a:gd name="T27" fmla="*/ 74 h 74"/>
                  <a:gd name="T28" fmla="*/ 56 w 74"/>
                  <a:gd name="T29" fmla="*/ 74 h 74"/>
                  <a:gd name="T30" fmla="*/ 65 w 74"/>
                  <a:gd name="T31" fmla="*/ 74 h 74"/>
                  <a:gd name="T32" fmla="*/ 69 w 74"/>
                  <a:gd name="T33" fmla="*/ 70 h 74"/>
                  <a:gd name="T34" fmla="*/ 74 w 74"/>
                  <a:gd name="T35" fmla="*/ 65 h 74"/>
                  <a:gd name="T36" fmla="*/ 74 w 74"/>
                  <a:gd name="T37" fmla="*/ 56 h 74"/>
                  <a:gd name="T38" fmla="*/ 74 w 74"/>
                  <a:gd name="T39" fmla="*/ 19 h 74"/>
                  <a:gd name="T40" fmla="*/ 74 w 74"/>
                  <a:gd name="T41" fmla="*/ 19 h 74"/>
                  <a:gd name="T42" fmla="*/ 74 w 74"/>
                  <a:gd name="T43" fmla="*/ 9 h 74"/>
                  <a:gd name="T44" fmla="*/ 69 w 74"/>
                  <a:gd name="T45" fmla="*/ 5 h 74"/>
                  <a:gd name="T46" fmla="*/ 65 w 74"/>
                  <a:gd name="T47" fmla="*/ 0 h 74"/>
                  <a:gd name="T48" fmla="*/ 56 w 74"/>
                  <a:gd name="T49" fmla="*/ 0 h 74"/>
                  <a:gd name="T50" fmla="*/ 56 w 74"/>
                  <a:gd name="T5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74">
                    <a:moveTo>
                      <a:pt x="56" y="0"/>
                    </a:moveTo>
                    <a:lnTo>
                      <a:pt x="18" y="0"/>
                    </a:lnTo>
                    <a:lnTo>
                      <a:pt x="18" y="0"/>
                    </a:lnTo>
                    <a:lnTo>
                      <a:pt x="14" y="0"/>
                    </a:lnTo>
                    <a:lnTo>
                      <a:pt x="9" y="5"/>
                    </a:lnTo>
                    <a:lnTo>
                      <a:pt x="4" y="9"/>
                    </a:lnTo>
                    <a:lnTo>
                      <a:pt x="0" y="19"/>
                    </a:lnTo>
                    <a:lnTo>
                      <a:pt x="0" y="56"/>
                    </a:lnTo>
                    <a:lnTo>
                      <a:pt x="0" y="56"/>
                    </a:lnTo>
                    <a:lnTo>
                      <a:pt x="4" y="65"/>
                    </a:lnTo>
                    <a:lnTo>
                      <a:pt x="9" y="70"/>
                    </a:lnTo>
                    <a:lnTo>
                      <a:pt x="14" y="74"/>
                    </a:lnTo>
                    <a:lnTo>
                      <a:pt x="18" y="74"/>
                    </a:lnTo>
                    <a:lnTo>
                      <a:pt x="56" y="74"/>
                    </a:lnTo>
                    <a:lnTo>
                      <a:pt x="56" y="74"/>
                    </a:lnTo>
                    <a:lnTo>
                      <a:pt x="65" y="74"/>
                    </a:lnTo>
                    <a:lnTo>
                      <a:pt x="69" y="70"/>
                    </a:lnTo>
                    <a:lnTo>
                      <a:pt x="74" y="65"/>
                    </a:lnTo>
                    <a:lnTo>
                      <a:pt x="74" y="56"/>
                    </a:lnTo>
                    <a:lnTo>
                      <a:pt x="74" y="19"/>
                    </a:lnTo>
                    <a:lnTo>
                      <a:pt x="74" y="19"/>
                    </a:lnTo>
                    <a:lnTo>
                      <a:pt x="74" y="9"/>
                    </a:lnTo>
                    <a:lnTo>
                      <a:pt x="69" y="5"/>
                    </a:lnTo>
                    <a:lnTo>
                      <a:pt x="65" y="0"/>
                    </a:lnTo>
                    <a:lnTo>
                      <a:pt x="56" y="0"/>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0" name="Freeform 40">
                <a:extLst>
                  <a:ext uri="{FF2B5EF4-FFF2-40B4-BE49-F238E27FC236}">
                    <a16:creationId xmlns:a16="http://schemas.microsoft.com/office/drawing/2014/main" id="{C0775C7F-5D83-DC53-9435-91772F4071CA}"/>
                  </a:ext>
                </a:extLst>
              </p:cNvPr>
              <p:cNvSpPr>
                <a:spLocks/>
              </p:cNvSpPr>
              <p:nvPr/>
            </p:nvSpPr>
            <p:spPr bwMode="auto">
              <a:xfrm>
                <a:off x="8439150" y="1360488"/>
                <a:ext cx="265112" cy="30163"/>
              </a:xfrm>
              <a:custGeom>
                <a:avLst/>
                <a:gdLst>
                  <a:gd name="T0" fmla="*/ 158 w 167"/>
                  <a:gd name="T1" fmla="*/ 0 h 19"/>
                  <a:gd name="T2" fmla="*/ 10 w 167"/>
                  <a:gd name="T3" fmla="*/ 0 h 19"/>
                  <a:gd name="T4" fmla="*/ 10 w 167"/>
                  <a:gd name="T5" fmla="*/ 0 h 19"/>
                  <a:gd name="T6" fmla="*/ 5 w 167"/>
                  <a:gd name="T7" fmla="*/ 5 h 19"/>
                  <a:gd name="T8" fmla="*/ 0 w 167"/>
                  <a:gd name="T9" fmla="*/ 9 h 19"/>
                  <a:gd name="T10" fmla="*/ 0 w 167"/>
                  <a:gd name="T11" fmla="*/ 9 h 19"/>
                  <a:gd name="T12" fmla="*/ 5 w 167"/>
                  <a:gd name="T13" fmla="*/ 14 h 19"/>
                  <a:gd name="T14" fmla="*/ 10 w 167"/>
                  <a:gd name="T15" fmla="*/ 19 h 19"/>
                  <a:gd name="T16" fmla="*/ 158 w 167"/>
                  <a:gd name="T17" fmla="*/ 19 h 19"/>
                  <a:gd name="T18" fmla="*/ 158 w 167"/>
                  <a:gd name="T19" fmla="*/ 19 h 19"/>
                  <a:gd name="T20" fmla="*/ 167 w 167"/>
                  <a:gd name="T21" fmla="*/ 14 h 19"/>
                  <a:gd name="T22" fmla="*/ 167 w 167"/>
                  <a:gd name="T23" fmla="*/ 9 h 19"/>
                  <a:gd name="T24" fmla="*/ 167 w 167"/>
                  <a:gd name="T25" fmla="*/ 9 h 19"/>
                  <a:gd name="T26" fmla="*/ 167 w 167"/>
                  <a:gd name="T27" fmla="*/ 5 h 19"/>
                  <a:gd name="T28" fmla="*/ 158 w 167"/>
                  <a:gd name="T29" fmla="*/ 0 h 19"/>
                  <a:gd name="T30" fmla="*/ 158 w 167"/>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9">
                    <a:moveTo>
                      <a:pt x="158" y="0"/>
                    </a:moveTo>
                    <a:lnTo>
                      <a:pt x="10" y="0"/>
                    </a:lnTo>
                    <a:lnTo>
                      <a:pt x="10" y="0"/>
                    </a:lnTo>
                    <a:lnTo>
                      <a:pt x="5" y="5"/>
                    </a:lnTo>
                    <a:lnTo>
                      <a:pt x="0" y="9"/>
                    </a:lnTo>
                    <a:lnTo>
                      <a:pt x="0" y="9"/>
                    </a:lnTo>
                    <a:lnTo>
                      <a:pt x="5" y="14"/>
                    </a:lnTo>
                    <a:lnTo>
                      <a:pt x="10" y="19"/>
                    </a:lnTo>
                    <a:lnTo>
                      <a:pt x="158" y="19"/>
                    </a:lnTo>
                    <a:lnTo>
                      <a:pt x="158" y="19"/>
                    </a:lnTo>
                    <a:lnTo>
                      <a:pt x="167" y="14"/>
                    </a:lnTo>
                    <a:lnTo>
                      <a:pt x="167" y="9"/>
                    </a:lnTo>
                    <a:lnTo>
                      <a:pt x="167" y="9"/>
                    </a:lnTo>
                    <a:lnTo>
                      <a:pt x="167" y="5"/>
                    </a:lnTo>
                    <a:lnTo>
                      <a:pt x="158" y="0"/>
                    </a:lnTo>
                    <a:lnTo>
                      <a:pt x="1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1" name="Freeform 41">
                <a:extLst>
                  <a:ext uri="{FF2B5EF4-FFF2-40B4-BE49-F238E27FC236}">
                    <a16:creationId xmlns:a16="http://schemas.microsoft.com/office/drawing/2014/main" id="{413D21BB-9984-D02D-3C6D-E0BE0F2A9CF3}"/>
                  </a:ext>
                </a:extLst>
              </p:cNvPr>
              <p:cNvSpPr>
                <a:spLocks/>
              </p:cNvSpPr>
              <p:nvPr/>
            </p:nvSpPr>
            <p:spPr bwMode="auto">
              <a:xfrm>
                <a:off x="8439150" y="1449388"/>
                <a:ext cx="265112" cy="28575"/>
              </a:xfrm>
              <a:custGeom>
                <a:avLst/>
                <a:gdLst>
                  <a:gd name="T0" fmla="*/ 158 w 167"/>
                  <a:gd name="T1" fmla="*/ 0 h 18"/>
                  <a:gd name="T2" fmla="*/ 10 w 167"/>
                  <a:gd name="T3" fmla="*/ 0 h 18"/>
                  <a:gd name="T4" fmla="*/ 10 w 167"/>
                  <a:gd name="T5" fmla="*/ 0 h 18"/>
                  <a:gd name="T6" fmla="*/ 5 w 167"/>
                  <a:gd name="T7" fmla="*/ 4 h 18"/>
                  <a:gd name="T8" fmla="*/ 0 w 167"/>
                  <a:gd name="T9" fmla="*/ 9 h 18"/>
                  <a:gd name="T10" fmla="*/ 0 w 167"/>
                  <a:gd name="T11" fmla="*/ 9 h 18"/>
                  <a:gd name="T12" fmla="*/ 5 w 167"/>
                  <a:gd name="T13" fmla="*/ 14 h 18"/>
                  <a:gd name="T14" fmla="*/ 10 w 167"/>
                  <a:gd name="T15" fmla="*/ 18 h 18"/>
                  <a:gd name="T16" fmla="*/ 158 w 167"/>
                  <a:gd name="T17" fmla="*/ 18 h 18"/>
                  <a:gd name="T18" fmla="*/ 158 w 167"/>
                  <a:gd name="T19" fmla="*/ 18 h 18"/>
                  <a:gd name="T20" fmla="*/ 167 w 167"/>
                  <a:gd name="T21" fmla="*/ 14 h 18"/>
                  <a:gd name="T22" fmla="*/ 167 w 167"/>
                  <a:gd name="T23" fmla="*/ 9 h 18"/>
                  <a:gd name="T24" fmla="*/ 167 w 167"/>
                  <a:gd name="T25" fmla="*/ 9 h 18"/>
                  <a:gd name="T26" fmla="*/ 167 w 167"/>
                  <a:gd name="T27" fmla="*/ 4 h 18"/>
                  <a:gd name="T28" fmla="*/ 158 w 167"/>
                  <a:gd name="T29" fmla="*/ 0 h 18"/>
                  <a:gd name="T30" fmla="*/ 158 w 167"/>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
                    <a:moveTo>
                      <a:pt x="158" y="0"/>
                    </a:moveTo>
                    <a:lnTo>
                      <a:pt x="10" y="0"/>
                    </a:lnTo>
                    <a:lnTo>
                      <a:pt x="10" y="0"/>
                    </a:lnTo>
                    <a:lnTo>
                      <a:pt x="5" y="4"/>
                    </a:lnTo>
                    <a:lnTo>
                      <a:pt x="0" y="9"/>
                    </a:lnTo>
                    <a:lnTo>
                      <a:pt x="0" y="9"/>
                    </a:lnTo>
                    <a:lnTo>
                      <a:pt x="5" y="14"/>
                    </a:lnTo>
                    <a:lnTo>
                      <a:pt x="10" y="18"/>
                    </a:lnTo>
                    <a:lnTo>
                      <a:pt x="158" y="18"/>
                    </a:lnTo>
                    <a:lnTo>
                      <a:pt x="158" y="18"/>
                    </a:lnTo>
                    <a:lnTo>
                      <a:pt x="167" y="14"/>
                    </a:lnTo>
                    <a:lnTo>
                      <a:pt x="167" y="9"/>
                    </a:lnTo>
                    <a:lnTo>
                      <a:pt x="167" y="9"/>
                    </a:lnTo>
                    <a:lnTo>
                      <a:pt x="167" y="4"/>
                    </a:lnTo>
                    <a:lnTo>
                      <a:pt x="158" y="0"/>
                    </a:lnTo>
                    <a:lnTo>
                      <a:pt x="1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2" name="Freeform 42">
                <a:extLst>
                  <a:ext uri="{FF2B5EF4-FFF2-40B4-BE49-F238E27FC236}">
                    <a16:creationId xmlns:a16="http://schemas.microsoft.com/office/drawing/2014/main" id="{1C786569-3034-4FAE-D4CC-397514923DF3}"/>
                  </a:ext>
                </a:extLst>
              </p:cNvPr>
              <p:cNvSpPr>
                <a:spLocks/>
              </p:cNvSpPr>
              <p:nvPr/>
            </p:nvSpPr>
            <p:spPr bwMode="auto">
              <a:xfrm>
                <a:off x="8262938" y="1360488"/>
                <a:ext cx="117475" cy="117475"/>
              </a:xfrm>
              <a:custGeom>
                <a:avLst/>
                <a:gdLst>
                  <a:gd name="T0" fmla="*/ 56 w 74"/>
                  <a:gd name="T1" fmla="*/ 0 h 74"/>
                  <a:gd name="T2" fmla="*/ 18 w 74"/>
                  <a:gd name="T3" fmla="*/ 0 h 74"/>
                  <a:gd name="T4" fmla="*/ 18 w 74"/>
                  <a:gd name="T5" fmla="*/ 0 h 74"/>
                  <a:gd name="T6" fmla="*/ 14 w 74"/>
                  <a:gd name="T7" fmla="*/ 0 h 74"/>
                  <a:gd name="T8" fmla="*/ 9 w 74"/>
                  <a:gd name="T9" fmla="*/ 5 h 74"/>
                  <a:gd name="T10" fmla="*/ 4 w 74"/>
                  <a:gd name="T11" fmla="*/ 9 h 74"/>
                  <a:gd name="T12" fmla="*/ 0 w 74"/>
                  <a:gd name="T13" fmla="*/ 19 h 74"/>
                  <a:gd name="T14" fmla="*/ 0 w 74"/>
                  <a:gd name="T15" fmla="*/ 56 h 74"/>
                  <a:gd name="T16" fmla="*/ 0 w 74"/>
                  <a:gd name="T17" fmla="*/ 56 h 74"/>
                  <a:gd name="T18" fmla="*/ 4 w 74"/>
                  <a:gd name="T19" fmla="*/ 65 h 74"/>
                  <a:gd name="T20" fmla="*/ 9 w 74"/>
                  <a:gd name="T21" fmla="*/ 70 h 74"/>
                  <a:gd name="T22" fmla="*/ 14 w 74"/>
                  <a:gd name="T23" fmla="*/ 74 h 74"/>
                  <a:gd name="T24" fmla="*/ 18 w 74"/>
                  <a:gd name="T25" fmla="*/ 74 h 74"/>
                  <a:gd name="T26" fmla="*/ 56 w 74"/>
                  <a:gd name="T27" fmla="*/ 74 h 74"/>
                  <a:gd name="T28" fmla="*/ 56 w 74"/>
                  <a:gd name="T29" fmla="*/ 74 h 74"/>
                  <a:gd name="T30" fmla="*/ 65 w 74"/>
                  <a:gd name="T31" fmla="*/ 74 h 74"/>
                  <a:gd name="T32" fmla="*/ 69 w 74"/>
                  <a:gd name="T33" fmla="*/ 70 h 74"/>
                  <a:gd name="T34" fmla="*/ 74 w 74"/>
                  <a:gd name="T35" fmla="*/ 65 h 74"/>
                  <a:gd name="T36" fmla="*/ 74 w 74"/>
                  <a:gd name="T37" fmla="*/ 56 h 74"/>
                  <a:gd name="T38" fmla="*/ 74 w 74"/>
                  <a:gd name="T39" fmla="*/ 19 h 74"/>
                  <a:gd name="T40" fmla="*/ 74 w 74"/>
                  <a:gd name="T41" fmla="*/ 19 h 74"/>
                  <a:gd name="T42" fmla="*/ 74 w 74"/>
                  <a:gd name="T43" fmla="*/ 9 h 74"/>
                  <a:gd name="T44" fmla="*/ 69 w 74"/>
                  <a:gd name="T45" fmla="*/ 5 h 74"/>
                  <a:gd name="T46" fmla="*/ 65 w 74"/>
                  <a:gd name="T47" fmla="*/ 0 h 74"/>
                  <a:gd name="T48" fmla="*/ 56 w 74"/>
                  <a:gd name="T49" fmla="*/ 0 h 74"/>
                  <a:gd name="T50" fmla="*/ 56 w 74"/>
                  <a:gd name="T5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74">
                    <a:moveTo>
                      <a:pt x="56" y="0"/>
                    </a:moveTo>
                    <a:lnTo>
                      <a:pt x="18" y="0"/>
                    </a:lnTo>
                    <a:lnTo>
                      <a:pt x="18" y="0"/>
                    </a:lnTo>
                    <a:lnTo>
                      <a:pt x="14" y="0"/>
                    </a:lnTo>
                    <a:lnTo>
                      <a:pt x="9" y="5"/>
                    </a:lnTo>
                    <a:lnTo>
                      <a:pt x="4" y="9"/>
                    </a:lnTo>
                    <a:lnTo>
                      <a:pt x="0" y="19"/>
                    </a:lnTo>
                    <a:lnTo>
                      <a:pt x="0" y="56"/>
                    </a:lnTo>
                    <a:lnTo>
                      <a:pt x="0" y="56"/>
                    </a:lnTo>
                    <a:lnTo>
                      <a:pt x="4" y="65"/>
                    </a:lnTo>
                    <a:lnTo>
                      <a:pt x="9" y="70"/>
                    </a:lnTo>
                    <a:lnTo>
                      <a:pt x="14" y="74"/>
                    </a:lnTo>
                    <a:lnTo>
                      <a:pt x="18" y="74"/>
                    </a:lnTo>
                    <a:lnTo>
                      <a:pt x="56" y="74"/>
                    </a:lnTo>
                    <a:lnTo>
                      <a:pt x="56" y="74"/>
                    </a:lnTo>
                    <a:lnTo>
                      <a:pt x="65" y="74"/>
                    </a:lnTo>
                    <a:lnTo>
                      <a:pt x="69" y="70"/>
                    </a:lnTo>
                    <a:lnTo>
                      <a:pt x="74" y="65"/>
                    </a:lnTo>
                    <a:lnTo>
                      <a:pt x="74" y="56"/>
                    </a:lnTo>
                    <a:lnTo>
                      <a:pt x="74" y="19"/>
                    </a:lnTo>
                    <a:lnTo>
                      <a:pt x="74" y="19"/>
                    </a:lnTo>
                    <a:lnTo>
                      <a:pt x="74" y="9"/>
                    </a:lnTo>
                    <a:lnTo>
                      <a:pt x="69" y="5"/>
                    </a:lnTo>
                    <a:lnTo>
                      <a:pt x="65" y="0"/>
                    </a:lnTo>
                    <a:lnTo>
                      <a:pt x="56" y="0"/>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3" name="Freeform 43">
                <a:extLst>
                  <a:ext uri="{FF2B5EF4-FFF2-40B4-BE49-F238E27FC236}">
                    <a16:creationId xmlns:a16="http://schemas.microsoft.com/office/drawing/2014/main" id="{E3E377E9-FCE0-6A1C-5173-15271F056485}"/>
                  </a:ext>
                </a:extLst>
              </p:cNvPr>
              <p:cNvSpPr>
                <a:spLocks/>
              </p:cNvSpPr>
              <p:nvPr/>
            </p:nvSpPr>
            <p:spPr bwMode="auto">
              <a:xfrm>
                <a:off x="8439150" y="741363"/>
                <a:ext cx="265112" cy="30163"/>
              </a:xfrm>
              <a:custGeom>
                <a:avLst/>
                <a:gdLst>
                  <a:gd name="T0" fmla="*/ 10 w 167"/>
                  <a:gd name="T1" fmla="*/ 19 h 19"/>
                  <a:gd name="T2" fmla="*/ 158 w 167"/>
                  <a:gd name="T3" fmla="*/ 19 h 19"/>
                  <a:gd name="T4" fmla="*/ 158 w 167"/>
                  <a:gd name="T5" fmla="*/ 19 h 19"/>
                  <a:gd name="T6" fmla="*/ 167 w 167"/>
                  <a:gd name="T7" fmla="*/ 14 h 19"/>
                  <a:gd name="T8" fmla="*/ 167 w 167"/>
                  <a:gd name="T9" fmla="*/ 9 h 19"/>
                  <a:gd name="T10" fmla="*/ 167 w 167"/>
                  <a:gd name="T11" fmla="*/ 9 h 19"/>
                  <a:gd name="T12" fmla="*/ 167 w 167"/>
                  <a:gd name="T13" fmla="*/ 5 h 19"/>
                  <a:gd name="T14" fmla="*/ 158 w 167"/>
                  <a:gd name="T15" fmla="*/ 0 h 19"/>
                  <a:gd name="T16" fmla="*/ 10 w 167"/>
                  <a:gd name="T17" fmla="*/ 0 h 19"/>
                  <a:gd name="T18" fmla="*/ 10 w 167"/>
                  <a:gd name="T19" fmla="*/ 0 h 19"/>
                  <a:gd name="T20" fmla="*/ 5 w 167"/>
                  <a:gd name="T21" fmla="*/ 5 h 19"/>
                  <a:gd name="T22" fmla="*/ 0 w 167"/>
                  <a:gd name="T23" fmla="*/ 9 h 19"/>
                  <a:gd name="T24" fmla="*/ 0 w 167"/>
                  <a:gd name="T25" fmla="*/ 9 h 19"/>
                  <a:gd name="T26" fmla="*/ 5 w 167"/>
                  <a:gd name="T27" fmla="*/ 14 h 19"/>
                  <a:gd name="T28" fmla="*/ 10 w 167"/>
                  <a:gd name="T29" fmla="*/ 19 h 19"/>
                  <a:gd name="T30" fmla="*/ 10 w 167"/>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9">
                    <a:moveTo>
                      <a:pt x="10" y="19"/>
                    </a:moveTo>
                    <a:lnTo>
                      <a:pt x="158" y="19"/>
                    </a:lnTo>
                    <a:lnTo>
                      <a:pt x="158" y="19"/>
                    </a:lnTo>
                    <a:lnTo>
                      <a:pt x="167" y="14"/>
                    </a:lnTo>
                    <a:lnTo>
                      <a:pt x="167" y="9"/>
                    </a:lnTo>
                    <a:lnTo>
                      <a:pt x="167" y="9"/>
                    </a:lnTo>
                    <a:lnTo>
                      <a:pt x="167" y="5"/>
                    </a:lnTo>
                    <a:lnTo>
                      <a:pt x="158" y="0"/>
                    </a:lnTo>
                    <a:lnTo>
                      <a:pt x="10" y="0"/>
                    </a:lnTo>
                    <a:lnTo>
                      <a:pt x="10" y="0"/>
                    </a:lnTo>
                    <a:lnTo>
                      <a:pt x="5" y="5"/>
                    </a:lnTo>
                    <a:lnTo>
                      <a:pt x="0" y="9"/>
                    </a:lnTo>
                    <a:lnTo>
                      <a:pt x="0" y="9"/>
                    </a:lnTo>
                    <a:lnTo>
                      <a:pt x="5" y="14"/>
                    </a:lnTo>
                    <a:lnTo>
                      <a:pt x="10" y="19"/>
                    </a:lnTo>
                    <a:lnTo>
                      <a:pt x="1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4" name="Freeform 44">
                <a:extLst>
                  <a:ext uri="{FF2B5EF4-FFF2-40B4-BE49-F238E27FC236}">
                    <a16:creationId xmlns:a16="http://schemas.microsoft.com/office/drawing/2014/main" id="{0613978A-526F-1ECF-2F52-D08387072815}"/>
                  </a:ext>
                </a:extLst>
              </p:cNvPr>
              <p:cNvSpPr>
                <a:spLocks/>
              </p:cNvSpPr>
              <p:nvPr/>
            </p:nvSpPr>
            <p:spPr bwMode="auto">
              <a:xfrm>
                <a:off x="8439150" y="830263"/>
                <a:ext cx="265112" cy="28575"/>
              </a:xfrm>
              <a:custGeom>
                <a:avLst/>
                <a:gdLst>
                  <a:gd name="T0" fmla="*/ 10 w 167"/>
                  <a:gd name="T1" fmla="*/ 18 h 18"/>
                  <a:gd name="T2" fmla="*/ 158 w 167"/>
                  <a:gd name="T3" fmla="*/ 18 h 18"/>
                  <a:gd name="T4" fmla="*/ 158 w 167"/>
                  <a:gd name="T5" fmla="*/ 18 h 18"/>
                  <a:gd name="T6" fmla="*/ 167 w 167"/>
                  <a:gd name="T7" fmla="*/ 14 h 18"/>
                  <a:gd name="T8" fmla="*/ 167 w 167"/>
                  <a:gd name="T9" fmla="*/ 9 h 18"/>
                  <a:gd name="T10" fmla="*/ 167 w 167"/>
                  <a:gd name="T11" fmla="*/ 9 h 18"/>
                  <a:gd name="T12" fmla="*/ 167 w 167"/>
                  <a:gd name="T13" fmla="*/ 4 h 18"/>
                  <a:gd name="T14" fmla="*/ 158 w 167"/>
                  <a:gd name="T15" fmla="*/ 0 h 18"/>
                  <a:gd name="T16" fmla="*/ 10 w 167"/>
                  <a:gd name="T17" fmla="*/ 0 h 18"/>
                  <a:gd name="T18" fmla="*/ 10 w 167"/>
                  <a:gd name="T19" fmla="*/ 0 h 18"/>
                  <a:gd name="T20" fmla="*/ 5 w 167"/>
                  <a:gd name="T21" fmla="*/ 4 h 18"/>
                  <a:gd name="T22" fmla="*/ 0 w 167"/>
                  <a:gd name="T23" fmla="*/ 9 h 18"/>
                  <a:gd name="T24" fmla="*/ 0 w 167"/>
                  <a:gd name="T25" fmla="*/ 9 h 18"/>
                  <a:gd name="T26" fmla="*/ 5 w 167"/>
                  <a:gd name="T27" fmla="*/ 14 h 18"/>
                  <a:gd name="T28" fmla="*/ 10 w 167"/>
                  <a:gd name="T29" fmla="*/ 18 h 18"/>
                  <a:gd name="T30" fmla="*/ 10 w 167"/>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
                    <a:moveTo>
                      <a:pt x="10" y="18"/>
                    </a:moveTo>
                    <a:lnTo>
                      <a:pt x="158" y="18"/>
                    </a:lnTo>
                    <a:lnTo>
                      <a:pt x="158" y="18"/>
                    </a:lnTo>
                    <a:lnTo>
                      <a:pt x="167" y="14"/>
                    </a:lnTo>
                    <a:lnTo>
                      <a:pt x="167" y="9"/>
                    </a:lnTo>
                    <a:lnTo>
                      <a:pt x="167" y="9"/>
                    </a:lnTo>
                    <a:lnTo>
                      <a:pt x="167" y="4"/>
                    </a:lnTo>
                    <a:lnTo>
                      <a:pt x="158" y="0"/>
                    </a:lnTo>
                    <a:lnTo>
                      <a:pt x="10" y="0"/>
                    </a:lnTo>
                    <a:lnTo>
                      <a:pt x="10" y="0"/>
                    </a:lnTo>
                    <a:lnTo>
                      <a:pt x="5" y="4"/>
                    </a:lnTo>
                    <a:lnTo>
                      <a:pt x="0" y="9"/>
                    </a:lnTo>
                    <a:lnTo>
                      <a:pt x="0" y="9"/>
                    </a:lnTo>
                    <a:lnTo>
                      <a:pt x="5" y="14"/>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5" name="Freeform 45">
                <a:extLst>
                  <a:ext uri="{FF2B5EF4-FFF2-40B4-BE49-F238E27FC236}">
                    <a16:creationId xmlns:a16="http://schemas.microsoft.com/office/drawing/2014/main" id="{FD0083A0-CE17-CCF6-9025-C47DEBA05EFC}"/>
                  </a:ext>
                </a:extLst>
              </p:cNvPr>
              <p:cNvSpPr>
                <a:spLocks/>
              </p:cNvSpPr>
              <p:nvPr/>
            </p:nvSpPr>
            <p:spPr bwMode="auto">
              <a:xfrm>
                <a:off x="8262938" y="741363"/>
                <a:ext cx="117475" cy="117475"/>
              </a:xfrm>
              <a:custGeom>
                <a:avLst/>
                <a:gdLst>
                  <a:gd name="T0" fmla="*/ 56 w 74"/>
                  <a:gd name="T1" fmla="*/ 0 h 74"/>
                  <a:gd name="T2" fmla="*/ 18 w 74"/>
                  <a:gd name="T3" fmla="*/ 0 h 74"/>
                  <a:gd name="T4" fmla="*/ 18 w 74"/>
                  <a:gd name="T5" fmla="*/ 0 h 74"/>
                  <a:gd name="T6" fmla="*/ 14 w 74"/>
                  <a:gd name="T7" fmla="*/ 0 h 74"/>
                  <a:gd name="T8" fmla="*/ 9 w 74"/>
                  <a:gd name="T9" fmla="*/ 5 h 74"/>
                  <a:gd name="T10" fmla="*/ 4 w 74"/>
                  <a:gd name="T11" fmla="*/ 9 h 74"/>
                  <a:gd name="T12" fmla="*/ 0 w 74"/>
                  <a:gd name="T13" fmla="*/ 19 h 74"/>
                  <a:gd name="T14" fmla="*/ 0 w 74"/>
                  <a:gd name="T15" fmla="*/ 56 h 74"/>
                  <a:gd name="T16" fmla="*/ 0 w 74"/>
                  <a:gd name="T17" fmla="*/ 56 h 74"/>
                  <a:gd name="T18" fmla="*/ 4 w 74"/>
                  <a:gd name="T19" fmla="*/ 65 h 74"/>
                  <a:gd name="T20" fmla="*/ 9 w 74"/>
                  <a:gd name="T21" fmla="*/ 70 h 74"/>
                  <a:gd name="T22" fmla="*/ 14 w 74"/>
                  <a:gd name="T23" fmla="*/ 74 h 74"/>
                  <a:gd name="T24" fmla="*/ 18 w 74"/>
                  <a:gd name="T25" fmla="*/ 74 h 74"/>
                  <a:gd name="T26" fmla="*/ 56 w 74"/>
                  <a:gd name="T27" fmla="*/ 74 h 74"/>
                  <a:gd name="T28" fmla="*/ 56 w 74"/>
                  <a:gd name="T29" fmla="*/ 74 h 74"/>
                  <a:gd name="T30" fmla="*/ 65 w 74"/>
                  <a:gd name="T31" fmla="*/ 74 h 74"/>
                  <a:gd name="T32" fmla="*/ 69 w 74"/>
                  <a:gd name="T33" fmla="*/ 70 h 74"/>
                  <a:gd name="T34" fmla="*/ 74 w 74"/>
                  <a:gd name="T35" fmla="*/ 65 h 74"/>
                  <a:gd name="T36" fmla="*/ 74 w 74"/>
                  <a:gd name="T37" fmla="*/ 56 h 74"/>
                  <a:gd name="T38" fmla="*/ 74 w 74"/>
                  <a:gd name="T39" fmla="*/ 19 h 74"/>
                  <a:gd name="T40" fmla="*/ 74 w 74"/>
                  <a:gd name="T41" fmla="*/ 19 h 74"/>
                  <a:gd name="T42" fmla="*/ 74 w 74"/>
                  <a:gd name="T43" fmla="*/ 9 h 74"/>
                  <a:gd name="T44" fmla="*/ 69 w 74"/>
                  <a:gd name="T45" fmla="*/ 5 h 74"/>
                  <a:gd name="T46" fmla="*/ 65 w 74"/>
                  <a:gd name="T47" fmla="*/ 0 h 74"/>
                  <a:gd name="T48" fmla="*/ 56 w 74"/>
                  <a:gd name="T49" fmla="*/ 0 h 74"/>
                  <a:gd name="T50" fmla="*/ 56 w 74"/>
                  <a:gd name="T5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74">
                    <a:moveTo>
                      <a:pt x="56" y="0"/>
                    </a:moveTo>
                    <a:lnTo>
                      <a:pt x="18" y="0"/>
                    </a:lnTo>
                    <a:lnTo>
                      <a:pt x="18" y="0"/>
                    </a:lnTo>
                    <a:lnTo>
                      <a:pt x="14" y="0"/>
                    </a:lnTo>
                    <a:lnTo>
                      <a:pt x="9" y="5"/>
                    </a:lnTo>
                    <a:lnTo>
                      <a:pt x="4" y="9"/>
                    </a:lnTo>
                    <a:lnTo>
                      <a:pt x="0" y="19"/>
                    </a:lnTo>
                    <a:lnTo>
                      <a:pt x="0" y="56"/>
                    </a:lnTo>
                    <a:lnTo>
                      <a:pt x="0" y="56"/>
                    </a:lnTo>
                    <a:lnTo>
                      <a:pt x="4" y="65"/>
                    </a:lnTo>
                    <a:lnTo>
                      <a:pt x="9" y="70"/>
                    </a:lnTo>
                    <a:lnTo>
                      <a:pt x="14" y="74"/>
                    </a:lnTo>
                    <a:lnTo>
                      <a:pt x="18" y="74"/>
                    </a:lnTo>
                    <a:lnTo>
                      <a:pt x="56" y="74"/>
                    </a:lnTo>
                    <a:lnTo>
                      <a:pt x="56" y="74"/>
                    </a:lnTo>
                    <a:lnTo>
                      <a:pt x="65" y="74"/>
                    </a:lnTo>
                    <a:lnTo>
                      <a:pt x="69" y="70"/>
                    </a:lnTo>
                    <a:lnTo>
                      <a:pt x="74" y="65"/>
                    </a:lnTo>
                    <a:lnTo>
                      <a:pt x="74" y="56"/>
                    </a:lnTo>
                    <a:lnTo>
                      <a:pt x="74" y="19"/>
                    </a:lnTo>
                    <a:lnTo>
                      <a:pt x="74" y="19"/>
                    </a:lnTo>
                    <a:lnTo>
                      <a:pt x="74" y="9"/>
                    </a:lnTo>
                    <a:lnTo>
                      <a:pt x="69" y="5"/>
                    </a:lnTo>
                    <a:lnTo>
                      <a:pt x="65" y="0"/>
                    </a:lnTo>
                    <a:lnTo>
                      <a:pt x="56" y="0"/>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6" name="Freeform 46">
                <a:extLst>
                  <a:ext uri="{FF2B5EF4-FFF2-40B4-BE49-F238E27FC236}">
                    <a16:creationId xmlns:a16="http://schemas.microsoft.com/office/drawing/2014/main" id="{81D9AF57-40FB-599E-4920-4315CBD68153}"/>
                  </a:ext>
                </a:extLst>
              </p:cNvPr>
              <p:cNvSpPr>
                <a:spLocks noEditPoints="1"/>
              </p:cNvSpPr>
              <p:nvPr/>
            </p:nvSpPr>
            <p:spPr bwMode="auto">
              <a:xfrm>
                <a:off x="8145463" y="476250"/>
                <a:ext cx="1060450" cy="1179513"/>
              </a:xfrm>
              <a:custGeom>
                <a:avLst/>
                <a:gdLst>
                  <a:gd name="T0" fmla="*/ 556 w 668"/>
                  <a:gd name="T1" fmla="*/ 74 h 743"/>
                  <a:gd name="T2" fmla="*/ 547 w 668"/>
                  <a:gd name="T3" fmla="*/ 56 h 743"/>
                  <a:gd name="T4" fmla="*/ 371 w 668"/>
                  <a:gd name="T5" fmla="*/ 37 h 743"/>
                  <a:gd name="T6" fmla="*/ 366 w 668"/>
                  <a:gd name="T7" fmla="*/ 23 h 743"/>
                  <a:gd name="T8" fmla="*/ 334 w 668"/>
                  <a:gd name="T9" fmla="*/ 19 h 743"/>
                  <a:gd name="T10" fmla="*/ 329 w 668"/>
                  <a:gd name="T11" fmla="*/ 5 h 743"/>
                  <a:gd name="T12" fmla="*/ 241 w 668"/>
                  <a:gd name="T13" fmla="*/ 0 h 743"/>
                  <a:gd name="T14" fmla="*/ 232 w 668"/>
                  <a:gd name="T15" fmla="*/ 5 h 743"/>
                  <a:gd name="T16" fmla="*/ 204 w 668"/>
                  <a:gd name="T17" fmla="*/ 19 h 743"/>
                  <a:gd name="T18" fmla="*/ 195 w 668"/>
                  <a:gd name="T19" fmla="*/ 23 h 743"/>
                  <a:gd name="T20" fmla="*/ 185 w 668"/>
                  <a:gd name="T21" fmla="*/ 56 h 743"/>
                  <a:gd name="T22" fmla="*/ 14 w 668"/>
                  <a:gd name="T23" fmla="*/ 56 h 743"/>
                  <a:gd name="T24" fmla="*/ 0 w 668"/>
                  <a:gd name="T25" fmla="*/ 74 h 743"/>
                  <a:gd name="T26" fmla="*/ 4 w 668"/>
                  <a:gd name="T27" fmla="*/ 733 h 743"/>
                  <a:gd name="T28" fmla="*/ 18 w 668"/>
                  <a:gd name="T29" fmla="*/ 743 h 743"/>
                  <a:gd name="T30" fmla="*/ 538 w 668"/>
                  <a:gd name="T31" fmla="*/ 743 h 743"/>
                  <a:gd name="T32" fmla="*/ 556 w 668"/>
                  <a:gd name="T33" fmla="*/ 733 h 743"/>
                  <a:gd name="T34" fmla="*/ 556 w 668"/>
                  <a:gd name="T35" fmla="*/ 385 h 743"/>
                  <a:gd name="T36" fmla="*/ 603 w 668"/>
                  <a:gd name="T37" fmla="*/ 367 h 743"/>
                  <a:gd name="T38" fmla="*/ 649 w 668"/>
                  <a:gd name="T39" fmla="*/ 320 h 743"/>
                  <a:gd name="T40" fmla="*/ 668 w 668"/>
                  <a:gd name="T41" fmla="*/ 251 h 743"/>
                  <a:gd name="T42" fmla="*/ 659 w 668"/>
                  <a:gd name="T43" fmla="*/ 204 h 743"/>
                  <a:gd name="T44" fmla="*/ 621 w 668"/>
                  <a:gd name="T45" fmla="*/ 149 h 743"/>
                  <a:gd name="T46" fmla="*/ 556 w 668"/>
                  <a:gd name="T47" fmla="*/ 116 h 743"/>
                  <a:gd name="T48" fmla="*/ 529 w 668"/>
                  <a:gd name="T49" fmla="*/ 576 h 743"/>
                  <a:gd name="T50" fmla="*/ 413 w 668"/>
                  <a:gd name="T51" fmla="*/ 580 h 743"/>
                  <a:gd name="T52" fmla="*/ 389 w 668"/>
                  <a:gd name="T53" fmla="*/ 613 h 743"/>
                  <a:gd name="T54" fmla="*/ 55 w 668"/>
                  <a:gd name="T55" fmla="*/ 706 h 743"/>
                  <a:gd name="T56" fmla="*/ 41 w 668"/>
                  <a:gd name="T57" fmla="*/ 696 h 743"/>
                  <a:gd name="T58" fmla="*/ 37 w 668"/>
                  <a:gd name="T59" fmla="*/ 111 h 743"/>
                  <a:gd name="T60" fmla="*/ 51 w 668"/>
                  <a:gd name="T61" fmla="*/ 93 h 743"/>
                  <a:gd name="T62" fmla="*/ 185 w 668"/>
                  <a:gd name="T63" fmla="*/ 93 h 743"/>
                  <a:gd name="T64" fmla="*/ 199 w 668"/>
                  <a:gd name="T65" fmla="*/ 111 h 743"/>
                  <a:gd name="T66" fmla="*/ 352 w 668"/>
                  <a:gd name="T67" fmla="*/ 111 h 743"/>
                  <a:gd name="T68" fmla="*/ 371 w 668"/>
                  <a:gd name="T69" fmla="*/ 102 h 743"/>
                  <a:gd name="T70" fmla="*/ 510 w 668"/>
                  <a:gd name="T71" fmla="*/ 93 h 743"/>
                  <a:gd name="T72" fmla="*/ 524 w 668"/>
                  <a:gd name="T73" fmla="*/ 102 h 743"/>
                  <a:gd name="T74" fmla="*/ 501 w 668"/>
                  <a:gd name="T75" fmla="*/ 116 h 743"/>
                  <a:gd name="T76" fmla="*/ 427 w 668"/>
                  <a:gd name="T77" fmla="*/ 153 h 743"/>
                  <a:gd name="T78" fmla="*/ 389 w 668"/>
                  <a:gd name="T79" fmla="*/ 223 h 743"/>
                  <a:gd name="T80" fmla="*/ 389 w 668"/>
                  <a:gd name="T81" fmla="*/ 279 h 743"/>
                  <a:gd name="T82" fmla="*/ 427 w 668"/>
                  <a:gd name="T83" fmla="*/ 348 h 743"/>
                  <a:gd name="T84" fmla="*/ 501 w 668"/>
                  <a:gd name="T85" fmla="*/ 385 h 743"/>
                  <a:gd name="T86" fmla="*/ 408 w 668"/>
                  <a:gd name="T87" fmla="*/ 706 h 743"/>
                  <a:gd name="T88" fmla="*/ 413 w 668"/>
                  <a:gd name="T89" fmla="*/ 603 h 743"/>
                  <a:gd name="T90" fmla="*/ 427 w 668"/>
                  <a:gd name="T91" fmla="*/ 594 h 743"/>
                  <a:gd name="T92" fmla="*/ 408 w 668"/>
                  <a:gd name="T93" fmla="*/ 706 h 743"/>
                  <a:gd name="T94" fmla="*/ 306 w 668"/>
                  <a:gd name="T95" fmla="*/ 19 h 743"/>
                  <a:gd name="T96" fmla="*/ 315 w 668"/>
                  <a:gd name="T97" fmla="*/ 37 h 743"/>
                  <a:gd name="T98" fmla="*/ 246 w 668"/>
                  <a:gd name="T99" fmla="*/ 28 h 743"/>
                  <a:gd name="T100" fmla="*/ 259 w 668"/>
                  <a:gd name="T101" fmla="*/ 19 h 743"/>
                  <a:gd name="T102" fmla="*/ 529 w 668"/>
                  <a:gd name="T103" fmla="*/ 334 h 743"/>
                  <a:gd name="T104" fmla="*/ 464 w 668"/>
                  <a:gd name="T105" fmla="*/ 251 h 743"/>
                  <a:gd name="T106" fmla="*/ 556 w 668"/>
                  <a:gd name="T107" fmla="*/ 209 h 743"/>
                  <a:gd name="T108" fmla="*/ 556 w 668"/>
                  <a:gd name="T109" fmla="*/ 28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8" h="743">
                    <a:moveTo>
                      <a:pt x="556" y="116"/>
                    </a:moveTo>
                    <a:lnTo>
                      <a:pt x="556" y="74"/>
                    </a:lnTo>
                    <a:lnTo>
                      <a:pt x="556" y="74"/>
                    </a:lnTo>
                    <a:lnTo>
                      <a:pt x="556" y="65"/>
                    </a:lnTo>
                    <a:lnTo>
                      <a:pt x="552" y="60"/>
                    </a:lnTo>
                    <a:lnTo>
                      <a:pt x="547" y="56"/>
                    </a:lnTo>
                    <a:lnTo>
                      <a:pt x="538" y="56"/>
                    </a:lnTo>
                    <a:lnTo>
                      <a:pt x="371" y="56"/>
                    </a:lnTo>
                    <a:lnTo>
                      <a:pt x="371" y="37"/>
                    </a:lnTo>
                    <a:lnTo>
                      <a:pt x="371" y="37"/>
                    </a:lnTo>
                    <a:lnTo>
                      <a:pt x="371" y="28"/>
                    </a:lnTo>
                    <a:lnTo>
                      <a:pt x="366" y="23"/>
                    </a:lnTo>
                    <a:lnTo>
                      <a:pt x="362" y="19"/>
                    </a:lnTo>
                    <a:lnTo>
                      <a:pt x="352" y="19"/>
                    </a:lnTo>
                    <a:lnTo>
                      <a:pt x="334" y="19"/>
                    </a:lnTo>
                    <a:lnTo>
                      <a:pt x="334" y="19"/>
                    </a:lnTo>
                    <a:lnTo>
                      <a:pt x="334" y="9"/>
                    </a:lnTo>
                    <a:lnTo>
                      <a:pt x="329" y="5"/>
                    </a:lnTo>
                    <a:lnTo>
                      <a:pt x="324" y="0"/>
                    </a:lnTo>
                    <a:lnTo>
                      <a:pt x="315" y="0"/>
                    </a:lnTo>
                    <a:lnTo>
                      <a:pt x="241" y="0"/>
                    </a:lnTo>
                    <a:lnTo>
                      <a:pt x="241" y="0"/>
                    </a:lnTo>
                    <a:lnTo>
                      <a:pt x="236" y="0"/>
                    </a:lnTo>
                    <a:lnTo>
                      <a:pt x="232" y="5"/>
                    </a:lnTo>
                    <a:lnTo>
                      <a:pt x="227" y="9"/>
                    </a:lnTo>
                    <a:lnTo>
                      <a:pt x="222" y="19"/>
                    </a:lnTo>
                    <a:lnTo>
                      <a:pt x="204" y="19"/>
                    </a:lnTo>
                    <a:lnTo>
                      <a:pt x="204" y="19"/>
                    </a:lnTo>
                    <a:lnTo>
                      <a:pt x="199" y="19"/>
                    </a:lnTo>
                    <a:lnTo>
                      <a:pt x="195" y="23"/>
                    </a:lnTo>
                    <a:lnTo>
                      <a:pt x="190" y="28"/>
                    </a:lnTo>
                    <a:lnTo>
                      <a:pt x="185" y="37"/>
                    </a:lnTo>
                    <a:lnTo>
                      <a:pt x="185" y="56"/>
                    </a:lnTo>
                    <a:lnTo>
                      <a:pt x="18" y="56"/>
                    </a:lnTo>
                    <a:lnTo>
                      <a:pt x="18" y="56"/>
                    </a:lnTo>
                    <a:lnTo>
                      <a:pt x="14" y="56"/>
                    </a:lnTo>
                    <a:lnTo>
                      <a:pt x="9" y="60"/>
                    </a:lnTo>
                    <a:lnTo>
                      <a:pt x="4" y="65"/>
                    </a:lnTo>
                    <a:lnTo>
                      <a:pt x="0" y="74"/>
                    </a:lnTo>
                    <a:lnTo>
                      <a:pt x="0" y="724"/>
                    </a:lnTo>
                    <a:lnTo>
                      <a:pt x="0" y="724"/>
                    </a:lnTo>
                    <a:lnTo>
                      <a:pt x="4" y="733"/>
                    </a:lnTo>
                    <a:lnTo>
                      <a:pt x="9" y="738"/>
                    </a:lnTo>
                    <a:lnTo>
                      <a:pt x="14" y="743"/>
                    </a:lnTo>
                    <a:lnTo>
                      <a:pt x="18" y="743"/>
                    </a:lnTo>
                    <a:lnTo>
                      <a:pt x="389" y="743"/>
                    </a:lnTo>
                    <a:lnTo>
                      <a:pt x="538" y="743"/>
                    </a:lnTo>
                    <a:lnTo>
                      <a:pt x="538" y="743"/>
                    </a:lnTo>
                    <a:lnTo>
                      <a:pt x="547" y="743"/>
                    </a:lnTo>
                    <a:lnTo>
                      <a:pt x="552" y="738"/>
                    </a:lnTo>
                    <a:lnTo>
                      <a:pt x="556" y="733"/>
                    </a:lnTo>
                    <a:lnTo>
                      <a:pt x="556" y="724"/>
                    </a:lnTo>
                    <a:lnTo>
                      <a:pt x="556" y="576"/>
                    </a:lnTo>
                    <a:lnTo>
                      <a:pt x="556" y="385"/>
                    </a:lnTo>
                    <a:lnTo>
                      <a:pt x="556" y="385"/>
                    </a:lnTo>
                    <a:lnTo>
                      <a:pt x="580" y="381"/>
                    </a:lnTo>
                    <a:lnTo>
                      <a:pt x="603" y="367"/>
                    </a:lnTo>
                    <a:lnTo>
                      <a:pt x="621" y="353"/>
                    </a:lnTo>
                    <a:lnTo>
                      <a:pt x="635" y="339"/>
                    </a:lnTo>
                    <a:lnTo>
                      <a:pt x="649" y="320"/>
                    </a:lnTo>
                    <a:lnTo>
                      <a:pt x="659" y="297"/>
                    </a:lnTo>
                    <a:lnTo>
                      <a:pt x="663" y="274"/>
                    </a:lnTo>
                    <a:lnTo>
                      <a:pt x="668" y="251"/>
                    </a:lnTo>
                    <a:lnTo>
                      <a:pt x="668" y="251"/>
                    </a:lnTo>
                    <a:lnTo>
                      <a:pt x="663" y="227"/>
                    </a:lnTo>
                    <a:lnTo>
                      <a:pt x="659" y="204"/>
                    </a:lnTo>
                    <a:lnTo>
                      <a:pt x="649" y="181"/>
                    </a:lnTo>
                    <a:lnTo>
                      <a:pt x="635" y="162"/>
                    </a:lnTo>
                    <a:lnTo>
                      <a:pt x="621" y="149"/>
                    </a:lnTo>
                    <a:lnTo>
                      <a:pt x="603" y="135"/>
                    </a:lnTo>
                    <a:lnTo>
                      <a:pt x="580" y="121"/>
                    </a:lnTo>
                    <a:lnTo>
                      <a:pt x="556" y="116"/>
                    </a:lnTo>
                    <a:lnTo>
                      <a:pt x="556" y="116"/>
                    </a:lnTo>
                    <a:close/>
                    <a:moveTo>
                      <a:pt x="529" y="390"/>
                    </a:moveTo>
                    <a:lnTo>
                      <a:pt x="529" y="576"/>
                    </a:lnTo>
                    <a:lnTo>
                      <a:pt x="427" y="576"/>
                    </a:lnTo>
                    <a:lnTo>
                      <a:pt x="427" y="576"/>
                    </a:lnTo>
                    <a:lnTo>
                      <a:pt x="413" y="580"/>
                    </a:lnTo>
                    <a:lnTo>
                      <a:pt x="403" y="585"/>
                    </a:lnTo>
                    <a:lnTo>
                      <a:pt x="394" y="599"/>
                    </a:lnTo>
                    <a:lnTo>
                      <a:pt x="389" y="613"/>
                    </a:lnTo>
                    <a:lnTo>
                      <a:pt x="389" y="706"/>
                    </a:lnTo>
                    <a:lnTo>
                      <a:pt x="55" y="706"/>
                    </a:lnTo>
                    <a:lnTo>
                      <a:pt x="55" y="706"/>
                    </a:lnTo>
                    <a:lnTo>
                      <a:pt x="51" y="706"/>
                    </a:lnTo>
                    <a:lnTo>
                      <a:pt x="46" y="701"/>
                    </a:lnTo>
                    <a:lnTo>
                      <a:pt x="41" y="696"/>
                    </a:lnTo>
                    <a:lnTo>
                      <a:pt x="37" y="687"/>
                    </a:lnTo>
                    <a:lnTo>
                      <a:pt x="37" y="111"/>
                    </a:lnTo>
                    <a:lnTo>
                      <a:pt x="37" y="111"/>
                    </a:lnTo>
                    <a:lnTo>
                      <a:pt x="41" y="102"/>
                    </a:lnTo>
                    <a:lnTo>
                      <a:pt x="46" y="97"/>
                    </a:lnTo>
                    <a:lnTo>
                      <a:pt x="51" y="93"/>
                    </a:lnTo>
                    <a:lnTo>
                      <a:pt x="55" y="93"/>
                    </a:lnTo>
                    <a:lnTo>
                      <a:pt x="185" y="93"/>
                    </a:lnTo>
                    <a:lnTo>
                      <a:pt x="185" y="93"/>
                    </a:lnTo>
                    <a:lnTo>
                      <a:pt x="190" y="102"/>
                    </a:lnTo>
                    <a:lnTo>
                      <a:pt x="195" y="107"/>
                    </a:lnTo>
                    <a:lnTo>
                      <a:pt x="199" y="111"/>
                    </a:lnTo>
                    <a:lnTo>
                      <a:pt x="204" y="111"/>
                    </a:lnTo>
                    <a:lnTo>
                      <a:pt x="352" y="111"/>
                    </a:lnTo>
                    <a:lnTo>
                      <a:pt x="352" y="111"/>
                    </a:lnTo>
                    <a:lnTo>
                      <a:pt x="362" y="111"/>
                    </a:lnTo>
                    <a:lnTo>
                      <a:pt x="366" y="107"/>
                    </a:lnTo>
                    <a:lnTo>
                      <a:pt x="371" y="102"/>
                    </a:lnTo>
                    <a:lnTo>
                      <a:pt x="371" y="93"/>
                    </a:lnTo>
                    <a:lnTo>
                      <a:pt x="510" y="93"/>
                    </a:lnTo>
                    <a:lnTo>
                      <a:pt x="510" y="93"/>
                    </a:lnTo>
                    <a:lnTo>
                      <a:pt x="515" y="93"/>
                    </a:lnTo>
                    <a:lnTo>
                      <a:pt x="519" y="97"/>
                    </a:lnTo>
                    <a:lnTo>
                      <a:pt x="524" y="102"/>
                    </a:lnTo>
                    <a:lnTo>
                      <a:pt x="529" y="111"/>
                    </a:lnTo>
                    <a:lnTo>
                      <a:pt x="529" y="111"/>
                    </a:lnTo>
                    <a:lnTo>
                      <a:pt x="501" y="116"/>
                    </a:lnTo>
                    <a:lnTo>
                      <a:pt x="473" y="121"/>
                    </a:lnTo>
                    <a:lnTo>
                      <a:pt x="450" y="135"/>
                    </a:lnTo>
                    <a:lnTo>
                      <a:pt x="427" y="153"/>
                    </a:lnTo>
                    <a:lnTo>
                      <a:pt x="413" y="172"/>
                    </a:lnTo>
                    <a:lnTo>
                      <a:pt x="399" y="195"/>
                    </a:lnTo>
                    <a:lnTo>
                      <a:pt x="389" y="223"/>
                    </a:lnTo>
                    <a:lnTo>
                      <a:pt x="389" y="251"/>
                    </a:lnTo>
                    <a:lnTo>
                      <a:pt x="389" y="251"/>
                    </a:lnTo>
                    <a:lnTo>
                      <a:pt x="389" y="279"/>
                    </a:lnTo>
                    <a:lnTo>
                      <a:pt x="399" y="306"/>
                    </a:lnTo>
                    <a:lnTo>
                      <a:pt x="413" y="330"/>
                    </a:lnTo>
                    <a:lnTo>
                      <a:pt x="427" y="348"/>
                    </a:lnTo>
                    <a:lnTo>
                      <a:pt x="450" y="367"/>
                    </a:lnTo>
                    <a:lnTo>
                      <a:pt x="473" y="381"/>
                    </a:lnTo>
                    <a:lnTo>
                      <a:pt x="501" y="385"/>
                    </a:lnTo>
                    <a:lnTo>
                      <a:pt x="529" y="390"/>
                    </a:lnTo>
                    <a:lnTo>
                      <a:pt x="529" y="390"/>
                    </a:lnTo>
                    <a:close/>
                    <a:moveTo>
                      <a:pt x="408" y="706"/>
                    </a:moveTo>
                    <a:lnTo>
                      <a:pt x="408" y="613"/>
                    </a:lnTo>
                    <a:lnTo>
                      <a:pt x="408" y="613"/>
                    </a:lnTo>
                    <a:lnTo>
                      <a:pt x="413" y="603"/>
                    </a:lnTo>
                    <a:lnTo>
                      <a:pt x="417" y="599"/>
                    </a:lnTo>
                    <a:lnTo>
                      <a:pt x="422" y="594"/>
                    </a:lnTo>
                    <a:lnTo>
                      <a:pt x="427" y="594"/>
                    </a:lnTo>
                    <a:lnTo>
                      <a:pt x="515" y="594"/>
                    </a:lnTo>
                    <a:lnTo>
                      <a:pt x="524" y="594"/>
                    </a:lnTo>
                    <a:lnTo>
                      <a:pt x="408" y="706"/>
                    </a:lnTo>
                    <a:close/>
                    <a:moveTo>
                      <a:pt x="297" y="19"/>
                    </a:moveTo>
                    <a:lnTo>
                      <a:pt x="297" y="19"/>
                    </a:lnTo>
                    <a:lnTo>
                      <a:pt x="306" y="19"/>
                    </a:lnTo>
                    <a:lnTo>
                      <a:pt x="311" y="23"/>
                    </a:lnTo>
                    <a:lnTo>
                      <a:pt x="315" y="28"/>
                    </a:lnTo>
                    <a:lnTo>
                      <a:pt x="315" y="37"/>
                    </a:lnTo>
                    <a:lnTo>
                      <a:pt x="241" y="37"/>
                    </a:lnTo>
                    <a:lnTo>
                      <a:pt x="241" y="37"/>
                    </a:lnTo>
                    <a:lnTo>
                      <a:pt x="246" y="28"/>
                    </a:lnTo>
                    <a:lnTo>
                      <a:pt x="250" y="23"/>
                    </a:lnTo>
                    <a:lnTo>
                      <a:pt x="255" y="19"/>
                    </a:lnTo>
                    <a:lnTo>
                      <a:pt x="259" y="19"/>
                    </a:lnTo>
                    <a:lnTo>
                      <a:pt x="297" y="19"/>
                    </a:lnTo>
                    <a:close/>
                    <a:moveTo>
                      <a:pt x="556" y="283"/>
                    </a:moveTo>
                    <a:lnTo>
                      <a:pt x="529" y="334"/>
                    </a:lnTo>
                    <a:lnTo>
                      <a:pt x="515" y="353"/>
                    </a:lnTo>
                    <a:lnTo>
                      <a:pt x="440" y="279"/>
                    </a:lnTo>
                    <a:lnTo>
                      <a:pt x="464" y="251"/>
                    </a:lnTo>
                    <a:lnTo>
                      <a:pt x="505" y="297"/>
                    </a:lnTo>
                    <a:lnTo>
                      <a:pt x="529" y="265"/>
                    </a:lnTo>
                    <a:lnTo>
                      <a:pt x="556" y="209"/>
                    </a:lnTo>
                    <a:lnTo>
                      <a:pt x="584" y="167"/>
                    </a:lnTo>
                    <a:lnTo>
                      <a:pt x="617" y="186"/>
                    </a:lnTo>
                    <a:lnTo>
                      <a:pt x="556"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93" name="Group 92">
              <a:extLst>
                <a:ext uri="{FF2B5EF4-FFF2-40B4-BE49-F238E27FC236}">
                  <a16:creationId xmlns:a16="http://schemas.microsoft.com/office/drawing/2014/main" id="{3292FAFA-D435-C322-A4B0-D7FB0F895E6C}"/>
                </a:ext>
              </a:extLst>
            </p:cNvPr>
            <p:cNvGrpSpPr/>
            <p:nvPr/>
          </p:nvGrpSpPr>
          <p:grpSpPr>
            <a:xfrm>
              <a:off x="5740277" y="1665562"/>
              <a:ext cx="711200" cy="634998"/>
              <a:chOff x="702447" y="8504406"/>
              <a:chExt cx="711200" cy="634998"/>
            </a:xfrm>
            <a:solidFill>
              <a:schemeClr val="bg1"/>
            </a:solidFill>
          </p:grpSpPr>
          <p:sp>
            <p:nvSpPr>
              <p:cNvPr id="104" name="object 17">
                <a:extLst>
                  <a:ext uri="{FF2B5EF4-FFF2-40B4-BE49-F238E27FC236}">
                    <a16:creationId xmlns:a16="http://schemas.microsoft.com/office/drawing/2014/main" id="{E35B8EE7-4A99-8747-3F1A-E584B7B8E3BF}"/>
                  </a:ext>
                </a:extLst>
              </p:cNvPr>
              <p:cNvSpPr/>
              <p:nvPr/>
            </p:nvSpPr>
            <p:spPr>
              <a:xfrm>
                <a:off x="727849" y="8771102"/>
                <a:ext cx="127000" cy="114300"/>
              </a:xfrm>
              <a:custGeom>
                <a:avLst/>
                <a:gdLst/>
                <a:ahLst/>
                <a:cxnLst/>
                <a:rect l="l" t="t" r="r" b="b"/>
                <a:pathLst>
                  <a:path w="127000" h="114300">
                    <a:moveTo>
                      <a:pt x="127000" y="0"/>
                    </a:moveTo>
                    <a:lnTo>
                      <a:pt x="0" y="0"/>
                    </a:lnTo>
                    <a:lnTo>
                      <a:pt x="0" y="114299"/>
                    </a:lnTo>
                    <a:lnTo>
                      <a:pt x="127000" y="114299"/>
                    </a:lnTo>
                    <a:lnTo>
                      <a:pt x="127000" y="0"/>
                    </a:lnTo>
                    <a:close/>
                  </a:path>
                </a:pathLst>
              </a:custGeom>
              <a:grpFill/>
              <a:ln>
                <a:noFill/>
              </a:ln>
            </p:spPr>
            <p:txBody>
              <a:bodyPr wrap="square" lIns="0" tIns="0" rIns="0" bIns="0" rtlCol="0"/>
              <a:lstStyle/>
              <a:p>
                <a:endParaRPr lang="en-GB" dirty="0"/>
              </a:p>
            </p:txBody>
          </p:sp>
          <p:sp>
            <p:nvSpPr>
              <p:cNvPr id="105" name="object 18">
                <a:extLst>
                  <a:ext uri="{FF2B5EF4-FFF2-40B4-BE49-F238E27FC236}">
                    <a16:creationId xmlns:a16="http://schemas.microsoft.com/office/drawing/2014/main" id="{6E214DA1-BA48-717B-E229-83ADB5ABD239}"/>
                  </a:ext>
                </a:extLst>
              </p:cNvPr>
              <p:cNvSpPr/>
              <p:nvPr/>
            </p:nvSpPr>
            <p:spPr>
              <a:xfrm>
                <a:off x="1261249" y="8771102"/>
                <a:ext cx="127000" cy="114300"/>
              </a:xfrm>
              <a:custGeom>
                <a:avLst/>
                <a:gdLst/>
                <a:ahLst/>
                <a:cxnLst/>
                <a:rect l="l" t="t" r="r" b="b"/>
                <a:pathLst>
                  <a:path w="127000" h="114300">
                    <a:moveTo>
                      <a:pt x="0" y="114299"/>
                    </a:moveTo>
                    <a:lnTo>
                      <a:pt x="127000" y="114299"/>
                    </a:lnTo>
                    <a:lnTo>
                      <a:pt x="127000" y="0"/>
                    </a:lnTo>
                    <a:lnTo>
                      <a:pt x="0" y="0"/>
                    </a:lnTo>
                    <a:lnTo>
                      <a:pt x="0" y="114299"/>
                    </a:lnTo>
                    <a:close/>
                  </a:path>
                </a:pathLst>
              </a:custGeom>
              <a:grpFill/>
              <a:ln>
                <a:noFill/>
              </a:ln>
            </p:spPr>
            <p:txBody>
              <a:bodyPr wrap="square" lIns="0" tIns="0" rIns="0" bIns="0" rtlCol="0"/>
              <a:lstStyle/>
              <a:p>
                <a:endParaRPr lang="en-GB" dirty="0"/>
              </a:p>
            </p:txBody>
          </p:sp>
          <p:sp>
            <p:nvSpPr>
              <p:cNvPr id="106" name="object 19">
                <a:extLst>
                  <a:ext uri="{FF2B5EF4-FFF2-40B4-BE49-F238E27FC236}">
                    <a16:creationId xmlns:a16="http://schemas.microsoft.com/office/drawing/2014/main" id="{2B9754B6-4DB0-9280-E049-CEB7623AD650}"/>
                  </a:ext>
                </a:extLst>
              </p:cNvPr>
              <p:cNvSpPr/>
              <p:nvPr/>
            </p:nvSpPr>
            <p:spPr>
              <a:xfrm>
                <a:off x="994549" y="8771102"/>
                <a:ext cx="127000" cy="114300"/>
              </a:xfrm>
              <a:custGeom>
                <a:avLst/>
                <a:gdLst/>
                <a:ahLst/>
                <a:cxnLst/>
                <a:rect l="l" t="t" r="r" b="b"/>
                <a:pathLst>
                  <a:path w="127000" h="114300">
                    <a:moveTo>
                      <a:pt x="127000" y="0"/>
                    </a:moveTo>
                    <a:lnTo>
                      <a:pt x="0" y="0"/>
                    </a:lnTo>
                    <a:lnTo>
                      <a:pt x="0" y="114299"/>
                    </a:lnTo>
                    <a:lnTo>
                      <a:pt x="127000" y="114299"/>
                    </a:lnTo>
                    <a:lnTo>
                      <a:pt x="127000" y="0"/>
                    </a:lnTo>
                    <a:close/>
                  </a:path>
                </a:pathLst>
              </a:custGeom>
              <a:grpFill/>
              <a:ln>
                <a:noFill/>
              </a:ln>
            </p:spPr>
            <p:txBody>
              <a:bodyPr wrap="square" lIns="0" tIns="0" rIns="0" bIns="0" rtlCol="0"/>
              <a:lstStyle/>
              <a:p>
                <a:endParaRPr lang="en-GB" dirty="0"/>
              </a:p>
            </p:txBody>
          </p:sp>
          <p:sp>
            <p:nvSpPr>
              <p:cNvPr id="107" name="object 20">
                <a:extLst>
                  <a:ext uri="{FF2B5EF4-FFF2-40B4-BE49-F238E27FC236}">
                    <a16:creationId xmlns:a16="http://schemas.microsoft.com/office/drawing/2014/main" id="{137E846E-F4AC-06DD-81A1-4601D1062724}"/>
                  </a:ext>
                </a:extLst>
              </p:cNvPr>
              <p:cNvSpPr/>
              <p:nvPr/>
            </p:nvSpPr>
            <p:spPr>
              <a:xfrm>
                <a:off x="778647" y="8720306"/>
                <a:ext cx="25400" cy="0"/>
              </a:xfrm>
              <a:custGeom>
                <a:avLst/>
                <a:gdLst/>
                <a:ahLst/>
                <a:cxnLst/>
                <a:rect l="l" t="t" r="r" b="b"/>
                <a:pathLst>
                  <a:path w="25400">
                    <a:moveTo>
                      <a:pt x="0" y="0"/>
                    </a:moveTo>
                    <a:lnTo>
                      <a:pt x="25400" y="0"/>
                    </a:lnTo>
                  </a:path>
                </a:pathLst>
              </a:custGeom>
              <a:grpFill/>
              <a:ln w="50800">
                <a:solidFill>
                  <a:schemeClr val="bg1"/>
                </a:solidFill>
              </a:ln>
            </p:spPr>
            <p:txBody>
              <a:bodyPr wrap="square" lIns="0" tIns="0" rIns="0" bIns="0" rtlCol="0"/>
              <a:lstStyle/>
              <a:p>
                <a:endParaRPr lang="en-GB" dirty="0"/>
              </a:p>
            </p:txBody>
          </p:sp>
          <p:sp>
            <p:nvSpPr>
              <p:cNvPr id="108" name="object 21">
                <a:extLst>
                  <a:ext uri="{FF2B5EF4-FFF2-40B4-BE49-F238E27FC236}">
                    <a16:creationId xmlns:a16="http://schemas.microsoft.com/office/drawing/2014/main" id="{04D77D8B-92BB-47FB-2AFE-60C6858138E4}"/>
                  </a:ext>
                </a:extLst>
              </p:cNvPr>
              <p:cNvSpPr/>
              <p:nvPr/>
            </p:nvSpPr>
            <p:spPr>
              <a:xfrm>
                <a:off x="778647" y="8682206"/>
                <a:ext cx="558800" cy="0"/>
              </a:xfrm>
              <a:custGeom>
                <a:avLst/>
                <a:gdLst/>
                <a:ahLst/>
                <a:cxnLst/>
                <a:rect l="l" t="t" r="r" b="b"/>
                <a:pathLst>
                  <a:path w="558800">
                    <a:moveTo>
                      <a:pt x="0" y="0"/>
                    </a:moveTo>
                    <a:lnTo>
                      <a:pt x="558800" y="0"/>
                    </a:lnTo>
                  </a:path>
                </a:pathLst>
              </a:custGeom>
              <a:grpFill/>
              <a:ln w="25400">
                <a:solidFill>
                  <a:schemeClr val="bg1"/>
                </a:solidFill>
              </a:ln>
            </p:spPr>
            <p:txBody>
              <a:bodyPr wrap="square" lIns="0" tIns="0" rIns="0" bIns="0" rtlCol="0"/>
              <a:lstStyle/>
              <a:p>
                <a:endParaRPr lang="en-GB" dirty="0"/>
              </a:p>
            </p:txBody>
          </p:sp>
          <p:sp>
            <p:nvSpPr>
              <p:cNvPr id="109" name="object 22">
                <a:extLst>
                  <a:ext uri="{FF2B5EF4-FFF2-40B4-BE49-F238E27FC236}">
                    <a16:creationId xmlns:a16="http://schemas.microsoft.com/office/drawing/2014/main" id="{DE1E2D8C-0533-C509-B0C5-CA519E8786F8}"/>
                  </a:ext>
                </a:extLst>
              </p:cNvPr>
              <p:cNvSpPr/>
              <p:nvPr/>
            </p:nvSpPr>
            <p:spPr>
              <a:xfrm>
                <a:off x="1312047" y="8720306"/>
                <a:ext cx="25400" cy="0"/>
              </a:xfrm>
              <a:custGeom>
                <a:avLst/>
                <a:gdLst/>
                <a:ahLst/>
                <a:cxnLst/>
                <a:rect l="l" t="t" r="r" b="b"/>
                <a:pathLst>
                  <a:path w="25400">
                    <a:moveTo>
                      <a:pt x="0" y="0"/>
                    </a:moveTo>
                    <a:lnTo>
                      <a:pt x="25400" y="0"/>
                    </a:lnTo>
                  </a:path>
                </a:pathLst>
              </a:custGeom>
              <a:grpFill/>
              <a:ln w="50800">
                <a:solidFill>
                  <a:schemeClr val="bg1"/>
                </a:solidFill>
              </a:ln>
            </p:spPr>
            <p:txBody>
              <a:bodyPr wrap="square" lIns="0" tIns="0" rIns="0" bIns="0" rtlCol="0"/>
              <a:lstStyle/>
              <a:p>
                <a:endParaRPr lang="en-GB" dirty="0"/>
              </a:p>
            </p:txBody>
          </p:sp>
          <p:sp>
            <p:nvSpPr>
              <p:cNvPr id="110" name="object 23">
                <a:extLst>
                  <a:ext uri="{FF2B5EF4-FFF2-40B4-BE49-F238E27FC236}">
                    <a16:creationId xmlns:a16="http://schemas.microsoft.com/office/drawing/2014/main" id="{13632C3E-9E99-2679-700E-9E0499FDA040}"/>
                  </a:ext>
                </a:extLst>
              </p:cNvPr>
              <p:cNvSpPr/>
              <p:nvPr/>
            </p:nvSpPr>
            <p:spPr>
              <a:xfrm>
                <a:off x="1045347" y="8644106"/>
                <a:ext cx="25400" cy="0"/>
              </a:xfrm>
              <a:custGeom>
                <a:avLst/>
                <a:gdLst/>
                <a:ahLst/>
                <a:cxnLst/>
                <a:rect l="l" t="t" r="r" b="b"/>
                <a:pathLst>
                  <a:path w="25400">
                    <a:moveTo>
                      <a:pt x="0" y="0"/>
                    </a:moveTo>
                    <a:lnTo>
                      <a:pt x="25400" y="0"/>
                    </a:lnTo>
                  </a:path>
                </a:pathLst>
              </a:custGeom>
              <a:grpFill/>
              <a:ln w="50800">
                <a:solidFill>
                  <a:schemeClr val="bg1"/>
                </a:solidFill>
              </a:ln>
            </p:spPr>
            <p:txBody>
              <a:bodyPr wrap="square" lIns="0" tIns="0" rIns="0" bIns="0" rtlCol="0"/>
              <a:lstStyle/>
              <a:p>
                <a:endParaRPr lang="en-GB" dirty="0"/>
              </a:p>
            </p:txBody>
          </p:sp>
          <p:sp>
            <p:nvSpPr>
              <p:cNvPr id="115" name="object 24">
                <a:extLst>
                  <a:ext uri="{FF2B5EF4-FFF2-40B4-BE49-F238E27FC236}">
                    <a16:creationId xmlns:a16="http://schemas.microsoft.com/office/drawing/2014/main" id="{F70284B1-F1A6-D5DD-20B7-516FD31E4529}"/>
                  </a:ext>
                </a:extLst>
              </p:cNvPr>
              <p:cNvSpPr/>
              <p:nvPr/>
            </p:nvSpPr>
            <p:spPr>
              <a:xfrm>
                <a:off x="931047" y="8504406"/>
                <a:ext cx="254000" cy="114300"/>
              </a:xfrm>
              <a:custGeom>
                <a:avLst/>
                <a:gdLst/>
                <a:ahLst/>
                <a:cxnLst/>
                <a:rect l="l" t="t" r="r" b="b"/>
                <a:pathLst>
                  <a:path w="254000" h="114300">
                    <a:moveTo>
                      <a:pt x="254000" y="0"/>
                    </a:moveTo>
                    <a:lnTo>
                      <a:pt x="0" y="0"/>
                    </a:lnTo>
                    <a:lnTo>
                      <a:pt x="0" y="114300"/>
                    </a:lnTo>
                    <a:lnTo>
                      <a:pt x="254000" y="114300"/>
                    </a:lnTo>
                    <a:lnTo>
                      <a:pt x="254000" y="0"/>
                    </a:lnTo>
                    <a:close/>
                  </a:path>
                </a:pathLst>
              </a:custGeom>
              <a:grpFill/>
              <a:ln>
                <a:noFill/>
              </a:ln>
            </p:spPr>
            <p:txBody>
              <a:bodyPr wrap="square" lIns="0" tIns="0" rIns="0" bIns="0" rtlCol="0"/>
              <a:lstStyle/>
              <a:p>
                <a:endParaRPr lang="en-GB" dirty="0"/>
              </a:p>
            </p:txBody>
          </p:sp>
          <p:sp>
            <p:nvSpPr>
              <p:cNvPr id="126" name="object 25">
                <a:extLst>
                  <a:ext uri="{FF2B5EF4-FFF2-40B4-BE49-F238E27FC236}">
                    <a16:creationId xmlns:a16="http://schemas.microsoft.com/office/drawing/2014/main" id="{BCF0BBCE-5783-C71D-21CD-9E4281524D65}"/>
                  </a:ext>
                </a:extLst>
              </p:cNvPr>
              <p:cNvSpPr/>
              <p:nvPr/>
            </p:nvSpPr>
            <p:spPr>
              <a:xfrm>
                <a:off x="702447" y="9025104"/>
                <a:ext cx="177800" cy="114300"/>
              </a:xfrm>
              <a:custGeom>
                <a:avLst/>
                <a:gdLst/>
                <a:ahLst/>
                <a:cxnLst/>
                <a:rect l="l" t="t" r="r" b="b"/>
                <a:pathLst>
                  <a:path w="177800" h="114300">
                    <a:moveTo>
                      <a:pt x="0" y="114300"/>
                    </a:moveTo>
                    <a:lnTo>
                      <a:pt x="177800" y="114300"/>
                    </a:lnTo>
                    <a:lnTo>
                      <a:pt x="177800" y="0"/>
                    </a:lnTo>
                    <a:lnTo>
                      <a:pt x="0" y="0"/>
                    </a:lnTo>
                    <a:lnTo>
                      <a:pt x="0" y="114300"/>
                    </a:lnTo>
                    <a:close/>
                  </a:path>
                </a:pathLst>
              </a:custGeom>
              <a:grpFill/>
              <a:ln>
                <a:noFill/>
              </a:ln>
            </p:spPr>
            <p:txBody>
              <a:bodyPr wrap="square" lIns="0" tIns="0" rIns="0" bIns="0" rtlCol="0"/>
              <a:lstStyle/>
              <a:p>
                <a:endParaRPr lang="en-GB" dirty="0"/>
              </a:p>
            </p:txBody>
          </p:sp>
          <p:sp>
            <p:nvSpPr>
              <p:cNvPr id="127" name="object 26">
                <a:extLst>
                  <a:ext uri="{FF2B5EF4-FFF2-40B4-BE49-F238E27FC236}">
                    <a16:creationId xmlns:a16="http://schemas.microsoft.com/office/drawing/2014/main" id="{46F3F6C4-496B-97B0-471A-268FEB166858}"/>
                  </a:ext>
                </a:extLst>
              </p:cNvPr>
              <p:cNvSpPr/>
              <p:nvPr/>
            </p:nvSpPr>
            <p:spPr>
              <a:xfrm>
                <a:off x="702447" y="9012404"/>
                <a:ext cx="25400" cy="0"/>
              </a:xfrm>
              <a:custGeom>
                <a:avLst/>
                <a:gdLst/>
                <a:ahLst/>
                <a:cxnLst/>
                <a:rect l="l" t="t" r="r" b="b"/>
                <a:pathLst>
                  <a:path w="25400">
                    <a:moveTo>
                      <a:pt x="0" y="0"/>
                    </a:moveTo>
                    <a:lnTo>
                      <a:pt x="25400" y="0"/>
                    </a:lnTo>
                  </a:path>
                </a:pathLst>
              </a:custGeom>
              <a:grpFill/>
              <a:ln w="25400">
                <a:solidFill>
                  <a:schemeClr val="bg1"/>
                </a:solidFill>
              </a:ln>
            </p:spPr>
            <p:txBody>
              <a:bodyPr wrap="square" lIns="0" tIns="0" rIns="0" bIns="0" rtlCol="0"/>
              <a:lstStyle/>
              <a:p>
                <a:endParaRPr lang="en-GB" dirty="0"/>
              </a:p>
            </p:txBody>
          </p:sp>
          <p:sp>
            <p:nvSpPr>
              <p:cNvPr id="128" name="object 27">
                <a:extLst>
                  <a:ext uri="{FF2B5EF4-FFF2-40B4-BE49-F238E27FC236}">
                    <a16:creationId xmlns:a16="http://schemas.microsoft.com/office/drawing/2014/main" id="{118CEA01-62B0-484A-75BB-156F9C83C30C}"/>
                  </a:ext>
                </a:extLst>
              </p:cNvPr>
              <p:cNvSpPr/>
              <p:nvPr/>
            </p:nvSpPr>
            <p:spPr>
              <a:xfrm>
                <a:off x="702447" y="8987004"/>
                <a:ext cx="177800" cy="0"/>
              </a:xfrm>
              <a:custGeom>
                <a:avLst/>
                <a:gdLst/>
                <a:ahLst/>
                <a:cxnLst/>
                <a:rect l="l" t="t" r="r" b="b"/>
                <a:pathLst>
                  <a:path w="177800">
                    <a:moveTo>
                      <a:pt x="0" y="0"/>
                    </a:moveTo>
                    <a:lnTo>
                      <a:pt x="177800" y="0"/>
                    </a:lnTo>
                  </a:path>
                </a:pathLst>
              </a:custGeom>
              <a:grpFill/>
              <a:ln w="25400">
                <a:solidFill>
                  <a:schemeClr val="bg1"/>
                </a:solidFill>
              </a:ln>
            </p:spPr>
            <p:txBody>
              <a:bodyPr wrap="square" lIns="0" tIns="0" rIns="0" bIns="0" rtlCol="0"/>
              <a:lstStyle/>
              <a:p>
                <a:endParaRPr lang="en-GB" dirty="0"/>
              </a:p>
            </p:txBody>
          </p:sp>
          <p:sp>
            <p:nvSpPr>
              <p:cNvPr id="129" name="object 28">
                <a:extLst>
                  <a:ext uri="{FF2B5EF4-FFF2-40B4-BE49-F238E27FC236}">
                    <a16:creationId xmlns:a16="http://schemas.microsoft.com/office/drawing/2014/main" id="{4F67E693-C462-37AB-2993-1825E5472FF4}"/>
                  </a:ext>
                </a:extLst>
              </p:cNvPr>
              <p:cNvSpPr/>
              <p:nvPr/>
            </p:nvSpPr>
            <p:spPr>
              <a:xfrm>
                <a:off x="854847" y="9012404"/>
                <a:ext cx="25400" cy="0"/>
              </a:xfrm>
              <a:custGeom>
                <a:avLst/>
                <a:gdLst/>
                <a:ahLst/>
                <a:cxnLst/>
                <a:rect l="l" t="t" r="r" b="b"/>
                <a:pathLst>
                  <a:path w="25400">
                    <a:moveTo>
                      <a:pt x="0" y="0"/>
                    </a:moveTo>
                    <a:lnTo>
                      <a:pt x="25400" y="0"/>
                    </a:lnTo>
                  </a:path>
                </a:pathLst>
              </a:custGeom>
              <a:grpFill/>
              <a:ln w="25400">
                <a:solidFill>
                  <a:schemeClr val="bg1"/>
                </a:solidFill>
              </a:ln>
            </p:spPr>
            <p:txBody>
              <a:bodyPr wrap="square" lIns="0" tIns="0" rIns="0" bIns="0" rtlCol="0"/>
              <a:lstStyle/>
              <a:p>
                <a:endParaRPr lang="en-GB" dirty="0"/>
              </a:p>
            </p:txBody>
          </p:sp>
          <p:sp>
            <p:nvSpPr>
              <p:cNvPr id="130" name="object 29">
                <a:extLst>
                  <a:ext uri="{FF2B5EF4-FFF2-40B4-BE49-F238E27FC236}">
                    <a16:creationId xmlns:a16="http://schemas.microsoft.com/office/drawing/2014/main" id="{214742D9-CCF7-3467-DBAF-0819A0A5F22A}"/>
                  </a:ext>
                </a:extLst>
              </p:cNvPr>
              <p:cNvSpPr/>
              <p:nvPr/>
            </p:nvSpPr>
            <p:spPr>
              <a:xfrm>
                <a:off x="702447" y="8948904"/>
                <a:ext cx="177800" cy="0"/>
              </a:xfrm>
              <a:custGeom>
                <a:avLst/>
                <a:gdLst/>
                <a:ahLst/>
                <a:cxnLst/>
                <a:rect l="l" t="t" r="r" b="b"/>
                <a:pathLst>
                  <a:path w="177800">
                    <a:moveTo>
                      <a:pt x="0" y="0"/>
                    </a:moveTo>
                    <a:lnTo>
                      <a:pt x="177800" y="0"/>
                    </a:lnTo>
                  </a:path>
                </a:pathLst>
              </a:custGeom>
              <a:grpFill/>
              <a:ln w="25400">
                <a:solidFill>
                  <a:schemeClr val="bg1"/>
                </a:solidFill>
              </a:ln>
            </p:spPr>
            <p:txBody>
              <a:bodyPr wrap="square" lIns="0" tIns="0" rIns="0" bIns="0" rtlCol="0"/>
              <a:lstStyle/>
              <a:p>
                <a:endParaRPr lang="en-GB" dirty="0"/>
              </a:p>
            </p:txBody>
          </p:sp>
          <p:sp>
            <p:nvSpPr>
              <p:cNvPr id="132" name="object 30">
                <a:extLst>
                  <a:ext uri="{FF2B5EF4-FFF2-40B4-BE49-F238E27FC236}">
                    <a16:creationId xmlns:a16="http://schemas.microsoft.com/office/drawing/2014/main" id="{7C9D2900-182D-ADC4-4CDF-61350F4F9BA9}"/>
                  </a:ext>
                </a:extLst>
              </p:cNvPr>
              <p:cNvSpPr/>
              <p:nvPr/>
            </p:nvSpPr>
            <p:spPr>
              <a:xfrm>
                <a:off x="778647" y="8923504"/>
                <a:ext cx="25400" cy="0"/>
              </a:xfrm>
              <a:custGeom>
                <a:avLst/>
                <a:gdLst/>
                <a:ahLst/>
                <a:cxnLst/>
                <a:rect l="l" t="t" r="r" b="b"/>
                <a:pathLst>
                  <a:path w="25400">
                    <a:moveTo>
                      <a:pt x="0" y="0"/>
                    </a:moveTo>
                    <a:lnTo>
                      <a:pt x="25400" y="0"/>
                    </a:lnTo>
                  </a:path>
                </a:pathLst>
              </a:custGeom>
              <a:grpFill/>
              <a:ln w="25400">
                <a:solidFill>
                  <a:schemeClr val="bg1"/>
                </a:solidFill>
              </a:ln>
            </p:spPr>
            <p:txBody>
              <a:bodyPr wrap="square" lIns="0" tIns="0" rIns="0" bIns="0" rtlCol="0"/>
              <a:lstStyle/>
              <a:p>
                <a:endParaRPr lang="en-GB" dirty="0"/>
              </a:p>
            </p:txBody>
          </p:sp>
          <p:sp>
            <p:nvSpPr>
              <p:cNvPr id="133" name="object 31">
                <a:extLst>
                  <a:ext uri="{FF2B5EF4-FFF2-40B4-BE49-F238E27FC236}">
                    <a16:creationId xmlns:a16="http://schemas.microsoft.com/office/drawing/2014/main" id="{C59A6DCD-E05C-2B03-DFC7-0E1A81E47C57}"/>
                  </a:ext>
                </a:extLst>
              </p:cNvPr>
              <p:cNvSpPr/>
              <p:nvPr/>
            </p:nvSpPr>
            <p:spPr>
              <a:xfrm>
                <a:off x="1235847" y="9025104"/>
                <a:ext cx="177800" cy="114300"/>
              </a:xfrm>
              <a:custGeom>
                <a:avLst/>
                <a:gdLst/>
                <a:ahLst/>
                <a:cxnLst/>
                <a:rect l="l" t="t" r="r" b="b"/>
                <a:pathLst>
                  <a:path w="177800" h="114300">
                    <a:moveTo>
                      <a:pt x="0" y="114300"/>
                    </a:moveTo>
                    <a:lnTo>
                      <a:pt x="177800" y="114300"/>
                    </a:lnTo>
                    <a:lnTo>
                      <a:pt x="177800" y="0"/>
                    </a:lnTo>
                    <a:lnTo>
                      <a:pt x="0" y="0"/>
                    </a:lnTo>
                    <a:lnTo>
                      <a:pt x="0" y="114300"/>
                    </a:lnTo>
                    <a:close/>
                  </a:path>
                </a:pathLst>
              </a:custGeom>
              <a:grpFill/>
              <a:ln>
                <a:noFill/>
              </a:ln>
            </p:spPr>
            <p:txBody>
              <a:bodyPr wrap="square" lIns="0" tIns="0" rIns="0" bIns="0" rtlCol="0"/>
              <a:lstStyle/>
              <a:p>
                <a:endParaRPr lang="en-GB" dirty="0"/>
              </a:p>
            </p:txBody>
          </p:sp>
          <p:sp>
            <p:nvSpPr>
              <p:cNvPr id="134" name="object 32">
                <a:extLst>
                  <a:ext uri="{FF2B5EF4-FFF2-40B4-BE49-F238E27FC236}">
                    <a16:creationId xmlns:a16="http://schemas.microsoft.com/office/drawing/2014/main" id="{13B6226A-77AF-D67B-1F87-FABCF6DA53EF}"/>
                  </a:ext>
                </a:extLst>
              </p:cNvPr>
              <p:cNvSpPr/>
              <p:nvPr/>
            </p:nvSpPr>
            <p:spPr>
              <a:xfrm>
                <a:off x="1235847" y="9012404"/>
                <a:ext cx="25400" cy="0"/>
              </a:xfrm>
              <a:custGeom>
                <a:avLst/>
                <a:gdLst/>
                <a:ahLst/>
                <a:cxnLst/>
                <a:rect l="l" t="t" r="r" b="b"/>
                <a:pathLst>
                  <a:path w="25400">
                    <a:moveTo>
                      <a:pt x="0" y="0"/>
                    </a:moveTo>
                    <a:lnTo>
                      <a:pt x="25400" y="0"/>
                    </a:lnTo>
                  </a:path>
                </a:pathLst>
              </a:custGeom>
              <a:grpFill/>
              <a:ln w="25400">
                <a:solidFill>
                  <a:schemeClr val="bg1"/>
                </a:solidFill>
              </a:ln>
            </p:spPr>
            <p:txBody>
              <a:bodyPr wrap="square" lIns="0" tIns="0" rIns="0" bIns="0" rtlCol="0"/>
              <a:lstStyle/>
              <a:p>
                <a:endParaRPr lang="en-GB" dirty="0"/>
              </a:p>
            </p:txBody>
          </p:sp>
          <p:sp>
            <p:nvSpPr>
              <p:cNvPr id="135" name="object 33">
                <a:extLst>
                  <a:ext uri="{FF2B5EF4-FFF2-40B4-BE49-F238E27FC236}">
                    <a16:creationId xmlns:a16="http://schemas.microsoft.com/office/drawing/2014/main" id="{50AD44D4-5E68-143C-4736-E683E91EA9F0}"/>
                  </a:ext>
                </a:extLst>
              </p:cNvPr>
              <p:cNvSpPr/>
              <p:nvPr/>
            </p:nvSpPr>
            <p:spPr>
              <a:xfrm>
                <a:off x="1235847" y="8987004"/>
                <a:ext cx="177800" cy="0"/>
              </a:xfrm>
              <a:custGeom>
                <a:avLst/>
                <a:gdLst/>
                <a:ahLst/>
                <a:cxnLst/>
                <a:rect l="l" t="t" r="r" b="b"/>
                <a:pathLst>
                  <a:path w="177800">
                    <a:moveTo>
                      <a:pt x="0" y="0"/>
                    </a:moveTo>
                    <a:lnTo>
                      <a:pt x="177800" y="0"/>
                    </a:lnTo>
                  </a:path>
                </a:pathLst>
              </a:custGeom>
              <a:grpFill/>
              <a:ln w="25400">
                <a:solidFill>
                  <a:schemeClr val="bg1"/>
                </a:solidFill>
              </a:ln>
            </p:spPr>
            <p:txBody>
              <a:bodyPr wrap="square" lIns="0" tIns="0" rIns="0" bIns="0" rtlCol="0"/>
              <a:lstStyle/>
              <a:p>
                <a:endParaRPr lang="en-GB" dirty="0"/>
              </a:p>
            </p:txBody>
          </p:sp>
          <p:sp>
            <p:nvSpPr>
              <p:cNvPr id="136" name="object 34">
                <a:extLst>
                  <a:ext uri="{FF2B5EF4-FFF2-40B4-BE49-F238E27FC236}">
                    <a16:creationId xmlns:a16="http://schemas.microsoft.com/office/drawing/2014/main" id="{E50E85BE-338B-4253-6AA7-6373CAF661AE}"/>
                  </a:ext>
                </a:extLst>
              </p:cNvPr>
              <p:cNvSpPr/>
              <p:nvPr/>
            </p:nvSpPr>
            <p:spPr>
              <a:xfrm>
                <a:off x="1388247" y="9012404"/>
                <a:ext cx="25400" cy="0"/>
              </a:xfrm>
              <a:custGeom>
                <a:avLst/>
                <a:gdLst/>
                <a:ahLst/>
                <a:cxnLst/>
                <a:rect l="l" t="t" r="r" b="b"/>
                <a:pathLst>
                  <a:path w="25400">
                    <a:moveTo>
                      <a:pt x="0" y="0"/>
                    </a:moveTo>
                    <a:lnTo>
                      <a:pt x="25400" y="0"/>
                    </a:lnTo>
                  </a:path>
                </a:pathLst>
              </a:custGeom>
              <a:grpFill/>
              <a:ln w="25400">
                <a:solidFill>
                  <a:schemeClr val="bg1"/>
                </a:solidFill>
              </a:ln>
            </p:spPr>
            <p:txBody>
              <a:bodyPr wrap="square" lIns="0" tIns="0" rIns="0" bIns="0" rtlCol="0"/>
              <a:lstStyle/>
              <a:p>
                <a:endParaRPr lang="en-GB" dirty="0"/>
              </a:p>
            </p:txBody>
          </p:sp>
          <p:sp>
            <p:nvSpPr>
              <p:cNvPr id="137" name="object 35">
                <a:extLst>
                  <a:ext uri="{FF2B5EF4-FFF2-40B4-BE49-F238E27FC236}">
                    <a16:creationId xmlns:a16="http://schemas.microsoft.com/office/drawing/2014/main" id="{C8803129-02F8-2B5F-442F-28A9B25A90CE}"/>
                  </a:ext>
                </a:extLst>
              </p:cNvPr>
              <p:cNvSpPr/>
              <p:nvPr/>
            </p:nvSpPr>
            <p:spPr>
              <a:xfrm>
                <a:off x="1235847" y="8948906"/>
                <a:ext cx="177800" cy="0"/>
              </a:xfrm>
              <a:custGeom>
                <a:avLst/>
                <a:gdLst/>
                <a:ahLst/>
                <a:cxnLst/>
                <a:rect l="l" t="t" r="r" b="b"/>
                <a:pathLst>
                  <a:path w="177800">
                    <a:moveTo>
                      <a:pt x="0" y="0"/>
                    </a:moveTo>
                    <a:lnTo>
                      <a:pt x="177800" y="0"/>
                    </a:lnTo>
                  </a:path>
                </a:pathLst>
              </a:custGeom>
              <a:grpFill/>
              <a:ln w="25400">
                <a:solidFill>
                  <a:schemeClr val="bg1"/>
                </a:solidFill>
              </a:ln>
            </p:spPr>
            <p:txBody>
              <a:bodyPr wrap="square" lIns="0" tIns="0" rIns="0" bIns="0" rtlCol="0"/>
              <a:lstStyle/>
              <a:p>
                <a:endParaRPr lang="en-GB" dirty="0"/>
              </a:p>
            </p:txBody>
          </p:sp>
          <p:sp>
            <p:nvSpPr>
              <p:cNvPr id="138" name="object 36">
                <a:extLst>
                  <a:ext uri="{FF2B5EF4-FFF2-40B4-BE49-F238E27FC236}">
                    <a16:creationId xmlns:a16="http://schemas.microsoft.com/office/drawing/2014/main" id="{0B72D4B3-DC77-4EAA-BD6D-96DF082430F1}"/>
                  </a:ext>
                </a:extLst>
              </p:cNvPr>
              <p:cNvSpPr/>
              <p:nvPr/>
            </p:nvSpPr>
            <p:spPr>
              <a:xfrm>
                <a:off x="1312047" y="8923506"/>
                <a:ext cx="25400" cy="0"/>
              </a:xfrm>
              <a:custGeom>
                <a:avLst/>
                <a:gdLst/>
                <a:ahLst/>
                <a:cxnLst/>
                <a:rect l="l" t="t" r="r" b="b"/>
                <a:pathLst>
                  <a:path w="25400">
                    <a:moveTo>
                      <a:pt x="0" y="0"/>
                    </a:moveTo>
                    <a:lnTo>
                      <a:pt x="25400" y="0"/>
                    </a:lnTo>
                  </a:path>
                </a:pathLst>
              </a:custGeom>
              <a:grpFill/>
              <a:ln w="25400">
                <a:solidFill>
                  <a:schemeClr val="bg1"/>
                </a:solidFill>
              </a:ln>
            </p:spPr>
            <p:txBody>
              <a:bodyPr wrap="square" lIns="0" tIns="0" rIns="0" bIns="0" rtlCol="0"/>
              <a:lstStyle/>
              <a:p>
                <a:endParaRPr lang="en-GB" dirty="0"/>
              </a:p>
            </p:txBody>
          </p:sp>
          <p:sp>
            <p:nvSpPr>
              <p:cNvPr id="139" name="object 37">
                <a:extLst>
                  <a:ext uri="{FF2B5EF4-FFF2-40B4-BE49-F238E27FC236}">
                    <a16:creationId xmlns:a16="http://schemas.microsoft.com/office/drawing/2014/main" id="{C1A8F815-38FD-43C3-A32B-7CCEFD7EC00F}"/>
                  </a:ext>
                </a:extLst>
              </p:cNvPr>
              <p:cNvSpPr/>
              <p:nvPr/>
            </p:nvSpPr>
            <p:spPr>
              <a:xfrm>
                <a:off x="969147" y="9025104"/>
                <a:ext cx="177800" cy="114300"/>
              </a:xfrm>
              <a:custGeom>
                <a:avLst/>
                <a:gdLst/>
                <a:ahLst/>
                <a:cxnLst/>
                <a:rect l="l" t="t" r="r" b="b"/>
                <a:pathLst>
                  <a:path w="177800" h="114300">
                    <a:moveTo>
                      <a:pt x="0" y="114300"/>
                    </a:moveTo>
                    <a:lnTo>
                      <a:pt x="177800" y="114300"/>
                    </a:lnTo>
                    <a:lnTo>
                      <a:pt x="177800" y="0"/>
                    </a:lnTo>
                    <a:lnTo>
                      <a:pt x="0" y="0"/>
                    </a:lnTo>
                    <a:lnTo>
                      <a:pt x="0" y="114300"/>
                    </a:lnTo>
                    <a:close/>
                  </a:path>
                </a:pathLst>
              </a:custGeom>
              <a:grpFill/>
              <a:ln>
                <a:noFill/>
              </a:ln>
            </p:spPr>
            <p:txBody>
              <a:bodyPr wrap="square" lIns="0" tIns="0" rIns="0" bIns="0" rtlCol="0"/>
              <a:lstStyle/>
              <a:p>
                <a:endParaRPr lang="en-GB" dirty="0"/>
              </a:p>
            </p:txBody>
          </p:sp>
          <p:sp>
            <p:nvSpPr>
              <p:cNvPr id="141" name="object 38">
                <a:extLst>
                  <a:ext uri="{FF2B5EF4-FFF2-40B4-BE49-F238E27FC236}">
                    <a16:creationId xmlns:a16="http://schemas.microsoft.com/office/drawing/2014/main" id="{E58D4060-0FFD-F2E9-98AC-420773EBC4DC}"/>
                  </a:ext>
                </a:extLst>
              </p:cNvPr>
              <p:cNvSpPr/>
              <p:nvPr/>
            </p:nvSpPr>
            <p:spPr>
              <a:xfrm>
                <a:off x="969147" y="9012404"/>
                <a:ext cx="25400" cy="0"/>
              </a:xfrm>
              <a:custGeom>
                <a:avLst/>
                <a:gdLst/>
                <a:ahLst/>
                <a:cxnLst/>
                <a:rect l="l" t="t" r="r" b="b"/>
                <a:pathLst>
                  <a:path w="25400">
                    <a:moveTo>
                      <a:pt x="0" y="0"/>
                    </a:moveTo>
                    <a:lnTo>
                      <a:pt x="25400" y="0"/>
                    </a:lnTo>
                  </a:path>
                </a:pathLst>
              </a:custGeom>
              <a:grpFill/>
              <a:ln w="25400">
                <a:solidFill>
                  <a:schemeClr val="bg1"/>
                </a:solidFill>
              </a:ln>
            </p:spPr>
            <p:txBody>
              <a:bodyPr wrap="square" lIns="0" tIns="0" rIns="0" bIns="0" rtlCol="0"/>
              <a:lstStyle/>
              <a:p>
                <a:endParaRPr lang="en-GB" dirty="0"/>
              </a:p>
            </p:txBody>
          </p:sp>
          <p:sp>
            <p:nvSpPr>
              <p:cNvPr id="142" name="object 39">
                <a:extLst>
                  <a:ext uri="{FF2B5EF4-FFF2-40B4-BE49-F238E27FC236}">
                    <a16:creationId xmlns:a16="http://schemas.microsoft.com/office/drawing/2014/main" id="{C04D0A65-A24B-A15E-DF98-3A93C7BB085E}"/>
                  </a:ext>
                </a:extLst>
              </p:cNvPr>
              <p:cNvSpPr/>
              <p:nvPr/>
            </p:nvSpPr>
            <p:spPr>
              <a:xfrm>
                <a:off x="969147" y="8987004"/>
                <a:ext cx="177800" cy="0"/>
              </a:xfrm>
              <a:custGeom>
                <a:avLst/>
                <a:gdLst/>
                <a:ahLst/>
                <a:cxnLst/>
                <a:rect l="l" t="t" r="r" b="b"/>
                <a:pathLst>
                  <a:path w="177800">
                    <a:moveTo>
                      <a:pt x="0" y="0"/>
                    </a:moveTo>
                    <a:lnTo>
                      <a:pt x="177800" y="0"/>
                    </a:lnTo>
                  </a:path>
                </a:pathLst>
              </a:custGeom>
              <a:grpFill/>
              <a:ln w="25400">
                <a:solidFill>
                  <a:schemeClr val="bg1"/>
                </a:solidFill>
              </a:ln>
            </p:spPr>
            <p:txBody>
              <a:bodyPr wrap="square" lIns="0" tIns="0" rIns="0" bIns="0" rtlCol="0"/>
              <a:lstStyle/>
              <a:p>
                <a:endParaRPr lang="en-GB" dirty="0"/>
              </a:p>
            </p:txBody>
          </p:sp>
          <p:sp>
            <p:nvSpPr>
              <p:cNvPr id="143" name="object 40">
                <a:extLst>
                  <a:ext uri="{FF2B5EF4-FFF2-40B4-BE49-F238E27FC236}">
                    <a16:creationId xmlns:a16="http://schemas.microsoft.com/office/drawing/2014/main" id="{DF3579CD-200F-2075-1712-167493BB0CD2}"/>
                  </a:ext>
                </a:extLst>
              </p:cNvPr>
              <p:cNvSpPr/>
              <p:nvPr/>
            </p:nvSpPr>
            <p:spPr>
              <a:xfrm>
                <a:off x="1121547" y="9012404"/>
                <a:ext cx="25400" cy="0"/>
              </a:xfrm>
              <a:custGeom>
                <a:avLst/>
                <a:gdLst/>
                <a:ahLst/>
                <a:cxnLst/>
                <a:rect l="l" t="t" r="r" b="b"/>
                <a:pathLst>
                  <a:path w="25400">
                    <a:moveTo>
                      <a:pt x="0" y="0"/>
                    </a:moveTo>
                    <a:lnTo>
                      <a:pt x="25400" y="0"/>
                    </a:lnTo>
                  </a:path>
                </a:pathLst>
              </a:custGeom>
              <a:grpFill/>
              <a:ln w="25400">
                <a:solidFill>
                  <a:schemeClr val="bg1"/>
                </a:solidFill>
              </a:ln>
            </p:spPr>
            <p:txBody>
              <a:bodyPr wrap="square" lIns="0" tIns="0" rIns="0" bIns="0" rtlCol="0"/>
              <a:lstStyle/>
              <a:p>
                <a:endParaRPr lang="en-GB" dirty="0"/>
              </a:p>
            </p:txBody>
          </p:sp>
          <p:sp>
            <p:nvSpPr>
              <p:cNvPr id="144" name="object 41">
                <a:extLst>
                  <a:ext uri="{FF2B5EF4-FFF2-40B4-BE49-F238E27FC236}">
                    <a16:creationId xmlns:a16="http://schemas.microsoft.com/office/drawing/2014/main" id="{B841974C-4306-D742-459F-B6DCEDEA5DA7}"/>
                  </a:ext>
                </a:extLst>
              </p:cNvPr>
              <p:cNvSpPr/>
              <p:nvPr/>
            </p:nvSpPr>
            <p:spPr>
              <a:xfrm>
                <a:off x="969147" y="8948904"/>
                <a:ext cx="177800" cy="0"/>
              </a:xfrm>
              <a:custGeom>
                <a:avLst/>
                <a:gdLst/>
                <a:ahLst/>
                <a:cxnLst/>
                <a:rect l="l" t="t" r="r" b="b"/>
                <a:pathLst>
                  <a:path w="177800">
                    <a:moveTo>
                      <a:pt x="0" y="0"/>
                    </a:moveTo>
                    <a:lnTo>
                      <a:pt x="177800" y="0"/>
                    </a:lnTo>
                  </a:path>
                </a:pathLst>
              </a:custGeom>
              <a:grpFill/>
              <a:ln w="25400">
                <a:solidFill>
                  <a:schemeClr val="bg1"/>
                </a:solidFill>
              </a:ln>
            </p:spPr>
            <p:txBody>
              <a:bodyPr wrap="square" lIns="0" tIns="0" rIns="0" bIns="0" rtlCol="0"/>
              <a:lstStyle/>
              <a:p>
                <a:endParaRPr lang="en-GB" dirty="0"/>
              </a:p>
            </p:txBody>
          </p:sp>
          <p:sp>
            <p:nvSpPr>
              <p:cNvPr id="145" name="object 42">
                <a:extLst>
                  <a:ext uri="{FF2B5EF4-FFF2-40B4-BE49-F238E27FC236}">
                    <a16:creationId xmlns:a16="http://schemas.microsoft.com/office/drawing/2014/main" id="{6BD510C4-EF02-E414-FDA2-8058DE8CAE5B}"/>
                  </a:ext>
                </a:extLst>
              </p:cNvPr>
              <p:cNvSpPr/>
              <p:nvPr/>
            </p:nvSpPr>
            <p:spPr>
              <a:xfrm>
                <a:off x="1045347" y="8923504"/>
                <a:ext cx="25400" cy="0"/>
              </a:xfrm>
              <a:custGeom>
                <a:avLst/>
                <a:gdLst/>
                <a:ahLst/>
                <a:cxnLst/>
                <a:rect l="l" t="t" r="r" b="b"/>
                <a:pathLst>
                  <a:path w="25400">
                    <a:moveTo>
                      <a:pt x="0" y="0"/>
                    </a:moveTo>
                    <a:lnTo>
                      <a:pt x="25400" y="0"/>
                    </a:lnTo>
                  </a:path>
                </a:pathLst>
              </a:custGeom>
              <a:grpFill/>
              <a:ln w="25400">
                <a:solidFill>
                  <a:schemeClr val="bg1"/>
                </a:solidFill>
              </a:ln>
            </p:spPr>
            <p:txBody>
              <a:bodyPr wrap="square" lIns="0" tIns="0" rIns="0" bIns="0" rtlCol="0"/>
              <a:lstStyle/>
              <a:p>
                <a:endParaRPr lang="en-GB" dirty="0"/>
              </a:p>
            </p:txBody>
          </p:sp>
        </p:grpSp>
        <p:grpSp>
          <p:nvGrpSpPr>
            <p:cNvPr id="94" name="Group 93">
              <a:extLst>
                <a:ext uri="{FF2B5EF4-FFF2-40B4-BE49-F238E27FC236}">
                  <a16:creationId xmlns:a16="http://schemas.microsoft.com/office/drawing/2014/main" id="{92C34F20-8F82-8F71-AAD6-35C6B09BC664}"/>
                </a:ext>
              </a:extLst>
            </p:cNvPr>
            <p:cNvGrpSpPr/>
            <p:nvPr/>
          </p:nvGrpSpPr>
          <p:grpSpPr>
            <a:xfrm>
              <a:off x="9063007" y="1665562"/>
              <a:ext cx="723627" cy="723627"/>
              <a:chOff x="2421875" y="4349255"/>
              <a:chExt cx="723627" cy="723627"/>
            </a:xfrm>
            <a:solidFill>
              <a:schemeClr val="bg1"/>
            </a:solidFill>
          </p:grpSpPr>
          <p:sp>
            <p:nvSpPr>
              <p:cNvPr id="95" name="object 123">
                <a:extLst>
                  <a:ext uri="{FF2B5EF4-FFF2-40B4-BE49-F238E27FC236}">
                    <a16:creationId xmlns:a16="http://schemas.microsoft.com/office/drawing/2014/main" id="{4EEF8E49-74C1-08E6-9854-E8695F8E2F8C}"/>
                  </a:ext>
                </a:extLst>
              </p:cNvPr>
              <p:cNvSpPr/>
              <p:nvPr/>
            </p:nvSpPr>
            <p:spPr>
              <a:xfrm>
                <a:off x="2421875" y="4349255"/>
                <a:ext cx="723627" cy="723627"/>
              </a:xfrm>
              <a:custGeom>
                <a:avLst/>
                <a:gdLst/>
                <a:ahLst/>
                <a:cxnLst/>
                <a:rect l="l" t="t" r="r" b="b"/>
                <a:pathLst>
                  <a:path w="711200" h="711200">
                    <a:moveTo>
                      <a:pt x="571500" y="673099"/>
                    </a:moveTo>
                    <a:lnTo>
                      <a:pt x="139700" y="673099"/>
                    </a:lnTo>
                    <a:lnTo>
                      <a:pt x="139700" y="711199"/>
                    </a:lnTo>
                    <a:lnTo>
                      <a:pt x="571500" y="711199"/>
                    </a:lnTo>
                    <a:lnTo>
                      <a:pt x="571500" y="673099"/>
                    </a:lnTo>
                    <a:close/>
                  </a:path>
                  <a:path w="711200" h="711200">
                    <a:moveTo>
                      <a:pt x="431800" y="558799"/>
                    </a:moveTo>
                    <a:lnTo>
                      <a:pt x="279400" y="558799"/>
                    </a:lnTo>
                    <a:lnTo>
                      <a:pt x="279400" y="673099"/>
                    </a:lnTo>
                    <a:lnTo>
                      <a:pt x="431800" y="673099"/>
                    </a:lnTo>
                    <a:lnTo>
                      <a:pt x="431800" y="558799"/>
                    </a:lnTo>
                    <a:close/>
                  </a:path>
                  <a:path w="711200" h="711200">
                    <a:moveTo>
                      <a:pt x="673100" y="0"/>
                    </a:moveTo>
                    <a:lnTo>
                      <a:pt x="38100" y="0"/>
                    </a:lnTo>
                    <a:lnTo>
                      <a:pt x="23268" y="2381"/>
                    </a:lnTo>
                    <a:lnTo>
                      <a:pt x="11158" y="9525"/>
                    </a:lnTo>
                    <a:lnTo>
                      <a:pt x="2993" y="21431"/>
                    </a:lnTo>
                    <a:lnTo>
                      <a:pt x="0" y="38100"/>
                    </a:lnTo>
                    <a:lnTo>
                      <a:pt x="0" y="520699"/>
                    </a:lnTo>
                    <a:lnTo>
                      <a:pt x="2993" y="535531"/>
                    </a:lnTo>
                    <a:lnTo>
                      <a:pt x="11158" y="547641"/>
                    </a:lnTo>
                    <a:lnTo>
                      <a:pt x="23268" y="555806"/>
                    </a:lnTo>
                    <a:lnTo>
                      <a:pt x="38100" y="558799"/>
                    </a:lnTo>
                    <a:lnTo>
                      <a:pt x="673100" y="558799"/>
                    </a:lnTo>
                    <a:lnTo>
                      <a:pt x="687931" y="555806"/>
                    </a:lnTo>
                    <a:lnTo>
                      <a:pt x="700041" y="547641"/>
                    </a:lnTo>
                    <a:lnTo>
                      <a:pt x="708206" y="535531"/>
                    </a:lnTo>
                    <a:lnTo>
                      <a:pt x="711200" y="520699"/>
                    </a:lnTo>
                    <a:lnTo>
                      <a:pt x="711200" y="482600"/>
                    </a:lnTo>
                    <a:lnTo>
                      <a:pt x="38100" y="482600"/>
                    </a:lnTo>
                    <a:lnTo>
                      <a:pt x="38100" y="38100"/>
                    </a:lnTo>
                    <a:lnTo>
                      <a:pt x="711200" y="38100"/>
                    </a:lnTo>
                    <a:lnTo>
                      <a:pt x="708206" y="23268"/>
                    </a:lnTo>
                    <a:lnTo>
                      <a:pt x="700041" y="11158"/>
                    </a:lnTo>
                    <a:lnTo>
                      <a:pt x="687931" y="2993"/>
                    </a:lnTo>
                    <a:lnTo>
                      <a:pt x="673100" y="0"/>
                    </a:lnTo>
                    <a:close/>
                  </a:path>
                  <a:path w="711200" h="711200">
                    <a:moveTo>
                      <a:pt x="711200" y="38100"/>
                    </a:moveTo>
                    <a:lnTo>
                      <a:pt x="673100" y="38100"/>
                    </a:lnTo>
                    <a:lnTo>
                      <a:pt x="673100" y="482600"/>
                    </a:lnTo>
                    <a:lnTo>
                      <a:pt x="711200" y="482600"/>
                    </a:lnTo>
                    <a:lnTo>
                      <a:pt x="711200" y="38100"/>
                    </a:lnTo>
                    <a:close/>
                  </a:path>
                </a:pathLst>
              </a:custGeom>
              <a:grpFill/>
            </p:spPr>
            <p:txBody>
              <a:bodyPr wrap="square" lIns="0" tIns="0" rIns="0" bIns="0" rtlCol="0"/>
              <a:lstStyle/>
              <a:p>
                <a:endParaRPr lang="en-GB" dirty="0"/>
              </a:p>
            </p:txBody>
          </p:sp>
          <p:grpSp>
            <p:nvGrpSpPr>
              <p:cNvPr id="96" name="Group 95">
                <a:extLst>
                  <a:ext uri="{FF2B5EF4-FFF2-40B4-BE49-F238E27FC236}">
                    <a16:creationId xmlns:a16="http://schemas.microsoft.com/office/drawing/2014/main" id="{D7812AE5-DAB8-F914-9DE8-ACBD35F4D169}"/>
                  </a:ext>
                </a:extLst>
              </p:cNvPr>
              <p:cNvGrpSpPr/>
              <p:nvPr/>
            </p:nvGrpSpPr>
            <p:grpSpPr>
              <a:xfrm>
                <a:off x="2576688" y="4420470"/>
                <a:ext cx="414000" cy="396000"/>
                <a:chOff x="3530586" y="8453604"/>
                <a:chExt cx="711198" cy="673102"/>
              </a:xfrm>
              <a:grpFill/>
            </p:grpSpPr>
            <p:sp>
              <p:nvSpPr>
                <p:cNvPr id="97" name="object 138">
                  <a:extLst>
                    <a:ext uri="{FF2B5EF4-FFF2-40B4-BE49-F238E27FC236}">
                      <a16:creationId xmlns:a16="http://schemas.microsoft.com/office/drawing/2014/main" id="{65F1FCE4-92CE-65A8-53E7-2B0C3ACEF4AF}"/>
                    </a:ext>
                  </a:extLst>
                </p:cNvPr>
                <p:cNvSpPr/>
                <p:nvPr/>
              </p:nvSpPr>
              <p:spPr>
                <a:xfrm>
                  <a:off x="3809986" y="8453604"/>
                  <a:ext cx="152400" cy="152400"/>
                </a:xfrm>
                <a:custGeom>
                  <a:avLst/>
                  <a:gdLst/>
                  <a:ahLst/>
                  <a:cxnLst/>
                  <a:rect l="l" t="t" r="r" b="b"/>
                  <a:pathLst>
                    <a:path w="152400" h="152400">
                      <a:moveTo>
                        <a:pt x="76200" y="0"/>
                      </a:moveTo>
                      <a:lnTo>
                        <a:pt x="46537" y="5987"/>
                      </a:lnTo>
                      <a:lnTo>
                        <a:pt x="22317" y="22317"/>
                      </a:lnTo>
                      <a:lnTo>
                        <a:pt x="5987" y="46537"/>
                      </a:lnTo>
                      <a:lnTo>
                        <a:pt x="0" y="76200"/>
                      </a:lnTo>
                      <a:lnTo>
                        <a:pt x="5987" y="105862"/>
                      </a:lnTo>
                      <a:lnTo>
                        <a:pt x="22317" y="130082"/>
                      </a:lnTo>
                      <a:lnTo>
                        <a:pt x="46537" y="146412"/>
                      </a:lnTo>
                      <a:lnTo>
                        <a:pt x="76200" y="152400"/>
                      </a:lnTo>
                      <a:lnTo>
                        <a:pt x="105856" y="146412"/>
                      </a:lnTo>
                      <a:lnTo>
                        <a:pt x="130078" y="130082"/>
                      </a:lnTo>
                      <a:lnTo>
                        <a:pt x="146410" y="105862"/>
                      </a:lnTo>
                      <a:lnTo>
                        <a:pt x="152400" y="76200"/>
                      </a:lnTo>
                      <a:lnTo>
                        <a:pt x="146410" y="46537"/>
                      </a:lnTo>
                      <a:lnTo>
                        <a:pt x="130078" y="22317"/>
                      </a:lnTo>
                      <a:lnTo>
                        <a:pt x="105856" y="5987"/>
                      </a:lnTo>
                      <a:lnTo>
                        <a:pt x="76200" y="0"/>
                      </a:lnTo>
                      <a:close/>
                    </a:path>
                  </a:pathLst>
                </a:custGeom>
                <a:grpFill/>
              </p:spPr>
              <p:txBody>
                <a:bodyPr wrap="square" lIns="0" tIns="0" rIns="0" bIns="0" rtlCol="0"/>
                <a:lstStyle/>
                <a:p>
                  <a:endParaRPr lang="en-GB" dirty="0"/>
                </a:p>
              </p:txBody>
            </p:sp>
            <p:sp>
              <p:nvSpPr>
                <p:cNvPr id="98" name="object 139">
                  <a:extLst>
                    <a:ext uri="{FF2B5EF4-FFF2-40B4-BE49-F238E27FC236}">
                      <a16:creationId xmlns:a16="http://schemas.microsoft.com/office/drawing/2014/main" id="{758DE9D3-CE17-0AEF-2B8A-CB092221BD1C}"/>
                    </a:ext>
                  </a:extLst>
                </p:cNvPr>
                <p:cNvSpPr/>
                <p:nvPr/>
              </p:nvSpPr>
              <p:spPr>
                <a:xfrm>
                  <a:off x="3759186" y="8618706"/>
                  <a:ext cx="254000" cy="127000"/>
                </a:xfrm>
                <a:custGeom>
                  <a:avLst/>
                  <a:gdLst/>
                  <a:ahLst/>
                  <a:cxnLst/>
                  <a:rect l="l" t="t" r="r" b="b"/>
                  <a:pathLst>
                    <a:path w="254000" h="127000">
                      <a:moveTo>
                        <a:pt x="177800" y="0"/>
                      </a:moveTo>
                      <a:lnTo>
                        <a:pt x="76200" y="0"/>
                      </a:lnTo>
                      <a:lnTo>
                        <a:pt x="46537" y="5987"/>
                      </a:lnTo>
                      <a:lnTo>
                        <a:pt x="22317" y="22317"/>
                      </a:lnTo>
                      <a:lnTo>
                        <a:pt x="5987" y="46537"/>
                      </a:lnTo>
                      <a:lnTo>
                        <a:pt x="0" y="76200"/>
                      </a:lnTo>
                      <a:lnTo>
                        <a:pt x="0" y="127000"/>
                      </a:lnTo>
                      <a:lnTo>
                        <a:pt x="254000" y="127000"/>
                      </a:lnTo>
                      <a:lnTo>
                        <a:pt x="254000" y="76200"/>
                      </a:lnTo>
                      <a:lnTo>
                        <a:pt x="248012" y="46537"/>
                      </a:lnTo>
                      <a:lnTo>
                        <a:pt x="231682" y="22317"/>
                      </a:lnTo>
                      <a:lnTo>
                        <a:pt x="207462" y="5987"/>
                      </a:lnTo>
                      <a:lnTo>
                        <a:pt x="177800" y="0"/>
                      </a:lnTo>
                      <a:close/>
                    </a:path>
                  </a:pathLst>
                </a:custGeom>
                <a:grpFill/>
              </p:spPr>
              <p:txBody>
                <a:bodyPr wrap="square" lIns="0" tIns="0" rIns="0" bIns="0" rtlCol="0"/>
                <a:lstStyle/>
                <a:p>
                  <a:endParaRPr lang="en-GB" dirty="0"/>
                </a:p>
              </p:txBody>
            </p:sp>
            <p:sp>
              <p:nvSpPr>
                <p:cNvPr id="99" name="object 140">
                  <a:extLst>
                    <a:ext uri="{FF2B5EF4-FFF2-40B4-BE49-F238E27FC236}">
                      <a16:creationId xmlns:a16="http://schemas.microsoft.com/office/drawing/2014/main" id="{BCB83751-089E-7D52-B0D8-E08656CD96E1}"/>
                    </a:ext>
                  </a:extLst>
                </p:cNvPr>
                <p:cNvSpPr/>
                <p:nvPr/>
              </p:nvSpPr>
              <p:spPr>
                <a:xfrm>
                  <a:off x="4038586" y="8834604"/>
                  <a:ext cx="152400" cy="152400"/>
                </a:xfrm>
                <a:custGeom>
                  <a:avLst/>
                  <a:gdLst/>
                  <a:ahLst/>
                  <a:cxnLst/>
                  <a:rect l="l" t="t" r="r" b="b"/>
                  <a:pathLst>
                    <a:path w="152400" h="152400">
                      <a:moveTo>
                        <a:pt x="76200" y="0"/>
                      </a:moveTo>
                      <a:lnTo>
                        <a:pt x="46537" y="5989"/>
                      </a:lnTo>
                      <a:lnTo>
                        <a:pt x="22317" y="22321"/>
                      </a:lnTo>
                      <a:lnTo>
                        <a:pt x="5987" y="46543"/>
                      </a:lnTo>
                      <a:lnTo>
                        <a:pt x="0" y="76200"/>
                      </a:lnTo>
                      <a:lnTo>
                        <a:pt x="5987" y="105862"/>
                      </a:lnTo>
                      <a:lnTo>
                        <a:pt x="22317" y="130082"/>
                      </a:lnTo>
                      <a:lnTo>
                        <a:pt x="46537" y="146412"/>
                      </a:lnTo>
                      <a:lnTo>
                        <a:pt x="76200" y="152400"/>
                      </a:lnTo>
                      <a:lnTo>
                        <a:pt x="105856" y="146412"/>
                      </a:lnTo>
                      <a:lnTo>
                        <a:pt x="130078" y="130082"/>
                      </a:lnTo>
                      <a:lnTo>
                        <a:pt x="146410" y="105862"/>
                      </a:lnTo>
                      <a:lnTo>
                        <a:pt x="152400" y="76200"/>
                      </a:lnTo>
                      <a:lnTo>
                        <a:pt x="146410" y="46543"/>
                      </a:lnTo>
                      <a:lnTo>
                        <a:pt x="130078" y="22321"/>
                      </a:lnTo>
                      <a:lnTo>
                        <a:pt x="105856" y="5989"/>
                      </a:lnTo>
                      <a:lnTo>
                        <a:pt x="76200" y="0"/>
                      </a:lnTo>
                      <a:close/>
                    </a:path>
                  </a:pathLst>
                </a:custGeom>
                <a:grpFill/>
              </p:spPr>
              <p:txBody>
                <a:bodyPr wrap="square" lIns="0" tIns="0" rIns="0" bIns="0" rtlCol="0"/>
                <a:lstStyle/>
                <a:p>
                  <a:endParaRPr lang="en-GB" dirty="0"/>
                </a:p>
              </p:txBody>
            </p:sp>
            <p:sp>
              <p:nvSpPr>
                <p:cNvPr id="100" name="object 141">
                  <a:extLst>
                    <a:ext uri="{FF2B5EF4-FFF2-40B4-BE49-F238E27FC236}">
                      <a16:creationId xmlns:a16="http://schemas.microsoft.com/office/drawing/2014/main" id="{12BE5D0D-4C58-FC11-D81A-C4FD3DBC96D4}"/>
                    </a:ext>
                  </a:extLst>
                </p:cNvPr>
                <p:cNvSpPr/>
                <p:nvPr/>
              </p:nvSpPr>
              <p:spPr>
                <a:xfrm>
                  <a:off x="3987784" y="8999706"/>
                  <a:ext cx="254000" cy="127000"/>
                </a:xfrm>
                <a:custGeom>
                  <a:avLst/>
                  <a:gdLst/>
                  <a:ahLst/>
                  <a:cxnLst/>
                  <a:rect l="l" t="t" r="r" b="b"/>
                  <a:pathLst>
                    <a:path w="254000" h="127000">
                      <a:moveTo>
                        <a:pt x="177800" y="0"/>
                      </a:moveTo>
                      <a:lnTo>
                        <a:pt x="76200" y="0"/>
                      </a:lnTo>
                      <a:lnTo>
                        <a:pt x="46537" y="5987"/>
                      </a:lnTo>
                      <a:lnTo>
                        <a:pt x="22317" y="22317"/>
                      </a:lnTo>
                      <a:lnTo>
                        <a:pt x="5987" y="46537"/>
                      </a:lnTo>
                      <a:lnTo>
                        <a:pt x="0" y="76200"/>
                      </a:lnTo>
                      <a:lnTo>
                        <a:pt x="0" y="127000"/>
                      </a:lnTo>
                      <a:lnTo>
                        <a:pt x="254000" y="127000"/>
                      </a:lnTo>
                      <a:lnTo>
                        <a:pt x="254000" y="76200"/>
                      </a:lnTo>
                      <a:lnTo>
                        <a:pt x="248012" y="46537"/>
                      </a:lnTo>
                      <a:lnTo>
                        <a:pt x="231682" y="22317"/>
                      </a:lnTo>
                      <a:lnTo>
                        <a:pt x="207462" y="5987"/>
                      </a:lnTo>
                      <a:lnTo>
                        <a:pt x="177800" y="0"/>
                      </a:lnTo>
                      <a:close/>
                    </a:path>
                  </a:pathLst>
                </a:custGeom>
                <a:grpFill/>
              </p:spPr>
              <p:txBody>
                <a:bodyPr wrap="square" lIns="0" tIns="0" rIns="0" bIns="0" rtlCol="0"/>
                <a:lstStyle/>
                <a:p>
                  <a:endParaRPr lang="en-GB" dirty="0"/>
                </a:p>
              </p:txBody>
            </p:sp>
            <p:sp>
              <p:nvSpPr>
                <p:cNvPr id="101" name="object 142">
                  <a:extLst>
                    <a:ext uri="{FF2B5EF4-FFF2-40B4-BE49-F238E27FC236}">
                      <a16:creationId xmlns:a16="http://schemas.microsoft.com/office/drawing/2014/main" id="{FFB3D6FD-827D-88B1-AE96-0F63C6860753}"/>
                    </a:ext>
                  </a:extLst>
                </p:cNvPr>
                <p:cNvSpPr/>
                <p:nvPr/>
              </p:nvSpPr>
              <p:spPr>
                <a:xfrm>
                  <a:off x="3581386" y="8834604"/>
                  <a:ext cx="152400" cy="152400"/>
                </a:xfrm>
                <a:custGeom>
                  <a:avLst/>
                  <a:gdLst/>
                  <a:ahLst/>
                  <a:cxnLst/>
                  <a:rect l="l" t="t" r="r" b="b"/>
                  <a:pathLst>
                    <a:path w="152400" h="152400">
                      <a:moveTo>
                        <a:pt x="76200" y="0"/>
                      </a:moveTo>
                      <a:lnTo>
                        <a:pt x="46537" y="5989"/>
                      </a:lnTo>
                      <a:lnTo>
                        <a:pt x="22317" y="22321"/>
                      </a:lnTo>
                      <a:lnTo>
                        <a:pt x="5987" y="46543"/>
                      </a:lnTo>
                      <a:lnTo>
                        <a:pt x="0" y="76200"/>
                      </a:lnTo>
                      <a:lnTo>
                        <a:pt x="5987" y="105862"/>
                      </a:lnTo>
                      <a:lnTo>
                        <a:pt x="22317" y="130082"/>
                      </a:lnTo>
                      <a:lnTo>
                        <a:pt x="46537" y="146412"/>
                      </a:lnTo>
                      <a:lnTo>
                        <a:pt x="76200" y="152400"/>
                      </a:lnTo>
                      <a:lnTo>
                        <a:pt x="105856" y="146412"/>
                      </a:lnTo>
                      <a:lnTo>
                        <a:pt x="130078" y="130082"/>
                      </a:lnTo>
                      <a:lnTo>
                        <a:pt x="146410" y="105862"/>
                      </a:lnTo>
                      <a:lnTo>
                        <a:pt x="152400" y="76200"/>
                      </a:lnTo>
                      <a:lnTo>
                        <a:pt x="146410" y="46543"/>
                      </a:lnTo>
                      <a:lnTo>
                        <a:pt x="130078" y="22321"/>
                      </a:lnTo>
                      <a:lnTo>
                        <a:pt x="105856" y="5989"/>
                      </a:lnTo>
                      <a:lnTo>
                        <a:pt x="76200" y="0"/>
                      </a:lnTo>
                      <a:close/>
                    </a:path>
                  </a:pathLst>
                </a:custGeom>
                <a:grpFill/>
              </p:spPr>
              <p:txBody>
                <a:bodyPr wrap="square" lIns="0" tIns="0" rIns="0" bIns="0" rtlCol="0"/>
                <a:lstStyle/>
                <a:p>
                  <a:endParaRPr lang="en-GB" dirty="0"/>
                </a:p>
              </p:txBody>
            </p:sp>
            <p:sp>
              <p:nvSpPr>
                <p:cNvPr id="102" name="object 143">
                  <a:extLst>
                    <a:ext uri="{FF2B5EF4-FFF2-40B4-BE49-F238E27FC236}">
                      <a16:creationId xmlns:a16="http://schemas.microsoft.com/office/drawing/2014/main" id="{01F8A0AC-5DA1-CB2F-99EC-83E8EEE8500F}"/>
                    </a:ext>
                  </a:extLst>
                </p:cNvPr>
                <p:cNvSpPr/>
                <p:nvPr/>
              </p:nvSpPr>
              <p:spPr>
                <a:xfrm>
                  <a:off x="3530586" y="8999706"/>
                  <a:ext cx="254000" cy="127000"/>
                </a:xfrm>
                <a:custGeom>
                  <a:avLst/>
                  <a:gdLst/>
                  <a:ahLst/>
                  <a:cxnLst/>
                  <a:rect l="l" t="t" r="r" b="b"/>
                  <a:pathLst>
                    <a:path w="254000" h="127000">
                      <a:moveTo>
                        <a:pt x="177800" y="0"/>
                      </a:moveTo>
                      <a:lnTo>
                        <a:pt x="76200" y="0"/>
                      </a:lnTo>
                      <a:lnTo>
                        <a:pt x="46537" y="5987"/>
                      </a:lnTo>
                      <a:lnTo>
                        <a:pt x="22317" y="22317"/>
                      </a:lnTo>
                      <a:lnTo>
                        <a:pt x="5987" y="46537"/>
                      </a:lnTo>
                      <a:lnTo>
                        <a:pt x="0" y="76200"/>
                      </a:lnTo>
                      <a:lnTo>
                        <a:pt x="0" y="127000"/>
                      </a:lnTo>
                      <a:lnTo>
                        <a:pt x="254000" y="127000"/>
                      </a:lnTo>
                      <a:lnTo>
                        <a:pt x="254000" y="76200"/>
                      </a:lnTo>
                      <a:lnTo>
                        <a:pt x="248012" y="46537"/>
                      </a:lnTo>
                      <a:lnTo>
                        <a:pt x="231682" y="22317"/>
                      </a:lnTo>
                      <a:lnTo>
                        <a:pt x="207462" y="5987"/>
                      </a:lnTo>
                      <a:lnTo>
                        <a:pt x="177800" y="0"/>
                      </a:lnTo>
                      <a:close/>
                    </a:path>
                  </a:pathLst>
                </a:custGeom>
                <a:grpFill/>
              </p:spPr>
              <p:txBody>
                <a:bodyPr wrap="square" lIns="0" tIns="0" rIns="0" bIns="0" rtlCol="0"/>
                <a:lstStyle/>
                <a:p>
                  <a:endParaRPr lang="en-GB" dirty="0"/>
                </a:p>
              </p:txBody>
            </p:sp>
            <p:sp>
              <p:nvSpPr>
                <p:cNvPr id="103" name="object 144">
                  <a:extLst>
                    <a:ext uri="{FF2B5EF4-FFF2-40B4-BE49-F238E27FC236}">
                      <a16:creationId xmlns:a16="http://schemas.microsoft.com/office/drawing/2014/main" id="{373E8373-A9D4-D268-AFEA-FDFAF71E86C5}"/>
                    </a:ext>
                  </a:extLst>
                </p:cNvPr>
                <p:cNvSpPr/>
                <p:nvPr/>
              </p:nvSpPr>
              <p:spPr>
                <a:xfrm>
                  <a:off x="3749089" y="8771106"/>
                  <a:ext cx="261620" cy="219710"/>
                </a:xfrm>
                <a:custGeom>
                  <a:avLst/>
                  <a:gdLst/>
                  <a:ahLst/>
                  <a:cxnLst/>
                  <a:rect l="l" t="t" r="r" b="b"/>
                  <a:pathLst>
                    <a:path w="261620" h="219709">
                      <a:moveTo>
                        <a:pt x="149796" y="0"/>
                      </a:moveTo>
                      <a:lnTo>
                        <a:pt x="111696" y="0"/>
                      </a:lnTo>
                      <a:lnTo>
                        <a:pt x="111696" y="117221"/>
                      </a:lnTo>
                      <a:lnTo>
                        <a:pt x="0" y="187032"/>
                      </a:lnTo>
                      <a:lnTo>
                        <a:pt x="20193" y="219354"/>
                      </a:lnTo>
                      <a:lnTo>
                        <a:pt x="130746" y="150266"/>
                      </a:lnTo>
                      <a:lnTo>
                        <a:pt x="202667" y="150266"/>
                      </a:lnTo>
                      <a:lnTo>
                        <a:pt x="149796" y="117221"/>
                      </a:lnTo>
                      <a:lnTo>
                        <a:pt x="149796" y="0"/>
                      </a:lnTo>
                      <a:close/>
                    </a:path>
                    <a:path w="261620" h="219709">
                      <a:moveTo>
                        <a:pt x="202667" y="150266"/>
                      </a:moveTo>
                      <a:lnTo>
                        <a:pt x="130746" y="150266"/>
                      </a:lnTo>
                      <a:lnTo>
                        <a:pt x="241300" y="219354"/>
                      </a:lnTo>
                      <a:lnTo>
                        <a:pt x="261493" y="187032"/>
                      </a:lnTo>
                      <a:lnTo>
                        <a:pt x="202667" y="150266"/>
                      </a:lnTo>
                      <a:close/>
                    </a:path>
                  </a:pathLst>
                </a:custGeom>
                <a:grpFill/>
              </p:spPr>
              <p:txBody>
                <a:bodyPr wrap="square" lIns="0" tIns="0" rIns="0" bIns="0" rtlCol="0"/>
                <a:lstStyle/>
                <a:p>
                  <a:endParaRPr lang="en-GB" dirty="0"/>
                </a:p>
              </p:txBody>
            </p:sp>
          </p:grpSp>
        </p:grpSp>
        <p:grpSp>
          <p:nvGrpSpPr>
            <p:cNvPr id="199" name="Group 198">
              <a:extLst>
                <a:ext uri="{FF2B5EF4-FFF2-40B4-BE49-F238E27FC236}">
                  <a16:creationId xmlns:a16="http://schemas.microsoft.com/office/drawing/2014/main" id="{264F8100-EC3E-8896-97F4-5374643112E2}"/>
                </a:ext>
              </a:extLst>
            </p:cNvPr>
            <p:cNvGrpSpPr/>
            <p:nvPr/>
          </p:nvGrpSpPr>
          <p:grpSpPr>
            <a:xfrm>
              <a:off x="995364" y="3936118"/>
              <a:ext cx="3088322" cy="2199506"/>
              <a:chOff x="998537" y="4472143"/>
              <a:chExt cx="3543300" cy="2155824"/>
            </a:xfrm>
          </p:grpSpPr>
          <p:sp>
            <p:nvSpPr>
              <p:cNvPr id="174" name="TextBox 173">
                <a:extLst>
                  <a:ext uri="{FF2B5EF4-FFF2-40B4-BE49-F238E27FC236}">
                    <a16:creationId xmlns:a16="http://schemas.microsoft.com/office/drawing/2014/main" id="{B7CADBE6-ECE6-4E49-4968-861DCD317535}"/>
                  </a:ext>
                </a:extLst>
              </p:cNvPr>
              <p:cNvSpPr txBox="1"/>
              <p:nvPr/>
            </p:nvSpPr>
            <p:spPr>
              <a:xfrm>
                <a:off x="998537" y="4679045"/>
                <a:ext cx="3543300" cy="1948922"/>
              </a:xfrm>
              <a:prstGeom prst="rect">
                <a:avLst/>
              </a:prstGeom>
              <a:solidFill>
                <a:schemeClr val="bg2"/>
              </a:solidFill>
            </p:spPr>
            <p:txBody>
              <a:bodyPr wrap="square" lIns="108000" tIns="396000" rIns="180000" bIns="180000" rtlCol="0">
                <a:noAutofit/>
              </a:bodyPr>
              <a:lstStyle/>
              <a:p>
                <a:pPr marL="285750" marR="0" lvl="0" indent="-285750" algn="l" defTabSz="914400" eaLnBrk="1" fontAlgn="auto" latinLnBrk="0" hangingPunct="1">
                  <a:lnSpc>
                    <a:spcPct val="110000"/>
                  </a:lnSpc>
                  <a:spcBef>
                    <a:spcPts val="0"/>
                  </a:spcBef>
                  <a:spcAft>
                    <a:spcPts val="300"/>
                  </a:spcAft>
                  <a:buClrTx/>
                  <a:buSzTx/>
                  <a:buFont typeface="Wingdings" panose="05000000000000000000" pitchFamily="2" charset="2"/>
                  <a:buChar char="§"/>
                  <a:tabLst/>
                  <a:defRPr/>
                </a:pPr>
                <a:r>
                  <a:rPr kumimoji="0" lang="en-GB" sz="1200" i="0" u="none" strike="noStrike" kern="1200" cap="none" spc="0" normalizeH="0" baseline="0" noProof="0" dirty="0">
                    <a:ln>
                      <a:noFill/>
                    </a:ln>
                    <a:solidFill>
                      <a:schemeClr val="tx2"/>
                    </a:solidFill>
                    <a:effectLst/>
                    <a:uLnTx/>
                    <a:uFillTx/>
                  </a:rPr>
                  <a:t>Data collection from public sources and country representatives </a:t>
                </a:r>
              </a:p>
              <a:p>
                <a:pPr marL="285750" marR="0" lvl="0" indent="-285750" algn="l" defTabSz="914400" eaLnBrk="1" fontAlgn="auto" latinLnBrk="0" hangingPunct="1">
                  <a:lnSpc>
                    <a:spcPct val="110000"/>
                  </a:lnSpc>
                  <a:spcBef>
                    <a:spcPts val="0"/>
                  </a:spcBef>
                  <a:spcAft>
                    <a:spcPts val="300"/>
                  </a:spcAft>
                  <a:buClrTx/>
                  <a:buSzTx/>
                  <a:buFont typeface="Wingdings" panose="05000000000000000000" pitchFamily="2" charset="2"/>
                  <a:buChar char="§"/>
                  <a:tabLst/>
                  <a:defRPr/>
                </a:pPr>
                <a:r>
                  <a:rPr lang="en-GB" sz="1200" dirty="0">
                    <a:solidFill>
                      <a:schemeClr val="tx2"/>
                    </a:solidFill>
                  </a:rPr>
                  <a:t>Analysing local energy and hydrogen strategies</a:t>
                </a:r>
              </a:p>
              <a:p>
                <a:pPr marL="285750" marR="0" lvl="0" indent="-285750" algn="l" defTabSz="914400" eaLnBrk="1" fontAlgn="auto" latinLnBrk="0" hangingPunct="1">
                  <a:lnSpc>
                    <a:spcPct val="110000"/>
                  </a:lnSpc>
                  <a:spcBef>
                    <a:spcPts val="0"/>
                  </a:spcBef>
                  <a:spcAft>
                    <a:spcPts val="300"/>
                  </a:spcAft>
                  <a:buClrTx/>
                  <a:buSzTx/>
                  <a:buFont typeface="Wingdings" panose="05000000000000000000" pitchFamily="2" charset="2"/>
                  <a:buChar char="§"/>
                  <a:tabLst/>
                  <a:defRPr/>
                </a:pPr>
                <a:r>
                  <a:rPr kumimoji="0" lang="en-GB" sz="1200" i="0" u="none" strike="noStrike" kern="1200" cap="none" spc="0" normalizeH="0" baseline="0" noProof="0" dirty="0">
                    <a:ln>
                      <a:noFill/>
                    </a:ln>
                    <a:solidFill>
                      <a:schemeClr val="tx2"/>
                    </a:solidFill>
                    <a:effectLst/>
                    <a:uLnTx/>
                    <a:uFillTx/>
                  </a:rPr>
                  <a:t>Identifying hydrogen projects</a:t>
                </a:r>
              </a:p>
              <a:p>
                <a:pPr marL="285750" marR="0" lvl="0" indent="-285750" algn="l" defTabSz="914400" eaLnBrk="1" fontAlgn="auto" latinLnBrk="0" hangingPunct="1">
                  <a:lnSpc>
                    <a:spcPct val="110000"/>
                  </a:lnSpc>
                  <a:spcBef>
                    <a:spcPts val="0"/>
                  </a:spcBef>
                  <a:spcAft>
                    <a:spcPts val="300"/>
                  </a:spcAft>
                  <a:buClrTx/>
                  <a:buSzTx/>
                  <a:buFont typeface="Wingdings" panose="05000000000000000000" pitchFamily="2" charset="2"/>
                  <a:buChar char="§"/>
                  <a:tabLst/>
                  <a:defRPr/>
                </a:pPr>
                <a:r>
                  <a:rPr lang="en-GB" sz="1200" dirty="0">
                    <a:solidFill>
                      <a:schemeClr val="tx2"/>
                    </a:solidFill>
                  </a:rPr>
                  <a:t>Market assessment and future outlook</a:t>
                </a:r>
                <a:endParaRPr kumimoji="0" lang="en-GB" sz="1200" i="0" u="none" strike="noStrike" kern="1200" cap="none" spc="0" normalizeH="0" baseline="0" noProof="0" dirty="0">
                  <a:ln>
                    <a:noFill/>
                  </a:ln>
                  <a:solidFill>
                    <a:schemeClr val="tx2"/>
                  </a:solidFill>
                  <a:effectLst/>
                  <a:uLnTx/>
                  <a:uFillTx/>
                </a:endParaRPr>
              </a:p>
              <a:p>
                <a:pPr marL="285750" marR="0" lvl="0" indent="-285750" algn="l" defTabSz="914400" eaLnBrk="1" fontAlgn="auto" latinLnBrk="0" hangingPunct="1">
                  <a:lnSpc>
                    <a:spcPct val="110000"/>
                  </a:lnSpc>
                  <a:spcBef>
                    <a:spcPts val="0"/>
                  </a:spcBef>
                  <a:spcAft>
                    <a:spcPts val="300"/>
                  </a:spcAft>
                  <a:buClrTx/>
                  <a:buSzTx/>
                  <a:buFontTx/>
                  <a:buChar char="-"/>
                  <a:tabLst/>
                  <a:defRPr/>
                </a:pPr>
                <a:endParaRPr kumimoji="0" lang="en-GB" sz="1200" i="0" u="none" strike="noStrike" kern="1200" cap="none" spc="0" normalizeH="0" baseline="0" noProof="0" dirty="0">
                  <a:ln>
                    <a:noFill/>
                  </a:ln>
                  <a:solidFill>
                    <a:schemeClr val="tx2"/>
                  </a:solidFill>
                  <a:effectLst/>
                  <a:uLnTx/>
                  <a:uFillTx/>
                </a:endParaRPr>
              </a:p>
              <a:p>
                <a:pPr marL="285750" marR="0" lvl="0" indent="-285750" algn="l" defTabSz="914400" eaLnBrk="1" fontAlgn="auto" latinLnBrk="0" hangingPunct="1">
                  <a:lnSpc>
                    <a:spcPct val="110000"/>
                  </a:lnSpc>
                  <a:spcBef>
                    <a:spcPts val="0"/>
                  </a:spcBef>
                  <a:spcAft>
                    <a:spcPts val="300"/>
                  </a:spcAft>
                  <a:buClrTx/>
                  <a:buSzTx/>
                  <a:buFontTx/>
                  <a:buChar char="-"/>
                  <a:tabLst/>
                  <a:defRPr/>
                </a:pPr>
                <a:endParaRPr lang="en-GB" sz="1500" dirty="0">
                  <a:solidFill>
                    <a:schemeClr val="tx2"/>
                  </a:solidFill>
                </a:endParaRPr>
              </a:p>
            </p:txBody>
          </p:sp>
          <p:sp>
            <p:nvSpPr>
              <p:cNvPr id="175" name="Rectangle 174">
                <a:extLst>
                  <a:ext uri="{FF2B5EF4-FFF2-40B4-BE49-F238E27FC236}">
                    <a16:creationId xmlns:a16="http://schemas.microsoft.com/office/drawing/2014/main" id="{7CB9380E-D6A1-EEF7-CDCD-672E2D08A3C3}"/>
                  </a:ext>
                </a:extLst>
              </p:cNvPr>
              <p:cNvSpPr/>
              <p:nvPr/>
            </p:nvSpPr>
            <p:spPr>
              <a:xfrm>
                <a:off x="1221247" y="4472143"/>
                <a:ext cx="1501335" cy="533400"/>
              </a:xfrm>
              <a:prstGeom prst="rect">
                <a:avLst/>
              </a:prstGeom>
              <a:gradFill>
                <a:gsLst>
                  <a:gs pos="0">
                    <a:schemeClr val="accent5"/>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nSpc>
                    <a:spcPct val="70000"/>
                  </a:lnSpc>
                </a:pPr>
                <a:r>
                  <a:rPr lang="en-GB" sz="4000" dirty="0">
                    <a:solidFill>
                      <a:schemeClr val="bg1"/>
                    </a:solidFill>
                    <a:latin typeface="+mj-lt"/>
                  </a:rPr>
                  <a:t>01</a:t>
                </a:r>
              </a:p>
            </p:txBody>
          </p:sp>
        </p:grpSp>
        <p:grpSp>
          <p:nvGrpSpPr>
            <p:cNvPr id="198" name="Group 197">
              <a:extLst>
                <a:ext uri="{FF2B5EF4-FFF2-40B4-BE49-F238E27FC236}">
                  <a16:creationId xmlns:a16="http://schemas.microsoft.com/office/drawing/2014/main" id="{C7A9277F-55D5-A5D2-FB38-5601955EEB62}"/>
                </a:ext>
              </a:extLst>
            </p:cNvPr>
            <p:cNvGrpSpPr/>
            <p:nvPr/>
          </p:nvGrpSpPr>
          <p:grpSpPr>
            <a:xfrm>
              <a:off x="4324147" y="3936118"/>
              <a:ext cx="3088322" cy="2199506"/>
              <a:chOff x="3097212" y="4472143"/>
              <a:chExt cx="3543300" cy="2155824"/>
            </a:xfrm>
          </p:grpSpPr>
          <p:sp>
            <p:nvSpPr>
              <p:cNvPr id="176" name="TextBox 175">
                <a:extLst>
                  <a:ext uri="{FF2B5EF4-FFF2-40B4-BE49-F238E27FC236}">
                    <a16:creationId xmlns:a16="http://schemas.microsoft.com/office/drawing/2014/main" id="{479E7C04-E32B-A5B9-9A19-5F1611663E0C}"/>
                  </a:ext>
                </a:extLst>
              </p:cNvPr>
              <p:cNvSpPr txBox="1"/>
              <p:nvPr/>
            </p:nvSpPr>
            <p:spPr>
              <a:xfrm>
                <a:off x="3097212" y="4679045"/>
                <a:ext cx="3543300" cy="1948922"/>
              </a:xfrm>
              <a:prstGeom prst="rect">
                <a:avLst/>
              </a:prstGeom>
              <a:solidFill>
                <a:schemeClr val="bg2"/>
              </a:solidFill>
            </p:spPr>
            <p:txBody>
              <a:bodyPr wrap="square" lIns="108000" tIns="396000" rIns="108000" bIns="180000" rtlCol="0">
                <a:noAutofit/>
              </a:bodyPr>
              <a:lstStyle/>
              <a:p>
                <a:pPr marL="171450" marR="0" lvl="0" indent="-171450" algn="l" defTabSz="914400" eaLnBrk="1" fontAlgn="auto" latinLnBrk="0" hangingPunct="1">
                  <a:lnSpc>
                    <a:spcPct val="110000"/>
                  </a:lnSpc>
                  <a:spcBef>
                    <a:spcPts val="0"/>
                  </a:spcBef>
                  <a:spcAft>
                    <a:spcPts val="300"/>
                  </a:spcAft>
                  <a:buClrTx/>
                  <a:buSzTx/>
                  <a:buFontTx/>
                  <a:buChar char="-"/>
                  <a:tabLst/>
                  <a:defRPr/>
                </a:pPr>
                <a:r>
                  <a:rPr kumimoji="0" lang="en-GB" sz="1200" i="0" u="none" strike="noStrike" kern="1200" cap="none" spc="0" normalizeH="0" baseline="0" noProof="0" dirty="0">
                    <a:ln>
                      <a:noFill/>
                    </a:ln>
                    <a:solidFill>
                      <a:schemeClr val="tx2"/>
                    </a:solidFill>
                    <a:effectLst/>
                    <a:uLnTx/>
                    <a:uFillTx/>
                  </a:rPr>
                  <a:t>Value chain assessment production, storage, transportation, distribution, consumption and hydrogen application</a:t>
                </a:r>
              </a:p>
              <a:p>
                <a:pPr marL="171450" marR="0" lvl="0" indent="-171450" algn="l" defTabSz="914400" eaLnBrk="1" fontAlgn="auto" latinLnBrk="0" hangingPunct="1">
                  <a:lnSpc>
                    <a:spcPct val="110000"/>
                  </a:lnSpc>
                  <a:spcBef>
                    <a:spcPts val="0"/>
                  </a:spcBef>
                  <a:spcAft>
                    <a:spcPts val="300"/>
                  </a:spcAft>
                  <a:buClrTx/>
                  <a:buSzTx/>
                  <a:buFontTx/>
                  <a:buChar char="-"/>
                  <a:tabLst/>
                  <a:defRPr/>
                </a:pPr>
                <a:r>
                  <a:rPr lang="en-GB" sz="1200" dirty="0">
                    <a:solidFill>
                      <a:schemeClr val="tx2"/>
                    </a:solidFill>
                  </a:rPr>
                  <a:t>SWOT analysis along the value chain</a:t>
                </a:r>
              </a:p>
              <a:p>
                <a:pPr marL="171450" marR="0" lvl="0" indent="-171450" algn="l" defTabSz="914400" eaLnBrk="1" fontAlgn="auto" latinLnBrk="0" hangingPunct="1">
                  <a:lnSpc>
                    <a:spcPct val="110000"/>
                  </a:lnSpc>
                  <a:spcBef>
                    <a:spcPts val="0"/>
                  </a:spcBef>
                  <a:spcAft>
                    <a:spcPts val="300"/>
                  </a:spcAft>
                  <a:buClrTx/>
                  <a:buSzTx/>
                  <a:buFontTx/>
                  <a:buChar char="-"/>
                  <a:tabLst/>
                  <a:defRPr/>
                </a:pPr>
                <a:r>
                  <a:rPr lang="en-GB" sz="1200" dirty="0">
                    <a:solidFill>
                      <a:schemeClr val="tx2"/>
                    </a:solidFill>
                  </a:rPr>
                  <a:t>Identifying strengths and weaknesses of DRS countries in the field of hydrogen</a:t>
                </a:r>
              </a:p>
            </p:txBody>
          </p:sp>
          <p:sp>
            <p:nvSpPr>
              <p:cNvPr id="177" name="Rectangle 176">
                <a:extLst>
                  <a:ext uri="{FF2B5EF4-FFF2-40B4-BE49-F238E27FC236}">
                    <a16:creationId xmlns:a16="http://schemas.microsoft.com/office/drawing/2014/main" id="{8A07DD82-C745-836B-4E07-8E767E74D93C}"/>
                  </a:ext>
                </a:extLst>
              </p:cNvPr>
              <p:cNvSpPr/>
              <p:nvPr/>
            </p:nvSpPr>
            <p:spPr>
              <a:xfrm>
                <a:off x="3320047" y="4472143"/>
                <a:ext cx="1501335" cy="533400"/>
              </a:xfrm>
              <a:prstGeom prst="rect">
                <a:avLst/>
              </a:prstGeom>
              <a:gradFill>
                <a:gsLst>
                  <a:gs pos="0">
                    <a:schemeClr val="accent5"/>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nSpc>
                    <a:spcPct val="70000"/>
                  </a:lnSpc>
                </a:pPr>
                <a:r>
                  <a:rPr lang="en-GB" sz="4000" dirty="0">
                    <a:solidFill>
                      <a:schemeClr val="bg1"/>
                    </a:solidFill>
                    <a:latin typeface="+mj-lt"/>
                  </a:rPr>
                  <a:t>02</a:t>
                </a:r>
              </a:p>
            </p:txBody>
          </p:sp>
        </p:grpSp>
        <p:grpSp>
          <p:nvGrpSpPr>
            <p:cNvPr id="197" name="Group 196">
              <a:extLst>
                <a:ext uri="{FF2B5EF4-FFF2-40B4-BE49-F238E27FC236}">
                  <a16:creationId xmlns:a16="http://schemas.microsoft.com/office/drawing/2014/main" id="{BC97EF55-BE27-915C-4A2A-B3C5F9216627}"/>
                </a:ext>
              </a:extLst>
            </p:cNvPr>
            <p:cNvGrpSpPr/>
            <p:nvPr/>
          </p:nvGrpSpPr>
          <p:grpSpPr>
            <a:xfrm>
              <a:off x="7653250" y="3936118"/>
              <a:ext cx="3088322" cy="2199506"/>
              <a:chOff x="5195887" y="4472143"/>
              <a:chExt cx="3543300" cy="2155824"/>
            </a:xfrm>
          </p:grpSpPr>
          <p:sp>
            <p:nvSpPr>
              <p:cNvPr id="178" name="TextBox 177">
                <a:extLst>
                  <a:ext uri="{FF2B5EF4-FFF2-40B4-BE49-F238E27FC236}">
                    <a16:creationId xmlns:a16="http://schemas.microsoft.com/office/drawing/2014/main" id="{B2ED91EB-84DE-182E-90E7-498A08F8D326}"/>
                  </a:ext>
                </a:extLst>
              </p:cNvPr>
              <p:cNvSpPr txBox="1"/>
              <p:nvPr/>
            </p:nvSpPr>
            <p:spPr>
              <a:xfrm>
                <a:off x="5195887" y="4679045"/>
                <a:ext cx="3543300" cy="1948922"/>
              </a:xfrm>
              <a:prstGeom prst="rect">
                <a:avLst/>
              </a:prstGeom>
              <a:solidFill>
                <a:schemeClr val="bg2"/>
              </a:solidFill>
            </p:spPr>
            <p:txBody>
              <a:bodyPr wrap="square" lIns="108000" tIns="396000" rIns="180000" bIns="180000" rtlCol="0">
                <a:noAutofit/>
              </a:bodyPr>
              <a:lstStyle/>
              <a:p>
                <a:pPr marL="171450" marR="0" lvl="0" indent="-171450" algn="l" defTabSz="914400" eaLnBrk="1" fontAlgn="auto" latinLnBrk="0" hangingPunct="1">
                  <a:lnSpc>
                    <a:spcPct val="110000"/>
                  </a:lnSpc>
                  <a:spcBef>
                    <a:spcPts val="0"/>
                  </a:spcBef>
                  <a:spcAft>
                    <a:spcPts val="300"/>
                  </a:spcAft>
                  <a:buClrTx/>
                  <a:buSzTx/>
                  <a:buFontTx/>
                  <a:buChar char="-"/>
                  <a:tabLst/>
                  <a:defRPr/>
                </a:pPr>
                <a:r>
                  <a:rPr lang="en-GB" sz="1200" dirty="0">
                    <a:solidFill>
                      <a:schemeClr val="tx2"/>
                    </a:solidFill>
                  </a:rPr>
                  <a:t>Summary of key findings</a:t>
                </a:r>
              </a:p>
              <a:p>
                <a:pPr marL="171450" marR="0" lvl="0" indent="-171450" algn="l" defTabSz="914400" eaLnBrk="1" fontAlgn="auto" latinLnBrk="0" hangingPunct="1">
                  <a:lnSpc>
                    <a:spcPct val="110000"/>
                  </a:lnSpc>
                  <a:spcBef>
                    <a:spcPts val="0"/>
                  </a:spcBef>
                  <a:spcAft>
                    <a:spcPts val="300"/>
                  </a:spcAft>
                  <a:buClrTx/>
                  <a:buSzTx/>
                  <a:buFontTx/>
                  <a:buChar char="-"/>
                  <a:tabLst/>
                  <a:defRPr/>
                </a:pPr>
                <a:r>
                  <a:rPr lang="en-GB" sz="1200" dirty="0">
                    <a:solidFill>
                      <a:schemeClr val="tx2"/>
                    </a:solidFill>
                  </a:rPr>
                  <a:t>Highlighting potential cooperation options in the field of hydrogen trading, supply-demand cooperation, technology and knowledge sharing</a:t>
                </a:r>
              </a:p>
              <a:p>
                <a:pPr marL="171450" marR="0" lvl="0" indent="-171450" algn="l" defTabSz="914400" eaLnBrk="1" fontAlgn="auto" latinLnBrk="0" hangingPunct="1">
                  <a:lnSpc>
                    <a:spcPct val="110000"/>
                  </a:lnSpc>
                  <a:spcBef>
                    <a:spcPts val="0"/>
                  </a:spcBef>
                  <a:spcAft>
                    <a:spcPts val="300"/>
                  </a:spcAft>
                  <a:buClrTx/>
                  <a:buSzTx/>
                  <a:buFontTx/>
                  <a:buChar char="-"/>
                  <a:tabLst/>
                  <a:defRPr/>
                </a:pPr>
                <a:r>
                  <a:rPr lang="en-GB" sz="1200" dirty="0">
                    <a:solidFill>
                      <a:schemeClr val="tx2"/>
                    </a:solidFill>
                  </a:rPr>
                  <a:t>Developing suggested cooperation directions for the DRS countries </a:t>
                </a:r>
              </a:p>
              <a:p>
                <a:pPr marL="171450" marR="0" lvl="0" indent="-171450" algn="l" defTabSz="914400" eaLnBrk="1" fontAlgn="auto" latinLnBrk="0" hangingPunct="1">
                  <a:lnSpc>
                    <a:spcPct val="110000"/>
                  </a:lnSpc>
                  <a:spcBef>
                    <a:spcPts val="0"/>
                  </a:spcBef>
                  <a:spcAft>
                    <a:spcPts val="300"/>
                  </a:spcAft>
                  <a:buClrTx/>
                  <a:buSzTx/>
                  <a:buFontTx/>
                  <a:buChar char="-"/>
                  <a:tabLst/>
                  <a:defRPr/>
                </a:pPr>
                <a:endParaRPr lang="en-GB" sz="1200" dirty="0">
                  <a:solidFill>
                    <a:schemeClr val="tx2"/>
                  </a:solidFill>
                </a:endParaRPr>
              </a:p>
            </p:txBody>
          </p:sp>
          <p:sp>
            <p:nvSpPr>
              <p:cNvPr id="179" name="Rectangle 178">
                <a:extLst>
                  <a:ext uri="{FF2B5EF4-FFF2-40B4-BE49-F238E27FC236}">
                    <a16:creationId xmlns:a16="http://schemas.microsoft.com/office/drawing/2014/main" id="{E3CB2F8A-75D3-3529-72CB-BFFB6FBDFE13}"/>
                  </a:ext>
                </a:extLst>
              </p:cNvPr>
              <p:cNvSpPr/>
              <p:nvPr/>
            </p:nvSpPr>
            <p:spPr>
              <a:xfrm>
                <a:off x="5418847" y="4472143"/>
                <a:ext cx="1501335" cy="533400"/>
              </a:xfrm>
              <a:prstGeom prst="rect">
                <a:avLst/>
              </a:prstGeom>
              <a:gradFill>
                <a:gsLst>
                  <a:gs pos="0">
                    <a:schemeClr val="accent5"/>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nSpc>
                    <a:spcPct val="70000"/>
                  </a:lnSpc>
                </a:pPr>
                <a:r>
                  <a:rPr lang="en-GB" sz="4000" dirty="0">
                    <a:solidFill>
                      <a:schemeClr val="bg1"/>
                    </a:solidFill>
                    <a:latin typeface="+mj-lt"/>
                  </a:rPr>
                  <a:t>03</a:t>
                </a:r>
              </a:p>
            </p:txBody>
          </p:sp>
        </p:grpSp>
        <p:sp>
          <p:nvSpPr>
            <p:cNvPr id="202" name="Rectangle 201">
              <a:extLst>
                <a:ext uri="{FF2B5EF4-FFF2-40B4-BE49-F238E27FC236}">
                  <a16:creationId xmlns:a16="http://schemas.microsoft.com/office/drawing/2014/main" id="{899C64AD-D11A-DB24-937D-24F03004163F}"/>
                </a:ext>
              </a:extLst>
            </p:cNvPr>
            <p:cNvSpPr/>
            <p:nvPr/>
          </p:nvSpPr>
          <p:spPr>
            <a:xfrm>
              <a:off x="256032" y="1368425"/>
              <a:ext cx="450005" cy="2360613"/>
            </a:xfrm>
            <a:prstGeom prst="rect">
              <a:avLst/>
            </a:prstGeom>
            <a:solidFill>
              <a:schemeClr val="accent4">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lIns="54610" tIns="54610" rIns="180000" bIns="54610" rtlCol="0" anchor="ctr"/>
            <a:lstStyle/>
            <a:p>
              <a:pPr algn="ctr"/>
              <a:r>
                <a:rPr lang="en-GB" sz="2800" dirty="0">
                  <a:solidFill>
                    <a:schemeClr val="bg1"/>
                  </a:solidFill>
                  <a:latin typeface="+mj-lt"/>
                </a:rPr>
                <a:t>Phases</a:t>
              </a:r>
            </a:p>
          </p:txBody>
        </p:sp>
        <p:sp>
          <p:nvSpPr>
            <p:cNvPr id="203" name="Rectangle 202">
              <a:extLst>
                <a:ext uri="{FF2B5EF4-FFF2-40B4-BE49-F238E27FC236}">
                  <a16:creationId xmlns:a16="http://schemas.microsoft.com/office/drawing/2014/main" id="{A5B1E047-84B5-7386-C6E1-65B50D2E1270}"/>
                </a:ext>
              </a:extLst>
            </p:cNvPr>
            <p:cNvSpPr/>
            <p:nvPr/>
          </p:nvSpPr>
          <p:spPr>
            <a:xfrm>
              <a:off x="256032" y="3935413"/>
              <a:ext cx="450005" cy="2200275"/>
            </a:xfrm>
            <a:prstGeom prst="rect">
              <a:avLst/>
            </a:prstGeom>
            <a:solidFill>
              <a:schemeClr val="accent4">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lIns="54610" tIns="54610" rIns="180000" bIns="54610" rtlCol="0" anchor="ctr"/>
            <a:lstStyle/>
            <a:p>
              <a:pPr algn="ctr"/>
              <a:r>
                <a:rPr lang="en-GB" sz="2800" dirty="0">
                  <a:solidFill>
                    <a:schemeClr val="bg1"/>
                  </a:solidFill>
                  <a:latin typeface="+mj-lt"/>
                </a:rPr>
                <a:t>Tasks</a:t>
              </a:r>
            </a:p>
          </p:txBody>
        </p:sp>
      </p:grpSp>
    </p:spTree>
    <p:extLst>
      <p:ext uri="{BB962C8B-B14F-4D97-AF65-F5344CB8AC3E}">
        <p14:creationId xmlns:p14="http://schemas.microsoft.com/office/powerpoint/2010/main" val="345303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3655C9E-A4E8-10DB-866E-4C3B3CDB435F}"/>
              </a:ext>
            </a:extLst>
          </p:cNvPr>
          <p:cNvGraphicFramePr>
            <a:graphicFrameLocks noChangeAspect="1"/>
          </p:cNvGraphicFramePr>
          <p:nvPr>
            <p:custDataLst>
              <p:tags r:id="rId1"/>
            </p:custDataLst>
            <p:extLst>
              <p:ext uri="{D42A27DB-BD31-4B8C-83A1-F6EECF244321}">
                <p14:modId xmlns:p14="http://schemas.microsoft.com/office/powerpoint/2010/main" val="2075898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F3655C9E-A4E8-10DB-866E-4C3B3CDB43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D70FBBF-CAEC-4DBF-A077-F8B07D99B237}"/>
              </a:ext>
            </a:extLst>
          </p:cNvPr>
          <p:cNvSpPr>
            <a:spLocks noGrp="1"/>
          </p:cNvSpPr>
          <p:nvPr>
            <p:ph type="title"/>
          </p:nvPr>
        </p:nvSpPr>
        <p:spPr/>
        <p:txBody>
          <a:bodyPr vert="horz"/>
          <a:lstStyle/>
          <a:p>
            <a:r>
              <a:rPr lang="hu-HU" sz="4400" dirty="0" err="1">
                <a:effectLst/>
              </a:rPr>
              <a:t>Structure</a:t>
            </a:r>
            <a:r>
              <a:rPr lang="hu-HU" sz="4400" dirty="0">
                <a:effectLst/>
              </a:rPr>
              <a:t> of </a:t>
            </a:r>
            <a:r>
              <a:rPr lang="hu-HU" sz="4400" dirty="0" err="1">
                <a:effectLst/>
              </a:rPr>
              <a:t>the</a:t>
            </a:r>
            <a:r>
              <a:rPr lang="hu-HU" sz="4400" dirty="0">
                <a:effectLst/>
              </a:rPr>
              <a:t> </a:t>
            </a:r>
            <a:r>
              <a:rPr lang="hu-HU" sz="4400" dirty="0" err="1">
                <a:effectLst/>
              </a:rPr>
              <a:t>study</a:t>
            </a:r>
            <a:br>
              <a:rPr lang="en-GB" sz="4400" dirty="0">
                <a:effectLst/>
              </a:rPr>
            </a:br>
            <a:r>
              <a:rPr lang="hu-HU" dirty="0"/>
              <a:t> </a:t>
            </a:r>
          </a:p>
        </p:txBody>
      </p:sp>
      <p:sp>
        <p:nvSpPr>
          <p:cNvPr id="12" name="TextBox 11">
            <a:extLst>
              <a:ext uri="{FF2B5EF4-FFF2-40B4-BE49-F238E27FC236}">
                <a16:creationId xmlns:a16="http://schemas.microsoft.com/office/drawing/2014/main" id="{327CE74E-BB35-547F-ED9F-726ADBA87419}"/>
              </a:ext>
            </a:extLst>
          </p:cNvPr>
          <p:cNvSpPr txBox="1"/>
          <p:nvPr/>
        </p:nvSpPr>
        <p:spPr>
          <a:xfrm>
            <a:off x="995364" y="1103586"/>
            <a:ext cx="10204450" cy="5042689"/>
          </a:xfrm>
          <a:prstGeom prst="rect">
            <a:avLst/>
          </a:prstGeom>
          <a:noFill/>
          <a:ln>
            <a:solidFill>
              <a:schemeClr val="accent2"/>
            </a:solidFill>
          </a:ln>
        </p:spPr>
        <p:txBody>
          <a:bodyPr wrap="square" anchor="ctr">
            <a:noAutofit/>
          </a:bodyPr>
          <a:lstStyle/>
          <a:p>
            <a:pPr marL="0" marR="0" rtl="0">
              <a:spcBef>
                <a:spcPts val="0"/>
              </a:spcBef>
              <a:spcAft>
                <a:spcPts val="0"/>
              </a:spcAft>
            </a:pPr>
            <a:r>
              <a:rPr lang="en-GB" sz="1200" b="1" dirty="0">
                <a:solidFill>
                  <a:schemeClr val="tx2"/>
                </a:solidFill>
                <a:effectLst/>
              </a:rPr>
              <a:t>1. Executive Summary</a:t>
            </a:r>
            <a:r>
              <a:rPr lang="hu-HU" sz="1200" b="1" dirty="0">
                <a:solidFill>
                  <a:schemeClr val="tx2"/>
                </a:solidFill>
                <a:effectLst/>
              </a:rPr>
              <a:t> and 2. </a:t>
            </a:r>
            <a:r>
              <a:rPr lang="hu-HU" sz="1200" b="1" dirty="0" err="1">
                <a:solidFill>
                  <a:schemeClr val="tx2"/>
                </a:solidFill>
                <a:effectLst/>
              </a:rPr>
              <a:t>Introduction</a:t>
            </a:r>
            <a:endParaRPr lang="en-GB" sz="1200" dirty="0">
              <a:solidFill>
                <a:schemeClr val="tx2"/>
              </a:solidFill>
              <a:effectLst/>
            </a:endParaRPr>
          </a:p>
          <a:p>
            <a:pPr marL="0" marR="0" rtl="0">
              <a:spcBef>
                <a:spcPts val="0"/>
              </a:spcBef>
              <a:spcAft>
                <a:spcPts val="0"/>
              </a:spcAft>
            </a:pPr>
            <a:r>
              <a:rPr lang="en-GB" sz="1200" dirty="0">
                <a:solidFill>
                  <a:schemeClr val="tx2"/>
                </a:solidFill>
                <a:effectLst/>
              </a:rPr>
              <a:t>1.1. Summary of Key findings: Synergies and cooperation opportunities of DRS hydrogen markets</a:t>
            </a:r>
          </a:p>
          <a:p>
            <a:pPr marL="0" marR="0" rtl="0">
              <a:spcBef>
                <a:spcPts val="0"/>
              </a:spcBef>
              <a:spcAft>
                <a:spcPts val="0"/>
              </a:spcAft>
            </a:pPr>
            <a:r>
              <a:rPr lang="en-GB" sz="1200" dirty="0">
                <a:solidFill>
                  <a:schemeClr val="tx2"/>
                </a:solidFill>
                <a:effectLst/>
              </a:rPr>
              <a:t>1.2. Future prospects for regional hydrogen sector development</a:t>
            </a:r>
          </a:p>
          <a:p>
            <a:pPr marL="0" marR="0" rtl="0">
              <a:spcBef>
                <a:spcPts val="0"/>
              </a:spcBef>
              <a:spcAft>
                <a:spcPts val="0"/>
              </a:spcAft>
            </a:pPr>
            <a:r>
              <a:rPr lang="en-GB" sz="1200" dirty="0">
                <a:solidFill>
                  <a:schemeClr val="tx2"/>
                </a:solidFill>
                <a:effectLst/>
              </a:rPr>
              <a:t> </a:t>
            </a:r>
          </a:p>
          <a:p>
            <a:pPr marL="0" marR="0" rtl="0">
              <a:spcBef>
                <a:spcPts val="0"/>
              </a:spcBef>
              <a:spcAft>
                <a:spcPts val="0"/>
              </a:spcAft>
            </a:pPr>
            <a:r>
              <a:rPr lang="en-GB" sz="1200" b="1" dirty="0">
                <a:solidFill>
                  <a:schemeClr val="tx2"/>
                </a:solidFill>
                <a:effectLst/>
              </a:rPr>
              <a:t>3. Current State of the Hydrogen Sector</a:t>
            </a:r>
            <a:r>
              <a:rPr lang="hu-HU" sz="1200" b="1" dirty="0">
                <a:solidFill>
                  <a:schemeClr val="tx2"/>
                </a:solidFill>
                <a:effectLst/>
              </a:rPr>
              <a:t>,</a:t>
            </a:r>
            <a:r>
              <a:rPr lang="en-GB" sz="1200" b="1" dirty="0">
                <a:solidFill>
                  <a:schemeClr val="tx2"/>
                </a:solidFill>
                <a:effectLst/>
              </a:rPr>
              <a:t> Future Outlook (20</a:t>
            </a:r>
            <a:r>
              <a:rPr lang="hu-HU" sz="1200" b="1" dirty="0">
                <a:solidFill>
                  <a:schemeClr val="tx2"/>
                </a:solidFill>
                <a:effectLst/>
              </a:rPr>
              <a:t>24</a:t>
            </a:r>
            <a:r>
              <a:rPr lang="en-GB" sz="1200" b="1" dirty="0">
                <a:solidFill>
                  <a:schemeClr val="tx2"/>
                </a:solidFill>
                <a:effectLst/>
              </a:rPr>
              <a:t>-2040)</a:t>
            </a:r>
            <a:endParaRPr lang="hu-HU" sz="1200" dirty="0">
              <a:solidFill>
                <a:schemeClr val="tx2"/>
              </a:solidFill>
              <a:effectLst/>
            </a:endParaRPr>
          </a:p>
          <a:p>
            <a:pPr marL="0" marR="0" rtl="0">
              <a:spcBef>
                <a:spcPts val="0"/>
              </a:spcBef>
              <a:spcAft>
                <a:spcPts val="0"/>
              </a:spcAft>
            </a:pPr>
            <a:r>
              <a:rPr lang="en-GB" sz="1200" dirty="0">
                <a:solidFill>
                  <a:schemeClr val="tx2"/>
                </a:solidFill>
                <a:effectLst/>
              </a:rPr>
              <a:t>3.1. Hydrogen market indicators: production, consumption, and infrastructure capacities in the DRS region; </a:t>
            </a:r>
            <a:r>
              <a:rPr lang="en-GB" sz="1200" i="1" dirty="0">
                <a:solidFill>
                  <a:schemeClr val="tx2"/>
                </a:solidFill>
                <a:effectLst/>
              </a:rPr>
              <a:t>with a special focus on green and blue hydrogen </a:t>
            </a:r>
            <a:endParaRPr lang="en-GB" sz="1200" dirty="0">
              <a:solidFill>
                <a:schemeClr val="tx2"/>
              </a:solidFill>
              <a:effectLst/>
            </a:endParaRPr>
          </a:p>
          <a:p>
            <a:pPr marL="0" marR="0" rtl="0">
              <a:spcBef>
                <a:spcPts val="0"/>
              </a:spcBef>
              <a:spcAft>
                <a:spcPts val="0"/>
              </a:spcAft>
            </a:pPr>
            <a:r>
              <a:rPr lang="en-GB" sz="1200" dirty="0">
                <a:solidFill>
                  <a:schemeClr val="tx2"/>
                </a:solidFill>
                <a:effectLst/>
              </a:rPr>
              <a:t>3.2. Detail</a:t>
            </a:r>
            <a:r>
              <a:rPr lang="hu-HU" sz="1200" dirty="0" err="1">
                <a:solidFill>
                  <a:schemeClr val="tx2"/>
                </a:solidFill>
                <a:effectLst/>
              </a:rPr>
              <a:t>ed</a:t>
            </a:r>
            <a:r>
              <a:rPr lang="en-GB" sz="1200" dirty="0">
                <a:solidFill>
                  <a:schemeClr val="tx2"/>
                </a:solidFill>
                <a:effectLst/>
              </a:rPr>
              <a:t> introduction of local strategies, strategic targets, and directions related to hydrogen</a:t>
            </a:r>
            <a:r>
              <a:rPr lang="hu-HU" sz="1200" dirty="0">
                <a:solidFill>
                  <a:schemeClr val="tx2"/>
                </a:solidFill>
                <a:effectLst/>
              </a:rPr>
              <a:t> and </a:t>
            </a:r>
            <a:r>
              <a:rPr lang="hu-HU" sz="1200" dirty="0" err="1">
                <a:solidFill>
                  <a:schemeClr val="tx2"/>
                </a:solidFill>
                <a:effectLst/>
              </a:rPr>
              <a:t>their</a:t>
            </a:r>
            <a:r>
              <a:rPr lang="hu-HU" sz="1200" dirty="0">
                <a:solidFill>
                  <a:schemeClr val="tx2"/>
                </a:solidFill>
                <a:effectLst/>
              </a:rPr>
              <a:t> </a:t>
            </a:r>
            <a:r>
              <a:rPr lang="hu-HU" sz="1200" dirty="0" err="1">
                <a:solidFill>
                  <a:schemeClr val="tx2"/>
                </a:solidFill>
                <a:effectLst/>
              </a:rPr>
              <a:t>alignment</a:t>
            </a:r>
            <a:r>
              <a:rPr lang="hu-HU" sz="1200" dirty="0">
                <a:solidFill>
                  <a:schemeClr val="tx2"/>
                </a:solidFill>
                <a:effectLst/>
              </a:rPr>
              <a:t> </a:t>
            </a:r>
            <a:r>
              <a:rPr lang="hu-HU" sz="1200" dirty="0" err="1">
                <a:solidFill>
                  <a:schemeClr val="tx2"/>
                </a:solidFill>
                <a:effectLst/>
              </a:rPr>
              <a:t>with</a:t>
            </a:r>
            <a:r>
              <a:rPr lang="hu-HU" sz="1200" dirty="0">
                <a:solidFill>
                  <a:schemeClr val="tx2"/>
                </a:solidFill>
                <a:effectLst/>
              </a:rPr>
              <a:t> EU </a:t>
            </a:r>
            <a:r>
              <a:rPr lang="hu-HU" sz="1200" dirty="0" err="1">
                <a:solidFill>
                  <a:schemeClr val="tx2"/>
                </a:solidFill>
                <a:effectLst/>
              </a:rPr>
              <a:t>expectations</a:t>
            </a:r>
            <a:endParaRPr lang="hu-HU" sz="1200" dirty="0">
              <a:solidFill>
                <a:schemeClr val="tx2"/>
              </a:solidFill>
              <a:effectLst/>
            </a:endParaRPr>
          </a:p>
          <a:p>
            <a:pPr marL="0" marR="0" rtl="0">
              <a:spcBef>
                <a:spcPts val="0"/>
              </a:spcBef>
              <a:spcAft>
                <a:spcPts val="0"/>
              </a:spcAft>
            </a:pPr>
            <a:r>
              <a:rPr lang="en-GB" sz="1200" dirty="0">
                <a:solidFill>
                  <a:schemeClr val="tx2"/>
                </a:solidFill>
                <a:effectLst/>
              </a:rPr>
              <a:t>3.3. Expected hydrogen market developments in production, consumption and hydrogen infrastructure and investment directions with a focus on regional and DRS cooperation opportunities</a:t>
            </a:r>
          </a:p>
          <a:p>
            <a:pPr marL="0" marR="0" rtl="0">
              <a:spcBef>
                <a:spcPts val="0"/>
              </a:spcBef>
              <a:spcAft>
                <a:spcPts val="0"/>
              </a:spcAft>
            </a:pPr>
            <a:r>
              <a:rPr lang="en-GB" sz="1200" dirty="0">
                <a:solidFill>
                  <a:schemeClr val="tx2"/>
                </a:solidFill>
                <a:effectLst/>
              </a:rPr>
              <a:t>3.4 Regional R&amp;D projects and partnerships</a:t>
            </a:r>
          </a:p>
          <a:p>
            <a:pPr marL="0" marR="0" rtl="0">
              <a:spcBef>
                <a:spcPts val="0"/>
              </a:spcBef>
              <a:spcAft>
                <a:spcPts val="0"/>
              </a:spcAft>
            </a:pPr>
            <a:r>
              <a:rPr lang="en-GB" sz="1200" dirty="0">
                <a:solidFill>
                  <a:schemeClr val="tx2"/>
                </a:solidFill>
                <a:effectLst/>
              </a:rPr>
              <a:t> </a:t>
            </a:r>
          </a:p>
          <a:p>
            <a:pPr marL="0" marR="0" rtl="0">
              <a:spcBef>
                <a:spcPts val="0"/>
              </a:spcBef>
              <a:spcAft>
                <a:spcPts val="0"/>
              </a:spcAft>
            </a:pPr>
            <a:r>
              <a:rPr lang="en-GB" sz="1200" b="1" dirty="0">
                <a:solidFill>
                  <a:schemeClr val="tx2"/>
                </a:solidFill>
                <a:effectLst/>
              </a:rPr>
              <a:t>4. High level regulatory overview: </a:t>
            </a:r>
            <a:endParaRPr lang="en-GB" sz="1200" dirty="0">
              <a:solidFill>
                <a:schemeClr val="tx2"/>
              </a:solidFill>
              <a:effectLst/>
            </a:endParaRPr>
          </a:p>
          <a:p>
            <a:pPr marL="0" marR="0" rtl="0">
              <a:spcBef>
                <a:spcPts val="0"/>
              </a:spcBef>
              <a:spcAft>
                <a:spcPts val="0"/>
              </a:spcAft>
            </a:pPr>
            <a:r>
              <a:rPr lang="en-GB" sz="1200" dirty="0">
                <a:solidFill>
                  <a:schemeClr val="tx2"/>
                </a:solidFill>
                <a:effectLst/>
              </a:rPr>
              <a:t>4.1. Regulatory considerations </a:t>
            </a:r>
            <a:r>
              <a:rPr lang="hu-HU" sz="1200" dirty="0" err="1">
                <a:solidFill>
                  <a:schemeClr val="tx2"/>
                </a:solidFill>
                <a:effectLst/>
              </a:rPr>
              <a:t>regarding</a:t>
            </a:r>
            <a:r>
              <a:rPr lang="hu-HU" sz="1200" dirty="0">
                <a:solidFill>
                  <a:schemeClr val="tx2"/>
                </a:solidFill>
                <a:effectLst/>
              </a:rPr>
              <a:t> </a:t>
            </a:r>
            <a:r>
              <a:rPr lang="en-GB" sz="1200" dirty="0">
                <a:solidFill>
                  <a:schemeClr val="tx2"/>
                </a:solidFill>
                <a:effectLst/>
              </a:rPr>
              <a:t>the hydrogen value chain</a:t>
            </a:r>
            <a:endParaRPr lang="hu-HU" sz="1200" dirty="0">
              <a:solidFill>
                <a:schemeClr val="tx2"/>
              </a:solidFill>
              <a:effectLst/>
            </a:endParaRPr>
          </a:p>
          <a:p>
            <a:pPr marL="0" marR="0" rtl="0">
              <a:spcBef>
                <a:spcPts val="0"/>
              </a:spcBef>
              <a:spcAft>
                <a:spcPts val="0"/>
              </a:spcAft>
            </a:pPr>
            <a:r>
              <a:rPr lang="en-GB" sz="1200" dirty="0">
                <a:solidFill>
                  <a:schemeClr val="tx2"/>
                </a:solidFill>
                <a:effectLst/>
              </a:rPr>
              <a:t>4.2. EU directives and harmonization </a:t>
            </a:r>
            <a:r>
              <a:rPr lang="hu-HU" sz="1200" dirty="0" err="1">
                <a:solidFill>
                  <a:schemeClr val="tx2"/>
                </a:solidFill>
                <a:effectLst/>
              </a:rPr>
              <a:t>options</a:t>
            </a:r>
            <a:endParaRPr lang="en-GB" sz="1200" dirty="0">
              <a:solidFill>
                <a:schemeClr val="tx2"/>
              </a:solidFill>
              <a:effectLst/>
            </a:endParaRPr>
          </a:p>
          <a:p>
            <a:pPr marL="0" marR="0" rtl="0">
              <a:spcBef>
                <a:spcPts val="0"/>
              </a:spcBef>
              <a:spcAft>
                <a:spcPts val="0"/>
              </a:spcAft>
            </a:pPr>
            <a:br>
              <a:rPr lang="en-GB" sz="1200" dirty="0">
                <a:solidFill>
                  <a:schemeClr val="tx2"/>
                </a:solidFill>
                <a:effectLst/>
              </a:rPr>
            </a:br>
            <a:r>
              <a:rPr lang="en-GB" sz="1200" b="1" dirty="0">
                <a:solidFill>
                  <a:schemeClr val="tx2"/>
                </a:solidFill>
                <a:effectLst/>
              </a:rPr>
              <a:t>5. </a:t>
            </a:r>
            <a:r>
              <a:rPr lang="hu-HU" sz="1200" b="1" dirty="0" err="1">
                <a:solidFill>
                  <a:schemeClr val="tx2"/>
                </a:solidFill>
                <a:effectLst/>
              </a:rPr>
              <a:t>High</a:t>
            </a:r>
            <a:r>
              <a:rPr lang="hu-HU" sz="1200" b="1" dirty="0">
                <a:solidFill>
                  <a:schemeClr val="tx2"/>
                </a:solidFill>
                <a:effectLst/>
              </a:rPr>
              <a:t> </a:t>
            </a:r>
            <a:r>
              <a:rPr lang="hu-HU" sz="1200" b="1" dirty="0" err="1">
                <a:solidFill>
                  <a:schemeClr val="tx2"/>
                </a:solidFill>
                <a:effectLst/>
              </a:rPr>
              <a:t>level</a:t>
            </a:r>
            <a:r>
              <a:rPr lang="hu-HU" sz="1200" b="1" dirty="0">
                <a:solidFill>
                  <a:schemeClr val="tx2"/>
                </a:solidFill>
                <a:effectLst/>
              </a:rPr>
              <a:t> i</a:t>
            </a:r>
            <a:r>
              <a:rPr lang="en-GB" sz="1200" b="1" dirty="0">
                <a:solidFill>
                  <a:schemeClr val="tx2"/>
                </a:solidFill>
                <a:effectLst/>
              </a:rPr>
              <a:t>dentification of potential </a:t>
            </a:r>
            <a:r>
              <a:rPr lang="hu-HU" sz="1200" b="1" dirty="0">
                <a:solidFill>
                  <a:schemeClr val="tx2"/>
                </a:solidFill>
                <a:effectLst/>
              </a:rPr>
              <a:t>s</a:t>
            </a:r>
            <a:r>
              <a:rPr lang="en-GB" sz="1200" b="1" dirty="0" err="1">
                <a:solidFill>
                  <a:schemeClr val="tx2"/>
                </a:solidFill>
                <a:effectLst/>
              </a:rPr>
              <a:t>ynergies</a:t>
            </a:r>
            <a:r>
              <a:rPr lang="en-GB" sz="1200" b="1" dirty="0">
                <a:solidFill>
                  <a:schemeClr val="tx2"/>
                </a:solidFill>
                <a:effectLst/>
              </a:rPr>
              <a:t> </a:t>
            </a:r>
            <a:r>
              <a:rPr lang="hu-HU" sz="1200" b="1" dirty="0" err="1">
                <a:solidFill>
                  <a:schemeClr val="tx2"/>
                </a:solidFill>
                <a:effectLst/>
              </a:rPr>
              <a:t>based</a:t>
            </a:r>
            <a:r>
              <a:rPr lang="hu-HU" sz="1200" b="1" dirty="0">
                <a:solidFill>
                  <a:schemeClr val="tx2"/>
                </a:solidFill>
                <a:effectLst/>
              </a:rPr>
              <a:t> </a:t>
            </a:r>
            <a:r>
              <a:rPr lang="hu-HU" sz="1200" b="1" dirty="0" err="1">
                <a:solidFill>
                  <a:schemeClr val="tx2"/>
                </a:solidFill>
                <a:effectLst/>
              </a:rPr>
              <a:t>on</a:t>
            </a:r>
            <a:r>
              <a:rPr lang="hu-HU" sz="1200" b="1" dirty="0">
                <a:solidFill>
                  <a:schemeClr val="tx2"/>
                </a:solidFill>
                <a:effectLst/>
              </a:rPr>
              <a:t> </a:t>
            </a:r>
            <a:r>
              <a:rPr lang="hu-HU" sz="1200" b="1" dirty="0" err="1">
                <a:solidFill>
                  <a:schemeClr val="tx2"/>
                </a:solidFill>
                <a:effectLst/>
              </a:rPr>
              <a:t>our</a:t>
            </a:r>
            <a:r>
              <a:rPr lang="hu-HU" sz="1200" b="1" dirty="0">
                <a:solidFill>
                  <a:schemeClr val="tx2"/>
                </a:solidFill>
                <a:effectLst/>
              </a:rPr>
              <a:t> </a:t>
            </a:r>
            <a:r>
              <a:rPr lang="hu-HU" sz="1200" b="1" dirty="0" err="1">
                <a:solidFill>
                  <a:schemeClr val="tx2"/>
                </a:solidFill>
                <a:effectLst/>
              </a:rPr>
              <a:t>research</a:t>
            </a:r>
            <a:endParaRPr lang="en-GB" sz="1200" dirty="0">
              <a:solidFill>
                <a:schemeClr val="tx2"/>
              </a:solidFill>
              <a:effectLst/>
            </a:endParaRPr>
          </a:p>
          <a:p>
            <a:pPr marL="0" marR="0" rtl="0">
              <a:spcBef>
                <a:spcPts val="0"/>
              </a:spcBef>
              <a:spcAft>
                <a:spcPts val="0"/>
              </a:spcAft>
            </a:pPr>
            <a:r>
              <a:rPr lang="en-GB" sz="1200" dirty="0">
                <a:solidFill>
                  <a:schemeClr val="tx2"/>
                </a:solidFill>
                <a:effectLst/>
              </a:rPr>
              <a:t>5.1. Regional cooperation opportunities in hydrogen related production, consumption, and infrastructure</a:t>
            </a:r>
          </a:p>
          <a:p>
            <a:pPr marL="0" marR="0" rtl="0">
              <a:spcBef>
                <a:spcPts val="0"/>
              </a:spcBef>
              <a:spcAft>
                <a:spcPts val="0"/>
              </a:spcAft>
            </a:pPr>
            <a:r>
              <a:rPr lang="en-GB" sz="1200" dirty="0">
                <a:solidFill>
                  <a:schemeClr val="tx2"/>
                </a:solidFill>
                <a:effectLst/>
              </a:rPr>
              <a:t>5.2 Potential technological advancements and their impact on the DRS hydrogen market(s)</a:t>
            </a:r>
          </a:p>
          <a:p>
            <a:pPr marL="0" marR="0" rtl="0">
              <a:spcBef>
                <a:spcPts val="0"/>
              </a:spcBef>
              <a:spcAft>
                <a:spcPts val="0"/>
              </a:spcAft>
            </a:pPr>
            <a:r>
              <a:rPr lang="en-GB" sz="1200" dirty="0">
                <a:solidFill>
                  <a:schemeClr val="tx2"/>
                </a:solidFill>
                <a:effectLst/>
              </a:rPr>
              <a:t>5.3. Education and professional training for the development of the hydrogen sector</a:t>
            </a:r>
          </a:p>
          <a:p>
            <a:pPr marL="0" marR="0" rtl="0">
              <a:spcBef>
                <a:spcPts val="0"/>
              </a:spcBef>
              <a:spcAft>
                <a:spcPts val="0"/>
              </a:spcAft>
            </a:pPr>
            <a:r>
              <a:rPr lang="hu-HU" sz="1200" dirty="0">
                <a:solidFill>
                  <a:schemeClr val="tx2"/>
                </a:solidFill>
                <a:effectLst/>
              </a:rPr>
              <a:t>5</a:t>
            </a:r>
            <a:r>
              <a:rPr lang="en-GB" sz="1200" dirty="0">
                <a:solidFill>
                  <a:schemeClr val="tx2"/>
                </a:solidFill>
                <a:effectLst/>
              </a:rPr>
              <a:t>.</a:t>
            </a:r>
            <a:r>
              <a:rPr lang="hu-HU" sz="1200" dirty="0">
                <a:solidFill>
                  <a:schemeClr val="tx2"/>
                </a:solidFill>
                <a:effectLst/>
              </a:rPr>
              <a:t>4</a:t>
            </a:r>
            <a:r>
              <a:rPr lang="en-GB" sz="1200" dirty="0">
                <a:solidFill>
                  <a:schemeClr val="tx2"/>
                </a:solidFill>
                <a:effectLst/>
              </a:rPr>
              <a:t>. Common strengths and challenges alongside possible development directions for cross-border cooperation</a:t>
            </a:r>
            <a:endParaRPr lang="hu-HU" sz="1200" dirty="0">
              <a:solidFill>
                <a:schemeClr val="tx2"/>
              </a:solidFill>
              <a:effectLst/>
            </a:endParaRPr>
          </a:p>
          <a:p>
            <a:pPr marL="0" marR="0" rtl="0">
              <a:spcBef>
                <a:spcPts val="0"/>
              </a:spcBef>
              <a:spcAft>
                <a:spcPts val="0"/>
              </a:spcAft>
            </a:pPr>
            <a:r>
              <a:rPr lang="en-GB" sz="1200" dirty="0">
                <a:solidFill>
                  <a:schemeClr val="tx2"/>
                </a:solidFill>
                <a:effectLst/>
              </a:rPr>
              <a:t> </a:t>
            </a:r>
          </a:p>
          <a:p>
            <a:pPr marL="0" marR="0" rtl="0">
              <a:spcBef>
                <a:spcPts val="0"/>
              </a:spcBef>
              <a:spcAft>
                <a:spcPts val="0"/>
              </a:spcAft>
            </a:pPr>
            <a:r>
              <a:rPr lang="hu-HU" sz="1200" b="1" dirty="0">
                <a:solidFill>
                  <a:schemeClr val="tx2"/>
                </a:solidFill>
                <a:effectLst/>
              </a:rPr>
              <a:t>6</a:t>
            </a:r>
            <a:r>
              <a:rPr lang="en-GB" sz="1200" b="1" dirty="0">
                <a:solidFill>
                  <a:schemeClr val="tx2"/>
                </a:solidFill>
                <a:effectLst/>
              </a:rPr>
              <a:t>. </a:t>
            </a:r>
            <a:r>
              <a:rPr lang="hu-HU" sz="1200" b="1" dirty="0">
                <a:solidFill>
                  <a:schemeClr val="tx2"/>
                </a:solidFill>
                <a:effectLst/>
              </a:rPr>
              <a:t>K</a:t>
            </a:r>
            <a:r>
              <a:rPr lang="en-GB" sz="1200" b="1" dirty="0" err="1">
                <a:solidFill>
                  <a:schemeClr val="tx2"/>
                </a:solidFill>
                <a:effectLst/>
              </a:rPr>
              <a:t>ey</a:t>
            </a:r>
            <a:r>
              <a:rPr lang="en-GB" sz="1200" b="1" dirty="0">
                <a:solidFill>
                  <a:schemeClr val="tx2"/>
                </a:solidFill>
                <a:effectLst/>
              </a:rPr>
              <a:t> findings</a:t>
            </a:r>
            <a:endParaRPr lang="hu-HU" sz="1200" dirty="0">
              <a:solidFill>
                <a:schemeClr val="tx2"/>
              </a:solidFill>
              <a:effectLst/>
            </a:endParaRPr>
          </a:p>
          <a:p>
            <a:pPr marL="0" marR="0" rtl="0">
              <a:spcBef>
                <a:spcPts val="0"/>
              </a:spcBef>
              <a:spcAft>
                <a:spcPts val="0"/>
              </a:spcAft>
            </a:pPr>
            <a:r>
              <a:rPr lang="en-GB" sz="1200" dirty="0">
                <a:solidFill>
                  <a:schemeClr val="tx2"/>
                </a:solidFill>
                <a:effectLst/>
              </a:rPr>
              <a:t>6.1 Main directions</a:t>
            </a:r>
          </a:p>
          <a:p>
            <a:pPr marL="0" marR="0" rtl="0">
              <a:spcBef>
                <a:spcPts val="0"/>
              </a:spcBef>
              <a:spcAft>
                <a:spcPts val="0"/>
              </a:spcAft>
            </a:pPr>
            <a:r>
              <a:rPr lang="en-GB" sz="1200" dirty="0">
                <a:solidFill>
                  <a:schemeClr val="tx2"/>
                </a:solidFill>
                <a:effectLst/>
              </a:rPr>
              <a:t>6.2 Potential common initiative and projects</a:t>
            </a:r>
          </a:p>
        </p:txBody>
      </p:sp>
    </p:spTree>
    <p:extLst>
      <p:ext uri="{BB962C8B-B14F-4D97-AF65-F5344CB8AC3E}">
        <p14:creationId xmlns:p14="http://schemas.microsoft.com/office/powerpoint/2010/main" val="4207309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3E9A7BC-1140-45BB-ACDD-AA444B339A57}"/>
              </a:ext>
            </a:extLst>
          </p:cNvPr>
          <p:cNvGraphicFramePr>
            <a:graphicFrameLocks noChangeAspect="1"/>
          </p:cNvGraphicFramePr>
          <p:nvPr>
            <p:custDataLst>
              <p:tags r:id="rId1"/>
            </p:custDataLst>
            <p:extLst>
              <p:ext uri="{D42A27DB-BD31-4B8C-83A1-F6EECF244321}">
                <p14:modId xmlns:p14="http://schemas.microsoft.com/office/powerpoint/2010/main" val="3090704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13E9A7BC-1140-45BB-ACDD-AA444B339A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1031240"/>
          </a:xfrm>
        </p:spPr>
        <p:txBody>
          <a:bodyPr vert="horz"/>
          <a:lstStyle/>
          <a:p>
            <a:r>
              <a:rPr lang="en-GB" dirty="0"/>
              <a:t>Where we are at</a:t>
            </a:r>
            <a:r>
              <a:rPr lang="hu-HU" dirty="0"/>
              <a:t> </a:t>
            </a:r>
            <a:r>
              <a:rPr lang="hu-HU" dirty="0" err="1"/>
              <a:t>research</a:t>
            </a:r>
            <a:endParaRPr lang="en-GB" dirty="0"/>
          </a:p>
        </p:txBody>
      </p:sp>
      <p:sp>
        <p:nvSpPr>
          <p:cNvPr id="12" name="Freeform: Shape 11">
            <a:extLst>
              <a:ext uri="{FF2B5EF4-FFF2-40B4-BE49-F238E27FC236}">
                <a16:creationId xmlns:a16="http://schemas.microsoft.com/office/drawing/2014/main" id="{1D6F5EA0-3832-499D-8BD1-165840EE3530}"/>
              </a:ext>
            </a:extLst>
          </p:cNvPr>
          <p:cNvSpPr/>
          <p:nvPr/>
        </p:nvSpPr>
        <p:spPr>
          <a:xfrm>
            <a:off x="720748" y="1430720"/>
            <a:ext cx="2432304" cy="3452175"/>
          </a:xfrm>
          <a:custGeom>
            <a:avLst/>
            <a:gdLst>
              <a:gd name="connsiteX0" fmla="*/ 0 w 2380432"/>
              <a:gd name="connsiteY0" fmla="*/ 0 h 952172"/>
              <a:gd name="connsiteX1" fmla="*/ 1904346 w 2380432"/>
              <a:gd name="connsiteY1" fmla="*/ 0 h 952172"/>
              <a:gd name="connsiteX2" fmla="*/ 2380432 w 2380432"/>
              <a:gd name="connsiteY2" fmla="*/ 476086 h 952172"/>
              <a:gd name="connsiteX3" fmla="*/ 1904346 w 2380432"/>
              <a:gd name="connsiteY3" fmla="*/ 952172 h 952172"/>
              <a:gd name="connsiteX4" fmla="*/ 0 w 2380432"/>
              <a:gd name="connsiteY4" fmla="*/ 952172 h 952172"/>
              <a:gd name="connsiteX5" fmla="*/ 476086 w 2380432"/>
              <a:gd name="connsiteY5" fmla="*/ 476086 h 952172"/>
              <a:gd name="connsiteX6" fmla="*/ 0 w 2380432"/>
              <a:gd name="connsiteY6" fmla="*/ 0 h 95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432" h="952172">
                <a:moveTo>
                  <a:pt x="0" y="0"/>
                </a:moveTo>
                <a:lnTo>
                  <a:pt x="1904346" y="0"/>
                </a:lnTo>
                <a:lnTo>
                  <a:pt x="2380432" y="476086"/>
                </a:lnTo>
                <a:lnTo>
                  <a:pt x="1904346" y="952172"/>
                </a:lnTo>
                <a:lnTo>
                  <a:pt x="0" y="952172"/>
                </a:lnTo>
                <a:lnTo>
                  <a:pt x="476086" y="476086"/>
                </a:lnTo>
                <a:lnTo>
                  <a:pt x="0" y="0"/>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8000" tIns="396000" rIns="432000" bIns="36000" numCol="1" spcCol="1270" anchor="t" anchorCtr="0">
            <a:noAutofit/>
          </a:bodyPr>
          <a:lstStyle/>
          <a:p>
            <a:pPr marL="0" lvl="0" indent="0" defTabSz="577850">
              <a:lnSpc>
                <a:spcPct val="90000"/>
              </a:lnSpc>
              <a:spcBef>
                <a:spcPct val="0"/>
              </a:spcBef>
              <a:spcAft>
                <a:spcPct val="35000"/>
              </a:spcAft>
              <a:buFontTx/>
              <a:buNone/>
            </a:pPr>
            <a:r>
              <a:rPr lang="en-GB" sz="1400" dirty="0">
                <a:solidFill>
                  <a:schemeClr val="bg1"/>
                </a:solidFill>
              </a:rPr>
              <a:t>Hydrogen market data collection</a:t>
            </a:r>
            <a:endParaRPr lang="en-GB" sz="1200" dirty="0">
              <a:solidFill>
                <a:schemeClr val="bg1"/>
              </a:solidFill>
            </a:endParaRPr>
          </a:p>
          <a:p>
            <a:pPr marL="172800" lvl="0" indent="-172800" defTabSz="577850">
              <a:lnSpc>
                <a:spcPct val="90000"/>
              </a:lnSpc>
              <a:spcBef>
                <a:spcPct val="0"/>
              </a:spcBef>
              <a:spcAft>
                <a:spcPct val="35000"/>
              </a:spcAft>
              <a:buFont typeface="Wingdings" panose="05000000000000000000" pitchFamily="2" charset="2"/>
              <a:buChar char="§"/>
            </a:pPr>
            <a:r>
              <a:rPr lang="en-GB" sz="1100" dirty="0">
                <a:solidFill>
                  <a:schemeClr val="bg1"/>
                </a:solidFill>
              </a:rPr>
              <a:t>Supply, demand, capacities</a:t>
            </a:r>
          </a:p>
          <a:p>
            <a:pPr marL="172800" lvl="0" indent="-172800" defTabSz="577850">
              <a:lnSpc>
                <a:spcPct val="90000"/>
              </a:lnSpc>
              <a:spcBef>
                <a:spcPct val="0"/>
              </a:spcBef>
              <a:spcAft>
                <a:spcPct val="35000"/>
              </a:spcAft>
              <a:buFont typeface="Wingdings" panose="05000000000000000000" pitchFamily="2" charset="2"/>
              <a:buChar char="§"/>
            </a:pPr>
            <a:r>
              <a:rPr lang="en-GB" sz="1100" dirty="0">
                <a:solidFill>
                  <a:schemeClr val="bg1"/>
                </a:solidFill>
              </a:rPr>
              <a:t>Infrastructure</a:t>
            </a:r>
          </a:p>
          <a:p>
            <a:pPr marL="172800" lvl="0" indent="-172800" defTabSz="577850">
              <a:lnSpc>
                <a:spcPct val="90000"/>
              </a:lnSpc>
              <a:spcBef>
                <a:spcPct val="0"/>
              </a:spcBef>
              <a:spcAft>
                <a:spcPct val="35000"/>
              </a:spcAft>
              <a:buFont typeface="Wingdings" panose="05000000000000000000" pitchFamily="2" charset="2"/>
              <a:buChar char="§"/>
            </a:pPr>
            <a:r>
              <a:rPr lang="en-GB" sz="1100" dirty="0">
                <a:solidFill>
                  <a:schemeClr val="bg1"/>
                </a:solidFill>
              </a:rPr>
              <a:t>Strategic goals and directions</a:t>
            </a:r>
          </a:p>
          <a:p>
            <a:pPr marL="172800" lvl="0" indent="-172800" defTabSz="577850">
              <a:lnSpc>
                <a:spcPct val="90000"/>
              </a:lnSpc>
              <a:spcBef>
                <a:spcPct val="0"/>
              </a:spcBef>
              <a:spcAft>
                <a:spcPct val="35000"/>
              </a:spcAft>
              <a:buFont typeface="Wingdings" panose="05000000000000000000" pitchFamily="2" charset="2"/>
              <a:buChar char="§"/>
            </a:pPr>
            <a:r>
              <a:rPr lang="en-GB" sz="1100" dirty="0">
                <a:solidFill>
                  <a:schemeClr val="bg1"/>
                </a:solidFill>
              </a:rPr>
              <a:t>Information about hydrogen projects</a:t>
            </a:r>
          </a:p>
          <a:p>
            <a:pPr marL="172800" lvl="0" indent="-172800" defTabSz="577850">
              <a:lnSpc>
                <a:spcPct val="90000"/>
              </a:lnSpc>
              <a:spcBef>
                <a:spcPct val="0"/>
              </a:spcBef>
              <a:spcAft>
                <a:spcPct val="35000"/>
              </a:spcAft>
              <a:buFont typeface="Wingdings" panose="05000000000000000000" pitchFamily="2" charset="2"/>
              <a:buChar char="§"/>
            </a:pPr>
            <a:r>
              <a:rPr lang="en-GB" sz="1100" dirty="0">
                <a:solidFill>
                  <a:schemeClr val="bg1"/>
                </a:solidFill>
              </a:rPr>
              <a:t>Market development plans</a:t>
            </a:r>
          </a:p>
          <a:p>
            <a:pPr marL="172800" lvl="0" indent="-172800" defTabSz="577850">
              <a:lnSpc>
                <a:spcPct val="90000"/>
              </a:lnSpc>
              <a:spcBef>
                <a:spcPct val="0"/>
              </a:spcBef>
              <a:spcAft>
                <a:spcPct val="35000"/>
              </a:spcAft>
              <a:buFont typeface="Wingdings" panose="05000000000000000000" pitchFamily="2" charset="2"/>
              <a:buChar char="§"/>
            </a:pPr>
            <a:r>
              <a:rPr lang="en-GB" sz="1100" dirty="0">
                <a:solidFill>
                  <a:schemeClr val="bg1"/>
                </a:solidFill>
              </a:rPr>
              <a:t>EU strategic targets</a:t>
            </a:r>
          </a:p>
          <a:p>
            <a:pPr marL="180000" lvl="0" indent="-180000" defTabSz="577850">
              <a:lnSpc>
                <a:spcPct val="90000"/>
              </a:lnSpc>
              <a:spcBef>
                <a:spcPct val="0"/>
              </a:spcBef>
              <a:spcAft>
                <a:spcPct val="35000"/>
              </a:spcAft>
              <a:buFontTx/>
              <a:buChar char="-"/>
            </a:pPr>
            <a:endParaRPr lang="en-GB" sz="1200" dirty="0">
              <a:solidFill>
                <a:schemeClr val="bg1"/>
              </a:solidFill>
            </a:endParaRPr>
          </a:p>
          <a:p>
            <a:pPr marL="180000" lvl="0" indent="-180000" defTabSz="577850">
              <a:lnSpc>
                <a:spcPct val="90000"/>
              </a:lnSpc>
              <a:spcBef>
                <a:spcPct val="0"/>
              </a:spcBef>
              <a:spcAft>
                <a:spcPct val="35000"/>
              </a:spcAft>
              <a:buFontTx/>
              <a:buChar char="-"/>
            </a:pPr>
            <a:endParaRPr lang="en-GB" sz="1200" dirty="0">
              <a:solidFill>
                <a:schemeClr val="bg1"/>
              </a:solidFill>
            </a:endParaRPr>
          </a:p>
          <a:p>
            <a:pPr marL="180000" lvl="0" indent="-180000" defTabSz="577850">
              <a:lnSpc>
                <a:spcPct val="90000"/>
              </a:lnSpc>
              <a:spcBef>
                <a:spcPct val="0"/>
              </a:spcBef>
              <a:spcAft>
                <a:spcPct val="35000"/>
              </a:spcAft>
              <a:buFontTx/>
              <a:buChar char="-"/>
            </a:pPr>
            <a:endParaRPr lang="en-GB" sz="1200" dirty="0">
              <a:solidFill>
                <a:schemeClr val="bg1"/>
              </a:solidFill>
            </a:endParaRPr>
          </a:p>
          <a:p>
            <a:pPr marL="285750" lvl="0" indent="-285750" defTabSz="577850">
              <a:lnSpc>
                <a:spcPct val="90000"/>
              </a:lnSpc>
              <a:spcBef>
                <a:spcPct val="0"/>
              </a:spcBef>
              <a:spcAft>
                <a:spcPct val="35000"/>
              </a:spcAft>
              <a:buFontTx/>
              <a:buChar char="-"/>
            </a:pPr>
            <a:endParaRPr lang="en-GB" sz="1200" kern="1200" dirty="0">
              <a:solidFill>
                <a:schemeClr val="bg1"/>
              </a:solidFill>
            </a:endParaRPr>
          </a:p>
        </p:txBody>
      </p:sp>
      <p:sp>
        <p:nvSpPr>
          <p:cNvPr id="13" name="Freeform: Shape 12">
            <a:extLst>
              <a:ext uri="{FF2B5EF4-FFF2-40B4-BE49-F238E27FC236}">
                <a16:creationId xmlns:a16="http://schemas.microsoft.com/office/drawing/2014/main" id="{9267A751-BBE8-47FC-87B4-2763F33BCE2B}"/>
              </a:ext>
            </a:extLst>
          </p:cNvPr>
          <p:cNvSpPr/>
          <p:nvPr/>
        </p:nvSpPr>
        <p:spPr>
          <a:xfrm>
            <a:off x="2863137" y="1430720"/>
            <a:ext cx="2432304" cy="3452175"/>
          </a:xfrm>
          <a:custGeom>
            <a:avLst/>
            <a:gdLst>
              <a:gd name="connsiteX0" fmla="*/ 0 w 2380432"/>
              <a:gd name="connsiteY0" fmla="*/ 0 h 952172"/>
              <a:gd name="connsiteX1" fmla="*/ 1904346 w 2380432"/>
              <a:gd name="connsiteY1" fmla="*/ 0 h 952172"/>
              <a:gd name="connsiteX2" fmla="*/ 2380432 w 2380432"/>
              <a:gd name="connsiteY2" fmla="*/ 476086 h 952172"/>
              <a:gd name="connsiteX3" fmla="*/ 1904346 w 2380432"/>
              <a:gd name="connsiteY3" fmla="*/ 952172 h 952172"/>
              <a:gd name="connsiteX4" fmla="*/ 0 w 2380432"/>
              <a:gd name="connsiteY4" fmla="*/ 952172 h 952172"/>
              <a:gd name="connsiteX5" fmla="*/ 476086 w 2380432"/>
              <a:gd name="connsiteY5" fmla="*/ 476086 h 952172"/>
              <a:gd name="connsiteX6" fmla="*/ 0 w 2380432"/>
              <a:gd name="connsiteY6" fmla="*/ 0 h 95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432" h="952172">
                <a:moveTo>
                  <a:pt x="0" y="0"/>
                </a:moveTo>
                <a:lnTo>
                  <a:pt x="1904346" y="0"/>
                </a:lnTo>
                <a:lnTo>
                  <a:pt x="2380432" y="476086"/>
                </a:lnTo>
                <a:lnTo>
                  <a:pt x="1904346" y="952172"/>
                </a:lnTo>
                <a:lnTo>
                  <a:pt x="0" y="952172"/>
                </a:lnTo>
                <a:lnTo>
                  <a:pt x="476086" y="476086"/>
                </a:lnTo>
                <a:lnTo>
                  <a:pt x="0" y="0"/>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8000" tIns="396000" rIns="432000" bIns="36000" numCol="1" spcCol="1270" anchor="t" anchorCtr="0">
            <a:noAutofit/>
          </a:bodyPr>
          <a:lstStyle/>
          <a:p>
            <a:pPr marL="0" lvl="0" indent="0" defTabSz="577850">
              <a:lnSpc>
                <a:spcPct val="90000"/>
              </a:lnSpc>
              <a:spcBef>
                <a:spcPct val="0"/>
              </a:spcBef>
              <a:spcAft>
                <a:spcPct val="35000"/>
              </a:spcAft>
              <a:buFontTx/>
              <a:buNone/>
            </a:pPr>
            <a:r>
              <a:rPr lang="en-GB" sz="1400" dirty="0">
                <a:solidFill>
                  <a:schemeClr val="bg1"/>
                </a:solidFill>
              </a:rPr>
              <a:t>Analysing market information</a:t>
            </a:r>
          </a:p>
          <a:p>
            <a:pPr marL="171450" lvl="0" indent="-171450" defTabSz="577850">
              <a:lnSpc>
                <a:spcPct val="90000"/>
              </a:lnSpc>
              <a:spcBef>
                <a:spcPct val="0"/>
              </a:spcBef>
              <a:spcAft>
                <a:spcPct val="35000"/>
              </a:spcAft>
              <a:buFont typeface="Wingdings" panose="05000000000000000000" pitchFamily="2" charset="2"/>
              <a:buChar char="§"/>
            </a:pPr>
            <a:r>
              <a:rPr lang="en-GB" sz="1100" dirty="0">
                <a:solidFill>
                  <a:schemeClr val="bg1"/>
                </a:solidFill>
              </a:rPr>
              <a:t>Assessments of current market characteristics and trends with a focus on green and blue hydrogen related aspects</a:t>
            </a:r>
          </a:p>
          <a:p>
            <a:pPr marL="171450" lvl="0" indent="-171450" defTabSz="577850">
              <a:lnSpc>
                <a:spcPct val="90000"/>
              </a:lnSpc>
              <a:spcBef>
                <a:spcPct val="0"/>
              </a:spcBef>
              <a:spcAft>
                <a:spcPct val="35000"/>
              </a:spcAft>
              <a:buFont typeface="Wingdings" panose="05000000000000000000" pitchFamily="2" charset="2"/>
              <a:buChar char="§"/>
            </a:pPr>
            <a:r>
              <a:rPr lang="en-GB" sz="1100" kern="1200" dirty="0">
                <a:solidFill>
                  <a:schemeClr val="bg1"/>
                </a:solidFill>
              </a:rPr>
              <a:t>Identifying potential synergies based on supply-demand and infrastructure development</a:t>
            </a:r>
            <a:br>
              <a:rPr lang="en-GB" sz="1100" dirty="0">
                <a:solidFill>
                  <a:schemeClr val="bg1"/>
                </a:solidFill>
              </a:rPr>
            </a:br>
            <a:r>
              <a:rPr lang="en-GB" sz="1100" kern="1200" dirty="0">
                <a:solidFill>
                  <a:schemeClr val="bg1"/>
                </a:solidFill>
              </a:rPr>
              <a:t>plans</a:t>
            </a:r>
          </a:p>
        </p:txBody>
      </p:sp>
      <p:sp>
        <p:nvSpPr>
          <p:cNvPr id="14" name="Freeform: Shape 13">
            <a:extLst>
              <a:ext uri="{FF2B5EF4-FFF2-40B4-BE49-F238E27FC236}">
                <a16:creationId xmlns:a16="http://schemas.microsoft.com/office/drawing/2014/main" id="{65884D80-F072-404C-B213-F6D7E6DB6C01}"/>
              </a:ext>
            </a:extLst>
          </p:cNvPr>
          <p:cNvSpPr/>
          <p:nvPr/>
        </p:nvSpPr>
        <p:spPr>
          <a:xfrm>
            <a:off x="4999179" y="1430720"/>
            <a:ext cx="2432304" cy="3452175"/>
          </a:xfrm>
          <a:custGeom>
            <a:avLst/>
            <a:gdLst>
              <a:gd name="connsiteX0" fmla="*/ 0 w 2380432"/>
              <a:gd name="connsiteY0" fmla="*/ 0 h 952172"/>
              <a:gd name="connsiteX1" fmla="*/ 1904346 w 2380432"/>
              <a:gd name="connsiteY1" fmla="*/ 0 h 952172"/>
              <a:gd name="connsiteX2" fmla="*/ 2380432 w 2380432"/>
              <a:gd name="connsiteY2" fmla="*/ 476086 h 952172"/>
              <a:gd name="connsiteX3" fmla="*/ 1904346 w 2380432"/>
              <a:gd name="connsiteY3" fmla="*/ 952172 h 952172"/>
              <a:gd name="connsiteX4" fmla="*/ 0 w 2380432"/>
              <a:gd name="connsiteY4" fmla="*/ 952172 h 952172"/>
              <a:gd name="connsiteX5" fmla="*/ 476086 w 2380432"/>
              <a:gd name="connsiteY5" fmla="*/ 476086 h 952172"/>
              <a:gd name="connsiteX6" fmla="*/ 0 w 2380432"/>
              <a:gd name="connsiteY6" fmla="*/ 0 h 95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432" h="952172">
                <a:moveTo>
                  <a:pt x="0" y="0"/>
                </a:moveTo>
                <a:lnTo>
                  <a:pt x="1904346" y="0"/>
                </a:lnTo>
                <a:lnTo>
                  <a:pt x="2380432" y="476086"/>
                </a:lnTo>
                <a:lnTo>
                  <a:pt x="1904346" y="952172"/>
                </a:lnTo>
                <a:lnTo>
                  <a:pt x="0" y="952172"/>
                </a:lnTo>
                <a:lnTo>
                  <a:pt x="476086" y="476086"/>
                </a:lnTo>
                <a:lnTo>
                  <a:pt x="0" y="0"/>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8000" tIns="396000" rIns="432000" bIns="36000" numCol="1" spcCol="1270" anchor="t" anchorCtr="0">
            <a:noAutofit/>
          </a:bodyPr>
          <a:lstStyle/>
          <a:p>
            <a:pPr marL="0" lvl="0" indent="0" defTabSz="577850">
              <a:lnSpc>
                <a:spcPct val="90000"/>
              </a:lnSpc>
              <a:spcBef>
                <a:spcPct val="0"/>
              </a:spcBef>
              <a:spcAft>
                <a:spcPct val="35000"/>
              </a:spcAft>
              <a:buNone/>
            </a:pPr>
            <a:r>
              <a:rPr lang="en-GB" sz="1400" kern="1200" dirty="0">
                <a:solidFill>
                  <a:schemeClr val="bg1"/>
                </a:solidFill>
              </a:rPr>
              <a:t>High le</a:t>
            </a:r>
            <a:r>
              <a:rPr lang="en-GB" sz="1400" dirty="0">
                <a:solidFill>
                  <a:schemeClr val="bg1"/>
                </a:solidFill>
              </a:rPr>
              <a:t>vel regulatory overview</a:t>
            </a:r>
          </a:p>
          <a:p>
            <a:pPr marL="171450" lvl="0" indent="-171450" defTabSz="577850">
              <a:lnSpc>
                <a:spcPct val="90000"/>
              </a:lnSpc>
              <a:spcBef>
                <a:spcPct val="0"/>
              </a:spcBef>
              <a:spcAft>
                <a:spcPct val="35000"/>
              </a:spcAft>
              <a:buFont typeface="Wingdings" panose="05000000000000000000" pitchFamily="2" charset="2"/>
              <a:buChar char="§"/>
            </a:pPr>
            <a:r>
              <a:rPr lang="en-GB" sz="1100" kern="1200" dirty="0">
                <a:solidFill>
                  <a:schemeClr val="bg1"/>
                </a:solidFill>
              </a:rPr>
              <a:t>Introducing main regulatory considerations in the DRS countries</a:t>
            </a:r>
          </a:p>
          <a:p>
            <a:pPr marL="171450" lvl="0" indent="-171450" defTabSz="577850">
              <a:lnSpc>
                <a:spcPct val="90000"/>
              </a:lnSpc>
              <a:spcBef>
                <a:spcPct val="0"/>
              </a:spcBef>
              <a:spcAft>
                <a:spcPct val="35000"/>
              </a:spcAft>
              <a:buFont typeface="Wingdings" panose="05000000000000000000" pitchFamily="2" charset="2"/>
              <a:buChar char="§"/>
            </a:pPr>
            <a:r>
              <a:rPr lang="en-GB" sz="1100" dirty="0">
                <a:solidFill>
                  <a:schemeClr val="bg1"/>
                </a:solidFill>
              </a:rPr>
              <a:t>Comparative analysis of local regulatory directions with EU hydrogen targets and regulatory goals</a:t>
            </a:r>
            <a:endParaRPr lang="en-GB" sz="1100" kern="1200" dirty="0">
              <a:solidFill>
                <a:schemeClr val="bg1"/>
              </a:solidFill>
            </a:endParaRPr>
          </a:p>
        </p:txBody>
      </p:sp>
      <p:sp>
        <p:nvSpPr>
          <p:cNvPr id="15" name="Freeform: Shape 14">
            <a:extLst>
              <a:ext uri="{FF2B5EF4-FFF2-40B4-BE49-F238E27FC236}">
                <a16:creationId xmlns:a16="http://schemas.microsoft.com/office/drawing/2014/main" id="{5327F22E-D867-4236-BBAB-5C2DD41EDDE8}"/>
              </a:ext>
            </a:extLst>
          </p:cNvPr>
          <p:cNvSpPr/>
          <p:nvPr/>
        </p:nvSpPr>
        <p:spPr>
          <a:xfrm>
            <a:off x="7147915" y="1430720"/>
            <a:ext cx="2432304" cy="3452175"/>
          </a:xfrm>
          <a:custGeom>
            <a:avLst/>
            <a:gdLst>
              <a:gd name="connsiteX0" fmla="*/ 0 w 2380432"/>
              <a:gd name="connsiteY0" fmla="*/ 0 h 952172"/>
              <a:gd name="connsiteX1" fmla="*/ 1904346 w 2380432"/>
              <a:gd name="connsiteY1" fmla="*/ 0 h 952172"/>
              <a:gd name="connsiteX2" fmla="*/ 2380432 w 2380432"/>
              <a:gd name="connsiteY2" fmla="*/ 476086 h 952172"/>
              <a:gd name="connsiteX3" fmla="*/ 1904346 w 2380432"/>
              <a:gd name="connsiteY3" fmla="*/ 952172 h 952172"/>
              <a:gd name="connsiteX4" fmla="*/ 0 w 2380432"/>
              <a:gd name="connsiteY4" fmla="*/ 952172 h 952172"/>
              <a:gd name="connsiteX5" fmla="*/ 476086 w 2380432"/>
              <a:gd name="connsiteY5" fmla="*/ 476086 h 952172"/>
              <a:gd name="connsiteX6" fmla="*/ 0 w 2380432"/>
              <a:gd name="connsiteY6" fmla="*/ 0 h 95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432" h="952172">
                <a:moveTo>
                  <a:pt x="0" y="0"/>
                </a:moveTo>
                <a:lnTo>
                  <a:pt x="1904346" y="0"/>
                </a:lnTo>
                <a:lnTo>
                  <a:pt x="2380432" y="476086"/>
                </a:lnTo>
                <a:lnTo>
                  <a:pt x="1904346" y="952172"/>
                </a:lnTo>
                <a:lnTo>
                  <a:pt x="0" y="952172"/>
                </a:lnTo>
                <a:lnTo>
                  <a:pt x="476086" y="476086"/>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8000" tIns="396000" rIns="432000" bIns="36000" numCol="1" spcCol="1270" anchor="t" anchorCtr="0">
            <a:noAutofit/>
          </a:bodyPr>
          <a:lstStyle/>
          <a:p>
            <a:pPr marL="0" lvl="0" indent="0" defTabSz="577850">
              <a:lnSpc>
                <a:spcPct val="90000"/>
              </a:lnSpc>
              <a:spcBef>
                <a:spcPct val="0"/>
              </a:spcBef>
              <a:spcAft>
                <a:spcPct val="35000"/>
              </a:spcAft>
              <a:buNone/>
            </a:pPr>
            <a:r>
              <a:rPr lang="en-GB" sz="1400" dirty="0">
                <a:solidFill>
                  <a:schemeClr val="bg1"/>
                </a:solidFill>
              </a:rPr>
              <a:t>Incorporating local information</a:t>
            </a:r>
            <a:br>
              <a:rPr lang="en-GB" sz="1400" dirty="0">
                <a:solidFill>
                  <a:schemeClr val="bg1"/>
                </a:solidFill>
              </a:rPr>
            </a:br>
            <a:endParaRPr lang="en-GB" sz="1400" dirty="0">
              <a:solidFill>
                <a:schemeClr val="bg1"/>
              </a:solidFill>
            </a:endParaRPr>
          </a:p>
          <a:p>
            <a:pPr marL="171450" lvl="0" indent="-171450" defTabSz="577850">
              <a:lnSpc>
                <a:spcPct val="90000"/>
              </a:lnSpc>
              <a:spcBef>
                <a:spcPct val="0"/>
              </a:spcBef>
              <a:spcAft>
                <a:spcPct val="35000"/>
              </a:spcAft>
              <a:buFont typeface="Wingdings" panose="05000000000000000000" pitchFamily="2" charset="2"/>
              <a:buChar char="§"/>
            </a:pPr>
            <a:r>
              <a:rPr lang="en-GB" sz="1100" dirty="0">
                <a:solidFill>
                  <a:schemeClr val="bg1"/>
                </a:solidFill>
              </a:rPr>
              <a:t>Gathering </a:t>
            </a:r>
            <a:r>
              <a:rPr lang="en-GB" sz="1100" dirty="0" err="1">
                <a:solidFill>
                  <a:schemeClr val="bg1"/>
                </a:solidFill>
              </a:rPr>
              <a:t>informat</a:t>
            </a:r>
            <a:r>
              <a:rPr lang="hu-HU" sz="1100" dirty="0">
                <a:solidFill>
                  <a:schemeClr val="bg1"/>
                </a:solidFill>
              </a:rPr>
              <a:t>i</a:t>
            </a:r>
            <a:r>
              <a:rPr lang="en-GB" sz="1100" dirty="0">
                <a:solidFill>
                  <a:schemeClr val="bg1"/>
                </a:solidFill>
              </a:rPr>
              <a:t>on </a:t>
            </a:r>
            <a:r>
              <a:rPr lang="hu-HU" sz="1100" dirty="0" err="1">
                <a:solidFill>
                  <a:schemeClr val="bg1"/>
                </a:solidFill>
              </a:rPr>
              <a:t>with</a:t>
            </a:r>
            <a:r>
              <a:rPr lang="hu-HU" sz="1100" dirty="0">
                <a:solidFill>
                  <a:schemeClr val="bg1"/>
                </a:solidFill>
              </a:rPr>
              <a:t> </a:t>
            </a:r>
            <a:r>
              <a:rPr lang="hu-HU" sz="1100" dirty="0" err="1">
                <a:solidFill>
                  <a:schemeClr val="bg1"/>
                </a:solidFill>
              </a:rPr>
              <a:t>the</a:t>
            </a:r>
            <a:r>
              <a:rPr lang="hu-HU" sz="1100" dirty="0">
                <a:solidFill>
                  <a:schemeClr val="bg1"/>
                </a:solidFill>
              </a:rPr>
              <a:t> </a:t>
            </a:r>
            <a:r>
              <a:rPr lang="hu-HU" sz="1100" dirty="0" err="1">
                <a:solidFill>
                  <a:schemeClr val="bg1"/>
                </a:solidFill>
              </a:rPr>
              <a:t>help</a:t>
            </a:r>
            <a:r>
              <a:rPr lang="hu-HU" sz="1100" dirty="0">
                <a:solidFill>
                  <a:schemeClr val="bg1"/>
                </a:solidFill>
              </a:rPr>
              <a:t> of </a:t>
            </a:r>
            <a:r>
              <a:rPr lang="en-GB" sz="1100" dirty="0">
                <a:solidFill>
                  <a:schemeClr val="bg1"/>
                </a:solidFill>
              </a:rPr>
              <a:t>country representatives</a:t>
            </a:r>
          </a:p>
          <a:p>
            <a:pPr marL="171450" lvl="0" indent="-171450" defTabSz="577850">
              <a:lnSpc>
                <a:spcPct val="90000"/>
              </a:lnSpc>
              <a:spcBef>
                <a:spcPct val="0"/>
              </a:spcBef>
              <a:spcAft>
                <a:spcPct val="35000"/>
              </a:spcAft>
              <a:buFont typeface="Wingdings" panose="05000000000000000000" pitchFamily="2" charset="2"/>
              <a:buChar char="§"/>
            </a:pPr>
            <a:r>
              <a:rPr lang="en-GB" sz="1100" dirty="0">
                <a:solidFill>
                  <a:schemeClr val="bg1"/>
                </a:solidFill>
              </a:rPr>
              <a:t>Filling up </a:t>
            </a:r>
            <a:r>
              <a:rPr lang="en-GB" sz="1100">
                <a:solidFill>
                  <a:schemeClr val="bg1"/>
                </a:solidFill>
              </a:rPr>
              <a:t>information gaps</a:t>
            </a:r>
            <a:endParaRPr lang="en-GB" sz="1100" dirty="0">
              <a:solidFill>
                <a:schemeClr val="bg1"/>
              </a:solidFill>
            </a:endParaRPr>
          </a:p>
          <a:p>
            <a:pPr marL="171450" lvl="0" indent="-171450" defTabSz="577850">
              <a:lnSpc>
                <a:spcPct val="90000"/>
              </a:lnSpc>
              <a:spcBef>
                <a:spcPct val="0"/>
              </a:spcBef>
              <a:spcAft>
                <a:spcPct val="35000"/>
              </a:spcAft>
              <a:buFont typeface="Wingdings" panose="05000000000000000000" pitchFamily="2" charset="2"/>
              <a:buChar char="§"/>
            </a:pPr>
            <a:r>
              <a:rPr lang="en-GB" sz="1100" dirty="0">
                <a:solidFill>
                  <a:schemeClr val="bg1"/>
                </a:solidFill>
              </a:rPr>
              <a:t>Validation of public data with gathered data</a:t>
            </a:r>
          </a:p>
          <a:p>
            <a:pPr marL="171450" lvl="0" indent="-171450" defTabSz="577850">
              <a:lnSpc>
                <a:spcPct val="90000"/>
              </a:lnSpc>
              <a:spcBef>
                <a:spcPct val="0"/>
              </a:spcBef>
              <a:spcAft>
                <a:spcPct val="35000"/>
              </a:spcAft>
              <a:buFontTx/>
              <a:buChar char="-"/>
            </a:pPr>
            <a:endParaRPr lang="en-GB" sz="1200" kern="1200" dirty="0">
              <a:solidFill>
                <a:schemeClr val="bg1"/>
              </a:solidFill>
            </a:endParaRPr>
          </a:p>
        </p:txBody>
      </p:sp>
      <p:sp>
        <p:nvSpPr>
          <p:cNvPr id="16" name="Freeform: Shape 15">
            <a:extLst>
              <a:ext uri="{FF2B5EF4-FFF2-40B4-BE49-F238E27FC236}">
                <a16:creationId xmlns:a16="http://schemas.microsoft.com/office/drawing/2014/main" id="{46BDE10E-122D-48BE-803F-58D2AC060E65}"/>
              </a:ext>
            </a:extLst>
          </p:cNvPr>
          <p:cNvSpPr/>
          <p:nvPr/>
        </p:nvSpPr>
        <p:spPr>
          <a:xfrm>
            <a:off x="9290305" y="1430720"/>
            <a:ext cx="2432304" cy="3452175"/>
          </a:xfrm>
          <a:custGeom>
            <a:avLst/>
            <a:gdLst>
              <a:gd name="connsiteX0" fmla="*/ 0 w 2380432"/>
              <a:gd name="connsiteY0" fmla="*/ 0 h 952172"/>
              <a:gd name="connsiteX1" fmla="*/ 1904346 w 2380432"/>
              <a:gd name="connsiteY1" fmla="*/ 0 h 952172"/>
              <a:gd name="connsiteX2" fmla="*/ 2380432 w 2380432"/>
              <a:gd name="connsiteY2" fmla="*/ 476086 h 952172"/>
              <a:gd name="connsiteX3" fmla="*/ 1904346 w 2380432"/>
              <a:gd name="connsiteY3" fmla="*/ 952172 h 952172"/>
              <a:gd name="connsiteX4" fmla="*/ 0 w 2380432"/>
              <a:gd name="connsiteY4" fmla="*/ 952172 h 952172"/>
              <a:gd name="connsiteX5" fmla="*/ 476086 w 2380432"/>
              <a:gd name="connsiteY5" fmla="*/ 476086 h 952172"/>
              <a:gd name="connsiteX6" fmla="*/ 0 w 2380432"/>
              <a:gd name="connsiteY6" fmla="*/ 0 h 95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432" h="952172">
                <a:moveTo>
                  <a:pt x="0" y="0"/>
                </a:moveTo>
                <a:lnTo>
                  <a:pt x="1904346" y="0"/>
                </a:lnTo>
                <a:lnTo>
                  <a:pt x="2380432" y="476086"/>
                </a:lnTo>
                <a:lnTo>
                  <a:pt x="1904346" y="952172"/>
                </a:lnTo>
                <a:lnTo>
                  <a:pt x="0" y="952172"/>
                </a:lnTo>
                <a:lnTo>
                  <a:pt x="476086" y="47608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8000" tIns="396000" rIns="432000" bIns="36000" numCol="1" spcCol="1270" anchor="t" anchorCtr="0">
            <a:noAutofit/>
          </a:bodyPr>
          <a:lstStyle/>
          <a:p>
            <a:pPr marL="0" lvl="0" indent="0" defTabSz="577850">
              <a:lnSpc>
                <a:spcPct val="90000"/>
              </a:lnSpc>
              <a:spcBef>
                <a:spcPct val="0"/>
              </a:spcBef>
              <a:spcAft>
                <a:spcPct val="35000"/>
              </a:spcAft>
              <a:buNone/>
            </a:pPr>
            <a:r>
              <a:rPr lang="en-GB" sz="1400" dirty="0">
                <a:solidFill>
                  <a:schemeClr val="bg1"/>
                </a:solidFill>
              </a:rPr>
              <a:t>Study</a:t>
            </a:r>
            <a:br>
              <a:rPr lang="en-GB" sz="1400" dirty="0">
                <a:solidFill>
                  <a:schemeClr val="bg1"/>
                </a:solidFill>
              </a:rPr>
            </a:br>
            <a:r>
              <a:rPr lang="en-GB" sz="1400" dirty="0">
                <a:solidFill>
                  <a:schemeClr val="bg1"/>
                </a:solidFill>
              </a:rPr>
              <a:t>finalization</a:t>
            </a:r>
            <a:br>
              <a:rPr lang="en-GB" sz="1400" dirty="0">
                <a:solidFill>
                  <a:schemeClr val="bg1"/>
                </a:solidFill>
              </a:rPr>
            </a:br>
            <a:endParaRPr lang="en-GB" sz="1400" dirty="0">
              <a:solidFill>
                <a:schemeClr val="bg1"/>
              </a:solidFill>
            </a:endParaRPr>
          </a:p>
          <a:p>
            <a:pPr marL="171450" lvl="0" indent="-171450" defTabSz="577850">
              <a:lnSpc>
                <a:spcPct val="90000"/>
              </a:lnSpc>
              <a:spcBef>
                <a:spcPct val="0"/>
              </a:spcBef>
              <a:spcAft>
                <a:spcPct val="35000"/>
              </a:spcAft>
              <a:buFont typeface="Wingdings" panose="05000000000000000000" pitchFamily="2" charset="2"/>
              <a:buChar char="§"/>
            </a:pPr>
            <a:r>
              <a:rPr lang="en-GB" sz="1100" kern="1200" dirty="0">
                <a:solidFill>
                  <a:schemeClr val="bg1"/>
                </a:solidFill>
              </a:rPr>
              <a:t>Incorporating results of analyses</a:t>
            </a:r>
          </a:p>
          <a:p>
            <a:pPr marL="171450" lvl="0" indent="-171450" defTabSz="577850">
              <a:lnSpc>
                <a:spcPct val="90000"/>
              </a:lnSpc>
              <a:spcBef>
                <a:spcPct val="0"/>
              </a:spcBef>
              <a:spcAft>
                <a:spcPct val="35000"/>
              </a:spcAft>
              <a:buFont typeface="Wingdings" panose="05000000000000000000" pitchFamily="2" charset="2"/>
              <a:buChar char="§"/>
            </a:pPr>
            <a:r>
              <a:rPr lang="en-GB" sz="1100" dirty="0">
                <a:solidFill>
                  <a:schemeClr val="bg1"/>
                </a:solidFill>
              </a:rPr>
              <a:t>Giving a picture about current state of hydrogen markets of DRS countries alongside a high level future outlook</a:t>
            </a:r>
          </a:p>
          <a:p>
            <a:pPr marL="171450" lvl="0" indent="-171450" defTabSz="577850">
              <a:lnSpc>
                <a:spcPct val="90000"/>
              </a:lnSpc>
              <a:spcBef>
                <a:spcPct val="0"/>
              </a:spcBef>
              <a:spcAft>
                <a:spcPct val="35000"/>
              </a:spcAft>
              <a:buFont typeface="Wingdings" panose="05000000000000000000" pitchFamily="2" charset="2"/>
              <a:buChar char="§"/>
            </a:pPr>
            <a:r>
              <a:rPr lang="en-GB" sz="1100" dirty="0">
                <a:solidFill>
                  <a:schemeClr val="bg1"/>
                </a:solidFill>
              </a:rPr>
              <a:t>Developing key messages and findings</a:t>
            </a:r>
          </a:p>
          <a:p>
            <a:pPr marL="171450" lvl="0" indent="-171450" defTabSz="577850">
              <a:lnSpc>
                <a:spcPct val="90000"/>
              </a:lnSpc>
              <a:spcBef>
                <a:spcPct val="0"/>
              </a:spcBef>
              <a:spcAft>
                <a:spcPct val="35000"/>
              </a:spcAft>
              <a:buFontTx/>
              <a:buChar char="-"/>
            </a:pPr>
            <a:endParaRPr lang="en-GB" sz="1200" kern="1200" dirty="0">
              <a:solidFill>
                <a:schemeClr val="bg1"/>
              </a:solidFill>
            </a:endParaRPr>
          </a:p>
        </p:txBody>
      </p:sp>
      <p:sp>
        <p:nvSpPr>
          <p:cNvPr id="140" name="Rectangle 139">
            <a:extLst>
              <a:ext uri="{FF2B5EF4-FFF2-40B4-BE49-F238E27FC236}">
                <a16:creationId xmlns:a16="http://schemas.microsoft.com/office/drawing/2014/main" id="{D07B163B-9091-4643-800A-B13E248CFCE8}"/>
              </a:ext>
            </a:extLst>
          </p:cNvPr>
          <p:cNvSpPr/>
          <p:nvPr/>
        </p:nvSpPr>
        <p:spPr>
          <a:xfrm>
            <a:off x="1050838" y="1180954"/>
            <a:ext cx="469369" cy="499533"/>
          </a:xfrm>
          <a:prstGeom prst="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GB" sz="2000" b="1" dirty="0">
                <a:solidFill>
                  <a:schemeClr val="accent6"/>
                </a:solidFill>
              </a:rPr>
              <a:t>1.</a:t>
            </a:r>
          </a:p>
        </p:txBody>
      </p:sp>
      <p:sp>
        <p:nvSpPr>
          <p:cNvPr id="141" name="Rectangle 140">
            <a:extLst>
              <a:ext uri="{FF2B5EF4-FFF2-40B4-BE49-F238E27FC236}">
                <a16:creationId xmlns:a16="http://schemas.microsoft.com/office/drawing/2014/main" id="{57F4CDEF-4B2C-415F-85F4-F56E1A612799}"/>
              </a:ext>
            </a:extLst>
          </p:cNvPr>
          <p:cNvSpPr/>
          <p:nvPr/>
        </p:nvSpPr>
        <p:spPr>
          <a:xfrm>
            <a:off x="3184368" y="1180953"/>
            <a:ext cx="469369" cy="499533"/>
          </a:xfrm>
          <a:prstGeom prst="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GB" sz="2000" b="1" dirty="0">
                <a:solidFill>
                  <a:schemeClr val="accent5"/>
                </a:solidFill>
              </a:rPr>
              <a:t>2.</a:t>
            </a:r>
          </a:p>
        </p:txBody>
      </p:sp>
      <p:sp>
        <p:nvSpPr>
          <p:cNvPr id="142" name="Rectangle 141">
            <a:extLst>
              <a:ext uri="{FF2B5EF4-FFF2-40B4-BE49-F238E27FC236}">
                <a16:creationId xmlns:a16="http://schemas.microsoft.com/office/drawing/2014/main" id="{7EE0912B-CB24-4BAB-8581-1B10D63219CD}"/>
              </a:ext>
            </a:extLst>
          </p:cNvPr>
          <p:cNvSpPr/>
          <p:nvPr/>
        </p:nvSpPr>
        <p:spPr>
          <a:xfrm>
            <a:off x="5317898" y="1180952"/>
            <a:ext cx="469369" cy="49953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GB" sz="2000" b="1" dirty="0">
                <a:solidFill>
                  <a:schemeClr val="accent4"/>
                </a:solidFill>
              </a:rPr>
              <a:t>3.</a:t>
            </a:r>
          </a:p>
        </p:txBody>
      </p:sp>
      <p:sp>
        <p:nvSpPr>
          <p:cNvPr id="143" name="Rectangle 142">
            <a:extLst>
              <a:ext uri="{FF2B5EF4-FFF2-40B4-BE49-F238E27FC236}">
                <a16:creationId xmlns:a16="http://schemas.microsoft.com/office/drawing/2014/main" id="{45768816-F2A6-4CC1-935D-1B3EF1B9BA2E}"/>
              </a:ext>
            </a:extLst>
          </p:cNvPr>
          <p:cNvSpPr/>
          <p:nvPr/>
        </p:nvSpPr>
        <p:spPr>
          <a:xfrm>
            <a:off x="7451428" y="1180951"/>
            <a:ext cx="469369" cy="499533"/>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GB" sz="2000" b="1" dirty="0">
                <a:solidFill>
                  <a:schemeClr val="accent2"/>
                </a:solidFill>
              </a:rPr>
              <a:t>4.</a:t>
            </a:r>
          </a:p>
        </p:txBody>
      </p:sp>
      <p:sp>
        <p:nvSpPr>
          <p:cNvPr id="144" name="Rectangle 143">
            <a:extLst>
              <a:ext uri="{FF2B5EF4-FFF2-40B4-BE49-F238E27FC236}">
                <a16:creationId xmlns:a16="http://schemas.microsoft.com/office/drawing/2014/main" id="{37EA744C-0B8A-40A5-BB3C-89B6845F3696}"/>
              </a:ext>
            </a:extLst>
          </p:cNvPr>
          <p:cNvSpPr/>
          <p:nvPr/>
        </p:nvSpPr>
        <p:spPr>
          <a:xfrm>
            <a:off x="9584958" y="1180950"/>
            <a:ext cx="469369" cy="49953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GB" sz="2000" b="1" dirty="0">
                <a:solidFill>
                  <a:schemeClr val="accent1"/>
                </a:solidFill>
              </a:rPr>
              <a:t>5.</a:t>
            </a:r>
          </a:p>
        </p:txBody>
      </p:sp>
      <p:sp>
        <p:nvSpPr>
          <p:cNvPr id="31" name="Rectangle 30">
            <a:extLst>
              <a:ext uri="{FF2B5EF4-FFF2-40B4-BE49-F238E27FC236}">
                <a16:creationId xmlns:a16="http://schemas.microsoft.com/office/drawing/2014/main" id="{17FA206A-73F9-9FA8-98D9-DFA6E1371109}"/>
              </a:ext>
            </a:extLst>
          </p:cNvPr>
          <p:cNvSpPr/>
          <p:nvPr/>
        </p:nvSpPr>
        <p:spPr>
          <a:xfrm>
            <a:off x="1557424" y="4928615"/>
            <a:ext cx="758952" cy="758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GB" sz="4000" b="1" dirty="0">
                <a:solidFill>
                  <a:srgbClr val="009A44"/>
                </a:solidFill>
                <a:sym typeface="Wingdings" panose="05000000000000000000" pitchFamily="2" charset="2"/>
              </a:rPr>
              <a:t></a:t>
            </a:r>
            <a:endParaRPr lang="en-GB" sz="3200" b="1" dirty="0">
              <a:solidFill>
                <a:srgbClr val="009A44"/>
              </a:solidFill>
              <a:sym typeface="Wingdings" panose="05000000000000000000" pitchFamily="2" charset="2"/>
            </a:endParaRPr>
          </a:p>
        </p:txBody>
      </p:sp>
      <p:sp>
        <p:nvSpPr>
          <p:cNvPr id="32" name="Rectangle 31">
            <a:extLst>
              <a:ext uri="{FF2B5EF4-FFF2-40B4-BE49-F238E27FC236}">
                <a16:creationId xmlns:a16="http://schemas.microsoft.com/office/drawing/2014/main" id="{AE8D9C69-19AF-8FF5-3126-2EFC86E03221}"/>
              </a:ext>
            </a:extLst>
          </p:cNvPr>
          <p:cNvSpPr/>
          <p:nvPr/>
        </p:nvSpPr>
        <p:spPr>
          <a:xfrm>
            <a:off x="3699813" y="4928615"/>
            <a:ext cx="758952" cy="758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GB" sz="4000" b="1" dirty="0">
                <a:solidFill>
                  <a:srgbClr val="009A44"/>
                </a:solidFill>
                <a:sym typeface="Wingdings" panose="05000000000000000000" pitchFamily="2" charset="2"/>
              </a:rPr>
              <a:t></a:t>
            </a:r>
            <a:endParaRPr lang="en-GB" sz="3200" b="1" dirty="0">
              <a:solidFill>
                <a:srgbClr val="009A44"/>
              </a:solidFill>
              <a:sym typeface="Wingdings" panose="05000000000000000000" pitchFamily="2" charset="2"/>
            </a:endParaRPr>
          </a:p>
        </p:txBody>
      </p:sp>
      <p:sp>
        <p:nvSpPr>
          <p:cNvPr id="33" name="Rectangle 32">
            <a:extLst>
              <a:ext uri="{FF2B5EF4-FFF2-40B4-BE49-F238E27FC236}">
                <a16:creationId xmlns:a16="http://schemas.microsoft.com/office/drawing/2014/main" id="{B4251B77-4C01-35C6-D1A5-4B4A7B045EFE}"/>
              </a:ext>
            </a:extLst>
          </p:cNvPr>
          <p:cNvSpPr/>
          <p:nvPr/>
        </p:nvSpPr>
        <p:spPr>
          <a:xfrm>
            <a:off x="5835855" y="4928615"/>
            <a:ext cx="758952" cy="758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GB" sz="5400" b="1" dirty="0">
                <a:solidFill>
                  <a:schemeClr val="accent1"/>
                </a:solidFill>
                <a:sym typeface="Wingdings" panose="05000000000000000000" pitchFamily="2" charset="2"/>
              </a:rPr>
              <a:t>•</a:t>
            </a:r>
            <a:endParaRPr lang="en-GB" sz="3200" b="1" dirty="0">
              <a:solidFill>
                <a:schemeClr val="accent1"/>
              </a:solidFill>
              <a:sym typeface="Wingdings" panose="05000000000000000000" pitchFamily="2" charset="2"/>
            </a:endParaRPr>
          </a:p>
        </p:txBody>
      </p:sp>
      <p:sp>
        <p:nvSpPr>
          <p:cNvPr id="34" name="Arrow: Right 33">
            <a:extLst>
              <a:ext uri="{FF2B5EF4-FFF2-40B4-BE49-F238E27FC236}">
                <a16:creationId xmlns:a16="http://schemas.microsoft.com/office/drawing/2014/main" id="{361E7C39-AA19-1D5F-8CAD-2A90689BD11B}"/>
              </a:ext>
            </a:extLst>
          </p:cNvPr>
          <p:cNvSpPr/>
          <p:nvPr/>
        </p:nvSpPr>
        <p:spPr>
          <a:xfrm>
            <a:off x="720747" y="5532120"/>
            <a:ext cx="11001861" cy="309518"/>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Tree>
    <p:extLst>
      <p:ext uri="{BB962C8B-B14F-4D97-AF65-F5344CB8AC3E}">
        <p14:creationId xmlns:p14="http://schemas.microsoft.com/office/powerpoint/2010/main" val="3169513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9AE57383-1588-4990-988C-99F8F8C9E4C5}"/>
              </a:ext>
            </a:extLst>
          </p:cNvPr>
          <p:cNvGraphicFramePr>
            <a:graphicFrameLocks noChangeAspect="1"/>
          </p:cNvGraphicFramePr>
          <p:nvPr>
            <p:custDataLst>
              <p:tags r:id="rId1"/>
            </p:custDataLst>
            <p:extLst>
              <p:ext uri="{D42A27DB-BD31-4B8C-83A1-F6EECF244321}">
                <p14:modId xmlns:p14="http://schemas.microsoft.com/office/powerpoint/2010/main" val="1440940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9" imgW="395" imgH="394" progId="TCLayout.ActiveDocument.1">
                  <p:embed/>
                </p:oleObj>
              </mc:Choice>
              <mc:Fallback>
                <p:oleObj name="think-cell Slide" r:id="rId49" imgW="395" imgH="394" progId="TCLayout.ActiveDocument.1">
                  <p:embed/>
                  <p:pic>
                    <p:nvPicPr>
                      <p:cNvPr id="12" name="Object 11" hidden="1">
                        <a:extLst>
                          <a:ext uri="{FF2B5EF4-FFF2-40B4-BE49-F238E27FC236}">
                            <a16:creationId xmlns:a16="http://schemas.microsoft.com/office/drawing/2014/main" id="{9AE57383-1588-4990-988C-99F8F8C9E4C5}"/>
                          </a:ext>
                        </a:extLst>
                      </p:cNvPr>
                      <p:cNvPicPr/>
                      <p:nvPr/>
                    </p:nvPicPr>
                    <p:blipFill>
                      <a:blip r:embed="rId50"/>
                      <a:stretch>
                        <a:fillRect/>
                      </a:stretch>
                    </p:blipFill>
                    <p:spPr>
                      <a:xfrm>
                        <a:off x="1588" y="1588"/>
                        <a:ext cx="1588" cy="1588"/>
                      </a:xfrm>
                      <a:prstGeom prst="rect">
                        <a:avLst/>
                      </a:prstGeom>
                    </p:spPr>
                  </p:pic>
                </p:oleObj>
              </mc:Fallback>
            </mc:AlternateContent>
          </a:graphicData>
        </a:graphic>
      </p:graphicFrame>
      <p:grpSp>
        <p:nvGrpSpPr>
          <p:cNvPr id="381" name="Group 380">
            <a:extLst>
              <a:ext uri="{FF2B5EF4-FFF2-40B4-BE49-F238E27FC236}">
                <a16:creationId xmlns:a16="http://schemas.microsoft.com/office/drawing/2014/main" id="{D87DDD14-00E5-BAB3-5DE6-0BD149B3F4D6}"/>
              </a:ext>
            </a:extLst>
          </p:cNvPr>
          <p:cNvGrpSpPr/>
          <p:nvPr/>
        </p:nvGrpSpPr>
        <p:grpSpPr>
          <a:xfrm>
            <a:off x="347663" y="1169988"/>
            <a:ext cx="8397875" cy="5024438"/>
            <a:chOff x="6672714" y="2707406"/>
            <a:chExt cx="2033225" cy="1216686"/>
          </a:xfrm>
          <a:solidFill>
            <a:schemeClr val="accent4">
              <a:lumMod val="60000"/>
              <a:lumOff val="40000"/>
            </a:schemeClr>
          </a:solidFill>
        </p:grpSpPr>
        <p:grpSp>
          <p:nvGrpSpPr>
            <p:cNvPr id="108" name="Group 99">
              <a:extLst>
                <a:ext uri="{FF2B5EF4-FFF2-40B4-BE49-F238E27FC236}">
                  <a16:creationId xmlns:a16="http://schemas.microsoft.com/office/drawing/2014/main" id="{D5DBADBE-2B00-072B-45F9-26CE388BE0DC}"/>
                </a:ext>
              </a:extLst>
            </p:cNvPr>
            <p:cNvGrpSpPr>
              <a:grpSpLocks noChangeAspect="1"/>
            </p:cNvGrpSpPr>
            <p:nvPr/>
          </p:nvGrpSpPr>
          <p:grpSpPr bwMode="gray">
            <a:xfrm>
              <a:off x="6672714" y="2707406"/>
              <a:ext cx="530483" cy="713649"/>
              <a:chOff x="2522" y="2292"/>
              <a:chExt cx="305" cy="410"/>
            </a:xfrm>
            <a:grpFill/>
          </p:grpSpPr>
          <p:sp>
            <p:nvSpPr>
              <p:cNvPr id="376" name="Freeform 100">
                <a:extLst>
                  <a:ext uri="{FF2B5EF4-FFF2-40B4-BE49-F238E27FC236}">
                    <a16:creationId xmlns:a16="http://schemas.microsoft.com/office/drawing/2014/main" id="{16A3C0B4-58FE-82BF-D26C-504F72420E0F}"/>
                  </a:ext>
                </a:extLst>
              </p:cNvPr>
              <p:cNvSpPr>
                <a:spLocks noChangeAspect="1"/>
              </p:cNvSpPr>
              <p:nvPr/>
            </p:nvSpPr>
            <p:spPr bwMode="gray">
              <a:xfrm>
                <a:off x="2522" y="2292"/>
                <a:ext cx="305" cy="410"/>
              </a:xfrm>
              <a:custGeom>
                <a:avLst/>
                <a:gdLst/>
                <a:ahLst/>
                <a:cxnLst>
                  <a:cxn ang="0">
                    <a:pos x="1012" y="257"/>
                  </a:cxn>
                  <a:cxn ang="0">
                    <a:pos x="956" y="208"/>
                  </a:cxn>
                  <a:cxn ang="0">
                    <a:pos x="855" y="188"/>
                  </a:cxn>
                  <a:cxn ang="0">
                    <a:pos x="789" y="146"/>
                  </a:cxn>
                  <a:cxn ang="0">
                    <a:pos x="735" y="23"/>
                  </a:cxn>
                  <a:cxn ang="0">
                    <a:pos x="593" y="0"/>
                  </a:cxn>
                  <a:cxn ang="0">
                    <a:pos x="613" y="120"/>
                  </a:cxn>
                  <a:cxn ang="0">
                    <a:pos x="558" y="205"/>
                  </a:cxn>
                  <a:cxn ang="0">
                    <a:pos x="600" y="264"/>
                  </a:cxn>
                  <a:cxn ang="0">
                    <a:pos x="595" y="327"/>
                  </a:cxn>
                  <a:cxn ang="0">
                    <a:pos x="542" y="397"/>
                  </a:cxn>
                  <a:cxn ang="0">
                    <a:pos x="535" y="529"/>
                  </a:cxn>
                  <a:cxn ang="0">
                    <a:pos x="457" y="514"/>
                  </a:cxn>
                  <a:cxn ang="0">
                    <a:pos x="270" y="442"/>
                  </a:cxn>
                  <a:cxn ang="0">
                    <a:pos x="234" y="523"/>
                  </a:cxn>
                  <a:cxn ang="0">
                    <a:pos x="320" y="599"/>
                  </a:cxn>
                  <a:cxn ang="0">
                    <a:pos x="201" y="748"/>
                  </a:cxn>
                  <a:cxn ang="0">
                    <a:pos x="216" y="895"/>
                  </a:cxn>
                  <a:cxn ang="0">
                    <a:pos x="128" y="1039"/>
                  </a:cxn>
                  <a:cxn ang="0">
                    <a:pos x="11" y="1057"/>
                  </a:cxn>
                  <a:cxn ang="0">
                    <a:pos x="25" y="1264"/>
                  </a:cxn>
                  <a:cxn ang="0">
                    <a:pos x="17" y="1406"/>
                  </a:cxn>
                  <a:cxn ang="0">
                    <a:pos x="64" y="1532"/>
                  </a:cxn>
                  <a:cxn ang="0">
                    <a:pos x="47" y="1665"/>
                  </a:cxn>
                  <a:cxn ang="0">
                    <a:pos x="64" y="1787"/>
                  </a:cxn>
                  <a:cxn ang="0">
                    <a:pos x="232" y="1900"/>
                  </a:cxn>
                  <a:cxn ang="0">
                    <a:pos x="358" y="2095"/>
                  </a:cxn>
                  <a:cxn ang="0">
                    <a:pos x="322" y="2372"/>
                  </a:cxn>
                  <a:cxn ang="0">
                    <a:pos x="582" y="2370"/>
                  </a:cxn>
                  <a:cxn ang="0">
                    <a:pos x="795" y="2404"/>
                  </a:cxn>
                  <a:cxn ang="0">
                    <a:pos x="903" y="2451"/>
                  </a:cxn>
                  <a:cxn ang="0">
                    <a:pos x="1032" y="2435"/>
                  </a:cxn>
                  <a:cxn ang="0">
                    <a:pos x="1294" y="2354"/>
                  </a:cxn>
                  <a:cxn ang="0">
                    <a:pos x="1436" y="2383"/>
                  </a:cxn>
                  <a:cxn ang="0">
                    <a:pos x="1423" y="2192"/>
                  </a:cxn>
                  <a:cxn ang="0">
                    <a:pos x="1597" y="2064"/>
                  </a:cxn>
                  <a:cxn ang="0">
                    <a:pos x="1454" y="1890"/>
                  </a:cxn>
                  <a:cxn ang="0">
                    <a:pos x="1303" y="1644"/>
                  </a:cxn>
                  <a:cxn ang="0">
                    <a:pos x="1231" y="1536"/>
                  </a:cxn>
                  <a:cxn ang="0">
                    <a:pos x="1374" y="1512"/>
                  </a:cxn>
                  <a:cxn ang="0">
                    <a:pos x="1671" y="1366"/>
                  </a:cxn>
                  <a:cxn ang="0">
                    <a:pos x="1772" y="1371"/>
                  </a:cxn>
                  <a:cxn ang="0">
                    <a:pos x="1829" y="1197"/>
                  </a:cxn>
                  <a:cxn ang="0">
                    <a:pos x="1759" y="982"/>
                  </a:cxn>
                  <a:cxn ang="0">
                    <a:pos x="1727" y="765"/>
                  </a:cxn>
                  <a:cxn ang="0">
                    <a:pos x="1709" y="604"/>
                  </a:cxn>
                  <a:cxn ang="0">
                    <a:pos x="1676" y="400"/>
                  </a:cxn>
                  <a:cxn ang="0">
                    <a:pos x="1515" y="276"/>
                  </a:cxn>
                  <a:cxn ang="0">
                    <a:pos x="1442" y="208"/>
                  </a:cxn>
                  <a:cxn ang="0">
                    <a:pos x="1309" y="223"/>
                  </a:cxn>
                  <a:cxn ang="0">
                    <a:pos x="1350" y="155"/>
                  </a:cxn>
                  <a:cxn ang="0">
                    <a:pos x="1235" y="270"/>
                  </a:cxn>
                  <a:cxn ang="0">
                    <a:pos x="1118" y="332"/>
                  </a:cxn>
                  <a:cxn ang="0">
                    <a:pos x="979" y="329"/>
                  </a:cxn>
                </a:cxnLst>
                <a:rect l="0" t="0" r="r" b="b"/>
                <a:pathLst>
                  <a:path w="1829" h="2462">
                    <a:moveTo>
                      <a:pt x="979" y="329"/>
                    </a:moveTo>
                    <a:lnTo>
                      <a:pt x="971" y="311"/>
                    </a:lnTo>
                    <a:lnTo>
                      <a:pt x="985" y="278"/>
                    </a:lnTo>
                    <a:lnTo>
                      <a:pt x="1012" y="257"/>
                    </a:lnTo>
                    <a:lnTo>
                      <a:pt x="1032" y="232"/>
                    </a:lnTo>
                    <a:lnTo>
                      <a:pt x="1032" y="199"/>
                    </a:lnTo>
                    <a:lnTo>
                      <a:pt x="1016" y="186"/>
                    </a:lnTo>
                    <a:lnTo>
                      <a:pt x="956" y="208"/>
                    </a:lnTo>
                    <a:lnTo>
                      <a:pt x="930" y="208"/>
                    </a:lnTo>
                    <a:lnTo>
                      <a:pt x="915" y="183"/>
                    </a:lnTo>
                    <a:lnTo>
                      <a:pt x="871" y="165"/>
                    </a:lnTo>
                    <a:lnTo>
                      <a:pt x="855" y="188"/>
                    </a:lnTo>
                    <a:lnTo>
                      <a:pt x="834" y="188"/>
                    </a:lnTo>
                    <a:lnTo>
                      <a:pt x="832" y="159"/>
                    </a:lnTo>
                    <a:lnTo>
                      <a:pt x="803" y="159"/>
                    </a:lnTo>
                    <a:lnTo>
                      <a:pt x="789" y="146"/>
                    </a:lnTo>
                    <a:lnTo>
                      <a:pt x="812" y="117"/>
                    </a:lnTo>
                    <a:lnTo>
                      <a:pt x="814" y="84"/>
                    </a:lnTo>
                    <a:lnTo>
                      <a:pt x="794" y="43"/>
                    </a:lnTo>
                    <a:lnTo>
                      <a:pt x="735" y="23"/>
                    </a:lnTo>
                    <a:lnTo>
                      <a:pt x="708" y="25"/>
                    </a:lnTo>
                    <a:lnTo>
                      <a:pt x="711" y="8"/>
                    </a:lnTo>
                    <a:lnTo>
                      <a:pt x="679" y="23"/>
                    </a:lnTo>
                    <a:lnTo>
                      <a:pt x="593" y="0"/>
                    </a:lnTo>
                    <a:lnTo>
                      <a:pt x="562" y="3"/>
                    </a:lnTo>
                    <a:lnTo>
                      <a:pt x="559" y="41"/>
                    </a:lnTo>
                    <a:lnTo>
                      <a:pt x="591" y="95"/>
                    </a:lnTo>
                    <a:lnTo>
                      <a:pt x="613" y="120"/>
                    </a:lnTo>
                    <a:lnTo>
                      <a:pt x="623" y="145"/>
                    </a:lnTo>
                    <a:lnTo>
                      <a:pt x="572" y="174"/>
                    </a:lnTo>
                    <a:lnTo>
                      <a:pt x="571" y="188"/>
                    </a:lnTo>
                    <a:lnTo>
                      <a:pt x="558" y="205"/>
                    </a:lnTo>
                    <a:lnTo>
                      <a:pt x="580" y="208"/>
                    </a:lnTo>
                    <a:lnTo>
                      <a:pt x="595" y="219"/>
                    </a:lnTo>
                    <a:lnTo>
                      <a:pt x="588" y="241"/>
                    </a:lnTo>
                    <a:lnTo>
                      <a:pt x="600" y="264"/>
                    </a:lnTo>
                    <a:lnTo>
                      <a:pt x="618" y="280"/>
                    </a:lnTo>
                    <a:lnTo>
                      <a:pt x="613" y="294"/>
                    </a:lnTo>
                    <a:lnTo>
                      <a:pt x="597" y="298"/>
                    </a:lnTo>
                    <a:lnTo>
                      <a:pt x="595" y="327"/>
                    </a:lnTo>
                    <a:lnTo>
                      <a:pt x="645" y="360"/>
                    </a:lnTo>
                    <a:lnTo>
                      <a:pt x="638" y="370"/>
                    </a:lnTo>
                    <a:lnTo>
                      <a:pt x="555" y="372"/>
                    </a:lnTo>
                    <a:lnTo>
                      <a:pt x="542" y="397"/>
                    </a:lnTo>
                    <a:lnTo>
                      <a:pt x="535" y="415"/>
                    </a:lnTo>
                    <a:lnTo>
                      <a:pt x="533" y="480"/>
                    </a:lnTo>
                    <a:lnTo>
                      <a:pt x="555" y="556"/>
                    </a:lnTo>
                    <a:lnTo>
                      <a:pt x="535" y="529"/>
                    </a:lnTo>
                    <a:lnTo>
                      <a:pt x="515" y="483"/>
                    </a:lnTo>
                    <a:lnTo>
                      <a:pt x="484" y="473"/>
                    </a:lnTo>
                    <a:lnTo>
                      <a:pt x="482" y="512"/>
                    </a:lnTo>
                    <a:lnTo>
                      <a:pt x="457" y="514"/>
                    </a:lnTo>
                    <a:lnTo>
                      <a:pt x="450" y="468"/>
                    </a:lnTo>
                    <a:lnTo>
                      <a:pt x="430" y="433"/>
                    </a:lnTo>
                    <a:lnTo>
                      <a:pt x="371" y="421"/>
                    </a:lnTo>
                    <a:lnTo>
                      <a:pt x="270" y="442"/>
                    </a:lnTo>
                    <a:lnTo>
                      <a:pt x="259" y="471"/>
                    </a:lnTo>
                    <a:lnTo>
                      <a:pt x="244" y="487"/>
                    </a:lnTo>
                    <a:lnTo>
                      <a:pt x="232" y="514"/>
                    </a:lnTo>
                    <a:lnTo>
                      <a:pt x="234" y="523"/>
                    </a:lnTo>
                    <a:lnTo>
                      <a:pt x="275" y="533"/>
                    </a:lnTo>
                    <a:lnTo>
                      <a:pt x="293" y="548"/>
                    </a:lnTo>
                    <a:lnTo>
                      <a:pt x="311" y="567"/>
                    </a:lnTo>
                    <a:lnTo>
                      <a:pt x="320" y="599"/>
                    </a:lnTo>
                    <a:lnTo>
                      <a:pt x="314" y="597"/>
                    </a:lnTo>
                    <a:lnTo>
                      <a:pt x="295" y="564"/>
                    </a:lnTo>
                    <a:lnTo>
                      <a:pt x="239" y="577"/>
                    </a:lnTo>
                    <a:lnTo>
                      <a:pt x="201" y="748"/>
                    </a:lnTo>
                    <a:lnTo>
                      <a:pt x="144" y="787"/>
                    </a:lnTo>
                    <a:lnTo>
                      <a:pt x="154" y="822"/>
                    </a:lnTo>
                    <a:lnTo>
                      <a:pt x="221" y="851"/>
                    </a:lnTo>
                    <a:lnTo>
                      <a:pt x="216" y="895"/>
                    </a:lnTo>
                    <a:lnTo>
                      <a:pt x="189" y="931"/>
                    </a:lnTo>
                    <a:lnTo>
                      <a:pt x="154" y="957"/>
                    </a:lnTo>
                    <a:lnTo>
                      <a:pt x="146" y="1000"/>
                    </a:lnTo>
                    <a:lnTo>
                      <a:pt x="128" y="1039"/>
                    </a:lnTo>
                    <a:lnTo>
                      <a:pt x="99" y="1045"/>
                    </a:lnTo>
                    <a:lnTo>
                      <a:pt x="52" y="1024"/>
                    </a:lnTo>
                    <a:lnTo>
                      <a:pt x="13" y="1024"/>
                    </a:lnTo>
                    <a:lnTo>
                      <a:pt x="11" y="1057"/>
                    </a:lnTo>
                    <a:lnTo>
                      <a:pt x="25" y="1112"/>
                    </a:lnTo>
                    <a:lnTo>
                      <a:pt x="30" y="1149"/>
                    </a:lnTo>
                    <a:lnTo>
                      <a:pt x="25" y="1197"/>
                    </a:lnTo>
                    <a:lnTo>
                      <a:pt x="25" y="1264"/>
                    </a:lnTo>
                    <a:lnTo>
                      <a:pt x="3" y="1293"/>
                    </a:lnTo>
                    <a:lnTo>
                      <a:pt x="0" y="1320"/>
                    </a:lnTo>
                    <a:lnTo>
                      <a:pt x="17" y="1386"/>
                    </a:lnTo>
                    <a:lnTo>
                      <a:pt x="17" y="1406"/>
                    </a:lnTo>
                    <a:lnTo>
                      <a:pt x="36" y="1431"/>
                    </a:lnTo>
                    <a:lnTo>
                      <a:pt x="43" y="1469"/>
                    </a:lnTo>
                    <a:lnTo>
                      <a:pt x="64" y="1503"/>
                    </a:lnTo>
                    <a:lnTo>
                      <a:pt x="64" y="1532"/>
                    </a:lnTo>
                    <a:lnTo>
                      <a:pt x="25" y="1594"/>
                    </a:lnTo>
                    <a:lnTo>
                      <a:pt x="54" y="1611"/>
                    </a:lnTo>
                    <a:lnTo>
                      <a:pt x="45" y="1638"/>
                    </a:lnTo>
                    <a:lnTo>
                      <a:pt x="47" y="1665"/>
                    </a:lnTo>
                    <a:lnTo>
                      <a:pt x="66" y="1692"/>
                    </a:lnTo>
                    <a:lnTo>
                      <a:pt x="77" y="1720"/>
                    </a:lnTo>
                    <a:lnTo>
                      <a:pt x="81" y="1764"/>
                    </a:lnTo>
                    <a:lnTo>
                      <a:pt x="64" y="1787"/>
                    </a:lnTo>
                    <a:lnTo>
                      <a:pt x="113" y="1826"/>
                    </a:lnTo>
                    <a:lnTo>
                      <a:pt x="137" y="1854"/>
                    </a:lnTo>
                    <a:lnTo>
                      <a:pt x="160" y="1892"/>
                    </a:lnTo>
                    <a:lnTo>
                      <a:pt x="232" y="1900"/>
                    </a:lnTo>
                    <a:lnTo>
                      <a:pt x="381" y="1944"/>
                    </a:lnTo>
                    <a:lnTo>
                      <a:pt x="433" y="1967"/>
                    </a:lnTo>
                    <a:lnTo>
                      <a:pt x="424" y="2010"/>
                    </a:lnTo>
                    <a:lnTo>
                      <a:pt x="358" y="2095"/>
                    </a:lnTo>
                    <a:lnTo>
                      <a:pt x="349" y="2142"/>
                    </a:lnTo>
                    <a:lnTo>
                      <a:pt x="320" y="2233"/>
                    </a:lnTo>
                    <a:lnTo>
                      <a:pt x="316" y="2336"/>
                    </a:lnTo>
                    <a:lnTo>
                      <a:pt x="322" y="2372"/>
                    </a:lnTo>
                    <a:lnTo>
                      <a:pt x="329" y="2383"/>
                    </a:lnTo>
                    <a:lnTo>
                      <a:pt x="357" y="2405"/>
                    </a:lnTo>
                    <a:lnTo>
                      <a:pt x="487" y="2390"/>
                    </a:lnTo>
                    <a:lnTo>
                      <a:pt x="582" y="2370"/>
                    </a:lnTo>
                    <a:lnTo>
                      <a:pt x="656" y="2390"/>
                    </a:lnTo>
                    <a:lnTo>
                      <a:pt x="722" y="2421"/>
                    </a:lnTo>
                    <a:lnTo>
                      <a:pt x="760" y="2405"/>
                    </a:lnTo>
                    <a:lnTo>
                      <a:pt x="795" y="2404"/>
                    </a:lnTo>
                    <a:lnTo>
                      <a:pt x="828" y="2413"/>
                    </a:lnTo>
                    <a:lnTo>
                      <a:pt x="848" y="2444"/>
                    </a:lnTo>
                    <a:lnTo>
                      <a:pt x="884" y="2462"/>
                    </a:lnTo>
                    <a:lnTo>
                      <a:pt x="903" y="2451"/>
                    </a:lnTo>
                    <a:lnTo>
                      <a:pt x="915" y="2426"/>
                    </a:lnTo>
                    <a:lnTo>
                      <a:pt x="940" y="2401"/>
                    </a:lnTo>
                    <a:lnTo>
                      <a:pt x="983" y="2405"/>
                    </a:lnTo>
                    <a:lnTo>
                      <a:pt x="1032" y="2435"/>
                    </a:lnTo>
                    <a:lnTo>
                      <a:pt x="1082" y="2435"/>
                    </a:lnTo>
                    <a:lnTo>
                      <a:pt x="1154" y="2388"/>
                    </a:lnTo>
                    <a:lnTo>
                      <a:pt x="1278" y="2372"/>
                    </a:lnTo>
                    <a:lnTo>
                      <a:pt x="1294" y="2354"/>
                    </a:lnTo>
                    <a:lnTo>
                      <a:pt x="1337" y="2368"/>
                    </a:lnTo>
                    <a:lnTo>
                      <a:pt x="1391" y="2368"/>
                    </a:lnTo>
                    <a:lnTo>
                      <a:pt x="1407" y="2396"/>
                    </a:lnTo>
                    <a:lnTo>
                      <a:pt x="1436" y="2383"/>
                    </a:lnTo>
                    <a:lnTo>
                      <a:pt x="1434" y="2354"/>
                    </a:lnTo>
                    <a:lnTo>
                      <a:pt x="1409" y="2295"/>
                    </a:lnTo>
                    <a:lnTo>
                      <a:pt x="1405" y="2235"/>
                    </a:lnTo>
                    <a:lnTo>
                      <a:pt x="1423" y="2192"/>
                    </a:lnTo>
                    <a:lnTo>
                      <a:pt x="1505" y="2157"/>
                    </a:lnTo>
                    <a:lnTo>
                      <a:pt x="1517" y="2123"/>
                    </a:lnTo>
                    <a:lnTo>
                      <a:pt x="1532" y="2090"/>
                    </a:lnTo>
                    <a:lnTo>
                      <a:pt x="1597" y="2064"/>
                    </a:lnTo>
                    <a:lnTo>
                      <a:pt x="1603" y="2035"/>
                    </a:lnTo>
                    <a:lnTo>
                      <a:pt x="1585" y="2012"/>
                    </a:lnTo>
                    <a:lnTo>
                      <a:pt x="1491" y="1937"/>
                    </a:lnTo>
                    <a:lnTo>
                      <a:pt x="1454" y="1890"/>
                    </a:lnTo>
                    <a:lnTo>
                      <a:pt x="1348" y="1806"/>
                    </a:lnTo>
                    <a:lnTo>
                      <a:pt x="1312" y="1757"/>
                    </a:lnTo>
                    <a:lnTo>
                      <a:pt x="1312" y="1690"/>
                    </a:lnTo>
                    <a:lnTo>
                      <a:pt x="1303" y="1644"/>
                    </a:lnTo>
                    <a:lnTo>
                      <a:pt x="1258" y="1624"/>
                    </a:lnTo>
                    <a:lnTo>
                      <a:pt x="1227" y="1587"/>
                    </a:lnTo>
                    <a:lnTo>
                      <a:pt x="1227" y="1553"/>
                    </a:lnTo>
                    <a:lnTo>
                      <a:pt x="1231" y="1536"/>
                    </a:lnTo>
                    <a:lnTo>
                      <a:pt x="1290" y="1590"/>
                    </a:lnTo>
                    <a:lnTo>
                      <a:pt x="1298" y="1589"/>
                    </a:lnTo>
                    <a:lnTo>
                      <a:pt x="1317" y="1538"/>
                    </a:lnTo>
                    <a:lnTo>
                      <a:pt x="1374" y="1512"/>
                    </a:lnTo>
                    <a:lnTo>
                      <a:pt x="1440" y="1491"/>
                    </a:lnTo>
                    <a:lnTo>
                      <a:pt x="1503" y="1460"/>
                    </a:lnTo>
                    <a:lnTo>
                      <a:pt x="1528" y="1417"/>
                    </a:lnTo>
                    <a:lnTo>
                      <a:pt x="1671" y="1366"/>
                    </a:lnTo>
                    <a:lnTo>
                      <a:pt x="1684" y="1282"/>
                    </a:lnTo>
                    <a:lnTo>
                      <a:pt x="1720" y="1291"/>
                    </a:lnTo>
                    <a:lnTo>
                      <a:pt x="1745" y="1336"/>
                    </a:lnTo>
                    <a:lnTo>
                      <a:pt x="1772" y="1371"/>
                    </a:lnTo>
                    <a:lnTo>
                      <a:pt x="1797" y="1371"/>
                    </a:lnTo>
                    <a:lnTo>
                      <a:pt x="1811" y="1340"/>
                    </a:lnTo>
                    <a:lnTo>
                      <a:pt x="1825" y="1272"/>
                    </a:lnTo>
                    <a:lnTo>
                      <a:pt x="1829" y="1197"/>
                    </a:lnTo>
                    <a:lnTo>
                      <a:pt x="1825" y="1180"/>
                    </a:lnTo>
                    <a:lnTo>
                      <a:pt x="1766" y="1110"/>
                    </a:lnTo>
                    <a:lnTo>
                      <a:pt x="1757" y="1020"/>
                    </a:lnTo>
                    <a:lnTo>
                      <a:pt x="1759" y="982"/>
                    </a:lnTo>
                    <a:lnTo>
                      <a:pt x="1752" y="922"/>
                    </a:lnTo>
                    <a:lnTo>
                      <a:pt x="1741" y="885"/>
                    </a:lnTo>
                    <a:lnTo>
                      <a:pt x="1733" y="795"/>
                    </a:lnTo>
                    <a:lnTo>
                      <a:pt x="1727" y="765"/>
                    </a:lnTo>
                    <a:lnTo>
                      <a:pt x="1673" y="724"/>
                    </a:lnTo>
                    <a:lnTo>
                      <a:pt x="1671" y="697"/>
                    </a:lnTo>
                    <a:lnTo>
                      <a:pt x="1686" y="649"/>
                    </a:lnTo>
                    <a:lnTo>
                      <a:pt x="1709" y="604"/>
                    </a:lnTo>
                    <a:lnTo>
                      <a:pt x="1714" y="558"/>
                    </a:lnTo>
                    <a:lnTo>
                      <a:pt x="1714" y="495"/>
                    </a:lnTo>
                    <a:lnTo>
                      <a:pt x="1684" y="433"/>
                    </a:lnTo>
                    <a:lnTo>
                      <a:pt x="1676" y="400"/>
                    </a:lnTo>
                    <a:lnTo>
                      <a:pt x="1591" y="372"/>
                    </a:lnTo>
                    <a:lnTo>
                      <a:pt x="1583" y="323"/>
                    </a:lnTo>
                    <a:lnTo>
                      <a:pt x="1550" y="270"/>
                    </a:lnTo>
                    <a:lnTo>
                      <a:pt x="1515" y="276"/>
                    </a:lnTo>
                    <a:lnTo>
                      <a:pt x="1492" y="255"/>
                    </a:lnTo>
                    <a:lnTo>
                      <a:pt x="1481" y="254"/>
                    </a:lnTo>
                    <a:lnTo>
                      <a:pt x="1472" y="225"/>
                    </a:lnTo>
                    <a:lnTo>
                      <a:pt x="1442" y="208"/>
                    </a:lnTo>
                    <a:lnTo>
                      <a:pt x="1423" y="183"/>
                    </a:lnTo>
                    <a:lnTo>
                      <a:pt x="1364" y="194"/>
                    </a:lnTo>
                    <a:lnTo>
                      <a:pt x="1335" y="205"/>
                    </a:lnTo>
                    <a:lnTo>
                      <a:pt x="1309" y="223"/>
                    </a:lnTo>
                    <a:lnTo>
                      <a:pt x="1319" y="203"/>
                    </a:lnTo>
                    <a:lnTo>
                      <a:pt x="1339" y="183"/>
                    </a:lnTo>
                    <a:lnTo>
                      <a:pt x="1374" y="159"/>
                    </a:lnTo>
                    <a:lnTo>
                      <a:pt x="1350" y="155"/>
                    </a:lnTo>
                    <a:lnTo>
                      <a:pt x="1319" y="161"/>
                    </a:lnTo>
                    <a:lnTo>
                      <a:pt x="1268" y="223"/>
                    </a:lnTo>
                    <a:lnTo>
                      <a:pt x="1251" y="260"/>
                    </a:lnTo>
                    <a:lnTo>
                      <a:pt x="1235" y="270"/>
                    </a:lnTo>
                    <a:lnTo>
                      <a:pt x="1235" y="246"/>
                    </a:lnTo>
                    <a:lnTo>
                      <a:pt x="1164" y="264"/>
                    </a:lnTo>
                    <a:lnTo>
                      <a:pt x="1107" y="311"/>
                    </a:lnTo>
                    <a:lnTo>
                      <a:pt x="1118" y="332"/>
                    </a:lnTo>
                    <a:lnTo>
                      <a:pt x="1084" y="332"/>
                    </a:lnTo>
                    <a:lnTo>
                      <a:pt x="1039" y="319"/>
                    </a:lnTo>
                    <a:lnTo>
                      <a:pt x="988" y="351"/>
                    </a:lnTo>
                    <a:lnTo>
                      <a:pt x="979" y="329"/>
                    </a:lnTo>
                    <a:close/>
                  </a:path>
                </a:pathLst>
              </a:custGeom>
              <a:grpFill/>
              <a:ln w="6350" cap="flat" cmpd="sng">
                <a:solidFill>
                  <a:schemeClr val="bg1"/>
                </a:solidFill>
                <a:prstDash val="solid"/>
                <a:round/>
                <a:headEnd type="none" w="med" len="med"/>
                <a:tailEnd type="none" w="med" len="med"/>
              </a:ln>
              <a:effectLst/>
            </p:spPr>
            <p:txBody>
              <a:bodyPr/>
              <a:lstStyle/>
              <a:p>
                <a:endParaRPr lang="en-GB" sz="1600" b="1" dirty="0">
                  <a:latin typeface="Arial" panose="020B0604020202020204" pitchFamily="34" charset="0"/>
                </a:endParaRPr>
              </a:p>
            </p:txBody>
          </p:sp>
          <p:sp>
            <p:nvSpPr>
              <p:cNvPr id="377" name="Freeform 101">
                <a:extLst>
                  <a:ext uri="{FF2B5EF4-FFF2-40B4-BE49-F238E27FC236}">
                    <a16:creationId xmlns:a16="http://schemas.microsoft.com/office/drawing/2014/main" id="{1011A8D7-1DF8-EF4C-474C-36D161C01B1D}"/>
                  </a:ext>
                </a:extLst>
              </p:cNvPr>
              <p:cNvSpPr>
                <a:spLocks noChangeAspect="1"/>
              </p:cNvSpPr>
              <p:nvPr/>
            </p:nvSpPr>
            <p:spPr bwMode="gray">
              <a:xfrm>
                <a:off x="2765" y="2306"/>
                <a:ext cx="19" cy="23"/>
              </a:xfrm>
              <a:custGeom>
                <a:avLst/>
                <a:gdLst/>
                <a:ahLst/>
                <a:cxnLst>
                  <a:cxn ang="0">
                    <a:pos x="95" y="73"/>
                  </a:cxn>
                  <a:cxn ang="0">
                    <a:pos x="97" y="96"/>
                  </a:cxn>
                  <a:cxn ang="0">
                    <a:pos x="109" y="116"/>
                  </a:cxn>
                  <a:cxn ang="0">
                    <a:pos x="106" y="132"/>
                  </a:cxn>
                  <a:cxn ang="0">
                    <a:pos x="88" y="119"/>
                  </a:cxn>
                  <a:cxn ang="0">
                    <a:pos x="66" y="126"/>
                  </a:cxn>
                  <a:cxn ang="0">
                    <a:pos x="55" y="137"/>
                  </a:cxn>
                  <a:cxn ang="0">
                    <a:pos x="23" y="130"/>
                  </a:cxn>
                  <a:cxn ang="0">
                    <a:pos x="0" y="110"/>
                  </a:cxn>
                  <a:cxn ang="0">
                    <a:pos x="10" y="94"/>
                  </a:cxn>
                  <a:cxn ang="0">
                    <a:pos x="12" y="75"/>
                  </a:cxn>
                  <a:cxn ang="0">
                    <a:pos x="2" y="47"/>
                  </a:cxn>
                  <a:cxn ang="0">
                    <a:pos x="19" y="42"/>
                  </a:cxn>
                  <a:cxn ang="0">
                    <a:pos x="66" y="65"/>
                  </a:cxn>
                  <a:cxn ang="0">
                    <a:pos x="59" y="47"/>
                  </a:cxn>
                  <a:cxn ang="0">
                    <a:pos x="37" y="31"/>
                  </a:cxn>
                  <a:cxn ang="0">
                    <a:pos x="23" y="13"/>
                  </a:cxn>
                  <a:cxn ang="0">
                    <a:pos x="33" y="0"/>
                  </a:cxn>
                  <a:cxn ang="0">
                    <a:pos x="52" y="4"/>
                  </a:cxn>
                  <a:cxn ang="0">
                    <a:pos x="57" y="22"/>
                  </a:cxn>
                  <a:cxn ang="0">
                    <a:pos x="86" y="25"/>
                  </a:cxn>
                  <a:cxn ang="0">
                    <a:pos x="104" y="33"/>
                  </a:cxn>
                  <a:cxn ang="0">
                    <a:pos x="95" y="73"/>
                  </a:cxn>
                </a:cxnLst>
                <a:rect l="0" t="0" r="r" b="b"/>
                <a:pathLst>
                  <a:path w="109" h="137">
                    <a:moveTo>
                      <a:pt x="95" y="73"/>
                    </a:moveTo>
                    <a:lnTo>
                      <a:pt x="97" y="96"/>
                    </a:lnTo>
                    <a:lnTo>
                      <a:pt x="109" y="116"/>
                    </a:lnTo>
                    <a:lnTo>
                      <a:pt x="106" y="132"/>
                    </a:lnTo>
                    <a:lnTo>
                      <a:pt x="88" y="119"/>
                    </a:lnTo>
                    <a:lnTo>
                      <a:pt x="66" y="126"/>
                    </a:lnTo>
                    <a:lnTo>
                      <a:pt x="55" y="137"/>
                    </a:lnTo>
                    <a:lnTo>
                      <a:pt x="23" y="130"/>
                    </a:lnTo>
                    <a:lnTo>
                      <a:pt x="0" y="110"/>
                    </a:lnTo>
                    <a:lnTo>
                      <a:pt x="10" y="94"/>
                    </a:lnTo>
                    <a:lnTo>
                      <a:pt x="12" y="75"/>
                    </a:lnTo>
                    <a:lnTo>
                      <a:pt x="2" y="47"/>
                    </a:lnTo>
                    <a:lnTo>
                      <a:pt x="19" y="42"/>
                    </a:lnTo>
                    <a:lnTo>
                      <a:pt x="66" y="65"/>
                    </a:lnTo>
                    <a:lnTo>
                      <a:pt x="59" y="47"/>
                    </a:lnTo>
                    <a:lnTo>
                      <a:pt x="37" y="31"/>
                    </a:lnTo>
                    <a:lnTo>
                      <a:pt x="23" y="13"/>
                    </a:lnTo>
                    <a:lnTo>
                      <a:pt x="33" y="0"/>
                    </a:lnTo>
                    <a:lnTo>
                      <a:pt x="52" y="4"/>
                    </a:lnTo>
                    <a:lnTo>
                      <a:pt x="57" y="22"/>
                    </a:lnTo>
                    <a:lnTo>
                      <a:pt x="86" y="25"/>
                    </a:lnTo>
                    <a:lnTo>
                      <a:pt x="104" y="33"/>
                    </a:lnTo>
                    <a:lnTo>
                      <a:pt x="95" y="73"/>
                    </a:lnTo>
                    <a:close/>
                  </a:path>
                </a:pathLst>
              </a:custGeom>
              <a:grpFill/>
              <a:ln w="6350" cap="flat" cmpd="sng">
                <a:solidFill>
                  <a:schemeClr val="bg1"/>
                </a:solidFill>
                <a:prstDash val="solid"/>
                <a:round/>
                <a:headEnd type="none" w="med" len="med"/>
                <a:tailEnd type="none" w="med" len="med"/>
              </a:ln>
              <a:effectLst/>
            </p:spPr>
            <p:txBody>
              <a:bodyPr/>
              <a:lstStyle/>
              <a:p>
                <a:endParaRPr lang="en-GB" sz="1600" b="1" dirty="0">
                  <a:latin typeface="Arial" panose="020B0604020202020204" pitchFamily="34" charset="0"/>
                </a:endParaRPr>
              </a:p>
            </p:txBody>
          </p:sp>
        </p:grpSp>
        <p:sp>
          <p:nvSpPr>
            <p:cNvPr id="110" name="Freeform 118">
              <a:extLst>
                <a:ext uri="{FF2B5EF4-FFF2-40B4-BE49-F238E27FC236}">
                  <a16:creationId xmlns:a16="http://schemas.microsoft.com/office/drawing/2014/main" id="{38BBBD5A-5607-C91E-F55F-028884406A55}"/>
                </a:ext>
              </a:extLst>
            </p:cNvPr>
            <p:cNvSpPr>
              <a:spLocks noChangeAspect="1"/>
            </p:cNvSpPr>
            <p:nvPr/>
          </p:nvSpPr>
          <p:spPr bwMode="gray">
            <a:xfrm>
              <a:off x="6883167" y="3274844"/>
              <a:ext cx="452214" cy="222798"/>
            </a:xfrm>
            <a:custGeom>
              <a:avLst/>
              <a:gdLst/>
              <a:ahLst/>
              <a:cxnLst>
                <a:cxn ang="0">
                  <a:pos x="875" y="105"/>
                </a:cxn>
                <a:cxn ang="0">
                  <a:pos x="795" y="164"/>
                </a:cxn>
                <a:cxn ang="0">
                  <a:pos x="701" y="233"/>
                </a:cxn>
                <a:cxn ang="0">
                  <a:pos x="687" y="336"/>
                </a:cxn>
                <a:cxn ang="0">
                  <a:pos x="714" y="424"/>
                </a:cxn>
                <a:cxn ang="0">
                  <a:pos x="669" y="409"/>
                </a:cxn>
                <a:cxn ang="0">
                  <a:pos x="572" y="395"/>
                </a:cxn>
                <a:cxn ang="0">
                  <a:pos x="432" y="429"/>
                </a:cxn>
                <a:cxn ang="0">
                  <a:pos x="310" y="476"/>
                </a:cxn>
                <a:cxn ang="0">
                  <a:pos x="218" y="442"/>
                </a:cxn>
                <a:cxn ang="0">
                  <a:pos x="181" y="492"/>
                </a:cxn>
                <a:cxn ang="0">
                  <a:pos x="126" y="485"/>
                </a:cxn>
                <a:cxn ang="0">
                  <a:pos x="73" y="445"/>
                </a:cxn>
                <a:cxn ang="0">
                  <a:pos x="0" y="462"/>
                </a:cxn>
                <a:cxn ang="0">
                  <a:pos x="57" y="509"/>
                </a:cxn>
                <a:cxn ang="0">
                  <a:pos x="62" y="578"/>
                </a:cxn>
                <a:cxn ang="0">
                  <a:pos x="62" y="624"/>
                </a:cxn>
                <a:cxn ang="0">
                  <a:pos x="136" y="646"/>
                </a:cxn>
                <a:cxn ang="0">
                  <a:pos x="193" y="652"/>
                </a:cxn>
                <a:cxn ang="0">
                  <a:pos x="257" y="663"/>
                </a:cxn>
                <a:cxn ang="0">
                  <a:pos x="387" y="615"/>
                </a:cxn>
                <a:cxn ang="0">
                  <a:pos x="495" y="603"/>
                </a:cxn>
                <a:cxn ang="0">
                  <a:pos x="536" y="587"/>
                </a:cxn>
                <a:cxn ang="0">
                  <a:pos x="546" y="611"/>
                </a:cxn>
                <a:cxn ang="0">
                  <a:pos x="565" y="668"/>
                </a:cxn>
                <a:cxn ang="0">
                  <a:pos x="626" y="700"/>
                </a:cxn>
                <a:cxn ang="0">
                  <a:pos x="777" y="739"/>
                </a:cxn>
                <a:cxn ang="0">
                  <a:pos x="859" y="758"/>
                </a:cxn>
                <a:cxn ang="0">
                  <a:pos x="1027" y="770"/>
                </a:cxn>
                <a:cxn ang="0">
                  <a:pos x="1091" y="710"/>
                </a:cxn>
                <a:cxn ang="0">
                  <a:pos x="1213" y="713"/>
                </a:cxn>
                <a:cxn ang="0">
                  <a:pos x="1246" y="680"/>
                </a:cxn>
                <a:cxn ang="0">
                  <a:pos x="1318" y="660"/>
                </a:cxn>
                <a:cxn ang="0">
                  <a:pos x="1388" y="603"/>
                </a:cxn>
                <a:cxn ang="0">
                  <a:pos x="1424" y="551"/>
                </a:cxn>
                <a:cxn ang="0">
                  <a:pos x="1458" y="449"/>
                </a:cxn>
                <a:cxn ang="0">
                  <a:pos x="1449" y="389"/>
                </a:cxn>
                <a:cxn ang="0">
                  <a:pos x="1564" y="356"/>
                </a:cxn>
                <a:cxn ang="0">
                  <a:pos x="1538" y="231"/>
                </a:cxn>
                <a:cxn ang="0">
                  <a:pos x="1515" y="98"/>
                </a:cxn>
                <a:cxn ang="0">
                  <a:pos x="1353" y="70"/>
                </a:cxn>
                <a:cxn ang="0">
                  <a:pos x="1269" y="8"/>
                </a:cxn>
                <a:cxn ang="0">
                  <a:pos x="1120" y="37"/>
                </a:cxn>
                <a:cxn ang="0">
                  <a:pos x="1073" y="102"/>
                </a:cxn>
                <a:cxn ang="0">
                  <a:pos x="998" y="121"/>
                </a:cxn>
                <a:cxn ang="0">
                  <a:pos x="928" y="95"/>
                </a:cxn>
              </a:cxnLst>
              <a:rect l="0" t="0" r="r" b="b"/>
              <a:pathLst>
                <a:path w="1564" h="770">
                  <a:moveTo>
                    <a:pt x="881" y="76"/>
                  </a:moveTo>
                  <a:lnTo>
                    <a:pt x="875" y="105"/>
                  </a:lnTo>
                  <a:lnTo>
                    <a:pt x="810" y="131"/>
                  </a:lnTo>
                  <a:lnTo>
                    <a:pt x="795" y="164"/>
                  </a:lnTo>
                  <a:lnTo>
                    <a:pt x="783" y="198"/>
                  </a:lnTo>
                  <a:lnTo>
                    <a:pt x="701" y="233"/>
                  </a:lnTo>
                  <a:lnTo>
                    <a:pt x="683" y="276"/>
                  </a:lnTo>
                  <a:lnTo>
                    <a:pt x="687" y="336"/>
                  </a:lnTo>
                  <a:lnTo>
                    <a:pt x="712" y="395"/>
                  </a:lnTo>
                  <a:lnTo>
                    <a:pt x="714" y="424"/>
                  </a:lnTo>
                  <a:lnTo>
                    <a:pt x="685" y="437"/>
                  </a:lnTo>
                  <a:lnTo>
                    <a:pt x="669" y="409"/>
                  </a:lnTo>
                  <a:lnTo>
                    <a:pt x="615" y="409"/>
                  </a:lnTo>
                  <a:lnTo>
                    <a:pt x="572" y="395"/>
                  </a:lnTo>
                  <a:lnTo>
                    <a:pt x="556" y="413"/>
                  </a:lnTo>
                  <a:lnTo>
                    <a:pt x="432" y="429"/>
                  </a:lnTo>
                  <a:lnTo>
                    <a:pt x="360" y="476"/>
                  </a:lnTo>
                  <a:lnTo>
                    <a:pt x="310" y="476"/>
                  </a:lnTo>
                  <a:lnTo>
                    <a:pt x="261" y="446"/>
                  </a:lnTo>
                  <a:lnTo>
                    <a:pt x="218" y="442"/>
                  </a:lnTo>
                  <a:lnTo>
                    <a:pt x="193" y="467"/>
                  </a:lnTo>
                  <a:lnTo>
                    <a:pt x="181" y="492"/>
                  </a:lnTo>
                  <a:lnTo>
                    <a:pt x="162" y="503"/>
                  </a:lnTo>
                  <a:lnTo>
                    <a:pt x="126" y="485"/>
                  </a:lnTo>
                  <a:lnTo>
                    <a:pt x="106" y="454"/>
                  </a:lnTo>
                  <a:lnTo>
                    <a:pt x="73" y="445"/>
                  </a:lnTo>
                  <a:lnTo>
                    <a:pt x="38" y="446"/>
                  </a:lnTo>
                  <a:lnTo>
                    <a:pt x="0" y="462"/>
                  </a:lnTo>
                  <a:lnTo>
                    <a:pt x="27" y="492"/>
                  </a:lnTo>
                  <a:lnTo>
                    <a:pt x="57" y="509"/>
                  </a:lnTo>
                  <a:lnTo>
                    <a:pt x="62" y="538"/>
                  </a:lnTo>
                  <a:lnTo>
                    <a:pt x="62" y="578"/>
                  </a:lnTo>
                  <a:lnTo>
                    <a:pt x="40" y="607"/>
                  </a:lnTo>
                  <a:lnTo>
                    <a:pt x="62" y="624"/>
                  </a:lnTo>
                  <a:lnTo>
                    <a:pt x="102" y="641"/>
                  </a:lnTo>
                  <a:lnTo>
                    <a:pt x="136" y="646"/>
                  </a:lnTo>
                  <a:lnTo>
                    <a:pt x="164" y="631"/>
                  </a:lnTo>
                  <a:lnTo>
                    <a:pt x="193" y="652"/>
                  </a:lnTo>
                  <a:lnTo>
                    <a:pt x="241" y="666"/>
                  </a:lnTo>
                  <a:lnTo>
                    <a:pt x="257" y="663"/>
                  </a:lnTo>
                  <a:lnTo>
                    <a:pt x="317" y="645"/>
                  </a:lnTo>
                  <a:lnTo>
                    <a:pt x="387" y="615"/>
                  </a:lnTo>
                  <a:lnTo>
                    <a:pt x="459" y="611"/>
                  </a:lnTo>
                  <a:lnTo>
                    <a:pt x="495" y="603"/>
                  </a:lnTo>
                  <a:lnTo>
                    <a:pt x="513" y="590"/>
                  </a:lnTo>
                  <a:lnTo>
                    <a:pt x="536" y="587"/>
                  </a:lnTo>
                  <a:lnTo>
                    <a:pt x="546" y="593"/>
                  </a:lnTo>
                  <a:lnTo>
                    <a:pt x="546" y="611"/>
                  </a:lnTo>
                  <a:lnTo>
                    <a:pt x="552" y="641"/>
                  </a:lnTo>
                  <a:lnTo>
                    <a:pt x="565" y="668"/>
                  </a:lnTo>
                  <a:lnTo>
                    <a:pt x="610" y="697"/>
                  </a:lnTo>
                  <a:lnTo>
                    <a:pt x="626" y="700"/>
                  </a:lnTo>
                  <a:lnTo>
                    <a:pt x="662" y="725"/>
                  </a:lnTo>
                  <a:lnTo>
                    <a:pt x="777" y="739"/>
                  </a:lnTo>
                  <a:lnTo>
                    <a:pt x="826" y="756"/>
                  </a:lnTo>
                  <a:lnTo>
                    <a:pt x="859" y="758"/>
                  </a:lnTo>
                  <a:lnTo>
                    <a:pt x="918" y="758"/>
                  </a:lnTo>
                  <a:lnTo>
                    <a:pt x="1027" y="770"/>
                  </a:lnTo>
                  <a:lnTo>
                    <a:pt x="1060" y="750"/>
                  </a:lnTo>
                  <a:lnTo>
                    <a:pt x="1091" y="710"/>
                  </a:lnTo>
                  <a:lnTo>
                    <a:pt x="1140" y="697"/>
                  </a:lnTo>
                  <a:lnTo>
                    <a:pt x="1213" y="713"/>
                  </a:lnTo>
                  <a:lnTo>
                    <a:pt x="1230" y="682"/>
                  </a:lnTo>
                  <a:lnTo>
                    <a:pt x="1246" y="680"/>
                  </a:lnTo>
                  <a:lnTo>
                    <a:pt x="1312" y="688"/>
                  </a:lnTo>
                  <a:lnTo>
                    <a:pt x="1318" y="660"/>
                  </a:lnTo>
                  <a:lnTo>
                    <a:pt x="1350" y="644"/>
                  </a:lnTo>
                  <a:lnTo>
                    <a:pt x="1388" y="603"/>
                  </a:lnTo>
                  <a:lnTo>
                    <a:pt x="1429" y="593"/>
                  </a:lnTo>
                  <a:lnTo>
                    <a:pt x="1424" y="551"/>
                  </a:lnTo>
                  <a:lnTo>
                    <a:pt x="1426" y="517"/>
                  </a:lnTo>
                  <a:lnTo>
                    <a:pt x="1458" y="449"/>
                  </a:lnTo>
                  <a:lnTo>
                    <a:pt x="1433" y="417"/>
                  </a:lnTo>
                  <a:lnTo>
                    <a:pt x="1449" y="389"/>
                  </a:lnTo>
                  <a:lnTo>
                    <a:pt x="1546" y="387"/>
                  </a:lnTo>
                  <a:lnTo>
                    <a:pt x="1564" y="356"/>
                  </a:lnTo>
                  <a:lnTo>
                    <a:pt x="1564" y="282"/>
                  </a:lnTo>
                  <a:lnTo>
                    <a:pt x="1538" y="231"/>
                  </a:lnTo>
                  <a:lnTo>
                    <a:pt x="1515" y="150"/>
                  </a:lnTo>
                  <a:lnTo>
                    <a:pt x="1515" y="98"/>
                  </a:lnTo>
                  <a:lnTo>
                    <a:pt x="1485" y="60"/>
                  </a:lnTo>
                  <a:lnTo>
                    <a:pt x="1353" y="70"/>
                  </a:lnTo>
                  <a:lnTo>
                    <a:pt x="1300" y="23"/>
                  </a:lnTo>
                  <a:lnTo>
                    <a:pt x="1269" y="8"/>
                  </a:lnTo>
                  <a:lnTo>
                    <a:pt x="1142" y="0"/>
                  </a:lnTo>
                  <a:lnTo>
                    <a:pt x="1120" y="37"/>
                  </a:lnTo>
                  <a:lnTo>
                    <a:pt x="1109" y="70"/>
                  </a:lnTo>
                  <a:lnTo>
                    <a:pt x="1073" y="102"/>
                  </a:lnTo>
                  <a:lnTo>
                    <a:pt x="1041" y="116"/>
                  </a:lnTo>
                  <a:lnTo>
                    <a:pt x="998" y="121"/>
                  </a:lnTo>
                  <a:lnTo>
                    <a:pt x="956" y="116"/>
                  </a:lnTo>
                  <a:lnTo>
                    <a:pt x="928" y="95"/>
                  </a:lnTo>
                  <a:lnTo>
                    <a:pt x="881" y="76"/>
                  </a:lnTo>
                  <a:close/>
                </a:path>
              </a:pathLst>
            </a:custGeom>
            <a:grpFill/>
            <a:ln w="6350" cap="flat" cmpd="sng">
              <a:solidFill>
                <a:schemeClr val="bg1"/>
              </a:solidFill>
              <a:prstDash val="solid"/>
              <a:round/>
              <a:headEnd type="none" w="med" len="med"/>
              <a:tailEnd type="none" w="med" len="med"/>
            </a:ln>
            <a:effectLst/>
          </p:spPr>
          <p:txBody>
            <a:bodyPr/>
            <a:lstStyle/>
            <a:p>
              <a:endParaRPr lang="en-GB" sz="1600" b="1" dirty="0">
                <a:latin typeface="Arial" panose="020B0604020202020204" pitchFamily="34" charset="0"/>
              </a:endParaRPr>
            </a:p>
          </p:txBody>
        </p:sp>
        <p:sp>
          <p:nvSpPr>
            <p:cNvPr id="111" name="Freeform 119">
              <a:extLst>
                <a:ext uri="{FF2B5EF4-FFF2-40B4-BE49-F238E27FC236}">
                  <a16:creationId xmlns:a16="http://schemas.microsoft.com/office/drawing/2014/main" id="{58F22F7A-17BA-B43A-066F-EC3B5757928B}"/>
                </a:ext>
              </a:extLst>
            </p:cNvPr>
            <p:cNvSpPr>
              <a:spLocks noChangeAspect="1"/>
            </p:cNvSpPr>
            <p:nvPr/>
          </p:nvSpPr>
          <p:spPr bwMode="gray">
            <a:xfrm>
              <a:off x="6884907" y="3417575"/>
              <a:ext cx="15654" cy="33071"/>
            </a:xfrm>
            <a:custGeom>
              <a:avLst/>
              <a:gdLst/>
              <a:ahLst/>
              <a:cxnLst>
                <a:cxn ang="0">
                  <a:pos x="29" y="116"/>
                </a:cxn>
                <a:cxn ang="0">
                  <a:pos x="51" y="87"/>
                </a:cxn>
                <a:cxn ang="0">
                  <a:pos x="51" y="47"/>
                </a:cxn>
                <a:cxn ang="0">
                  <a:pos x="46" y="18"/>
                </a:cxn>
                <a:cxn ang="0">
                  <a:pos x="16" y="0"/>
                </a:cxn>
                <a:cxn ang="0">
                  <a:pos x="5" y="35"/>
                </a:cxn>
                <a:cxn ang="0">
                  <a:pos x="0" y="71"/>
                </a:cxn>
                <a:cxn ang="0">
                  <a:pos x="29" y="116"/>
                </a:cxn>
              </a:cxnLst>
              <a:rect l="0" t="0" r="r" b="b"/>
              <a:pathLst>
                <a:path w="51" h="116">
                  <a:moveTo>
                    <a:pt x="29" y="116"/>
                  </a:moveTo>
                  <a:lnTo>
                    <a:pt x="51" y="87"/>
                  </a:lnTo>
                  <a:lnTo>
                    <a:pt x="51" y="47"/>
                  </a:lnTo>
                  <a:lnTo>
                    <a:pt x="46" y="18"/>
                  </a:lnTo>
                  <a:lnTo>
                    <a:pt x="16" y="0"/>
                  </a:lnTo>
                  <a:lnTo>
                    <a:pt x="5" y="35"/>
                  </a:lnTo>
                  <a:lnTo>
                    <a:pt x="0" y="71"/>
                  </a:lnTo>
                  <a:lnTo>
                    <a:pt x="29" y="116"/>
                  </a:lnTo>
                  <a:close/>
                </a:path>
              </a:pathLst>
            </a:custGeom>
            <a:grpFill/>
            <a:ln w="6350" cap="flat" cmpd="sng">
              <a:solidFill>
                <a:schemeClr val="bg1"/>
              </a:solidFill>
              <a:prstDash val="solid"/>
              <a:round/>
              <a:headEnd type="none" w="med" len="med"/>
              <a:tailEnd type="none" w="med" len="med"/>
            </a:ln>
            <a:effectLst/>
          </p:spPr>
          <p:txBody>
            <a:bodyPr/>
            <a:lstStyle/>
            <a:p>
              <a:endParaRPr lang="en-GB" sz="1600" b="1" dirty="0">
                <a:latin typeface="Arial" panose="020B0604020202020204" pitchFamily="34" charset="0"/>
              </a:endParaRPr>
            </a:p>
          </p:txBody>
        </p:sp>
        <p:sp>
          <p:nvSpPr>
            <p:cNvPr id="126" name="Freeform 144">
              <a:extLst>
                <a:ext uri="{FF2B5EF4-FFF2-40B4-BE49-F238E27FC236}">
                  <a16:creationId xmlns:a16="http://schemas.microsoft.com/office/drawing/2014/main" id="{D8C05BF6-81FE-5291-E1AA-C8BF7584DE78}"/>
                </a:ext>
              </a:extLst>
            </p:cNvPr>
            <p:cNvSpPr>
              <a:spLocks noChangeAspect="1"/>
            </p:cNvSpPr>
            <p:nvPr/>
          </p:nvSpPr>
          <p:spPr bwMode="gray">
            <a:xfrm>
              <a:off x="7116232" y="3462830"/>
              <a:ext cx="189583" cy="132286"/>
            </a:xfrm>
            <a:custGeom>
              <a:avLst/>
              <a:gdLst/>
              <a:ahLst/>
              <a:cxnLst>
                <a:cxn ang="0">
                  <a:pos x="510" y="16"/>
                </a:cxn>
                <a:cxn ang="0">
                  <a:pos x="438" y="36"/>
                </a:cxn>
                <a:cxn ang="0">
                  <a:pos x="405" y="69"/>
                </a:cxn>
                <a:cxn ang="0">
                  <a:pos x="283" y="66"/>
                </a:cxn>
                <a:cxn ang="0">
                  <a:pos x="219" y="126"/>
                </a:cxn>
                <a:cxn ang="0">
                  <a:pos x="51" y="114"/>
                </a:cxn>
                <a:cxn ang="0">
                  <a:pos x="0" y="178"/>
                </a:cxn>
                <a:cxn ang="0">
                  <a:pos x="10" y="202"/>
                </a:cxn>
                <a:cxn ang="0">
                  <a:pos x="20" y="223"/>
                </a:cxn>
                <a:cxn ang="0">
                  <a:pos x="34" y="278"/>
                </a:cxn>
                <a:cxn ang="0">
                  <a:pos x="43" y="315"/>
                </a:cxn>
                <a:cxn ang="0">
                  <a:pos x="81" y="347"/>
                </a:cxn>
                <a:cxn ang="0">
                  <a:pos x="104" y="369"/>
                </a:cxn>
                <a:cxn ang="0">
                  <a:pos x="86" y="396"/>
                </a:cxn>
                <a:cxn ang="0">
                  <a:pos x="47" y="396"/>
                </a:cxn>
                <a:cxn ang="0">
                  <a:pos x="51" y="434"/>
                </a:cxn>
                <a:cxn ang="0">
                  <a:pos x="113" y="413"/>
                </a:cxn>
                <a:cxn ang="0">
                  <a:pos x="197" y="430"/>
                </a:cxn>
                <a:cxn ang="0">
                  <a:pos x="236" y="373"/>
                </a:cxn>
                <a:cxn ang="0">
                  <a:pos x="295" y="441"/>
                </a:cxn>
                <a:cxn ang="0">
                  <a:pos x="306" y="426"/>
                </a:cxn>
                <a:cxn ang="0">
                  <a:pos x="328" y="438"/>
                </a:cxn>
                <a:cxn ang="0">
                  <a:pos x="358" y="459"/>
                </a:cxn>
                <a:cxn ang="0">
                  <a:pos x="374" y="400"/>
                </a:cxn>
                <a:cxn ang="0">
                  <a:pos x="375" y="363"/>
                </a:cxn>
                <a:cxn ang="0">
                  <a:pos x="447" y="326"/>
                </a:cxn>
                <a:cxn ang="0">
                  <a:pos x="464" y="255"/>
                </a:cxn>
                <a:cxn ang="0">
                  <a:pos x="439" y="217"/>
                </a:cxn>
                <a:cxn ang="0">
                  <a:pos x="525" y="172"/>
                </a:cxn>
                <a:cxn ang="0">
                  <a:pos x="539" y="144"/>
                </a:cxn>
                <a:cxn ang="0">
                  <a:pos x="578" y="149"/>
                </a:cxn>
                <a:cxn ang="0">
                  <a:pos x="573" y="120"/>
                </a:cxn>
                <a:cxn ang="0">
                  <a:pos x="587" y="89"/>
                </a:cxn>
                <a:cxn ang="0">
                  <a:pos x="634" y="114"/>
                </a:cxn>
                <a:cxn ang="0">
                  <a:pos x="650" y="114"/>
                </a:cxn>
                <a:cxn ang="0">
                  <a:pos x="596" y="16"/>
                </a:cxn>
                <a:cxn ang="0">
                  <a:pos x="542" y="0"/>
                </a:cxn>
              </a:cxnLst>
              <a:rect l="0" t="0" r="r" b="b"/>
              <a:pathLst>
                <a:path w="650" h="459">
                  <a:moveTo>
                    <a:pt x="542" y="0"/>
                  </a:moveTo>
                  <a:lnTo>
                    <a:pt x="510" y="16"/>
                  </a:lnTo>
                  <a:lnTo>
                    <a:pt x="504" y="44"/>
                  </a:lnTo>
                  <a:lnTo>
                    <a:pt x="438" y="36"/>
                  </a:lnTo>
                  <a:lnTo>
                    <a:pt x="422" y="38"/>
                  </a:lnTo>
                  <a:lnTo>
                    <a:pt x="405" y="69"/>
                  </a:lnTo>
                  <a:lnTo>
                    <a:pt x="332" y="53"/>
                  </a:lnTo>
                  <a:lnTo>
                    <a:pt x="283" y="66"/>
                  </a:lnTo>
                  <a:lnTo>
                    <a:pt x="252" y="106"/>
                  </a:lnTo>
                  <a:lnTo>
                    <a:pt x="219" y="126"/>
                  </a:lnTo>
                  <a:lnTo>
                    <a:pt x="110" y="114"/>
                  </a:lnTo>
                  <a:lnTo>
                    <a:pt x="51" y="114"/>
                  </a:lnTo>
                  <a:lnTo>
                    <a:pt x="12" y="151"/>
                  </a:lnTo>
                  <a:lnTo>
                    <a:pt x="0" y="178"/>
                  </a:lnTo>
                  <a:lnTo>
                    <a:pt x="0" y="196"/>
                  </a:lnTo>
                  <a:lnTo>
                    <a:pt x="10" y="202"/>
                  </a:lnTo>
                  <a:lnTo>
                    <a:pt x="30" y="198"/>
                  </a:lnTo>
                  <a:lnTo>
                    <a:pt x="20" y="223"/>
                  </a:lnTo>
                  <a:lnTo>
                    <a:pt x="16" y="254"/>
                  </a:lnTo>
                  <a:lnTo>
                    <a:pt x="34" y="278"/>
                  </a:lnTo>
                  <a:lnTo>
                    <a:pt x="34" y="306"/>
                  </a:lnTo>
                  <a:lnTo>
                    <a:pt x="43" y="315"/>
                  </a:lnTo>
                  <a:lnTo>
                    <a:pt x="73" y="328"/>
                  </a:lnTo>
                  <a:lnTo>
                    <a:pt x="81" y="347"/>
                  </a:lnTo>
                  <a:lnTo>
                    <a:pt x="95" y="353"/>
                  </a:lnTo>
                  <a:lnTo>
                    <a:pt x="104" y="369"/>
                  </a:lnTo>
                  <a:lnTo>
                    <a:pt x="100" y="385"/>
                  </a:lnTo>
                  <a:lnTo>
                    <a:pt x="86" y="396"/>
                  </a:lnTo>
                  <a:lnTo>
                    <a:pt x="66" y="400"/>
                  </a:lnTo>
                  <a:lnTo>
                    <a:pt x="47" y="396"/>
                  </a:lnTo>
                  <a:lnTo>
                    <a:pt x="23" y="412"/>
                  </a:lnTo>
                  <a:lnTo>
                    <a:pt x="51" y="434"/>
                  </a:lnTo>
                  <a:lnTo>
                    <a:pt x="105" y="433"/>
                  </a:lnTo>
                  <a:lnTo>
                    <a:pt x="113" y="413"/>
                  </a:lnTo>
                  <a:lnTo>
                    <a:pt x="133" y="432"/>
                  </a:lnTo>
                  <a:lnTo>
                    <a:pt x="197" y="430"/>
                  </a:lnTo>
                  <a:lnTo>
                    <a:pt x="225" y="372"/>
                  </a:lnTo>
                  <a:lnTo>
                    <a:pt x="236" y="373"/>
                  </a:lnTo>
                  <a:lnTo>
                    <a:pt x="279" y="443"/>
                  </a:lnTo>
                  <a:lnTo>
                    <a:pt x="295" y="441"/>
                  </a:lnTo>
                  <a:lnTo>
                    <a:pt x="296" y="425"/>
                  </a:lnTo>
                  <a:lnTo>
                    <a:pt x="306" y="426"/>
                  </a:lnTo>
                  <a:lnTo>
                    <a:pt x="312" y="436"/>
                  </a:lnTo>
                  <a:lnTo>
                    <a:pt x="328" y="438"/>
                  </a:lnTo>
                  <a:lnTo>
                    <a:pt x="346" y="459"/>
                  </a:lnTo>
                  <a:lnTo>
                    <a:pt x="358" y="459"/>
                  </a:lnTo>
                  <a:lnTo>
                    <a:pt x="377" y="445"/>
                  </a:lnTo>
                  <a:lnTo>
                    <a:pt x="374" y="400"/>
                  </a:lnTo>
                  <a:lnTo>
                    <a:pt x="388" y="381"/>
                  </a:lnTo>
                  <a:lnTo>
                    <a:pt x="375" y="363"/>
                  </a:lnTo>
                  <a:lnTo>
                    <a:pt x="415" y="328"/>
                  </a:lnTo>
                  <a:lnTo>
                    <a:pt x="447" y="326"/>
                  </a:lnTo>
                  <a:lnTo>
                    <a:pt x="463" y="298"/>
                  </a:lnTo>
                  <a:lnTo>
                    <a:pt x="464" y="255"/>
                  </a:lnTo>
                  <a:lnTo>
                    <a:pt x="440" y="232"/>
                  </a:lnTo>
                  <a:lnTo>
                    <a:pt x="439" y="217"/>
                  </a:lnTo>
                  <a:lnTo>
                    <a:pt x="451" y="196"/>
                  </a:lnTo>
                  <a:lnTo>
                    <a:pt x="525" y="172"/>
                  </a:lnTo>
                  <a:lnTo>
                    <a:pt x="536" y="161"/>
                  </a:lnTo>
                  <a:lnTo>
                    <a:pt x="539" y="144"/>
                  </a:lnTo>
                  <a:lnTo>
                    <a:pt x="565" y="144"/>
                  </a:lnTo>
                  <a:lnTo>
                    <a:pt x="578" y="149"/>
                  </a:lnTo>
                  <a:lnTo>
                    <a:pt x="580" y="145"/>
                  </a:lnTo>
                  <a:lnTo>
                    <a:pt x="573" y="120"/>
                  </a:lnTo>
                  <a:lnTo>
                    <a:pt x="573" y="103"/>
                  </a:lnTo>
                  <a:lnTo>
                    <a:pt x="587" y="89"/>
                  </a:lnTo>
                  <a:lnTo>
                    <a:pt x="601" y="90"/>
                  </a:lnTo>
                  <a:lnTo>
                    <a:pt x="634" y="114"/>
                  </a:lnTo>
                  <a:lnTo>
                    <a:pt x="646" y="107"/>
                  </a:lnTo>
                  <a:lnTo>
                    <a:pt x="650" y="114"/>
                  </a:lnTo>
                  <a:lnTo>
                    <a:pt x="616" y="65"/>
                  </a:lnTo>
                  <a:lnTo>
                    <a:pt x="596" y="16"/>
                  </a:lnTo>
                  <a:lnTo>
                    <a:pt x="569" y="1"/>
                  </a:lnTo>
                  <a:lnTo>
                    <a:pt x="542" y="0"/>
                  </a:lnTo>
                  <a:close/>
                </a:path>
              </a:pathLst>
            </a:custGeom>
            <a:grpFill/>
            <a:ln w="6350" cap="flat" cmpd="sng">
              <a:solidFill>
                <a:schemeClr val="bg1"/>
              </a:solidFill>
              <a:prstDash val="solid"/>
              <a:round/>
              <a:headEnd type="none" w="med" len="med"/>
              <a:tailEnd type="none" w="med" len="med"/>
            </a:ln>
            <a:effectLst/>
          </p:spPr>
          <p:txBody>
            <a:bodyPr/>
            <a:lstStyle/>
            <a:p>
              <a:endParaRPr lang="en-GB" sz="1600" b="1" dirty="0">
                <a:latin typeface="Arial" panose="020B0604020202020204" pitchFamily="34" charset="0"/>
              </a:endParaRPr>
            </a:p>
          </p:txBody>
        </p:sp>
        <p:sp>
          <p:nvSpPr>
            <p:cNvPr id="127" name="Freeform 145">
              <a:extLst>
                <a:ext uri="{FF2B5EF4-FFF2-40B4-BE49-F238E27FC236}">
                  <a16:creationId xmlns:a16="http://schemas.microsoft.com/office/drawing/2014/main" id="{AE6E1378-402D-A3A4-676D-790027C05CB3}"/>
                </a:ext>
              </a:extLst>
            </p:cNvPr>
            <p:cNvSpPr>
              <a:spLocks noChangeAspect="1"/>
            </p:cNvSpPr>
            <p:nvPr/>
          </p:nvSpPr>
          <p:spPr bwMode="gray">
            <a:xfrm>
              <a:off x="7253636" y="3591636"/>
              <a:ext cx="233065" cy="234982"/>
            </a:xfrm>
            <a:custGeom>
              <a:avLst/>
              <a:gdLst/>
              <a:ahLst/>
              <a:cxnLst>
                <a:cxn ang="0">
                  <a:pos x="542" y="781"/>
                </a:cxn>
                <a:cxn ang="0">
                  <a:pos x="481" y="723"/>
                </a:cxn>
                <a:cxn ang="0">
                  <a:pos x="426" y="677"/>
                </a:cxn>
                <a:cxn ang="0">
                  <a:pos x="368" y="673"/>
                </a:cxn>
                <a:cxn ang="0">
                  <a:pos x="305" y="526"/>
                </a:cxn>
                <a:cxn ang="0">
                  <a:pos x="195" y="427"/>
                </a:cxn>
                <a:cxn ang="0">
                  <a:pos x="132" y="352"/>
                </a:cxn>
                <a:cxn ang="0">
                  <a:pos x="87" y="276"/>
                </a:cxn>
                <a:cxn ang="0">
                  <a:pos x="80" y="226"/>
                </a:cxn>
                <a:cxn ang="0">
                  <a:pos x="28" y="154"/>
                </a:cxn>
                <a:cxn ang="0">
                  <a:pos x="13" y="112"/>
                </a:cxn>
                <a:cxn ang="0">
                  <a:pos x="31" y="5"/>
                </a:cxn>
                <a:cxn ang="0">
                  <a:pos x="116" y="75"/>
                </a:cxn>
                <a:cxn ang="0">
                  <a:pos x="230" y="20"/>
                </a:cxn>
                <a:cxn ang="0">
                  <a:pos x="296" y="35"/>
                </a:cxn>
                <a:cxn ang="0">
                  <a:pos x="335" y="39"/>
                </a:cxn>
                <a:cxn ang="0">
                  <a:pos x="403" y="41"/>
                </a:cxn>
                <a:cxn ang="0">
                  <a:pos x="467" y="38"/>
                </a:cxn>
                <a:cxn ang="0">
                  <a:pos x="504" y="60"/>
                </a:cxn>
                <a:cxn ang="0">
                  <a:pos x="570" y="71"/>
                </a:cxn>
                <a:cxn ang="0">
                  <a:pos x="604" y="57"/>
                </a:cxn>
                <a:cxn ang="0">
                  <a:pos x="625" y="110"/>
                </a:cxn>
                <a:cxn ang="0">
                  <a:pos x="698" y="106"/>
                </a:cxn>
                <a:cxn ang="0">
                  <a:pos x="745" y="133"/>
                </a:cxn>
                <a:cxn ang="0">
                  <a:pos x="709" y="217"/>
                </a:cxn>
                <a:cxn ang="0">
                  <a:pos x="706" y="240"/>
                </a:cxn>
                <a:cxn ang="0">
                  <a:pos x="715" y="287"/>
                </a:cxn>
                <a:cxn ang="0">
                  <a:pos x="744" y="302"/>
                </a:cxn>
                <a:cxn ang="0">
                  <a:pos x="772" y="328"/>
                </a:cxn>
                <a:cxn ang="0">
                  <a:pos x="791" y="351"/>
                </a:cxn>
                <a:cxn ang="0">
                  <a:pos x="786" y="381"/>
                </a:cxn>
                <a:cxn ang="0">
                  <a:pos x="728" y="371"/>
                </a:cxn>
                <a:cxn ang="0">
                  <a:pos x="751" y="409"/>
                </a:cxn>
                <a:cxn ang="0">
                  <a:pos x="781" y="475"/>
                </a:cxn>
                <a:cxn ang="0">
                  <a:pos x="757" y="482"/>
                </a:cxn>
                <a:cxn ang="0">
                  <a:pos x="721" y="505"/>
                </a:cxn>
                <a:cxn ang="0">
                  <a:pos x="689" y="510"/>
                </a:cxn>
                <a:cxn ang="0">
                  <a:pos x="660" y="514"/>
                </a:cxn>
                <a:cxn ang="0">
                  <a:pos x="681" y="549"/>
                </a:cxn>
                <a:cxn ang="0">
                  <a:pos x="684" y="589"/>
                </a:cxn>
                <a:cxn ang="0">
                  <a:pos x="663" y="562"/>
                </a:cxn>
                <a:cxn ang="0">
                  <a:pos x="609" y="584"/>
                </a:cxn>
                <a:cxn ang="0">
                  <a:pos x="598" y="639"/>
                </a:cxn>
                <a:cxn ang="0">
                  <a:pos x="564" y="659"/>
                </a:cxn>
                <a:cxn ang="0">
                  <a:pos x="559" y="707"/>
                </a:cxn>
                <a:cxn ang="0">
                  <a:pos x="578" y="753"/>
                </a:cxn>
              </a:cxnLst>
              <a:rect l="0" t="0" r="r" b="b"/>
              <a:pathLst>
                <a:path w="803" h="810">
                  <a:moveTo>
                    <a:pt x="558" y="810"/>
                  </a:moveTo>
                  <a:lnTo>
                    <a:pt x="559" y="783"/>
                  </a:lnTo>
                  <a:lnTo>
                    <a:pt x="542" y="781"/>
                  </a:lnTo>
                  <a:lnTo>
                    <a:pt x="543" y="762"/>
                  </a:lnTo>
                  <a:lnTo>
                    <a:pt x="513" y="757"/>
                  </a:lnTo>
                  <a:lnTo>
                    <a:pt x="481" y="723"/>
                  </a:lnTo>
                  <a:lnTo>
                    <a:pt x="456" y="719"/>
                  </a:lnTo>
                  <a:lnTo>
                    <a:pt x="428" y="696"/>
                  </a:lnTo>
                  <a:lnTo>
                    <a:pt x="426" y="677"/>
                  </a:lnTo>
                  <a:lnTo>
                    <a:pt x="399" y="674"/>
                  </a:lnTo>
                  <a:lnTo>
                    <a:pt x="372" y="690"/>
                  </a:lnTo>
                  <a:lnTo>
                    <a:pt x="368" y="673"/>
                  </a:lnTo>
                  <a:lnTo>
                    <a:pt x="395" y="657"/>
                  </a:lnTo>
                  <a:lnTo>
                    <a:pt x="311" y="568"/>
                  </a:lnTo>
                  <a:lnTo>
                    <a:pt x="305" y="526"/>
                  </a:lnTo>
                  <a:lnTo>
                    <a:pt x="290" y="511"/>
                  </a:lnTo>
                  <a:lnTo>
                    <a:pt x="270" y="503"/>
                  </a:lnTo>
                  <a:lnTo>
                    <a:pt x="195" y="427"/>
                  </a:lnTo>
                  <a:lnTo>
                    <a:pt x="193" y="409"/>
                  </a:lnTo>
                  <a:lnTo>
                    <a:pt x="158" y="360"/>
                  </a:lnTo>
                  <a:lnTo>
                    <a:pt x="132" y="352"/>
                  </a:lnTo>
                  <a:lnTo>
                    <a:pt x="101" y="303"/>
                  </a:lnTo>
                  <a:lnTo>
                    <a:pt x="84" y="303"/>
                  </a:lnTo>
                  <a:lnTo>
                    <a:pt x="87" y="276"/>
                  </a:lnTo>
                  <a:lnTo>
                    <a:pt x="95" y="267"/>
                  </a:lnTo>
                  <a:lnTo>
                    <a:pt x="80" y="247"/>
                  </a:lnTo>
                  <a:lnTo>
                    <a:pt x="80" y="226"/>
                  </a:lnTo>
                  <a:lnTo>
                    <a:pt x="60" y="203"/>
                  </a:lnTo>
                  <a:lnTo>
                    <a:pt x="45" y="158"/>
                  </a:lnTo>
                  <a:lnTo>
                    <a:pt x="28" y="154"/>
                  </a:lnTo>
                  <a:lnTo>
                    <a:pt x="0" y="130"/>
                  </a:lnTo>
                  <a:lnTo>
                    <a:pt x="1" y="121"/>
                  </a:lnTo>
                  <a:lnTo>
                    <a:pt x="13" y="112"/>
                  </a:lnTo>
                  <a:lnTo>
                    <a:pt x="9" y="98"/>
                  </a:lnTo>
                  <a:lnTo>
                    <a:pt x="10" y="27"/>
                  </a:lnTo>
                  <a:lnTo>
                    <a:pt x="31" y="5"/>
                  </a:lnTo>
                  <a:lnTo>
                    <a:pt x="63" y="11"/>
                  </a:lnTo>
                  <a:lnTo>
                    <a:pt x="66" y="22"/>
                  </a:lnTo>
                  <a:lnTo>
                    <a:pt x="116" y="75"/>
                  </a:lnTo>
                  <a:lnTo>
                    <a:pt x="126" y="77"/>
                  </a:lnTo>
                  <a:lnTo>
                    <a:pt x="161" y="12"/>
                  </a:lnTo>
                  <a:lnTo>
                    <a:pt x="230" y="20"/>
                  </a:lnTo>
                  <a:lnTo>
                    <a:pt x="245" y="0"/>
                  </a:lnTo>
                  <a:lnTo>
                    <a:pt x="251" y="0"/>
                  </a:lnTo>
                  <a:lnTo>
                    <a:pt x="296" y="35"/>
                  </a:lnTo>
                  <a:lnTo>
                    <a:pt x="311" y="35"/>
                  </a:lnTo>
                  <a:lnTo>
                    <a:pt x="319" y="25"/>
                  </a:lnTo>
                  <a:lnTo>
                    <a:pt x="335" y="39"/>
                  </a:lnTo>
                  <a:lnTo>
                    <a:pt x="390" y="47"/>
                  </a:lnTo>
                  <a:lnTo>
                    <a:pt x="395" y="40"/>
                  </a:lnTo>
                  <a:lnTo>
                    <a:pt x="403" y="41"/>
                  </a:lnTo>
                  <a:lnTo>
                    <a:pt x="434" y="66"/>
                  </a:lnTo>
                  <a:lnTo>
                    <a:pt x="445" y="64"/>
                  </a:lnTo>
                  <a:lnTo>
                    <a:pt x="467" y="38"/>
                  </a:lnTo>
                  <a:lnTo>
                    <a:pt x="479" y="41"/>
                  </a:lnTo>
                  <a:lnTo>
                    <a:pt x="494" y="59"/>
                  </a:lnTo>
                  <a:lnTo>
                    <a:pt x="504" y="60"/>
                  </a:lnTo>
                  <a:lnTo>
                    <a:pt x="515" y="44"/>
                  </a:lnTo>
                  <a:lnTo>
                    <a:pt x="556" y="51"/>
                  </a:lnTo>
                  <a:lnTo>
                    <a:pt x="570" y="71"/>
                  </a:lnTo>
                  <a:lnTo>
                    <a:pt x="579" y="64"/>
                  </a:lnTo>
                  <a:lnTo>
                    <a:pt x="578" y="57"/>
                  </a:lnTo>
                  <a:lnTo>
                    <a:pt x="604" y="57"/>
                  </a:lnTo>
                  <a:lnTo>
                    <a:pt x="629" y="86"/>
                  </a:lnTo>
                  <a:lnTo>
                    <a:pt x="624" y="102"/>
                  </a:lnTo>
                  <a:lnTo>
                    <a:pt x="625" y="110"/>
                  </a:lnTo>
                  <a:lnTo>
                    <a:pt x="645" y="126"/>
                  </a:lnTo>
                  <a:lnTo>
                    <a:pt x="675" y="124"/>
                  </a:lnTo>
                  <a:lnTo>
                    <a:pt x="698" y="106"/>
                  </a:lnTo>
                  <a:lnTo>
                    <a:pt x="743" y="110"/>
                  </a:lnTo>
                  <a:lnTo>
                    <a:pt x="751" y="121"/>
                  </a:lnTo>
                  <a:lnTo>
                    <a:pt x="745" y="133"/>
                  </a:lnTo>
                  <a:lnTo>
                    <a:pt x="745" y="150"/>
                  </a:lnTo>
                  <a:lnTo>
                    <a:pt x="726" y="177"/>
                  </a:lnTo>
                  <a:lnTo>
                    <a:pt x="709" y="217"/>
                  </a:lnTo>
                  <a:lnTo>
                    <a:pt x="701" y="222"/>
                  </a:lnTo>
                  <a:lnTo>
                    <a:pt x="701" y="233"/>
                  </a:lnTo>
                  <a:lnTo>
                    <a:pt x="706" y="240"/>
                  </a:lnTo>
                  <a:lnTo>
                    <a:pt x="694" y="260"/>
                  </a:lnTo>
                  <a:lnTo>
                    <a:pt x="702" y="284"/>
                  </a:lnTo>
                  <a:lnTo>
                    <a:pt x="715" y="287"/>
                  </a:lnTo>
                  <a:lnTo>
                    <a:pt x="724" y="295"/>
                  </a:lnTo>
                  <a:lnTo>
                    <a:pt x="738" y="290"/>
                  </a:lnTo>
                  <a:lnTo>
                    <a:pt x="744" y="302"/>
                  </a:lnTo>
                  <a:lnTo>
                    <a:pt x="747" y="315"/>
                  </a:lnTo>
                  <a:lnTo>
                    <a:pt x="763" y="330"/>
                  </a:lnTo>
                  <a:lnTo>
                    <a:pt x="772" y="328"/>
                  </a:lnTo>
                  <a:lnTo>
                    <a:pt x="776" y="332"/>
                  </a:lnTo>
                  <a:lnTo>
                    <a:pt x="775" y="342"/>
                  </a:lnTo>
                  <a:lnTo>
                    <a:pt x="791" y="351"/>
                  </a:lnTo>
                  <a:lnTo>
                    <a:pt x="801" y="353"/>
                  </a:lnTo>
                  <a:lnTo>
                    <a:pt x="803" y="366"/>
                  </a:lnTo>
                  <a:lnTo>
                    <a:pt x="786" y="381"/>
                  </a:lnTo>
                  <a:lnTo>
                    <a:pt x="757" y="383"/>
                  </a:lnTo>
                  <a:lnTo>
                    <a:pt x="738" y="371"/>
                  </a:lnTo>
                  <a:lnTo>
                    <a:pt x="728" y="371"/>
                  </a:lnTo>
                  <a:lnTo>
                    <a:pt x="724" y="376"/>
                  </a:lnTo>
                  <a:lnTo>
                    <a:pt x="728" y="385"/>
                  </a:lnTo>
                  <a:lnTo>
                    <a:pt x="751" y="409"/>
                  </a:lnTo>
                  <a:lnTo>
                    <a:pt x="775" y="442"/>
                  </a:lnTo>
                  <a:lnTo>
                    <a:pt x="782" y="447"/>
                  </a:lnTo>
                  <a:lnTo>
                    <a:pt x="781" y="475"/>
                  </a:lnTo>
                  <a:lnTo>
                    <a:pt x="775" y="485"/>
                  </a:lnTo>
                  <a:lnTo>
                    <a:pt x="764" y="490"/>
                  </a:lnTo>
                  <a:lnTo>
                    <a:pt x="757" y="482"/>
                  </a:lnTo>
                  <a:lnTo>
                    <a:pt x="746" y="481"/>
                  </a:lnTo>
                  <a:lnTo>
                    <a:pt x="737" y="497"/>
                  </a:lnTo>
                  <a:lnTo>
                    <a:pt x="721" y="505"/>
                  </a:lnTo>
                  <a:lnTo>
                    <a:pt x="705" y="505"/>
                  </a:lnTo>
                  <a:lnTo>
                    <a:pt x="698" y="511"/>
                  </a:lnTo>
                  <a:lnTo>
                    <a:pt x="689" y="510"/>
                  </a:lnTo>
                  <a:lnTo>
                    <a:pt x="684" y="500"/>
                  </a:lnTo>
                  <a:lnTo>
                    <a:pt x="672" y="501"/>
                  </a:lnTo>
                  <a:lnTo>
                    <a:pt x="660" y="514"/>
                  </a:lnTo>
                  <a:lnTo>
                    <a:pt x="666" y="524"/>
                  </a:lnTo>
                  <a:lnTo>
                    <a:pt x="678" y="531"/>
                  </a:lnTo>
                  <a:lnTo>
                    <a:pt x="681" y="549"/>
                  </a:lnTo>
                  <a:lnTo>
                    <a:pt x="689" y="560"/>
                  </a:lnTo>
                  <a:lnTo>
                    <a:pt x="689" y="582"/>
                  </a:lnTo>
                  <a:lnTo>
                    <a:pt x="684" y="589"/>
                  </a:lnTo>
                  <a:lnTo>
                    <a:pt x="675" y="588"/>
                  </a:lnTo>
                  <a:lnTo>
                    <a:pt x="669" y="582"/>
                  </a:lnTo>
                  <a:lnTo>
                    <a:pt x="663" y="562"/>
                  </a:lnTo>
                  <a:lnTo>
                    <a:pt x="657" y="555"/>
                  </a:lnTo>
                  <a:lnTo>
                    <a:pt x="640" y="555"/>
                  </a:lnTo>
                  <a:lnTo>
                    <a:pt x="609" y="584"/>
                  </a:lnTo>
                  <a:lnTo>
                    <a:pt x="604" y="603"/>
                  </a:lnTo>
                  <a:lnTo>
                    <a:pt x="598" y="611"/>
                  </a:lnTo>
                  <a:lnTo>
                    <a:pt x="598" y="639"/>
                  </a:lnTo>
                  <a:lnTo>
                    <a:pt x="590" y="647"/>
                  </a:lnTo>
                  <a:lnTo>
                    <a:pt x="574" y="647"/>
                  </a:lnTo>
                  <a:lnTo>
                    <a:pt x="564" y="659"/>
                  </a:lnTo>
                  <a:lnTo>
                    <a:pt x="562" y="693"/>
                  </a:lnTo>
                  <a:lnTo>
                    <a:pt x="558" y="696"/>
                  </a:lnTo>
                  <a:lnTo>
                    <a:pt x="559" y="707"/>
                  </a:lnTo>
                  <a:lnTo>
                    <a:pt x="569" y="726"/>
                  </a:lnTo>
                  <a:lnTo>
                    <a:pt x="579" y="737"/>
                  </a:lnTo>
                  <a:lnTo>
                    <a:pt x="578" y="753"/>
                  </a:lnTo>
                  <a:lnTo>
                    <a:pt x="559" y="783"/>
                  </a:lnTo>
                  <a:lnTo>
                    <a:pt x="558" y="810"/>
                  </a:lnTo>
                  <a:close/>
                </a:path>
              </a:pathLst>
            </a:custGeom>
            <a:grpFill/>
            <a:ln w="6350" cap="flat" cmpd="sng">
              <a:solidFill>
                <a:schemeClr val="bg1"/>
              </a:solidFill>
              <a:prstDash val="solid"/>
              <a:round/>
              <a:headEnd type="none" w="med" len="med"/>
              <a:tailEnd type="none" w="med" len="med"/>
            </a:ln>
            <a:effectLst/>
          </p:spPr>
          <p:txBody>
            <a:bodyPr/>
            <a:lstStyle/>
            <a:p>
              <a:endParaRPr lang="en-GB" sz="1600" b="1" dirty="0">
                <a:latin typeface="Arial" panose="020B0604020202020204" pitchFamily="34" charset="0"/>
              </a:endParaRPr>
            </a:p>
          </p:txBody>
        </p:sp>
        <p:sp>
          <p:nvSpPr>
            <p:cNvPr id="129" name="Freeform 146">
              <a:extLst>
                <a:ext uri="{FF2B5EF4-FFF2-40B4-BE49-F238E27FC236}">
                  <a16:creationId xmlns:a16="http://schemas.microsoft.com/office/drawing/2014/main" id="{7CE5BF4C-8D76-4F60-1FDB-9584B282C0D0}"/>
                </a:ext>
              </a:extLst>
            </p:cNvPr>
            <p:cNvSpPr>
              <a:spLocks noChangeAspect="1"/>
            </p:cNvSpPr>
            <p:nvPr/>
          </p:nvSpPr>
          <p:spPr bwMode="gray">
            <a:xfrm>
              <a:off x="7274507" y="3314879"/>
              <a:ext cx="398296" cy="241944"/>
            </a:xfrm>
            <a:custGeom>
              <a:avLst/>
              <a:gdLst/>
              <a:ahLst/>
              <a:cxnLst>
                <a:cxn ang="0">
                  <a:pos x="265" y="173"/>
                </a:cxn>
                <a:cxn ang="0">
                  <a:pos x="478" y="239"/>
                </a:cxn>
                <a:cxn ang="0">
                  <a:pos x="550" y="165"/>
                </a:cxn>
                <a:cxn ang="0">
                  <a:pos x="724" y="97"/>
                </a:cxn>
                <a:cxn ang="0">
                  <a:pos x="837" y="93"/>
                </a:cxn>
                <a:cxn ang="0">
                  <a:pos x="893" y="38"/>
                </a:cxn>
                <a:cxn ang="0">
                  <a:pos x="1017" y="11"/>
                </a:cxn>
                <a:cxn ang="0">
                  <a:pos x="1121" y="16"/>
                </a:cxn>
                <a:cxn ang="0">
                  <a:pos x="1229" y="45"/>
                </a:cxn>
                <a:cxn ang="0">
                  <a:pos x="1328" y="108"/>
                </a:cxn>
                <a:cxn ang="0">
                  <a:pos x="1376" y="180"/>
                </a:cxn>
                <a:cxn ang="0">
                  <a:pos x="1334" y="233"/>
                </a:cxn>
                <a:cxn ang="0">
                  <a:pos x="1252" y="255"/>
                </a:cxn>
                <a:cxn ang="0">
                  <a:pos x="1211" y="323"/>
                </a:cxn>
                <a:cxn ang="0">
                  <a:pos x="1180" y="403"/>
                </a:cxn>
                <a:cxn ang="0">
                  <a:pos x="1116" y="503"/>
                </a:cxn>
                <a:cxn ang="0">
                  <a:pos x="1058" y="598"/>
                </a:cxn>
                <a:cxn ang="0">
                  <a:pos x="972" y="691"/>
                </a:cxn>
                <a:cxn ang="0">
                  <a:pos x="841" y="728"/>
                </a:cxn>
                <a:cxn ang="0">
                  <a:pos x="779" y="718"/>
                </a:cxn>
                <a:cxn ang="0">
                  <a:pos x="674" y="759"/>
                </a:cxn>
                <a:cxn ang="0">
                  <a:pos x="595" y="781"/>
                </a:cxn>
                <a:cxn ang="0">
                  <a:pos x="496" y="814"/>
                </a:cxn>
                <a:cxn ang="0">
                  <a:pos x="382" y="833"/>
                </a:cxn>
                <a:cxn ang="0">
                  <a:pos x="284" y="783"/>
                </a:cxn>
                <a:cxn ang="0">
                  <a:pos x="189" y="699"/>
                </a:cxn>
                <a:cxn ang="0">
                  <a:pos x="108" y="622"/>
                </a:cxn>
                <a:cxn ang="0">
                  <a:pos x="54" y="524"/>
                </a:cxn>
                <a:cxn ang="0">
                  <a:pos x="0" y="508"/>
                </a:cxn>
                <a:cxn ang="0">
                  <a:pos x="79" y="457"/>
                </a:cxn>
                <a:cxn ang="0">
                  <a:pos x="76" y="381"/>
                </a:cxn>
                <a:cxn ang="0">
                  <a:pos x="83" y="281"/>
                </a:cxn>
                <a:cxn ang="0">
                  <a:pos x="196" y="251"/>
                </a:cxn>
                <a:cxn ang="0">
                  <a:pos x="214" y="146"/>
                </a:cxn>
              </a:cxnLst>
              <a:rect l="0" t="0" r="r" b="b"/>
              <a:pathLst>
                <a:path w="1376" h="833">
                  <a:moveTo>
                    <a:pt x="214" y="146"/>
                  </a:moveTo>
                  <a:lnTo>
                    <a:pt x="265" y="173"/>
                  </a:lnTo>
                  <a:lnTo>
                    <a:pt x="355" y="243"/>
                  </a:lnTo>
                  <a:lnTo>
                    <a:pt x="478" y="239"/>
                  </a:lnTo>
                  <a:lnTo>
                    <a:pt x="501" y="237"/>
                  </a:lnTo>
                  <a:lnTo>
                    <a:pt x="550" y="165"/>
                  </a:lnTo>
                  <a:lnTo>
                    <a:pt x="665" y="130"/>
                  </a:lnTo>
                  <a:lnTo>
                    <a:pt x="724" y="97"/>
                  </a:lnTo>
                  <a:lnTo>
                    <a:pt x="787" y="117"/>
                  </a:lnTo>
                  <a:lnTo>
                    <a:pt x="837" y="93"/>
                  </a:lnTo>
                  <a:lnTo>
                    <a:pt x="876" y="81"/>
                  </a:lnTo>
                  <a:lnTo>
                    <a:pt x="893" y="38"/>
                  </a:lnTo>
                  <a:lnTo>
                    <a:pt x="955" y="5"/>
                  </a:lnTo>
                  <a:lnTo>
                    <a:pt x="1017" y="11"/>
                  </a:lnTo>
                  <a:lnTo>
                    <a:pt x="1062" y="0"/>
                  </a:lnTo>
                  <a:lnTo>
                    <a:pt x="1121" y="16"/>
                  </a:lnTo>
                  <a:lnTo>
                    <a:pt x="1182" y="57"/>
                  </a:lnTo>
                  <a:lnTo>
                    <a:pt x="1229" y="45"/>
                  </a:lnTo>
                  <a:lnTo>
                    <a:pt x="1285" y="74"/>
                  </a:lnTo>
                  <a:lnTo>
                    <a:pt x="1328" y="108"/>
                  </a:lnTo>
                  <a:lnTo>
                    <a:pt x="1361" y="140"/>
                  </a:lnTo>
                  <a:lnTo>
                    <a:pt x="1376" y="180"/>
                  </a:lnTo>
                  <a:lnTo>
                    <a:pt x="1361" y="206"/>
                  </a:lnTo>
                  <a:lnTo>
                    <a:pt x="1334" y="233"/>
                  </a:lnTo>
                  <a:lnTo>
                    <a:pt x="1306" y="233"/>
                  </a:lnTo>
                  <a:lnTo>
                    <a:pt x="1252" y="255"/>
                  </a:lnTo>
                  <a:lnTo>
                    <a:pt x="1213" y="295"/>
                  </a:lnTo>
                  <a:lnTo>
                    <a:pt x="1211" y="323"/>
                  </a:lnTo>
                  <a:lnTo>
                    <a:pt x="1189" y="361"/>
                  </a:lnTo>
                  <a:lnTo>
                    <a:pt x="1180" y="403"/>
                  </a:lnTo>
                  <a:lnTo>
                    <a:pt x="1135" y="454"/>
                  </a:lnTo>
                  <a:lnTo>
                    <a:pt x="1116" y="503"/>
                  </a:lnTo>
                  <a:lnTo>
                    <a:pt x="1086" y="561"/>
                  </a:lnTo>
                  <a:lnTo>
                    <a:pt x="1058" y="598"/>
                  </a:lnTo>
                  <a:lnTo>
                    <a:pt x="1031" y="665"/>
                  </a:lnTo>
                  <a:lnTo>
                    <a:pt x="972" y="691"/>
                  </a:lnTo>
                  <a:lnTo>
                    <a:pt x="853" y="728"/>
                  </a:lnTo>
                  <a:lnTo>
                    <a:pt x="841" y="728"/>
                  </a:lnTo>
                  <a:lnTo>
                    <a:pt x="824" y="701"/>
                  </a:lnTo>
                  <a:lnTo>
                    <a:pt x="779" y="718"/>
                  </a:lnTo>
                  <a:lnTo>
                    <a:pt x="734" y="720"/>
                  </a:lnTo>
                  <a:lnTo>
                    <a:pt x="674" y="759"/>
                  </a:lnTo>
                  <a:lnTo>
                    <a:pt x="621" y="761"/>
                  </a:lnTo>
                  <a:lnTo>
                    <a:pt x="595" y="781"/>
                  </a:lnTo>
                  <a:lnTo>
                    <a:pt x="544" y="786"/>
                  </a:lnTo>
                  <a:lnTo>
                    <a:pt x="496" y="814"/>
                  </a:lnTo>
                  <a:lnTo>
                    <a:pt x="447" y="828"/>
                  </a:lnTo>
                  <a:lnTo>
                    <a:pt x="382" y="833"/>
                  </a:lnTo>
                  <a:lnTo>
                    <a:pt x="327" y="796"/>
                  </a:lnTo>
                  <a:lnTo>
                    <a:pt x="284" y="783"/>
                  </a:lnTo>
                  <a:lnTo>
                    <a:pt x="242" y="726"/>
                  </a:lnTo>
                  <a:lnTo>
                    <a:pt x="189" y="699"/>
                  </a:lnTo>
                  <a:lnTo>
                    <a:pt x="150" y="643"/>
                  </a:lnTo>
                  <a:lnTo>
                    <a:pt x="108" y="622"/>
                  </a:lnTo>
                  <a:lnTo>
                    <a:pt x="74" y="573"/>
                  </a:lnTo>
                  <a:lnTo>
                    <a:pt x="54" y="524"/>
                  </a:lnTo>
                  <a:lnTo>
                    <a:pt x="27" y="509"/>
                  </a:lnTo>
                  <a:lnTo>
                    <a:pt x="0" y="508"/>
                  </a:lnTo>
                  <a:lnTo>
                    <a:pt x="38" y="467"/>
                  </a:lnTo>
                  <a:lnTo>
                    <a:pt x="79" y="457"/>
                  </a:lnTo>
                  <a:lnTo>
                    <a:pt x="74" y="415"/>
                  </a:lnTo>
                  <a:lnTo>
                    <a:pt x="76" y="381"/>
                  </a:lnTo>
                  <a:lnTo>
                    <a:pt x="108" y="313"/>
                  </a:lnTo>
                  <a:lnTo>
                    <a:pt x="83" y="281"/>
                  </a:lnTo>
                  <a:lnTo>
                    <a:pt x="99" y="253"/>
                  </a:lnTo>
                  <a:lnTo>
                    <a:pt x="196" y="251"/>
                  </a:lnTo>
                  <a:lnTo>
                    <a:pt x="214" y="220"/>
                  </a:lnTo>
                  <a:lnTo>
                    <a:pt x="214" y="146"/>
                  </a:lnTo>
                  <a:close/>
                </a:path>
              </a:pathLst>
            </a:custGeom>
            <a:grpFill/>
            <a:ln w="6350" cap="flat" cmpd="sng">
              <a:solidFill>
                <a:schemeClr val="bg1"/>
              </a:solidFill>
              <a:prstDash val="solid"/>
              <a:round/>
              <a:headEnd type="none" w="med" len="med"/>
              <a:tailEnd type="none" w="med" len="med"/>
            </a:ln>
            <a:effectLst/>
          </p:spPr>
          <p:txBody>
            <a:bodyPr/>
            <a:lstStyle/>
            <a:p>
              <a:endParaRPr lang="en-GB" sz="1600" b="1" dirty="0">
                <a:latin typeface="Arial" panose="020B0604020202020204" pitchFamily="34" charset="0"/>
              </a:endParaRPr>
            </a:p>
          </p:txBody>
        </p:sp>
        <p:sp>
          <p:nvSpPr>
            <p:cNvPr id="134" name="Freeform 172">
              <a:extLst>
                <a:ext uri="{FF2B5EF4-FFF2-40B4-BE49-F238E27FC236}">
                  <a16:creationId xmlns:a16="http://schemas.microsoft.com/office/drawing/2014/main" id="{9C19B9D4-1FAD-CE47-68C6-A45DEA509D03}"/>
                </a:ext>
              </a:extLst>
            </p:cNvPr>
            <p:cNvSpPr>
              <a:spLocks noChangeAspect="1"/>
            </p:cNvSpPr>
            <p:nvPr/>
          </p:nvSpPr>
          <p:spPr bwMode="gray">
            <a:xfrm>
              <a:off x="7629321" y="2958055"/>
              <a:ext cx="1076618" cy="711909"/>
            </a:xfrm>
            <a:custGeom>
              <a:avLst/>
              <a:gdLst/>
              <a:ahLst/>
              <a:cxnLst>
                <a:cxn ang="0">
                  <a:pos x="551" y="1435"/>
                </a:cxn>
                <a:cxn ang="0">
                  <a:pos x="146" y="1410"/>
                </a:cxn>
                <a:cxn ang="0">
                  <a:pos x="67" y="1054"/>
                </a:cxn>
                <a:cxn ang="0">
                  <a:pos x="316" y="689"/>
                </a:cxn>
                <a:cxn ang="0">
                  <a:pos x="312" y="358"/>
                </a:cxn>
                <a:cxn ang="0">
                  <a:pos x="450" y="194"/>
                </a:cxn>
                <a:cxn ang="0">
                  <a:pos x="818" y="168"/>
                </a:cxn>
                <a:cxn ang="0">
                  <a:pos x="1028" y="253"/>
                </a:cxn>
                <a:cxn ang="0">
                  <a:pos x="1223" y="288"/>
                </a:cxn>
                <a:cxn ang="0">
                  <a:pos x="1436" y="259"/>
                </a:cxn>
                <a:cxn ang="0">
                  <a:pos x="1671" y="320"/>
                </a:cxn>
                <a:cxn ang="0">
                  <a:pos x="1763" y="196"/>
                </a:cxn>
                <a:cxn ang="0">
                  <a:pos x="2003" y="67"/>
                </a:cxn>
                <a:cxn ang="0">
                  <a:pos x="2196" y="23"/>
                </a:cxn>
                <a:cxn ang="0">
                  <a:pos x="2469" y="95"/>
                </a:cxn>
                <a:cxn ang="0">
                  <a:pos x="2486" y="271"/>
                </a:cxn>
                <a:cxn ang="0">
                  <a:pos x="2686" y="392"/>
                </a:cxn>
                <a:cxn ang="0">
                  <a:pos x="2831" y="620"/>
                </a:cxn>
                <a:cxn ang="0">
                  <a:pos x="3138" y="609"/>
                </a:cxn>
                <a:cxn ang="0">
                  <a:pos x="3339" y="744"/>
                </a:cxn>
                <a:cxn ang="0">
                  <a:pos x="3575" y="837"/>
                </a:cxn>
                <a:cxn ang="0">
                  <a:pos x="3679" y="1055"/>
                </a:cxn>
                <a:cxn ang="0">
                  <a:pos x="3611" y="1196"/>
                </a:cxn>
                <a:cxn ang="0">
                  <a:pos x="3593" y="1453"/>
                </a:cxn>
                <a:cxn ang="0">
                  <a:pos x="3313" y="1563"/>
                </a:cxn>
                <a:cxn ang="0">
                  <a:pos x="3047" y="1738"/>
                </a:cxn>
                <a:cxn ang="0">
                  <a:pos x="2822" y="1812"/>
                </a:cxn>
                <a:cxn ang="0">
                  <a:pos x="2706" y="1929"/>
                </a:cxn>
                <a:cxn ang="0">
                  <a:pos x="2644" y="2037"/>
                </a:cxn>
                <a:cxn ang="0">
                  <a:pos x="2560" y="1994"/>
                </a:cxn>
                <a:cxn ang="0">
                  <a:pos x="2482" y="1892"/>
                </a:cxn>
                <a:cxn ang="0">
                  <a:pos x="2462" y="1968"/>
                </a:cxn>
                <a:cxn ang="0">
                  <a:pos x="2553" y="2012"/>
                </a:cxn>
                <a:cxn ang="0">
                  <a:pos x="2638" y="2086"/>
                </a:cxn>
                <a:cxn ang="0">
                  <a:pos x="2796" y="2205"/>
                </a:cxn>
                <a:cxn ang="0">
                  <a:pos x="2979" y="2183"/>
                </a:cxn>
                <a:cxn ang="0">
                  <a:pos x="2693" y="2310"/>
                </a:cxn>
                <a:cxn ang="0">
                  <a:pos x="2535" y="2413"/>
                </a:cxn>
                <a:cxn ang="0">
                  <a:pos x="2357" y="2383"/>
                </a:cxn>
                <a:cxn ang="0">
                  <a:pos x="2262" y="2205"/>
                </a:cxn>
                <a:cxn ang="0">
                  <a:pos x="2286" y="2052"/>
                </a:cxn>
                <a:cxn ang="0">
                  <a:pos x="2306" y="1955"/>
                </a:cxn>
                <a:cxn ang="0">
                  <a:pos x="2075" y="1933"/>
                </a:cxn>
                <a:cxn ang="0">
                  <a:pos x="1969" y="1851"/>
                </a:cxn>
                <a:cxn ang="0">
                  <a:pos x="2026" y="1759"/>
                </a:cxn>
                <a:cxn ang="0">
                  <a:pos x="1833" y="1825"/>
                </a:cxn>
                <a:cxn ang="0">
                  <a:pos x="1675" y="1902"/>
                </a:cxn>
                <a:cxn ang="0">
                  <a:pos x="1619" y="2044"/>
                </a:cxn>
                <a:cxn ang="0">
                  <a:pos x="1557" y="2111"/>
                </a:cxn>
                <a:cxn ang="0">
                  <a:pos x="1371" y="2210"/>
                </a:cxn>
                <a:cxn ang="0">
                  <a:pos x="1311" y="2089"/>
                </a:cxn>
                <a:cxn ang="0">
                  <a:pos x="1427" y="1860"/>
                </a:cxn>
                <a:cxn ang="0">
                  <a:pos x="1610" y="1805"/>
                </a:cxn>
                <a:cxn ang="0">
                  <a:pos x="1514" y="1579"/>
                </a:cxn>
                <a:cxn ang="0">
                  <a:pos x="1443" y="1380"/>
                </a:cxn>
                <a:cxn ang="0">
                  <a:pos x="1154" y="1265"/>
                </a:cxn>
              </a:cxnLst>
              <a:rect l="0" t="0" r="r" b="b"/>
              <a:pathLst>
                <a:path w="3710" h="2456">
                  <a:moveTo>
                    <a:pt x="927" y="1321"/>
                  </a:moveTo>
                  <a:lnTo>
                    <a:pt x="900" y="1317"/>
                  </a:lnTo>
                  <a:lnTo>
                    <a:pt x="773" y="1394"/>
                  </a:lnTo>
                  <a:lnTo>
                    <a:pt x="708" y="1396"/>
                  </a:lnTo>
                  <a:lnTo>
                    <a:pt x="648" y="1412"/>
                  </a:lnTo>
                  <a:lnTo>
                    <a:pt x="586" y="1455"/>
                  </a:lnTo>
                  <a:lnTo>
                    <a:pt x="551" y="1435"/>
                  </a:lnTo>
                  <a:lnTo>
                    <a:pt x="508" y="1398"/>
                  </a:lnTo>
                  <a:lnTo>
                    <a:pt x="451" y="1400"/>
                  </a:lnTo>
                  <a:lnTo>
                    <a:pt x="395" y="1416"/>
                  </a:lnTo>
                  <a:lnTo>
                    <a:pt x="305" y="1410"/>
                  </a:lnTo>
                  <a:lnTo>
                    <a:pt x="238" y="1398"/>
                  </a:lnTo>
                  <a:lnTo>
                    <a:pt x="174" y="1398"/>
                  </a:lnTo>
                  <a:lnTo>
                    <a:pt x="146" y="1410"/>
                  </a:lnTo>
                  <a:lnTo>
                    <a:pt x="131" y="1369"/>
                  </a:lnTo>
                  <a:lnTo>
                    <a:pt x="99" y="1337"/>
                  </a:lnTo>
                  <a:lnTo>
                    <a:pt x="56" y="1304"/>
                  </a:lnTo>
                  <a:lnTo>
                    <a:pt x="0" y="1274"/>
                  </a:lnTo>
                  <a:lnTo>
                    <a:pt x="23" y="1189"/>
                  </a:lnTo>
                  <a:lnTo>
                    <a:pt x="66" y="1079"/>
                  </a:lnTo>
                  <a:lnTo>
                    <a:pt x="67" y="1054"/>
                  </a:lnTo>
                  <a:lnTo>
                    <a:pt x="86" y="1059"/>
                  </a:lnTo>
                  <a:lnTo>
                    <a:pt x="123" y="1051"/>
                  </a:lnTo>
                  <a:lnTo>
                    <a:pt x="115" y="1004"/>
                  </a:lnTo>
                  <a:lnTo>
                    <a:pt x="122" y="951"/>
                  </a:lnTo>
                  <a:lnTo>
                    <a:pt x="188" y="809"/>
                  </a:lnTo>
                  <a:lnTo>
                    <a:pt x="245" y="736"/>
                  </a:lnTo>
                  <a:lnTo>
                    <a:pt x="316" y="689"/>
                  </a:lnTo>
                  <a:lnTo>
                    <a:pt x="384" y="633"/>
                  </a:lnTo>
                  <a:lnTo>
                    <a:pt x="402" y="580"/>
                  </a:lnTo>
                  <a:lnTo>
                    <a:pt x="379" y="524"/>
                  </a:lnTo>
                  <a:lnTo>
                    <a:pt x="384" y="483"/>
                  </a:lnTo>
                  <a:lnTo>
                    <a:pt x="345" y="439"/>
                  </a:lnTo>
                  <a:lnTo>
                    <a:pt x="338" y="425"/>
                  </a:lnTo>
                  <a:lnTo>
                    <a:pt x="312" y="358"/>
                  </a:lnTo>
                  <a:lnTo>
                    <a:pt x="305" y="310"/>
                  </a:lnTo>
                  <a:lnTo>
                    <a:pt x="285" y="264"/>
                  </a:lnTo>
                  <a:lnTo>
                    <a:pt x="308" y="242"/>
                  </a:lnTo>
                  <a:lnTo>
                    <a:pt x="338" y="237"/>
                  </a:lnTo>
                  <a:lnTo>
                    <a:pt x="368" y="242"/>
                  </a:lnTo>
                  <a:lnTo>
                    <a:pt x="427" y="215"/>
                  </a:lnTo>
                  <a:lnTo>
                    <a:pt x="450" y="194"/>
                  </a:lnTo>
                  <a:lnTo>
                    <a:pt x="458" y="165"/>
                  </a:lnTo>
                  <a:lnTo>
                    <a:pt x="488" y="152"/>
                  </a:lnTo>
                  <a:lnTo>
                    <a:pt x="640" y="128"/>
                  </a:lnTo>
                  <a:lnTo>
                    <a:pt x="669" y="140"/>
                  </a:lnTo>
                  <a:lnTo>
                    <a:pt x="732" y="142"/>
                  </a:lnTo>
                  <a:lnTo>
                    <a:pt x="764" y="135"/>
                  </a:lnTo>
                  <a:lnTo>
                    <a:pt x="818" y="168"/>
                  </a:lnTo>
                  <a:lnTo>
                    <a:pt x="876" y="185"/>
                  </a:lnTo>
                  <a:lnTo>
                    <a:pt x="907" y="189"/>
                  </a:lnTo>
                  <a:lnTo>
                    <a:pt x="937" y="184"/>
                  </a:lnTo>
                  <a:lnTo>
                    <a:pt x="963" y="199"/>
                  </a:lnTo>
                  <a:lnTo>
                    <a:pt x="993" y="206"/>
                  </a:lnTo>
                  <a:lnTo>
                    <a:pt x="1021" y="221"/>
                  </a:lnTo>
                  <a:lnTo>
                    <a:pt x="1028" y="253"/>
                  </a:lnTo>
                  <a:lnTo>
                    <a:pt x="1051" y="272"/>
                  </a:lnTo>
                  <a:lnTo>
                    <a:pt x="1111" y="268"/>
                  </a:lnTo>
                  <a:lnTo>
                    <a:pt x="1115" y="299"/>
                  </a:lnTo>
                  <a:lnTo>
                    <a:pt x="1139" y="318"/>
                  </a:lnTo>
                  <a:lnTo>
                    <a:pt x="1163" y="299"/>
                  </a:lnTo>
                  <a:lnTo>
                    <a:pt x="1192" y="288"/>
                  </a:lnTo>
                  <a:lnTo>
                    <a:pt x="1223" y="288"/>
                  </a:lnTo>
                  <a:lnTo>
                    <a:pt x="1247" y="264"/>
                  </a:lnTo>
                  <a:lnTo>
                    <a:pt x="1271" y="283"/>
                  </a:lnTo>
                  <a:lnTo>
                    <a:pt x="1300" y="293"/>
                  </a:lnTo>
                  <a:lnTo>
                    <a:pt x="1331" y="286"/>
                  </a:lnTo>
                  <a:lnTo>
                    <a:pt x="1347" y="310"/>
                  </a:lnTo>
                  <a:lnTo>
                    <a:pt x="1375" y="328"/>
                  </a:lnTo>
                  <a:lnTo>
                    <a:pt x="1436" y="259"/>
                  </a:lnTo>
                  <a:lnTo>
                    <a:pt x="1486" y="296"/>
                  </a:lnTo>
                  <a:lnTo>
                    <a:pt x="1497" y="328"/>
                  </a:lnTo>
                  <a:lnTo>
                    <a:pt x="1521" y="347"/>
                  </a:lnTo>
                  <a:lnTo>
                    <a:pt x="1547" y="328"/>
                  </a:lnTo>
                  <a:lnTo>
                    <a:pt x="1580" y="331"/>
                  </a:lnTo>
                  <a:lnTo>
                    <a:pt x="1640" y="318"/>
                  </a:lnTo>
                  <a:lnTo>
                    <a:pt x="1671" y="320"/>
                  </a:lnTo>
                  <a:lnTo>
                    <a:pt x="1700" y="333"/>
                  </a:lnTo>
                  <a:lnTo>
                    <a:pt x="1718" y="358"/>
                  </a:lnTo>
                  <a:lnTo>
                    <a:pt x="1748" y="351"/>
                  </a:lnTo>
                  <a:lnTo>
                    <a:pt x="1763" y="323"/>
                  </a:lnTo>
                  <a:lnTo>
                    <a:pt x="1755" y="259"/>
                  </a:lnTo>
                  <a:lnTo>
                    <a:pt x="1763" y="229"/>
                  </a:lnTo>
                  <a:lnTo>
                    <a:pt x="1763" y="196"/>
                  </a:lnTo>
                  <a:lnTo>
                    <a:pt x="1776" y="168"/>
                  </a:lnTo>
                  <a:lnTo>
                    <a:pt x="1840" y="100"/>
                  </a:lnTo>
                  <a:lnTo>
                    <a:pt x="1869" y="86"/>
                  </a:lnTo>
                  <a:lnTo>
                    <a:pt x="1901" y="86"/>
                  </a:lnTo>
                  <a:lnTo>
                    <a:pt x="1928" y="68"/>
                  </a:lnTo>
                  <a:lnTo>
                    <a:pt x="2005" y="67"/>
                  </a:lnTo>
                  <a:lnTo>
                    <a:pt x="2003" y="67"/>
                  </a:lnTo>
                  <a:lnTo>
                    <a:pt x="2026" y="87"/>
                  </a:lnTo>
                  <a:lnTo>
                    <a:pt x="2054" y="95"/>
                  </a:lnTo>
                  <a:lnTo>
                    <a:pt x="2081" y="82"/>
                  </a:lnTo>
                  <a:lnTo>
                    <a:pt x="2101" y="59"/>
                  </a:lnTo>
                  <a:lnTo>
                    <a:pt x="2108" y="28"/>
                  </a:lnTo>
                  <a:lnTo>
                    <a:pt x="2135" y="11"/>
                  </a:lnTo>
                  <a:lnTo>
                    <a:pt x="2196" y="23"/>
                  </a:lnTo>
                  <a:lnTo>
                    <a:pt x="2228" y="23"/>
                  </a:lnTo>
                  <a:lnTo>
                    <a:pt x="2288" y="5"/>
                  </a:lnTo>
                  <a:lnTo>
                    <a:pt x="2347" y="14"/>
                  </a:lnTo>
                  <a:lnTo>
                    <a:pt x="2406" y="0"/>
                  </a:lnTo>
                  <a:lnTo>
                    <a:pt x="2453" y="38"/>
                  </a:lnTo>
                  <a:lnTo>
                    <a:pt x="2468" y="64"/>
                  </a:lnTo>
                  <a:lnTo>
                    <a:pt x="2469" y="95"/>
                  </a:lnTo>
                  <a:lnTo>
                    <a:pt x="2515" y="136"/>
                  </a:lnTo>
                  <a:lnTo>
                    <a:pt x="2534" y="162"/>
                  </a:lnTo>
                  <a:lnTo>
                    <a:pt x="2534" y="196"/>
                  </a:lnTo>
                  <a:lnTo>
                    <a:pt x="2503" y="213"/>
                  </a:lnTo>
                  <a:lnTo>
                    <a:pt x="2474" y="215"/>
                  </a:lnTo>
                  <a:lnTo>
                    <a:pt x="2486" y="242"/>
                  </a:lnTo>
                  <a:lnTo>
                    <a:pt x="2486" y="271"/>
                  </a:lnTo>
                  <a:lnTo>
                    <a:pt x="2503" y="329"/>
                  </a:lnTo>
                  <a:lnTo>
                    <a:pt x="2528" y="348"/>
                  </a:lnTo>
                  <a:lnTo>
                    <a:pt x="2557" y="360"/>
                  </a:lnTo>
                  <a:lnTo>
                    <a:pt x="2617" y="376"/>
                  </a:lnTo>
                  <a:lnTo>
                    <a:pt x="2645" y="364"/>
                  </a:lnTo>
                  <a:lnTo>
                    <a:pt x="2674" y="365"/>
                  </a:lnTo>
                  <a:lnTo>
                    <a:pt x="2686" y="392"/>
                  </a:lnTo>
                  <a:lnTo>
                    <a:pt x="2725" y="438"/>
                  </a:lnTo>
                  <a:lnTo>
                    <a:pt x="2752" y="539"/>
                  </a:lnTo>
                  <a:lnTo>
                    <a:pt x="2743" y="569"/>
                  </a:lnTo>
                  <a:lnTo>
                    <a:pt x="2752" y="598"/>
                  </a:lnTo>
                  <a:lnTo>
                    <a:pt x="2778" y="617"/>
                  </a:lnTo>
                  <a:lnTo>
                    <a:pt x="2804" y="634"/>
                  </a:lnTo>
                  <a:lnTo>
                    <a:pt x="2831" y="620"/>
                  </a:lnTo>
                  <a:lnTo>
                    <a:pt x="2860" y="614"/>
                  </a:lnTo>
                  <a:lnTo>
                    <a:pt x="2891" y="620"/>
                  </a:lnTo>
                  <a:lnTo>
                    <a:pt x="2932" y="661"/>
                  </a:lnTo>
                  <a:lnTo>
                    <a:pt x="2963" y="651"/>
                  </a:lnTo>
                  <a:lnTo>
                    <a:pt x="2990" y="665"/>
                  </a:lnTo>
                  <a:lnTo>
                    <a:pt x="3082" y="637"/>
                  </a:lnTo>
                  <a:lnTo>
                    <a:pt x="3138" y="609"/>
                  </a:lnTo>
                  <a:lnTo>
                    <a:pt x="3166" y="618"/>
                  </a:lnTo>
                  <a:lnTo>
                    <a:pt x="3185" y="644"/>
                  </a:lnTo>
                  <a:lnTo>
                    <a:pt x="3226" y="727"/>
                  </a:lnTo>
                  <a:lnTo>
                    <a:pt x="3265" y="772"/>
                  </a:lnTo>
                  <a:lnTo>
                    <a:pt x="3297" y="771"/>
                  </a:lnTo>
                  <a:lnTo>
                    <a:pt x="3307" y="740"/>
                  </a:lnTo>
                  <a:lnTo>
                    <a:pt x="3339" y="744"/>
                  </a:lnTo>
                  <a:lnTo>
                    <a:pt x="3357" y="768"/>
                  </a:lnTo>
                  <a:lnTo>
                    <a:pt x="3387" y="772"/>
                  </a:lnTo>
                  <a:lnTo>
                    <a:pt x="3415" y="785"/>
                  </a:lnTo>
                  <a:lnTo>
                    <a:pt x="3436" y="806"/>
                  </a:lnTo>
                  <a:lnTo>
                    <a:pt x="3497" y="803"/>
                  </a:lnTo>
                  <a:lnTo>
                    <a:pt x="3546" y="837"/>
                  </a:lnTo>
                  <a:lnTo>
                    <a:pt x="3575" y="837"/>
                  </a:lnTo>
                  <a:lnTo>
                    <a:pt x="3620" y="877"/>
                  </a:lnTo>
                  <a:lnTo>
                    <a:pt x="3653" y="883"/>
                  </a:lnTo>
                  <a:lnTo>
                    <a:pt x="3683" y="881"/>
                  </a:lnTo>
                  <a:lnTo>
                    <a:pt x="3708" y="898"/>
                  </a:lnTo>
                  <a:lnTo>
                    <a:pt x="3680" y="912"/>
                  </a:lnTo>
                  <a:lnTo>
                    <a:pt x="3710" y="1000"/>
                  </a:lnTo>
                  <a:lnTo>
                    <a:pt x="3679" y="1055"/>
                  </a:lnTo>
                  <a:lnTo>
                    <a:pt x="3620" y="1068"/>
                  </a:lnTo>
                  <a:lnTo>
                    <a:pt x="3638" y="1093"/>
                  </a:lnTo>
                  <a:lnTo>
                    <a:pt x="3669" y="1099"/>
                  </a:lnTo>
                  <a:lnTo>
                    <a:pt x="3686" y="1124"/>
                  </a:lnTo>
                  <a:lnTo>
                    <a:pt x="3627" y="1140"/>
                  </a:lnTo>
                  <a:lnTo>
                    <a:pt x="3614" y="1167"/>
                  </a:lnTo>
                  <a:lnTo>
                    <a:pt x="3611" y="1196"/>
                  </a:lnTo>
                  <a:lnTo>
                    <a:pt x="3629" y="1220"/>
                  </a:lnTo>
                  <a:lnTo>
                    <a:pt x="3640" y="1249"/>
                  </a:lnTo>
                  <a:lnTo>
                    <a:pt x="3633" y="1279"/>
                  </a:lnTo>
                  <a:lnTo>
                    <a:pt x="3659" y="1293"/>
                  </a:lnTo>
                  <a:lnTo>
                    <a:pt x="3647" y="1354"/>
                  </a:lnTo>
                  <a:lnTo>
                    <a:pt x="3621" y="1441"/>
                  </a:lnTo>
                  <a:lnTo>
                    <a:pt x="3593" y="1453"/>
                  </a:lnTo>
                  <a:lnTo>
                    <a:pt x="3536" y="1439"/>
                  </a:lnTo>
                  <a:lnTo>
                    <a:pt x="3505" y="1445"/>
                  </a:lnTo>
                  <a:lnTo>
                    <a:pt x="3452" y="1416"/>
                  </a:lnTo>
                  <a:lnTo>
                    <a:pt x="3430" y="1436"/>
                  </a:lnTo>
                  <a:lnTo>
                    <a:pt x="3396" y="1487"/>
                  </a:lnTo>
                  <a:lnTo>
                    <a:pt x="3339" y="1509"/>
                  </a:lnTo>
                  <a:lnTo>
                    <a:pt x="3313" y="1563"/>
                  </a:lnTo>
                  <a:lnTo>
                    <a:pt x="3316" y="1595"/>
                  </a:lnTo>
                  <a:lnTo>
                    <a:pt x="3318" y="1650"/>
                  </a:lnTo>
                  <a:lnTo>
                    <a:pt x="3230" y="1662"/>
                  </a:lnTo>
                  <a:lnTo>
                    <a:pt x="3180" y="1674"/>
                  </a:lnTo>
                  <a:lnTo>
                    <a:pt x="3144" y="1712"/>
                  </a:lnTo>
                  <a:lnTo>
                    <a:pt x="3117" y="1710"/>
                  </a:lnTo>
                  <a:lnTo>
                    <a:pt x="3047" y="1738"/>
                  </a:lnTo>
                  <a:lnTo>
                    <a:pt x="3035" y="1782"/>
                  </a:lnTo>
                  <a:lnTo>
                    <a:pt x="2990" y="1756"/>
                  </a:lnTo>
                  <a:lnTo>
                    <a:pt x="2907" y="1797"/>
                  </a:lnTo>
                  <a:lnTo>
                    <a:pt x="2896" y="1814"/>
                  </a:lnTo>
                  <a:lnTo>
                    <a:pt x="2891" y="1795"/>
                  </a:lnTo>
                  <a:lnTo>
                    <a:pt x="2851" y="1810"/>
                  </a:lnTo>
                  <a:lnTo>
                    <a:pt x="2822" y="1812"/>
                  </a:lnTo>
                  <a:lnTo>
                    <a:pt x="2763" y="1866"/>
                  </a:lnTo>
                  <a:lnTo>
                    <a:pt x="2749" y="1868"/>
                  </a:lnTo>
                  <a:lnTo>
                    <a:pt x="2728" y="1908"/>
                  </a:lnTo>
                  <a:lnTo>
                    <a:pt x="2700" y="1949"/>
                  </a:lnTo>
                  <a:lnTo>
                    <a:pt x="2673" y="1962"/>
                  </a:lnTo>
                  <a:lnTo>
                    <a:pt x="2681" y="1942"/>
                  </a:lnTo>
                  <a:lnTo>
                    <a:pt x="2706" y="1929"/>
                  </a:lnTo>
                  <a:lnTo>
                    <a:pt x="2722" y="1911"/>
                  </a:lnTo>
                  <a:lnTo>
                    <a:pt x="2706" y="1856"/>
                  </a:lnTo>
                  <a:lnTo>
                    <a:pt x="2689" y="1856"/>
                  </a:lnTo>
                  <a:lnTo>
                    <a:pt x="2671" y="1911"/>
                  </a:lnTo>
                  <a:lnTo>
                    <a:pt x="2634" y="1949"/>
                  </a:lnTo>
                  <a:lnTo>
                    <a:pt x="2644" y="2003"/>
                  </a:lnTo>
                  <a:lnTo>
                    <a:pt x="2644" y="2037"/>
                  </a:lnTo>
                  <a:lnTo>
                    <a:pt x="2625" y="2037"/>
                  </a:lnTo>
                  <a:lnTo>
                    <a:pt x="2625" y="2023"/>
                  </a:lnTo>
                  <a:lnTo>
                    <a:pt x="2605" y="1980"/>
                  </a:lnTo>
                  <a:lnTo>
                    <a:pt x="2609" y="1968"/>
                  </a:lnTo>
                  <a:lnTo>
                    <a:pt x="2601" y="1951"/>
                  </a:lnTo>
                  <a:lnTo>
                    <a:pt x="2575" y="1969"/>
                  </a:lnTo>
                  <a:lnTo>
                    <a:pt x="2560" y="1994"/>
                  </a:lnTo>
                  <a:lnTo>
                    <a:pt x="2553" y="1988"/>
                  </a:lnTo>
                  <a:lnTo>
                    <a:pt x="2562" y="1963"/>
                  </a:lnTo>
                  <a:lnTo>
                    <a:pt x="2553" y="1951"/>
                  </a:lnTo>
                  <a:lnTo>
                    <a:pt x="2503" y="1951"/>
                  </a:lnTo>
                  <a:lnTo>
                    <a:pt x="2499" y="1942"/>
                  </a:lnTo>
                  <a:lnTo>
                    <a:pt x="2496" y="1911"/>
                  </a:lnTo>
                  <a:lnTo>
                    <a:pt x="2482" y="1892"/>
                  </a:lnTo>
                  <a:lnTo>
                    <a:pt x="2476" y="1945"/>
                  </a:lnTo>
                  <a:lnTo>
                    <a:pt x="2467" y="1949"/>
                  </a:lnTo>
                  <a:lnTo>
                    <a:pt x="2400" y="1929"/>
                  </a:lnTo>
                  <a:lnTo>
                    <a:pt x="2417" y="1942"/>
                  </a:lnTo>
                  <a:lnTo>
                    <a:pt x="2435" y="1963"/>
                  </a:lnTo>
                  <a:lnTo>
                    <a:pt x="2451" y="1960"/>
                  </a:lnTo>
                  <a:lnTo>
                    <a:pt x="2462" y="1968"/>
                  </a:lnTo>
                  <a:lnTo>
                    <a:pt x="2472" y="1988"/>
                  </a:lnTo>
                  <a:lnTo>
                    <a:pt x="2474" y="2010"/>
                  </a:lnTo>
                  <a:lnTo>
                    <a:pt x="2486" y="2025"/>
                  </a:lnTo>
                  <a:lnTo>
                    <a:pt x="2496" y="2017"/>
                  </a:lnTo>
                  <a:lnTo>
                    <a:pt x="2499" y="1991"/>
                  </a:lnTo>
                  <a:lnTo>
                    <a:pt x="2535" y="1999"/>
                  </a:lnTo>
                  <a:lnTo>
                    <a:pt x="2553" y="2012"/>
                  </a:lnTo>
                  <a:lnTo>
                    <a:pt x="2573" y="2012"/>
                  </a:lnTo>
                  <a:lnTo>
                    <a:pt x="2556" y="2058"/>
                  </a:lnTo>
                  <a:lnTo>
                    <a:pt x="2565" y="2064"/>
                  </a:lnTo>
                  <a:lnTo>
                    <a:pt x="2589" y="2052"/>
                  </a:lnTo>
                  <a:lnTo>
                    <a:pt x="2598" y="2059"/>
                  </a:lnTo>
                  <a:lnTo>
                    <a:pt x="2591" y="2090"/>
                  </a:lnTo>
                  <a:lnTo>
                    <a:pt x="2638" y="2086"/>
                  </a:lnTo>
                  <a:lnTo>
                    <a:pt x="2661" y="2115"/>
                  </a:lnTo>
                  <a:lnTo>
                    <a:pt x="2663" y="2161"/>
                  </a:lnTo>
                  <a:lnTo>
                    <a:pt x="2673" y="2194"/>
                  </a:lnTo>
                  <a:lnTo>
                    <a:pt x="2684" y="2178"/>
                  </a:lnTo>
                  <a:lnTo>
                    <a:pt x="2751" y="2197"/>
                  </a:lnTo>
                  <a:lnTo>
                    <a:pt x="2756" y="2174"/>
                  </a:lnTo>
                  <a:lnTo>
                    <a:pt x="2796" y="2205"/>
                  </a:lnTo>
                  <a:lnTo>
                    <a:pt x="2839" y="2156"/>
                  </a:lnTo>
                  <a:lnTo>
                    <a:pt x="2855" y="2153"/>
                  </a:lnTo>
                  <a:lnTo>
                    <a:pt x="2864" y="2174"/>
                  </a:lnTo>
                  <a:lnTo>
                    <a:pt x="2894" y="2158"/>
                  </a:lnTo>
                  <a:lnTo>
                    <a:pt x="2943" y="2147"/>
                  </a:lnTo>
                  <a:lnTo>
                    <a:pt x="2986" y="2152"/>
                  </a:lnTo>
                  <a:lnTo>
                    <a:pt x="2979" y="2183"/>
                  </a:lnTo>
                  <a:lnTo>
                    <a:pt x="2964" y="2197"/>
                  </a:lnTo>
                  <a:lnTo>
                    <a:pt x="2959" y="2226"/>
                  </a:lnTo>
                  <a:lnTo>
                    <a:pt x="2959" y="2267"/>
                  </a:lnTo>
                  <a:lnTo>
                    <a:pt x="2891" y="2268"/>
                  </a:lnTo>
                  <a:lnTo>
                    <a:pt x="2878" y="2282"/>
                  </a:lnTo>
                  <a:lnTo>
                    <a:pt x="2761" y="2246"/>
                  </a:lnTo>
                  <a:lnTo>
                    <a:pt x="2693" y="2310"/>
                  </a:lnTo>
                  <a:lnTo>
                    <a:pt x="2661" y="2346"/>
                  </a:lnTo>
                  <a:lnTo>
                    <a:pt x="2616" y="2336"/>
                  </a:lnTo>
                  <a:lnTo>
                    <a:pt x="2562" y="2352"/>
                  </a:lnTo>
                  <a:lnTo>
                    <a:pt x="2582" y="2363"/>
                  </a:lnTo>
                  <a:lnTo>
                    <a:pt x="2558" y="2368"/>
                  </a:lnTo>
                  <a:lnTo>
                    <a:pt x="2540" y="2395"/>
                  </a:lnTo>
                  <a:lnTo>
                    <a:pt x="2535" y="2413"/>
                  </a:lnTo>
                  <a:lnTo>
                    <a:pt x="2523" y="2424"/>
                  </a:lnTo>
                  <a:lnTo>
                    <a:pt x="2499" y="2428"/>
                  </a:lnTo>
                  <a:lnTo>
                    <a:pt x="2456" y="2456"/>
                  </a:lnTo>
                  <a:lnTo>
                    <a:pt x="2394" y="2450"/>
                  </a:lnTo>
                  <a:lnTo>
                    <a:pt x="2384" y="2447"/>
                  </a:lnTo>
                  <a:lnTo>
                    <a:pt x="2340" y="2411"/>
                  </a:lnTo>
                  <a:lnTo>
                    <a:pt x="2357" y="2383"/>
                  </a:lnTo>
                  <a:lnTo>
                    <a:pt x="2357" y="2346"/>
                  </a:lnTo>
                  <a:lnTo>
                    <a:pt x="2363" y="2316"/>
                  </a:lnTo>
                  <a:lnTo>
                    <a:pt x="2359" y="2281"/>
                  </a:lnTo>
                  <a:lnTo>
                    <a:pt x="2340" y="2239"/>
                  </a:lnTo>
                  <a:lnTo>
                    <a:pt x="2316" y="2232"/>
                  </a:lnTo>
                  <a:lnTo>
                    <a:pt x="2290" y="2235"/>
                  </a:lnTo>
                  <a:lnTo>
                    <a:pt x="2262" y="2205"/>
                  </a:lnTo>
                  <a:lnTo>
                    <a:pt x="2219" y="2178"/>
                  </a:lnTo>
                  <a:lnTo>
                    <a:pt x="2158" y="2178"/>
                  </a:lnTo>
                  <a:lnTo>
                    <a:pt x="2157" y="2170"/>
                  </a:lnTo>
                  <a:lnTo>
                    <a:pt x="2169" y="2146"/>
                  </a:lnTo>
                  <a:lnTo>
                    <a:pt x="2206" y="2127"/>
                  </a:lnTo>
                  <a:lnTo>
                    <a:pt x="2253" y="2078"/>
                  </a:lnTo>
                  <a:lnTo>
                    <a:pt x="2286" y="2052"/>
                  </a:lnTo>
                  <a:lnTo>
                    <a:pt x="2390" y="2023"/>
                  </a:lnTo>
                  <a:lnTo>
                    <a:pt x="2406" y="2012"/>
                  </a:lnTo>
                  <a:lnTo>
                    <a:pt x="2390" y="2003"/>
                  </a:lnTo>
                  <a:lnTo>
                    <a:pt x="2388" y="1974"/>
                  </a:lnTo>
                  <a:lnTo>
                    <a:pt x="2363" y="1951"/>
                  </a:lnTo>
                  <a:lnTo>
                    <a:pt x="2343" y="1976"/>
                  </a:lnTo>
                  <a:lnTo>
                    <a:pt x="2306" y="1955"/>
                  </a:lnTo>
                  <a:lnTo>
                    <a:pt x="2304" y="1940"/>
                  </a:lnTo>
                  <a:lnTo>
                    <a:pt x="2271" y="1949"/>
                  </a:lnTo>
                  <a:lnTo>
                    <a:pt x="2267" y="1960"/>
                  </a:lnTo>
                  <a:lnTo>
                    <a:pt x="2241" y="1960"/>
                  </a:lnTo>
                  <a:lnTo>
                    <a:pt x="2158" y="1980"/>
                  </a:lnTo>
                  <a:lnTo>
                    <a:pt x="2097" y="1957"/>
                  </a:lnTo>
                  <a:lnTo>
                    <a:pt x="2075" y="1933"/>
                  </a:lnTo>
                  <a:lnTo>
                    <a:pt x="2053" y="1927"/>
                  </a:lnTo>
                  <a:lnTo>
                    <a:pt x="2010" y="1931"/>
                  </a:lnTo>
                  <a:lnTo>
                    <a:pt x="2005" y="1915"/>
                  </a:lnTo>
                  <a:lnTo>
                    <a:pt x="2054" y="1879"/>
                  </a:lnTo>
                  <a:lnTo>
                    <a:pt x="2048" y="1868"/>
                  </a:lnTo>
                  <a:lnTo>
                    <a:pt x="1989" y="1862"/>
                  </a:lnTo>
                  <a:lnTo>
                    <a:pt x="1969" y="1851"/>
                  </a:lnTo>
                  <a:lnTo>
                    <a:pt x="1999" y="1839"/>
                  </a:lnTo>
                  <a:lnTo>
                    <a:pt x="2091" y="1851"/>
                  </a:lnTo>
                  <a:lnTo>
                    <a:pt x="2099" y="1845"/>
                  </a:lnTo>
                  <a:lnTo>
                    <a:pt x="2091" y="1834"/>
                  </a:lnTo>
                  <a:lnTo>
                    <a:pt x="2068" y="1828"/>
                  </a:lnTo>
                  <a:lnTo>
                    <a:pt x="2044" y="1795"/>
                  </a:lnTo>
                  <a:lnTo>
                    <a:pt x="2026" y="1759"/>
                  </a:lnTo>
                  <a:lnTo>
                    <a:pt x="2016" y="1787"/>
                  </a:lnTo>
                  <a:lnTo>
                    <a:pt x="1987" y="1800"/>
                  </a:lnTo>
                  <a:lnTo>
                    <a:pt x="1954" y="1812"/>
                  </a:lnTo>
                  <a:lnTo>
                    <a:pt x="1960" y="1773"/>
                  </a:lnTo>
                  <a:lnTo>
                    <a:pt x="1937" y="1791"/>
                  </a:lnTo>
                  <a:lnTo>
                    <a:pt x="1894" y="1814"/>
                  </a:lnTo>
                  <a:lnTo>
                    <a:pt x="1833" y="1825"/>
                  </a:lnTo>
                  <a:lnTo>
                    <a:pt x="1808" y="1839"/>
                  </a:lnTo>
                  <a:lnTo>
                    <a:pt x="1782" y="1845"/>
                  </a:lnTo>
                  <a:lnTo>
                    <a:pt x="1777" y="1877"/>
                  </a:lnTo>
                  <a:lnTo>
                    <a:pt x="1735" y="1942"/>
                  </a:lnTo>
                  <a:lnTo>
                    <a:pt x="1720" y="1938"/>
                  </a:lnTo>
                  <a:lnTo>
                    <a:pt x="1706" y="1908"/>
                  </a:lnTo>
                  <a:lnTo>
                    <a:pt x="1675" y="1902"/>
                  </a:lnTo>
                  <a:lnTo>
                    <a:pt x="1661" y="1886"/>
                  </a:lnTo>
                  <a:lnTo>
                    <a:pt x="1671" y="1911"/>
                  </a:lnTo>
                  <a:lnTo>
                    <a:pt x="1704" y="1940"/>
                  </a:lnTo>
                  <a:lnTo>
                    <a:pt x="1712" y="1980"/>
                  </a:lnTo>
                  <a:lnTo>
                    <a:pt x="1690" y="2021"/>
                  </a:lnTo>
                  <a:lnTo>
                    <a:pt x="1671" y="2042"/>
                  </a:lnTo>
                  <a:lnTo>
                    <a:pt x="1619" y="2044"/>
                  </a:lnTo>
                  <a:lnTo>
                    <a:pt x="1610" y="2062"/>
                  </a:lnTo>
                  <a:lnTo>
                    <a:pt x="1588" y="2072"/>
                  </a:lnTo>
                  <a:lnTo>
                    <a:pt x="1586" y="2100"/>
                  </a:lnTo>
                  <a:lnTo>
                    <a:pt x="1567" y="2090"/>
                  </a:lnTo>
                  <a:lnTo>
                    <a:pt x="1564" y="2055"/>
                  </a:lnTo>
                  <a:lnTo>
                    <a:pt x="1557" y="2039"/>
                  </a:lnTo>
                  <a:lnTo>
                    <a:pt x="1557" y="2111"/>
                  </a:lnTo>
                  <a:lnTo>
                    <a:pt x="1564" y="2168"/>
                  </a:lnTo>
                  <a:lnTo>
                    <a:pt x="1553" y="2172"/>
                  </a:lnTo>
                  <a:lnTo>
                    <a:pt x="1532" y="2161"/>
                  </a:lnTo>
                  <a:lnTo>
                    <a:pt x="1500" y="2158"/>
                  </a:lnTo>
                  <a:lnTo>
                    <a:pt x="1467" y="2172"/>
                  </a:lnTo>
                  <a:lnTo>
                    <a:pt x="1410" y="2181"/>
                  </a:lnTo>
                  <a:lnTo>
                    <a:pt x="1371" y="2210"/>
                  </a:lnTo>
                  <a:lnTo>
                    <a:pt x="1331" y="2213"/>
                  </a:lnTo>
                  <a:lnTo>
                    <a:pt x="1283" y="2149"/>
                  </a:lnTo>
                  <a:lnTo>
                    <a:pt x="1252" y="2153"/>
                  </a:lnTo>
                  <a:lnTo>
                    <a:pt x="1252" y="2142"/>
                  </a:lnTo>
                  <a:lnTo>
                    <a:pt x="1288" y="2142"/>
                  </a:lnTo>
                  <a:lnTo>
                    <a:pt x="1309" y="2120"/>
                  </a:lnTo>
                  <a:lnTo>
                    <a:pt x="1311" y="2089"/>
                  </a:lnTo>
                  <a:lnTo>
                    <a:pt x="1322" y="2061"/>
                  </a:lnTo>
                  <a:lnTo>
                    <a:pt x="1350" y="2044"/>
                  </a:lnTo>
                  <a:lnTo>
                    <a:pt x="1355" y="2015"/>
                  </a:lnTo>
                  <a:lnTo>
                    <a:pt x="1375" y="1993"/>
                  </a:lnTo>
                  <a:lnTo>
                    <a:pt x="1403" y="1979"/>
                  </a:lnTo>
                  <a:lnTo>
                    <a:pt x="1413" y="1889"/>
                  </a:lnTo>
                  <a:lnTo>
                    <a:pt x="1427" y="1860"/>
                  </a:lnTo>
                  <a:lnTo>
                    <a:pt x="1455" y="1846"/>
                  </a:lnTo>
                  <a:lnTo>
                    <a:pt x="1471" y="1872"/>
                  </a:lnTo>
                  <a:lnTo>
                    <a:pt x="1497" y="1858"/>
                  </a:lnTo>
                  <a:lnTo>
                    <a:pt x="1584" y="1879"/>
                  </a:lnTo>
                  <a:lnTo>
                    <a:pt x="1610" y="1863"/>
                  </a:lnTo>
                  <a:lnTo>
                    <a:pt x="1622" y="1835"/>
                  </a:lnTo>
                  <a:lnTo>
                    <a:pt x="1610" y="1805"/>
                  </a:lnTo>
                  <a:lnTo>
                    <a:pt x="1615" y="1776"/>
                  </a:lnTo>
                  <a:lnTo>
                    <a:pt x="1611" y="1748"/>
                  </a:lnTo>
                  <a:lnTo>
                    <a:pt x="1597" y="1721"/>
                  </a:lnTo>
                  <a:lnTo>
                    <a:pt x="1542" y="1693"/>
                  </a:lnTo>
                  <a:lnTo>
                    <a:pt x="1516" y="1639"/>
                  </a:lnTo>
                  <a:lnTo>
                    <a:pt x="1523" y="1609"/>
                  </a:lnTo>
                  <a:lnTo>
                    <a:pt x="1514" y="1579"/>
                  </a:lnTo>
                  <a:lnTo>
                    <a:pt x="1483" y="1575"/>
                  </a:lnTo>
                  <a:lnTo>
                    <a:pt x="1469" y="1549"/>
                  </a:lnTo>
                  <a:lnTo>
                    <a:pt x="1446" y="1528"/>
                  </a:lnTo>
                  <a:lnTo>
                    <a:pt x="1457" y="1467"/>
                  </a:lnTo>
                  <a:lnTo>
                    <a:pt x="1458" y="1438"/>
                  </a:lnTo>
                  <a:lnTo>
                    <a:pt x="1457" y="1407"/>
                  </a:lnTo>
                  <a:lnTo>
                    <a:pt x="1443" y="1380"/>
                  </a:lnTo>
                  <a:lnTo>
                    <a:pt x="1412" y="1388"/>
                  </a:lnTo>
                  <a:lnTo>
                    <a:pt x="1370" y="1345"/>
                  </a:lnTo>
                  <a:lnTo>
                    <a:pt x="1339" y="1337"/>
                  </a:lnTo>
                  <a:lnTo>
                    <a:pt x="1279" y="1348"/>
                  </a:lnTo>
                  <a:lnTo>
                    <a:pt x="1252" y="1339"/>
                  </a:lnTo>
                  <a:lnTo>
                    <a:pt x="1181" y="1280"/>
                  </a:lnTo>
                  <a:lnTo>
                    <a:pt x="1154" y="1265"/>
                  </a:lnTo>
                  <a:lnTo>
                    <a:pt x="1094" y="1245"/>
                  </a:lnTo>
                  <a:lnTo>
                    <a:pt x="1034" y="1266"/>
                  </a:lnTo>
                  <a:lnTo>
                    <a:pt x="1004" y="1269"/>
                  </a:lnTo>
                  <a:lnTo>
                    <a:pt x="974" y="1263"/>
                  </a:lnTo>
                  <a:lnTo>
                    <a:pt x="947" y="1280"/>
                  </a:lnTo>
                  <a:lnTo>
                    <a:pt x="927" y="1321"/>
                  </a:lnTo>
                  <a:close/>
                </a:path>
              </a:pathLst>
            </a:custGeom>
            <a:grpFill/>
            <a:ln w="6350" cap="flat" cmpd="sng">
              <a:solidFill>
                <a:schemeClr val="bg1"/>
              </a:solidFill>
              <a:prstDash val="solid"/>
              <a:round/>
              <a:headEnd type="none" w="med" len="med"/>
              <a:tailEnd type="none" w="med" len="med"/>
            </a:ln>
            <a:effectLst/>
          </p:spPr>
          <p:txBody>
            <a:bodyPr/>
            <a:lstStyle/>
            <a:p>
              <a:endParaRPr lang="en-GB" sz="1600" b="1" dirty="0">
                <a:latin typeface="Arial" panose="020B0604020202020204" pitchFamily="34" charset="0"/>
              </a:endParaRPr>
            </a:p>
          </p:txBody>
        </p:sp>
        <p:sp>
          <p:nvSpPr>
            <p:cNvPr id="135" name="Freeform 173">
              <a:extLst>
                <a:ext uri="{FF2B5EF4-FFF2-40B4-BE49-F238E27FC236}">
                  <a16:creationId xmlns:a16="http://schemas.microsoft.com/office/drawing/2014/main" id="{AFC5A35B-0838-6253-C366-CE7284313AA5}"/>
                </a:ext>
              </a:extLst>
            </p:cNvPr>
            <p:cNvSpPr>
              <a:spLocks noChangeAspect="1"/>
            </p:cNvSpPr>
            <p:nvPr/>
          </p:nvSpPr>
          <p:spPr bwMode="gray">
            <a:xfrm>
              <a:off x="7029268" y="3078157"/>
              <a:ext cx="408732" cy="240204"/>
            </a:xfrm>
            <a:custGeom>
              <a:avLst/>
              <a:gdLst/>
              <a:ahLst/>
              <a:cxnLst>
                <a:cxn ang="0">
                  <a:pos x="1384" y="531"/>
                </a:cxn>
                <a:cxn ang="0">
                  <a:pos x="1321" y="555"/>
                </a:cxn>
                <a:cxn ang="0">
                  <a:pos x="1271" y="595"/>
                </a:cxn>
                <a:cxn ang="0">
                  <a:pos x="1259" y="657"/>
                </a:cxn>
                <a:cxn ang="0">
                  <a:pos x="1207" y="696"/>
                </a:cxn>
                <a:cxn ang="0">
                  <a:pos x="1159" y="759"/>
                </a:cxn>
                <a:cxn ang="0">
                  <a:pos x="1082" y="750"/>
                </a:cxn>
                <a:cxn ang="0">
                  <a:pos x="1031" y="784"/>
                </a:cxn>
                <a:cxn ang="0">
                  <a:pos x="1009" y="776"/>
                </a:cxn>
                <a:cxn ang="0">
                  <a:pos x="848" y="747"/>
                </a:cxn>
                <a:cxn ang="0">
                  <a:pos x="764" y="685"/>
                </a:cxn>
                <a:cxn ang="0">
                  <a:pos x="615" y="715"/>
                </a:cxn>
                <a:cxn ang="0">
                  <a:pos x="568" y="780"/>
                </a:cxn>
                <a:cxn ang="0">
                  <a:pos x="493" y="798"/>
                </a:cxn>
                <a:cxn ang="0">
                  <a:pos x="423" y="773"/>
                </a:cxn>
                <a:cxn ang="0">
                  <a:pos x="358" y="731"/>
                </a:cxn>
                <a:cxn ang="0">
                  <a:pos x="227" y="609"/>
                </a:cxn>
                <a:cxn ang="0">
                  <a:pos x="85" y="475"/>
                </a:cxn>
                <a:cxn ang="0">
                  <a:pos x="76" y="363"/>
                </a:cxn>
                <a:cxn ang="0">
                  <a:pos x="0" y="305"/>
                </a:cxn>
                <a:cxn ang="0">
                  <a:pos x="4" y="255"/>
                </a:cxn>
                <a:cxn ang="0">
                  <a:pos x="71" y="307"/>
                </a:cxn>
                <a:cxn ang="0">
                  <a:pos x="147" y="230"/>
                </a:cxn>
                <a:cxn ang="0">
                  <a:pos x="276" y="179"/>
                </a:cxn>
                <a:cxn ang="0">
                  <a:pos x="444" y="84"/>
                </a:cxn>
                <a:cxn ang="0">
                  <a:pos x="493" y="9"/>
                </a:cxn>
                <a:cxn ang="0">
                  <a:pos x="545" y="89"/>
                </a:cxn>
                <a:cxn ang="0">
                  <a:pos x="594" y="104"/>
                </a:cxn>
                <a:cxn ang="0">
                  <a:pos x="688" y="67"/>
                </a:cxn>
                <a:cxn ang="0">
                  <a:pos x="735" y="100"/>
                </a:cxn>
                <a:cxn ang="0">
                  <a:pos x="849" y="160"/>
                </a:cxn>
                <a:cxn ang="0">
                  <a:pos x="897" y="174"/>
                </a:cxn>
                <a:cxn ang="0">
                  <a:pos x="878" y="225"/>
                </a:cxn>
                <a:cxn ang="0">
                  <a:pos x="978" y="305"/>
                </a:cxn>
                <a:cxn ang="0">
                  <a:pos x="1009" y="253"/>
                </a:cxn>
                <a:cxn ang="0">
                  <a:pos x="1104" y="264"/>
                </a:cxn>
                <a:cxn ang="0">
                  <a:pos x="1181" y="332"/>
                </a:cxn>
                <a:cxn ang="0">
                  <a:pos x="1233" y="352"/>
                </a:cxn>
                <a:cxn ang="0">
                  <a:pos x="1339" y="475"/>
                </a:cxn>
              </a:cxnLst>
              <a:rect l="0" t="0" r="r" b="b"/>
              <a:pathLst>
                <a:path w="1410" h="827">
                  <a:moveTo>
                    <a:pt x="1410" y="508"/>
                  </a:moveTo>
                  <a:lnTo>
                    <a:pt x="1384" y="531"/>
                  </a:lnTo>
                  <a:lnTo>
                    <a:pt x="1342" y="528"/>
                  </a:lnTo>
                  <a:lnTo>
                    <a:pt x="1321" y="555"/>
                  </a:lnTo>
                  <a:lnTo>
                    <a:pt x="1302" y="585"/>
                  </a:lnTo>
                  <a:lnTo>
                    <a:pt x="1271" y="595"/>
                  </a:lnTo>
                  <a:lnTo>
                    <a:pt x="1262" y="611"/>
                  </a:lnTo>
                  <a:lnTo>
                    <a:pt x="1259" y="657"/>
                  </a:lnTo>
                  <a:lnTo>
                    <a:pt x="1239" y="690"/>
                  </a:lnTo>
                  <a:lnTo>
                    <a:pt x="1207" y="696"/>
                  </a:lnTo>
                  <a:lnTo>
                    <a:pt x="1207" y="722"/>
                  </a:lnTo>
                  <a:lnTo>
                    <a:pt x="1159" y="759"/>
                  </a:lnTo>
                  <a:lnTo>
                    <a:pt x="1103" y="765"/>
                  </a:lnTo>
                  <a:lnTo>
                    <a:pt x="1082" y="750"/>
                  </a:lnTo>
                  <a:lnTo>
                    <a:pt x="1055" y="747"/>
                  </a:lnTo>
                  <a:lnTo>
                    <a:pt x="1031" y="784"/>
                  </a:lnTo>
                  <a:lnTo>
                    <a:pt x="1009" y="827"/>
                  </a:lnTo>
                  <a:lnTo>
                    <a:pt x="1009" y="776"/>
                  </a:lnTo>
                  <a:lnTo>
                    <a:pt x="980" y="737"/>
                  </a:lnTo>
                  <a:lnTo>
                    <a:pt x="848" y="747"/>
                  </a:lnTo>
                  <a:lnTo>
                    <a:pt x="795" y="700"/>
                  </a:lnTo>
                  <a:lnTo>
                    <a:pt x="764" y="685"/>
                  </a:lnTo>
                  <a:lnTo>
                    <a:pt x="637" y="677"/>
                  </a:lnTo>
                  <a:lnTo>
                    <a:pt x="615" y="715"/>
                  </a:lnTo>
                  <a:lnTo>
                    <a:pt x="604" y="747"/>
                  </a:lnTo>
                  <a:lnTo>
                    <a:pt x="568" y="780"/>
                  </a:lnTo>
                  <a:lnTo>
                    <a:pt x="536" y="794"/>
                  </a:lnTo>
                  <a:lnTo>
                    <a:pt x="493" y="798"/>
                  </a:lnTo>
                  <a:lnTo>
                    <a:pt x="450" y="794"/>
                  </a:lnTo>
                  <a:lnTo>
                    <a:pt x="423" y="773"/>
                  </a:lnTo>
                  <a:lnTo>
                    <a:pt x="376" y="753"/>
                  </a:lnTo>
                  <a:lnTo>
                    <a:pt x="358" y="731"/>
                  </a:lnTo>
                  <a:lnTo>
                    <a:pt x="264" y="655"/>
                  </a:lnTo>
                  <a:lnTo>
                    <a:pt x="227" y="609"/>
                  </a:lnTo>
                  <a:lnTo>
                    <a:pt x="121" y="526"/>
                  </a:lnTo>
                  <a:lnTo>
                    <a:pt x="85" y="475"/>
                  </a:lnTo>
                  <a:lnTo>
                    <a:pt x="85" y="408"/>
                  </a:lnTo>
                  <a:lnTo>
                    <a:pt x="76" y="363"/>
                  </a:lnTo>
                  <a:lnTo>
                    <a:pt x="31" y="342"/>
                  </a:lnTo>
                  <a:lnTo>
                    <a:pt x="0" y="305"/>
                  </a:lnTo>
                  <a:lnTo>
                    <a:pt x="0" y="271"/>
                  </a:lnTo>
                  <a:lnTo>
                    <a:pt x="4" y="255"/>
                  </a:lnTo>
                  <a:lnTo>
                    <a:pt x="63" y="309"/>
                  </a:lnTo>
                  <a:lnTo>
                    <a:pt x="71" y="307"/>
                  </a:lnTo>
                  <a:lnTo>
                    <a:pt x="90" y="257"/>
                  </a:lnTo>
                  <a:lnTo>
                    <a:pt x="147" y="230"/>
                  </a:lnTo>
                  <a:lnTo>
                    <a:pt x="213" y="210"/>
                  </a:lnTo>
                  <a:lnTo>
                    <a:pt x="276" y="179"/>
                  </a:lnTo>
                  <a:lnTo>
                    <a:pt x="301" y="136"/>
                  </a:lnTo>
                  <a:lnTo>
                    <a:pt x="444" y="84"/>
                  </a:lnTo>
                  <a:lnTo>
                    <a:pt x="456" y="0"/>
                  </a:lnTo>
                  <a:lnTo>
                    <a:pt x="493" y="9"/>
                  </a:lnTo>
                  <a:lnTo>
                    <a:pt x="518" y="54"/>
                  </a:lnTo>
                  <a:lnTo>
                    <a:pt x="545" y="89"/>
                  </a:lnTo>
                  <a:lnTo>
                    <a:pt x="570" y="89"/>
                  </a:lnTo>
                  <a:lnTo>
                    <a:pt x="594" y="104"/>
                  </a:lnTo>
                  <a:lnTo>
                    <a:pt x="649" y="46"/>
                  </a:lnTo>
                  <a:lnTo>
                    <a:pt x="688" y="67"/>
                  </a:lnTo>
                  <a:lnTo>
                    <a:pt x="708" y="102"/>
                  </a:lnTo>
                  <a:lnTo>
                    <a:pt x="735" y="100"/>
                  </a:lnTo>
                  <a:lnTo>
                    <a:pt x="815" y="115"/>
                  </a:lnTo>
                  <a:lnTo>
                    <a:pt x="849" y="160"/>
                  </a:lnTo>
                  <a:lnTo>
                    <a:pt x="892" y="167"/>
                  </a:lnTo>
                  <a:lnTo>
                    <a:pt x="897" y="174"/>
                  </a:lnTo>
                  <a:lnTo>
                    <a:pt x="897" y="185"/>
                  </a:lnTo>
                  <a:lnTo>
                    <a:pt x="878" y="225"/>
                  </a:lnTo>
                  <a:lnTo>
                    <a:pt x="951" y="293"/>
                  </a:lnTo>
                  <a:lnTo>
                    <a:pt x="978" y="305"/>
                  </a:lnTo>
                  <a:lnTo>
                    <a:pt x="1021" y="275"/>
                  </a:lnTo>
                  <a:lnTo>
                    <a:pt x="1009" y="253"/>
                  </a:lnTo>
                  <a:lnTo>
                    <a:pt x="1014" y="230"/>
                  </a:lnTo>
                  <a:lnTo>
                    <a:pt x="1104" y="264"/>
                  </a:lnTo>
                  <a:lnTo>
                    <a:pt x="1180" y="273"/>
                  </a:lnTo>
                  <a:lnTo>
                    <a:pt x="1181" y="332"/>
                  </a:lnTo>
                  <a:lnTo>
                    <a:pt x="1215" y="358"/>
                  </a:lnTo>
                  <a:lnTo>
                    <a:pt x="1233" y="352"/>
                  </a:lnTo>
                  <a:lnTo>
                    <a:pt x="1267" y="369"/>
                  </a:lnTo>
                  <a:lnTo>
                    <a:pt x="1339" y="475"/>
                  </a:lnTo>
                  <a:lnTo>
                    <a:pt x="1410" y="508"/>
                  </a:lnTo>
                  <a:close/>
                </a:path>
              </a:pathLst>
            </a:custGeom>
            <a:grpFill/>
            <a:ln w="6350" cap="flat" cmpd="sng">
              <a:solidFill>
                <a:schemeClr val="bg1"/>
              </a:solidFill>
              <a:prstDash val="solid"/>
              <a:round/>
              <a:headEnd type="none" w="med" len="med"/>
              <a:tailEnd type="none" w="med" len="med"/>
            </a:ln>
            <a:effectLst/>
          </p:spPr>
          <p:txBody>
            <a:bodyPr/>
            <a:lstStyle/>
            <a:p>
              <a:endParaRPr lang="en-GB" sz="1600" b="1" dirty="0">
                <a:latin typeface="Arial" panose="020B0604020202020204" pitchFamily="34" charset="0"/>
              </a:endParaRPr>
            </a:p>
          </p:txBody>
        </p:sp>
        <p:sp>
          <p:nvSpPr>
            <p:cNvPr id="137" name="Freeform 175">
              <a:extLst>
                <a:ext uri="{FF2B5EF4-FFF2-40B4-BE49-F238E27FC236}">
                  <a16:creationId xmlns:a16="http://schemas.microsoft.com/office/drawing/2014/main" id="{65463A5E-5C20-D5FA-0694-84A2925ED215}"/>
                </a:ext>
              </a:extLst>
            </p:cNvPr>
            <p:cNvSpPr>
              <a:spLocks noChangeAspect="1"/>
            </p:cNvSpPr>
            <p:nvPr/>
          </p:nvSpPr>
          <p:spPr bwMode="gray">
            <a:xfrm>
              <a:off x="7648453" y="3690850"/>
              <a:ext cx="373947" cy="233242"/>
            </a:xfrm>
            <a:custGeom>
              <a:avLst/>
              <a:gdLst/>
              <a:ahLst/>
              <a:cxnLst>
                <a:cxn ang="0">
                  <a:pos x="119" y="777"/>
                </a:cxn>
                <a:cxn ang="0">
                  <a:pos x="117" y="713"/>
                </a:cxn>
                <a:cxn ang="0">
                  <a:pos x="94" y="603"/>
                </a:cxn>
                <a:cxn ang="0">
                  <a:pos x="8" y="531"/>
                </a:cxn>
                <a:cxn ang="0">
                  <a:pos x="8" y="441"/>
                </a:cxn>
                <a:cxn ang="0">
                  <a:pos x="54" y="345"/>
                </a:cxn>
                <a:cxn ang="0">
                  <a:pos x="97" y="303"/>
                </a:cxn>
                <a:cxn ang="0">
                  <a:pos x="43" y="241"/>
                </a:cxn>
                <a:cxn ang="0">
                  <a:pos x="8" y="186"/>
                </a:cxn>
                <a:cxn ang="0">
                  <a:pos x="0" y="107"/>
                </a:cxn>
                <a:cxn ang="0">
                  <a:pos x="11" y="28"/>
                </a:cxn>
                <a:cxn ang="0">
                  <a:pos x="74" y="0"/>
                </a:cxn>
                <a:cxn ang="0">
                  <a:pos x="121" y="16"/>
                </a:cxn>
                <a:cxn ang="0">
                  <a:pos x="97" y="69"/>
                </a:cxn>
                <a:cxn ang="0">
                  <a:pos x="137" y="102"/>
                </a:cxn>
                <a:cxn ang="0">
                  <a:pos x="187" y="102"/>
                </a:cxn>
                <a:cxn ang="0">
                  <a:pos x="315" y="116"/>
                </a:cxn>
                <a:cxn ang="0">
                  <a:pos x="468" y="119"/>
                </a:cxn>
                <a:cxn ang="0">
                  <a:pos x="633" y="146"/>
                </a:cxn>
                <a:cxn ang="0">
                  <a:pos x="695" y="130"/>
                </a:cxn>
                <a:cxn ang="0">
                  <a:pos x="764" y="83"/>
                </a:cxn>
                <a:cxn ang="0">
                  <a:pos x="846" y="44"/>
                </a:cxn>
                <a:cxn ang="0">
                  <a:pos x="940" y="16"/>
                </a:cxn>
                <a:cxn ang="0">
                  <a:pos x="1012" y="18"/>
                </a:cxn>
                <a:cxn ang="0">
                  <a:pos x="1037" y="37"/>
                </a:cxn>
                <a:cxn ang="0">
                  <a:pos x="1145" y="67"/>
                </a:cxn>
                <a:cxn ang="0">
                  <a:pos x="1223" y="120"/>
                </a:cxn>
                <a:cxn ang="0">
                  <a:pos x="1288" y="114"/>
                </a:cxn>
                <a:cxn ang="0">
                  <a:pos x="1278" y="173"/>
                </a:cxn>
                <a:cxn ang="0">
                  <a:pos x="1258" y="215"/>
                </a:cxn>
                <a:cxn ang="0">
                  <a:pos x="1188" y="233"/>
                </a:cxn>
                <a:cxn ang="0">
                  <a:pos x="1142" y="288"/>
                </a:cxn>
                <a:cxn ang="0">
                  <a:pos x="1141" y="399"/>
                </a:cxn>
                <a:cxn ang="0">
                  <a:pos x="1108" y="409"/>
                </a:cxn>
                <a:cxn ang="0">
                  <a:pos x="1098" y="429"/>
                </a:cxn>
                <a:cxn ang="0">
                  <a:pos x="1057" y="466"/>
                </a:cxn>
                <a:cxn ang="0">
                  <a:pos x="1069" y="481"/>
                </a:cxn>
                <a:cxn ang="0">
                  <a:pos x="1086" y="488"/>
                </a:cxn>
                <a:cxn ang="0">
                  <a:pos x="1102" y="513"/>
                </a:cxn>
                <a:cxn ang="0">
                  <a:pos x="1116" y="552"/>
                </a:cxn>
                <a:cxn ang="0">
                  <a:pos x="1157" y="606"/>
                </a:cxn>
                <a:cxn ang="0">
                  <a:pos x="1160" y="630"/>
                </a:cxn>
                <a:cxn ang="0">
                  <a:pos x="1129" y="625"/>
                </a:cxn>
                <a:cxn ang="0">
                  <a:pos x="1044" y="636"/>
                </a:cxn>
                <a:cxn ang="0">
                  <a:pos x="979" y="601"/>
                </a:cxn>
                <a:cxn ang="0">
                  <a:pos x="902" y="630"/>
                </a:cxn>
                <a:cxn ang="0">
                  <a:pos x="850" y="639"/>
                </a:cxn>
                <a:cxn ang="0">
                  <a:pos x="816" y="664"/>
                </a:cxn>
                <a:cxn ang="0">
                  <a:pos x="772" y="669"/>
                </a:cxn>
                <a:cxn ang="0">
                  <a:pos x="766" y="743"/>
                </a:cxn>
                <a:cxn ang="0">
                  <a:pos x="715" y="787"/>
                </a:cxn>
                <a:cxn ang="0">
                  <a:pos x="640" y="804"/>
                </a:cxn>
                <a:cxn ang="0">
                  <a:pos x="506" y="757"/>
                </a:cxn>
                <a:cxn ang="0">
                  <a:pos x="471" y="724"/>
                </a:cxn>
                <a:cxn ang="0">
                  <a:pos x="428" y="722"/>
                </a:cxn>
                <a:cxn ang="0">
                  <a:pos x="313" y="761"/>
                </a:cxn>
                <a:cxn ang="0">
                  <a:pos x="228" y="761"/>
                </a:cxn>
                <a:cxn ang="0">
                  <a:pos x="167" y="775"/>
                </a:cxn>
                <a:cxn ang="0">
                  <a:pos x="119" y="777"/>
                </a:cxn>
              </a:cxnLst>
              <a:rect l="0" t="0" r="r" b="b"/>
              <a:pathLst>
                <a:path w="1288" h="804">
                  <a:moveTo>
                    <a:pt x="119" y="777"/>
                  </a:moveTo>
                  <a:lnTo>
                    <a:pt x="117" y="713"/>
                  </a:lnTo>
                  <a:lnTo>
                    <a:pt x="94" y="603"/>
                  </a:lnTo>
                  <a:lnTo>
                    <a:pt x="8" y="531"/>
                  </a:lnTo>
                  <a:lnTo>
                    <a:pt x="8" y="441"/>
                  </a:lnTo>
                  <a:lnTo>
                    <a:pt x="54" y="345"/>
                  </a:lnTo>
                  <a:lnTo>
                    <a:pt x="97" y="303"/>
                  </a:lnTo>
                  <a:lnTo>
                    <a:pt x="43" y="241"/>
                  </a:lnTo>
                  <a:lnTo>
                    <a:pt x="8" y="186"/>
                  </a:lnTo>
                  <a:lnTo>
                    <a:pt x="0" y="107"/>
                  </a:lnTo>
                  <a:lnTo>
                    <a:pt x="11" y="28"/>
                  </a:lnTo>
                  <a:lnTo>
                    <a:pt x="74" y="0"/>
                  </a:lnTo>
                  <a:lnTo>
                    <a:pt x="121" y="16"/>
                  </a:lnTo>
                  <a:lnTo>
                    <a:pt x="97" y="69"/>
                  </a:lnTo>
                  <a:lnTo>
                    <a:pt x="137" y="102"/>
                  </a:lnTo>
                  <a:lnTo>
                    <a:pt x="187" y="102"/>
                  </a:lnTo>
                  <a:lnTo>
                    <a:pt x="315" y="116"/>
                  </a:lnTo>
                  <a:lnTo>
                    <a:pt x="468" y="119"/>
                  </a:lnTo>
                  <a:lnTo>
                    <a:pt x="633" y="146"/>
                  </a:lnTo>
                  <a:lnTo>
                    <a:pt x="695" y="130"/>
                  </a:lnTo>
                  <a:lnTo>
                    <a:pt x="764" y="83"/>
                  </a:lnTo>
                  <a:lnTo>
                    <a:pt x="846" y="44"/>
                  </a:lnTo>
                  <a:lnTo>
                    <a:pt x="940" y="16"/>
                  </a:lnTo>
                  <a:lnTo>
                    <a:pt x="1012" y="18"/>
                  </a:lnTo>
                  <a:lnTo>
                    <a:pt x="1037" y="37"/>
                  </a:lnTo>
                  <a:lnTo>
                    <a:pt x="1145" y="67"/>
                  </a:lnTo>
                  <a:lnTo>
                    <a:pt x="1223" y="120"/>
                  </a:lnTo>
                  <a:lnTo>
                    <a:pt x="1288" y="114"/>
                  </a:lnTo>
                  <a:lnTo>
                    <a:pt x="1278" y="173"/>
                  </a:lnTo>
                  <a:lnTo>
                    <a:pt x="1258" y="215"/>
                  </a:lnTo>
                  <a:lnTo>
                    <a:pt x="1188" y="233"/>
                  </a:lnTo>
                  <a:lnTo>
                    <a:pt x="1142" y="288"/>
                  </a:lnTo>
                  <a:lnTo>
                    <a:pt x="1141" y="399"/>
                  </a:lnTo>
                  <a:lnTo>
                    <a:pt x="1108" y="409"/>
                  </a:lnTo>
                  <a:lnTo>
                    <a:pt x="1098" y="429"/>
                  </a:lnTo>
                  <a:lnTo>
                    <a:pt x="1057" y="466"/>
                  </a:lnTo>
                  <a:lnTo>
                    <a:pt x="1069" y="481"/>
                  </a:lnTo>
                  <a:lnTo>
                    <a:pt x="1086" y="488"/>
                  </a:lnTo>
                  <a:lnTo>
                    <a:pt x="1102" y="513"/>
                  </a:lnTo>
                  <a:lnTo>
                    <a:pt x="1116" y="552"/>
                  </a:lnTo>
                  <a:lnTo>
                    <a:pt x="1157" y="606"/>
                  </a:lnTo>
                  <a:lnTo>
                    <a:pt x="1160" y="630"/>
                  </a:lnTo>
                  <a:lnTo>
                    <a:pt x="1129" y="625"/>
                  </a:lnTo>
                  <a:lnTo>
                    <a:pt x="1044" y="636"/>
                  </a:lnTo>
                  <a:lnTo>
                    <a:pt x="979" y="601"/>
                  </a:lnTo>
                  <a:lnTo>
                    <a:pt x="902" y="630"/>
                  </a:lnTo>
                  <a:lnTo>
                    <a:pt x="850" y="639"/>
                  </a:lnTo>
                  <a:lnTo>
                    <a:pt x="816" y="664"/>
                  </a:lnTo>
                  <a:lnTo>
                    <a:pt x="772" y="669"/>
                  </a:lnTo>
                  <a:lnTo>
                    <a:pt x="766" y="743"/>
                  </a:lnTo>
                  <a:lnTo>
                    <a:pt x="715" y="787"/>
                  </a:lnTo>
                  <a:lnTo>
                    <a:pt x="640" y="804"/>
                  </a:lnTo>
                  <a:lnTo>
                    <a:pt x="506" y="757"/>
                  </a:lnTo>
                  <a:lnTo>
                    <a:pt x="471" y="724"/>
                  </a:lnTo>
                  <a:lnTo>
                    <a:pt x="428" y="722"/>
                  </a:lnTo>
                  <a:lnTo>
                    <a:pt x="313" y="761"/>
                  </a:lnTo>
                  <a:lnTo>
                    <a:pt x="228" y="761"/>
                  </a:lnTo>
                  <a:lnTo>
                    <a:pt x="167" y="775"/>
                  </a:lnTo>
                  <a:lnTo>
                    <a:pt x="119" y="777"/>
                  </a:lnTo>
                  <a:close/>
                </a:path>
              </a:pathLst>
            </a:custGeom>
            <a:grpFill/>
            <a:ln w="6350" cap="flat" cmpd="sng">
              <a:solidFill>
                <a:schemeClr val="bg1"/>
              </a:solidFill>
              <a:prstDash val="solid"/>
              <a:round/>
              <a:headEnd type="none" w="med" len="med"/>
              <a:tailEnd type="none" w="med" len="med"/>
            </a:ln>
            <a:effectLst/>
          </p:spPr>
          <p:txBody>
            <a:bodyPr/>
            <a:lstStyle/>
            <a:p>
              <a:endParaRPr lang="en-GB" sz="1600" b="1" dirty="0">
                <a:latin typeface="Arial" panose="020B0604020202020204" pitchFamily="34" charset="0"/>
              </a:endParaRPr>
            </a:p>
          </p:txBody>
        </p:sp>
        <p:sp>
          <p:nvSpPr>
            <p:cNvPr id="140" name="Freeform 178">
              <a:extLst>
                <a:ext uri="{FF2B5EF4-FFF2-40B4-BE49-F238E27FC236}">
                  <a16:creationId xmlns:a16="http://schemas.microsoft.com/office/drawing/2014/main" id="{D96A267E-D031-28BC-7A35-24C55507E5C3}"/>
                </a:ext>
              </a:extLst>
            </p:cNvPr>
            <p:cNvSpPr>
              <a:spLocks noChangeAspect="1"/>
            </p:cNvSpPr>
            <p:nvPr/>
          </p:nvSpPr>
          <p:spPr bwMode="gray">
            <a:xfrm>
              <a:off x="7898911" y="3320101"/>
              <a:ext cx="201757" cy="259351"/>
            </a:xfrm>
            <a:custGeom>
              <a:avLst/>
              <a:gdLst/>
              <a:ahLst/>
              <a:cxnLst>
                <a:cxn ang="0">
                  <a:pos x="326" y="895"/>
                </a:cxn>
                <a:cxn ang="0">
                  <a:pos x="325" y="839"/>
                </a:cxn>
                <a:cxn ang="0">
                  <a:pos x="321" y="796"/>
                </a:cxn>
                <a:cxn ang="0">
                  <a:pos x="310" y="751"/>
                </a:cxn>
                <a:cxn ang="0">
                  <a:pos x="321" y="688"/>
                </a:cxn>
                <a:cxn ang="0">
                  <a:pos x="321" y="618"/>
                </a:cxn>
                <a:cxn ang="0">
                  <a:pos x="301" y="508"/>
                </a:cxn>
                <a:cxn ang="0">
                  <a:pos x="262" y="433"/>
                </a:cxn>
                <a:cxn ang="0">
                  <a:pos x="208" y="353"/>
                </a:cxn>
                <a:cxn ang="0">
                  <a:pos x="165" y="275"/>
                </a:cxn>
                <a:cxn ang="0">
                  <a:pos x="153" y="212"/>
                </a:cxn>
                <a:cxn ang="0">
                  <a:pos x="122" y="162"/>
                </a:cxn>
                <a:cxn ang="0">
                  <a:pos x="73" y="112"/>
                </a:cxn>
                <a:cxn ang="0">
                  <a:pos x="26" y="73"/>
                </a:cxn>
                <a:cxn ang="0">
                  <a:pos x="0" y="76"/>
                </a:cxn>
                <a:cxn ang="0">
                  <a:pos x="20" y="35"/>
                </a:cxn>
                <a:cxn ang="0">
                  <a:pos x="47" y="17"/>
                </a:cxn>
                <a:cxn ang="0">
                  <a:pos x="77" y="24"/>
                </a:cxn>
                <a:cxn ang="0">
                  <a:pos x="107" y="21"/>
                </a:cxn>
                <a:cxn ang="0">
                  <a:pos x="167" y="0"/>
                </a:cxn>
                <a:cxn ang="0">
                  <a:pos x="227" y="19"/>
                </a:cxn>
                <a:cxn ang="0">
                  <a:pos x="254" y="35"/>
                </a:cxn>
                <a:cxn ang="0">
                  <a:pos x="325" y="93"/>
                </a:cxn>
                <a:cxn ang="0">
                  <a:pos x="353" y="103"/>
                </a:cxn>
                <a:cxn ang="0">
                  <a:pos x="413" y="91"/>
                </a:cxn>
                <a:cxn ang="0">
                  <a:pos x="443" y="99"/>
                </a:cxn>
                <a:cxn ang="0">
                  <a:pos x="485" y="142"/>
                </a:cxn>
                <a:cxn ang="0">
                  <a:pos x="516" y="135"/>
                </a:cxn>
                <a:cxn ang="0">
                  <a:pos x="530" y="162"/>
                </a:cxn>
                <a:cxn ang="0">
                  <a:pos x="531" y="193"/>
                </a:cxn>
                <a:cxn ang="0">
                  <a:pos x="530" y="221"/>
                </a:cxn>
                <a:cxn ang="0">
                  <a:pos x="519" y="283"/>
                </a:cxn>
                <a:cxn ang="0">
                  <a:pos x="542" y="303"/>
                </a:cxn>
                <a:cxn ang="0">
                  <a:pos x="556" y="329"/>
                </a:cxn>
                <a:cxn ang="0">
                  <a:pos x="587" y="334"/>
                </a:cxn>
                <a:cxn ang="0">
                  <a:pos x="596" y="362"/>
                </a:cxn>
                <a:cxn ang="0">
                  <a:pos x="589" y="394"/>
                </a:cxn>
                <a:cxn ang="0">
                  <a:pos x="615" y="448"/>
                </a:cxn>
                <a:cxn ang="0">
                  <a:pos x="670" y="476"/>
                </a:cxn>
                <a:cxn ang="0">
                  <a:pos x="684" y="502"/>
                </a:cxn>
                <a:cxn ang="0">
                  <a:pos x="688" y="531"/>
                </a:cxn>
                <a:cxn ang="0">
                  <a:pos x="683" y="560"/>
                </a:cxn>
                <a:cxn ang="0">
                  <a:pos x="695" y="590"/>
                </a:cxn>
                <a:cxn ang="0">
                  <a:pos x="683" y="618"/>
                </a:cxn>
                <a:cxn ang="0">
                  <a:pos x="657" y="634"/>
                </a:cxn>
                <a:cxn ang="0">
                  <a:pos x="570" y="612"/>
                </a:cxn>
                <a:cxn ang="0">
                  <a:pos x="544" y="627"/>
                </a:cxn>
                <a:cxn ang="0">
                  <a:pos x="528" y="601"/>
                </a:cxn>
                <a:cxn ang="0">
                  <a:pos x="500" y="614"/>
                </a:cxn>
                <a:cxn ang="0">
                  <a:pos x="486" y="643"/>
                </a:cxn>
                <a:cxn ang="0">
                  <a:pos x="476" y="734"/>
                </a:cxn>
                <a:cxn ang="0">
                  <a:pos x="448" y="747"/>
                </a:cxn>
                <a:cxn ang="0">
                  <a:pos x="428" y="770"/>
                </a:cxn>
                <a:cxn ang="0">
                  <a:pos x="425" y="799"/>
                </a:cxn>
                <a:cxn ang="0">
                  <a:pos x="395" y="816"/>
                </a:cxn>
                <a:cxn ang="0">
                  <a:pos x="385" y="843"/>
                </a:cxn>
                <a:cxn ang="0">
                  <a:pos x="382" y="873"/>
                </a:cxn>
                <a:cxn ang="0">
                  <a:pos x="361" y="895"/>
                </a:cxn>
                <a:cxn ang="0">
                  <a:pos x="326" y="895"/>
                </a:cxn>
              </a:cxnLst>
              <a:rect l="0" t="0" r="r" b="b"/>
              <a:pathLst>
                <a:path w="695" h="895">
                  <a:moveTo>
                    <a:pt x="326" y="895"/>
                  </a:moveTo>
                  <a:lnTo>
                    <a:pt x="325" y="839"/>
                  </a:lnTo>
                  <a:lnTo>
                    <a:pt x="321" y="796"/>
                  </a:lnTo>
                  <a:lnTo>
                    <a:pt x="310" y="751"/>
                  </a:lnTo>
                  <a:lnTo>
                    <a:pt x="321" y="688"/>
                  </a:lnTo>
                  <a:lnTo>
                    <a:pt x="321" y="618"/>
                  </a:lnTo>
                  <a:lnTo>
                    <a:pt x="301" y="508"/>
                  </a:lnTo>
                  <a:lnTo>
                    <a:pt x="262" y="433"/>
                  </a:lnTo>
                  <a:lnTo>
                    <a:pt x="208" y="353"/>
                  </a:lnTo>
                  <a:lnTo>
                    <a:pt x="165" y="275"/>
                  </a:lnTo>
                  <a:lnTo>
                    <a:pt x="153" y="212"/>
                  </a:lnTo>
                  <a:lnTo>
                    <a:pt x="122" y="162"/>
                  </a:lnTo>
                  <a:lnTo>
                    <a:pt x="73" y="112"/>
                  </a:lnTo>
                  <a:lnTo>
                    <a:pt x="26" y="73"/>
                  </a:lnTo>
                  <a:lnTo>
                    <a:pt x="0" y="76"/>
                  </a:lnTo>
                  <a:lnTo>
                    <a:pt x="20" y="35"/>
                  </a:lnTo>
                  <a:lnTo>
                    <a:pt x="47" y="17"/>
                  </a:lnTo>
                  <a:lnTo>
                    <a:pt x="77" y="24"/>
                  </a:lnTo>
                  <a:lnTo>
                    <a:pt x="107" y="21"/>
                  </a:lnTo>
                  <a:lnTo>
                    <a:pt x="167" y="0"/>
                  </a:lnTo>
                  <a:lnTo>
                    <a:pt x="227" y="19"/>
                  </a:lnTo>
                  <a:lnTo>
                    <a:pt x="254" y="35"/>
                  </a:lnTo>
                  <a:lnTo>
                    <a:pt x="325" y="93"/>
                  </a:lnTo>
                  <a:lnTo>
                    <a:pt x="353" y="103"/>
                  </a:lnTo>
                  <a:lnTo>
                    <a:pt x="413" y="91"/>
                  </a:lnTo>
                  <a:lnTo>
                    <a:pt x="443" y="99"/>
                  </a:lnTo>
                  <a:lnTo>
                    <a:pt x="485" y="142"/>
                  </a:lnTo>
                  <a:lnTo>
                    <a:pt x="516" y="135"/>
                  </a:lnTo>
                  <a:lnTo>
                    <a:pt x="530" y="162"/>
                  </a:lnTo>
                  <a:lnTo>
                    <a:pt x="531" y="193"/>
                  </a:lnTo>
                  <a:lnTo>
                    <a:pt x="530" y="221"/>
                  </a:lnTo>
                  <a:lnTo>
                    <a:pt x="519" y="283"/>
                  </a:lnTo>
                  <a:lnTo>
                    <a:pt x="542" y="303"/>
                  </a:lnTo>
                  <a:lnTo>
                    <a:pt x="556" y="329"/>
                  </a:lnTo>
                  <a:lnTo>
                    <a:pt x="587" y="334"/>
                  </a:lnTo>
                  <a:lnTo>
                    <a:pt x="596" y="362"/>
                  </a:lnTo>
                  <a:lnTo>
                    <a:pt x="589" y="394"/>
                  </a:lnTo>
                  <a:lnTo>
                    <a:pt x="615" y="448"/>
                  </a:lnTo>
                  <a:lnTo>
                    <a:pt x="670" y="476"/>
                  </a:lnTo>
                  <a:lnTo>
                    <a:pt x="684" y="502"/>
                  </a:lnTo>
                  <a:lnTo>
                    <a:pt x="688" y="531"/>
                  </a:lnTo>
                  <a:lnTo>
                    <a:pt x="683" y="560"/>
                  </a:lnTo>
                  <a:lnTo>
                    <a:pt x="695" y="590"/>
                  </a:lnTo>
                  <a:lnTo>
                    <a:pt x="683" y="618"/>
                  </a:lnTo>
                  <a:lnTo>
                    <a:pt x="657" y="634"/>
                  </a:lnTo>
                  <a:lnTo>
                    <a:pt x="570" y="612"/>
                  </a:lnTo>
                  <a:lnTo>
                    <a:pt x="544" y="627"/>
                  </a:lnTo>
                  <a:lnTo>
                    <a:pt x="528" y="601"/>
                  </a:lnTo>
                  <a:lnTo>
                    <a:pt x="500" y="614"/>
                  </a:lnTo>
                  <a:lnTo>
                    <a:pt x="486" y="643"/>
                  </a:lnTo>
                  <a:lnTo>
                    <a:pt x="476" y="734"/>
                  </a:lnTo>
                  <a:lnTo>
                    <a:pt x="448" y="747"/>
                  </a:lnTo>
                  <a:lnTo>
                    <a:pt x="428" y="770"/>
                  </a:lnTo>
                  <a:lnTo>
                    <a:pt x="425" y="799"/>
                  </a:lnTo>
                  <a:lnTo>
                    <a:pt x="395" y="816"/>
                  </a:lnTo>
                  <a:lnTo>
                    <a:pt x="385" y="843"/>
                  </a:lnTo>
                  <a:lnTo>
                    <a:pt x="382" y="873"/>
                  </a:lnTo>
                  <a:lnTo>
                    <a:pt x="361" y="895"/>
                  </a:lnTo>
                  <a:lnTo>
                    <a:pt x="326" y="895"/>
                  </a:lnTo>
                  <a:close/>
                </a:path>
              </a:pathLst>
            </a:custGeom>
            <a:grpFill/>
            <a:ln w="6350" cap="flat" cmpd="sng">
              <a:solidFill>
                <a:schemeClr val="bg1"/>
              </a:solidFill>
              <a:prstDash val="solid"/>
              <a:round/>
              <a:headEnd type="none" w="med" len="med"/>
              <a:tailEnd type="none" w="med" len="med"/>
            </a:ln>
            <a:effectLst/>
          </p:spPr>
          <p:txBody>
            <a:bodyPr/>
            <a:lstStyle/>
            <a:p>
              <a:endParaRPr lang="en-GB" sz="1600" b="1" dirty="0">
                <a:latin typeface="Arial" panose="020B0604020202020204" pitchFamily="34" charset="0"/>
              </a:endParaRPr>
            </a:p>
          </p:txBody>
        </p:sp>
        <p:sp>
          <p:nvSpPr>
            <p:cNvPr id="143" name="Freeform 182">
              <a:extLst>
                <a:ext uri="{FF2B5EF4-FFF2-40B4-BE49-F238E27FC236}">
                  <a16:creationId xmlns:a16="http://schemas.microsoft.com/office/drawing/2014/main" id="{E974C85E-C0A9-8AA3-972E-972AAD97640D}"/>
                </a:ext>
              </a:extLst>
            </p:cNvPr>
            <p:cNvSpPr>
              <a:spLocks noChangeAspect="1"/>
            </p:cNvSpPr>
            <p:nvPr/>
          </p:nvSpPr>
          <p:spPr bwMode="gray">
            <a:xfrm>
              <a:off x="7321467" y="3224367"/>
              <a:ext cx="328725" cy="161877"/>
            </a:xfrm>
            <a:custGeom>
              <a:avLst/>
              <a:gdLst/>
              <a:ahLst/>
              <a:cxnLst>
                <a:cxn ang="0">
                  <a:pos x="1065" y="358"/>
                </a:cxn>
                <a:cxn ang="0">
                  <a:pos x="1018" y="370"/>
                </a:cxn>
                <a:cxn ang="0">
                  <a:pos x="957" y="329"/>
                </a:cxn>
                <a:cxn ang="0">
                  <a:pos x="898" y="313"/>
                </a:cxn>
                <a:cxn ang="0">
                  <a:pos x="853" y="324"/>
                </a:cxn>
                <a:cxn ang="0">
                  <a:pos x="791" y="318"/>
                </a:cxn>
                <a:cxn ang="0">
                  <a:pos x="729" y="351"/>
                </a:cxn>
                <a:cxn ang="0">
                  <a:pos x="712" y="394"/>
                </a:cxn>
                <a:cxn ang="0">
                  <a:pos x="673" y="406"/>
                </a:cxn>
                <a:cxn ang="0">
                  <a:pos x="623" y="431"/>
                </a:cxn>
                <a:cxn ang="0">
                  <a:pos x="560" y="410"/>
                </a:cxn>
                <a:cxn ang="0">
                  <a:pos x="501" y="444"/>
                </a:cxn>
                <a:cxn ang="0">
                  <a:pos x="386" y="478"/>
                </a:cxn>
                <a:cxn ang="0">
                  <a:pos x="337" y="551"/>
                </a:cxn>
                <a:cxn ang="0">
                  <a:pos x="314" y="552"/>
                </a:cxn>
                <a:cxn ang="0">
                  <a:pos x="191" y="557"/>
                </a:cxn>
                <a:cxn ang="0">
                  <a:pos x="101" y="486"/>
                </a:cxn>
                <a:cxn ang="0">
                  <a:pos x="49" y="460"/>
                </a:cxn>
                <a:cxn ang="0">
                  <a:pos x="23" y="408"/>
                </a:cxn>
                <a:cxn ang="0">
                  <a:pos x="0" y="327"/>
                </a:cxn>
                <a:cxn ang="0">
                  <a:pos x="22" y="284"/>
                </a:cxn>
                <a:cxn ang="0">
                  <a:pos x="46" y="247"/>
                </a:cxn>
                <a:cxn ang="0">
                  <a:pos x="73" y="250"/>
                </a:cxn>
                <a:cxn ang="0">
                  <a:pos x="94" y="265"/>
                </a:cxn>
                <a:cxn ang="0">
                  <a:pos x="150" y="259"/>
                </a:cxn>
                <a:cxn ang="0">
                  <a:pos x="198" y="222"/>
                </a:cxn>
                <a:cxn ang="0">
                  <a:pos x="198" y="196"/>
                </a:cxn>
                <a:cxn ang="0">
                  <a:pos x="230" y="190"/>
                </a:cxn>
                <a:cxn ang="0">
                  <a:pos x="250" y="157"/>
                </a:cxn>
                <a:cxn ang="0">
                  <a:pos x="253" y="111"/>
                </a:cxn>
                <a:cxn ang="0">
                  <a:pos x="262" y="95"/>
                </a:cxn>
                <a:cxn ang="0">
                  <a:pos x="293" y="85"/>
                </a:cxn>
                <a:cxn ang="0">
                  <a:pos x="312" y="55"/>
                </a:cxn>
                <a:cxn ang="0">
                  <a:pos x="333" y="28"/>
                </a:cxn>
                <a:cxn ang="0">
                  <a:pos x="375" y="31"/>
                </a:cxn>
                <a:cxn ang="0">
                  <a:pos x="401" y="8"/>
                </a:cxn>
                <a:cxn ang="0">
                  <a:pos x="443" y="28"/>
                </a:cxn>
                <a:cxn ang="0">
                  <a:pos x="484" y="18"/>
                </a:cxn>
                <a:cxn ang="0">
                  <a:pos x="521" y="0"/>
                </a:cxn>
                <a:cxn ang="0">
                  <a:pos x="553" y="23"/>
                </a:cxn>
                <a:cxn ang="0">
                  <a:pos x="590" y="59"/>
                </a:cxn>
                <a:cxn ang="0">
                  <a:pos x="614" y="95"/>
                </a:cxn>
                <a:cxn ang="0">
                  <a:pos x="643" y="104"/>
                </a:cxn>
                <a:cxn ang="0">
                  <a:pos x="680" y="85"/>
                </a:cxn>
                <a:cxn ang="0">
                  <a:pos x="713" y="50"/>
                </a:cxn>
                <a:cxn ang="0">
                  <a:pos x="785" y="50"/>
                </a:cxn>
                <a:cxn ang="0">
                  <a:pos x="824" y="77"/>
                </a:cxn>
                <a:cxn ang="0">
                  <a:pos x="851" y="57"/>
                </a:cxn>
                <a:cxn ang="0">
                  <a:pos x="889" y="38"/>
                </a:cxn>
                <a:cxn ang="0">
                  <a:pos x="935" y="35"/>
                </a:cxn>
                <a:cxn ang="0">
                  <a:pos x="986" y="38"/>
                </a:cxn>
                <a:cxn ang="0">
                  <a:pos x="1025" y="63"/>
                </a:cxn>
                <a:cxn ang="0">
                  <a:pos x="1054" y="95"/>
                </a:cxn>
                <a:cxn ang="0">
                  <a:pos x="1096" y="127"/>
                </a:cxn>
                <a:cxn ang="0">
                  <a:pos x="1132" y="138"/>
                </a:cxn>
                <a:cxn ang="0">
                  <a:pos x="1131" y="163"/>
                </a:cxn>
                <a:cxn ang="0">
                  <a:pos x="1088" y="273"/>
                </a:cxn>
                <a:cxn ang="0">
                  <a:pos x="1065" y="358"/>
                </a:cxn>
              </a:cxnLst>
              <a:rect l="0" t="0" r="r" b="b"/>
              <a:pathLst>
                <a:path w="1132" h="557">
                  <a:moveTo>
                    <a:pt x="1065" y="358"/>
                  </a:moveTo>
                  <a:lnTo>
                    <a:pt x="1018" y="370"/>
                  </a:lnTo>
                  <a:lnTo>
                    <a:pt x="957" y="329"/>
                  </a:lnTo>
                  <a:lnTo>
                    <a:pt x="898" y="313"/>
                  </a:lnTo>
                  <a:lnTo>
                    <a:pt x="853" y="324"/>
                  </a:lnTo>
                  <a:lnTo>
                    <a:pt x="791" y="318"/>
                  </a:lnTo>
                  <a:lnTo>
                    <a:pt x="729" y="351"/>
                  </a:lnTo>
                  <a:lnTo>
                    <a:pt x="712" y="394"/>
                  </a:lnTo>
                  <a:lnTo>
                    <a:pt x="673" y="406"/>
                  </a:lnTo>
                  <a:lnTo>
                    <a:pt x="623" y="431"/>
                  </a:lnTo>
                  <a:lnTo>
                    <a:pt x="560" y="410"/>
                  </a:lnTo>
                  <a:lnTo>
                    <a:pt x="501" y="444"/>
                  </a:lnTo>
                  <a:lnTo>
                    <a:pt x="386" y="478"/>
                  </a:lnTo>
                  <a:lnTo>
                    <a:pt x="337" y="551"/>
                  </a:lnTo>
                  <a:lnTo>
                    <a:pt x="314" y="552"/>
                  </a:lnTo>
                  <a:lnTo>
                    <a:pt x="191" y="557"/>
                  </a:lnTo>
                  <a:lnTo>
                    <a:pt x="101" y="486"/>
                  </a:lnTo>
                  <a:lnTo>
                    <a:pt x="49" y="460"/>
                  </a:lnTo>
                  <a:lnTo>
                    <a:pt x="23" y="408"/>
                  </a:lnTo>
                  <a:lnTo>
                    <a:pt x="0" y="327"/>
                  </a:lnTo>
                  <a:lnTo>
                    <a:pt x="22" y="284"/>
                  </a:lnTo>
                  <a:lnTo>
                    <a:pt x="46" y="247"/>
                  </a:lnTo>
                  <a:lnTo>
                    <a:pt x="73" y="250"/>
                  </a:lnTo>
                  <a:lnTo>
                    <a:pt x="94" y="265"/>
                  </a:lnTo>
                  <a:lnTo>
                    <a:pt x="150" y="259"/>
                  </a:lnTo>
                  <a:lnTo>
                    <a:pt x="198" y="222"/>
                  </a:lnTo>
                  <a:lnTo>
                    <a:pt x="198" y="196"/>
                  </a:lnTo>
                  <a:lnTo>
                    <a:pt x="230" y="190"/>
                  </a:lnTo>
                  <a:lnTo>
                    <a:pt x="250" y="157"/>
                  </a:lnTo>
                  <a:lnTo>
                    <a:pt x="253" y="111"/>
                  </a:lnTo>
                  <a:lnTo>
                    <a:pt x="262" y="95"/>
                  </a:lnTo>
                  <a:lnTo>
                    <a:pt x="293" y="85"/>
                  </a:lnTo>
                  <a:lnTo>
                    <a:pt x="312" y="55"/>
                  </a:lnTo>
                  <a:lnTo>
                    <a:pt x="333" y="28"/>
                  </a:lnTo>
                  <a:lnTo>
                    <a:pt x="375" y="31"/>
                  </a:lnTo>
                  <a:lnTo>
                    <a:pt x="401" y="8"/>
                  </a:lnTo>
                  <a:lnTo>
                    <a:pt x="443" y="28"/>
                  </a:lnTo>
                  <a:lnTo>
                    <a:pt x="484" y="18"/>
                  </a:lnTo>
                  <a:lnTo>
                    <a:pt x="521" y="0"/>
                  </a:lnTo>
                  <a:lnTo>
                    <a:pt x="553" y="23"/>
                  </a:lnTo>
                  <a:lnTo>
                    <a:pt x="590" y="59"/>
                  </a:lnTo>
                  <a:lnTo>
                    <a:pt x="614" y="95"/>
                  </a:lnTo>
                  <a:lnTo>
                    <a:pt x="643" y="104"/>
                  </a:lnTo>
                  <a:lnTo>
                    <a:pt x="680" y="85"/>
                  </a:lnTo>
                  <a:lnTo>
                    <a:pt x="713" y="50"/>
                  </a:lnTo>
                  <a:lnTo>
                    <a:pt x="785" y="50"/>
                  </a:lnTo>
                  <a:lnTo>
                    <a:pt x="824" y="77"/>
                  </a:lnTo>
                  <a:lnTo>
                    <a:pt x="851" y="57"/>
                  </a:lnTo>
                  <a:lnTo>
                    <a:pt x="889" y="38"/>
                  </a:lnTo>
                  <a:lnTo>
                    <a:pt x="935" y="35"/>
                  </a:lnTo>
                  <a:lnTo>
                    <a:pt x="986" y="38"/>
                  </a:lnTo>
                  <a:lnTo>
                    <a:pt x="1025" y="63"/>
                  </a:lnTo>
                  <a:lnTo>
                    <a:pt x="1054" y="95"/>
                  </a:lnTo>
                  <a:lnTo>
                    <a:pt x="1096" y="127"/>
                  </a:lnTo>
                  <a:lnTo>
                    <a:pt x="1132" y="138"/>
                  </a:lnTo>
                  <a:lnTo>
                    <a:pt x="1131" y="163"/>
                  </a:lnTo>
                  <a:lnTo>
                    <a:pt x="1088" y="273"/>
                  </a:lnTo>
                  <a:lnTo>
                    <a:pt x="1065" y="358"/>
                  </a:lnTo>
                  <a:close/>
                </a:path>
              </a:pathLst>
            </a:custGeom>
            <a:grpFill/>
            <a:ln w="6350" cap="flat" cmpd="sng">
              <a:solidFill>
                <a:schemeClr val="bg1"/>
              </a:solidFill>
              <a:prstDash val="solid"/>
              <a:round/>
              <a:headEnd type="none" w="med" len="med"/>
              <a:tailEnd type="none" w="med" len="med"/>
            </a:ln>
            <a:effectLst/>
          </p:spPr>
          <p:txBody>
            <a:bodyPr/>
            <a:lstStyle/>
            <a:p>
              <a:endParaRPr lang="en-GB" sz="1600" b="1" dirty="0">
                <a:latin typeface="Arial" panose="020B0604020202020204" pitchFamily="34" charset="0"/>
              </a:endParaRPr>
            </a:p>
          </p:txBody>
        </p:sp>
        <p:sp>
          <p:nvSpPr>
            <p:cNvPr id="145" name="Freeform 184">
              <a:extLst>
                <a:ext uri="{FF2B5EF4-FFF2-40B4-BE49-F238E27FC236}">
                  <a16:creationId xmlns:a16="http://schemas.microsoft.com/office/drawing/2014/main" id="{197608E7-416D-0DDB-9D8B-E022F6F295A4}"/>
                </a:ext>
              </a:extLst>
            </p:cNvPr>
            <p:cNvSpPr>
              <a:spLocks noChangeAspect="1"/>
            </p:cNvSpPr>
            <p:nvPr/>
          </p:nvSpPr>
          <p:spPr bwMode="gray">
            <a:xfrm>
              <a:off x="7518007" y="3339248"/>
              <a:ext cx="565268" cy="393377"/>
            </a:xfrm>
            <a:custGeom>
              <a:avLst/>
              <a:gdLst/>
              <a:ahLst/>
              <a:cxnLst>
                <a:cxn ang="0">
                  <a:pos x="1675" y="1330"/>
                </a:cxn>
                <a:cxn ang="0">
                  <a:pos x="1489" y="1247"/>
                </a:cxn>
                <a:cxn ang="0">
                  <a:pos x="1392" y="1226"/>
                </a:cxn>
                <a:cxn ang="0">
                  <a:pos x="1216" y="1293"/>
                </a:cxn>
                <a:cxn ang="0">
                  <a:pos x="1085" y="1356"/>
                </a:cxn>
                <a:cxn ang="0">
                  <a:pos x="767" y="1326"/>
                </a:cxn>
                <a:cxn ang="0">
                  <a:pos x="589" y="1312"/>
                </a:cxn>
                <a:cxn ang="0">
                  <a:pos x="573" y="1226"/>
                </a:cxn>
                <a:cxn ang="0">
                  <a:pos x="490" y="1200"/>
                </a:cxn>
                <a:cxn ang="0">
                  <a:pos x="499" y="1099"/>
                </a:cxn>
                <a:cxn ang="0">
                  <a:pos x="429" y="1091"/>
                </a:cxn>
                <a:cxn ang="0">
                  <a:pos x="266" y="1009"/>
                </a:cxn>
                <a:cxn ang="0">
                  <a:pos x="253" y="917"/>
                </a:cxn>
                <a:cxn ang="0">
                  <a:pos x="183" y="887"/>
                </a:cxn>
                <a:cxn ang="0">
                  <a:pos x="133" y="768"/>
                </a:cxn>
                <a:cxn ang="0">
                  <a:pos x="73" y="680"/>
                </a:cxn>
                <a:cxn ang="0">
                  <a:pos x="0" y="641"/>
                </a:cxn>
                <a:cxn ang="0">
                  <a:pos x="131" y="604"/>
                </a:cxn>
                <a:cxn ang="0">
                  <a:pos x="217" y="511"/>
                </a:cxn>
                <a:cxn ang="0">
                  <a:pos x="275" y="416"/>
                </a:cxn>
                <a:cxn ang="0">
                  <a:pos x="339" y="316"/>
                </a:cxn>
                <a:cxn ang="0">
                  <a:pos x="370" y="236"/>
                </a:cxn>
                <a:cxn ang="0">
                  <a:pos x="411" y="168"/>
                </a:cxn>
                <a:cxn ang="0">
                  <a:pos x="493" y="146"/>
                </a:cxn>
                <a:cxn ang="0">
                  <a:pos x="535" y="93"/>
                </a:cxn>
                <a:cxn ang="0">
                  <a:pos x="626" y="82"/>
                </a:cxn>
                <a:cxn ang="0">
                  <a:pos x="783" y="100"/>
                </a:cxn>
                <a:cxn ang="0">
                  <a:pos x="896" y="82"/>
                </a:cxn>
                <a:cxn ang="0">
                  <a:pos x="974" y="139"/>
                </a:cxn>
                <a:cxn ang="0">
                  <a:pos x="1097" y="79"/>
                </a:cxn>
                <a:cxn ang="0">
                  <a:pos x="1288" y="0"/>
                </a:cxn>
                <a:cxn ang="0">
                  <a:pos x="1341" y="2"/>
                </a:cxn>
                <a:cxn ang="0">
                  <a:pos x="1437" y="91"/>
                </a:cxn>
                <a:cxn ang="0">
                  <a:pos x="1480" y="204"/>
                </a:cxn>
                <a:cxn ang="0">
                  <a:pos x="1577" y="362"/>
                </a:cxn>
                <a:cxn ang="0">
                  <a:pos x="1636" y="547"/>
                </a:cxn>
                <a:cxn ang="0">
                  <a:pos x="1625" y="680"/>
                </a:cxn>
                <a:cxn ang="0">
                  <a:pos x="1640" y="768"/>
                </a:cxn>
                <a:cxn ang="0">
                  <a:pos x="1640" y="837"/>
                </a:cxn>
                <a:cxn ang="0">
                  <a:pos x="1720" y="897"/>
                </a:cxn>
                <a:cxn ang="0">
                  <a:pos x="1798" y="865"/>
                </a:cxn>
                <a:cxn ang="0">
                  <a:pos x="1888" y="842"/>
                </a:cxn>
                <a:cxn ang="0">
                  <a:pos x="1941" y="856"/>
                </a:cxn>
                <a:cxn ang="0">
                  <a:pos x="1949" y="948"/>
                </a:cxn>
                <a:cxn ang="0">
                  <a:pos x="1930" y="1009"/>
                </a:cxn>
                <a:cxn ang="0">
                  <a:pos x="1875" y="1038"/>
                </a:cxn>
                <a:cxn ang="0">
                  <a:pos x="1808" y="1104"/>
                </a:cxn>
                <a:cxn ang="0">
                  <a:pos x="1771" y="1105"/>
                </a:cxn>
                <a:cxn ang="0">
                  <a:pos x="1818" y="1032"/>
                </a:cxn>
                <a:cxn ang="0">
                  <a:pos x="1789" y="979"/>
                </a:cxn>
                <a:cxn ang="0">
                  <a:pos x="1758" y="1112"/>
                </a:cxn>
                <a:cxn ang="0">
                  <a:pos x="1740" y="1185"/>
                </a:cxn>
                <a:cxn ang="0">
                  <a:pos x="1735" y="1281"/>
                </a:cxn>
              </a:cxnLst>
              <a:rect l="0" t="0" r="r" b="b"/>
              <a:pathLst>
                <a:path w="1952" h="1356">
                  <a:moveTo>
                    <a:pt x="1740" y="1324"/>
                  </a:moveTo>
                  <a:lnTo>
                    <a:pt x="1675" y="1330"/>
                  </a:lnTo>
                  <a:lnTo>
                    <a:pt x="1597" y="1277"/>
                  </a:lnTo>
                  <a:lnTo>
                    <a:pt x="1489" y="1247"/>
                  </a:lnTo>
                  <a:lnTo>
                    <a:pt x="1464" y="1228"/>
                  </a:lnTo>
                  <a:lnTo>
                    <a:pt x="1392" y="1226"/>
                  </a:lnTo>
                  <a:lnTo>
                    <a:pt x="1298" y="1254"/>
                  </a:lnTo>
                  <a:lnTo>
                    <a:pt x="1216" y="1293"/>
                  </a:lnTo>
                  <a:lnTo>
                    <a:pt x="1147" y="1340"/>
                  </a:lnTo>
                  <a:lnTo>
                    <a:pt x="1085" y="1356"/>
                  </a:lnTo>
                  <a:lnTo>
                    <a:pt x="920" y="1329"/>
                  </a:lnTo>
                  <a:lnTo>
                    <a:pt x="767" y="1326"/>
                  </a:lnTo>
                  <a:lnTo>
                    <a:pt x="639" y="1312"/>
                  </a:lnTo>
                  <a:lnTo>
                    <a:pt x="589" y="1312"/>
                  </a:lnTo>
                  <a:lnTo>
                    <a:pt x="549" y="1279"/>
                  </a:lnTo>
                  <a:lnTo>
                    <a:pt x="573" y="1226"/>
                  </a:lnTo>
                  <a:lnTo>
                    <a:pt x="526" y="1210"/>
                  </a:lnTo>
                  <a:lnTo>
                    <a:pt x="490" y="1200"/>
                  </a:lnTo>
                  <a:lnTo>
                    <a:pt x="460" y="1139"/>
                  </a:lnTo>
                  <a:lnTo>
                    <a:pt x="499" y="1099"/>
                  </a:lnTo>
                  <a:lnTo>
                    <a:pt x="473" y="1058"/>
                  </a:lnTo>
                  <a:lnTo>
                    <a:pt x="429" y="1091"/>
                  </a:lnTo>
                  <a:lnTo>
                    <a:pt x="323" y="1054"/>
                  </a:lnTo>
                  <a:lnTo>
                    <a:pt x="266" y="1009"/>
                  </a:lnTo>
                  <a:lnTo>
                    <a:pt x="262" y="952"/>
                  </a:lnTo>
                  <a:lnTo>
                    <a:pt x="253" y="917"/>
                  </a:lnTo>
                  <a:lnTo>
                    <a:pt x="223" y="897"/>
                  </a:lnTo>
                  <a:lnTo>
                    <a:pt x="183" y="887"/>
                  </a:lnTo>
                  <a:lnTo>
                    <a:pt x="149" y="837"/>
                  </a:lnTo>
                  <a:lnTo>
                    <a:pt x="133" y="768"/>
                  </a:lnTo>
                  <a:lnTo>
                    <a:pt x="111" y="725"/>
                  </a:lnTo>
                  <a:lnTo>
                    <a:pt x="73" y="680"/>
                  </a:lnTo>
                  <a:lnTo>
                    <a:pt x="18" y="655"/>
                  </a:lnTo>
                  <a:lnTo>
                    <a:pt x="0" y="641"/>
                  </a:lnTo>
                  <a:lnTo>
                    <a:pt x="12" y="641"/>
                  </a:lnTo>
                  <a:lnTo>
                    <a:pt x="131" y="604"/>
                  </a:lnTo>
                  <a:lnTo>
                    <a:pt x="190" y="578"/>
                  </a:lnTo>
                  <a:lnTo>
                    <a:pt x="217" y="511"/>
                  </a:lnTo>
                  <a:lnTo>
                    <a:pt x="245" y="474"/>
                  </a:lnTo>
                  <a:lnTo>
                    <a:pt x="275" y="416"/>
                  </a:lnTo>
                  <a:lnTo>
                    <a:pt x="294" y="367"/>
                  </a:lnTo>
                  <a:lnTo>
                    <a:pt x="339" y="316"/>
                  </a:lnTo>
                  <a:lnTo>
                    <a:pt x="348" y="274"/>
                  </a:lnTo>
                  <a:lnTo>
                    <a:pt x="370" y="236"/>
                  </a:lnTo>
                  <a:lnTo>
                    <a:pt x="372" y="208"/>
                  </a:lnTo>
                  <a:lnTo>
                    <a:pt x="411" y="168"/>
                  </a:lnTo>
                  <a:lnTo>
                    <a:pt x="465" y="146"/>
                  </a:lnTo>
                  <a:lnTo>
                    <a:pt x="493" y="146"/>
                  </a:lnTo>
                  <a:lnTo>
                    <a:pt x="520" y="119"/>
                  </a:lnTo>
                  <a:lnTo>
                    <a:pt x="535" y="93"/>
                  </a:lnTo>
                  <a:lnTo>
                    <a:pt x="563" y="82"/>
                  </a:lnTo>
                  <a:lnTo>
                    <a:pt x="626" y="82"/>
                  </a:lnTo>
                  <a:lnTo>
                    <a:pt x="693" y="93"/>
                  </a:lnTo>
                  <a:lnTo>
                    <a:pt x="783" y="100"/>
                  </a:lnTo>
                  <a:lnTo>
                    <a:pt x="839" y="84"/>
                  </a:lnTo>
                  <a:lnTo>
                    <a:pt x="896" y="82"/>
                  </a:lnTo>
                  <a:lnTo>
                    <a:pt x="939" y="119"/>
                  </a:lnTo>
                  <a:lnTo>
                    <a:pt x="974" y="139"/>
                  </a:lnTo>
                  <a:lnTo>
                    <a:pt x="1036" y="96"/>
                  </a:lnTo>
                  <a:lnTo>
                    <a:pt x="1097" y="79"/>
                  </a:lnTo>
                  <a:lnTo>
                    <a:pt x="1161" y="78"/>
                  </a:lnTo>
                  <a:lnTo>
                    <a:pt x="1288" y="0"/>
                  </a:lnTo>
                  <a:lnTo>
                    <a:pt x="1315" y="5"/>
                  </a:lnTo>
                  <a:lnTo>
                    <a:pt x="1341" y="2"/>
                  </a:lnTo>
                  <a:lnTo>
                    <a:pt x="1388" y="41"/>
                  </a:lnTo>
                  <a:lnTo>
                    <a:pt x="1437" y="91"/>
                  </a:lnTo>
                  <a:lnTo>
                    <a:pt x="1468" y="141"/>
                  </a:lnTo>
                  <a:lnTo>
                    <a:pt x="1480" y="204"/>
                  </a:lnTo>
                  <a:lnTo>
                    <a:pt x="1523" y="282"/>
                  </a:lnTo>
                  <a:lnTo>
                    <a:pt x="1577" y="362"/>
                  </a:lnTo>
                  <a:lnTo>
                    <a:pt x="1616" y="437"/>
                  </a:lnTo>
                  <a:lnTo>
                    <a:pt x="1636" y="547"/>
                  </a:lnTo>
                  <a:lnTo>
                    <a:pt x="1636" y="617"/>
                  </a:lnTo>
                  <a:lnTo>
                    <a:pt x="1625" y="680"/>
                  </a:lnTo>
                  <a:lnTo>
                    <a:pt x="1636" y="725"/>
                  </a:lnTo>
                  <a:lnTo>
                    <a:pt x="1640" y="768"/>
                  </a:lnTo>
                  <a:lnTo>
                    <a:pt x="1641" y="824"/>
                  </a:lnTo>
                  <a:lnTo>
                    <a:pt x="1640" y="837"/>
                  </a:lnTo>
                  <a:lnTo>
                    <a:pt x="1673" y="833"/>
                  </a:lnTo>
                  <a:lnTo>
                    <a:pt x="1720" y="897"/>
                  </a:lnTo>
                  <a:lnTo>
                    <a:pt x="1759" y="894"/>
                  </a:lnTo>
                  <a:lnTo>
                    <a:pt x="1798" y="865"/>
                  </a:lnTo>
                  <a:lnTo>
                    <a:pt x="1855" y="856"/>
                  </a:lnTo>
                  <a:lnTo>
                    <a:pt x="1888" y="842"/>
                  </a:lnTo>
                  <a:lnTo>
                    <a:pt x="1920" y="844"/>
                  </a:lnTo>
                  <a:lnTo>
                    <a:pt x="1941" y="856"/>
                  </a:lnTo>
                  <a:lnTo>
                    <a:pt x="1952" y="883"/>
                  </a:lnTo>
                  <a:lnTo>
                    <a:pt x="1949" y="948"/>
                  </a:lnTo>
                  <a:lnTo>
                    <a:pt x="1943" y="989"/>
                  </a:lnTo>
                  <a:lnTo>
                    <a:pt x="1930" y="1009"/>
                  </a:lnTo>
                  <a:lnTo>
                    <a:pt x="1912" y="1030"/>
                  </a:lnTo>
                  <a:lnTo>
                    <a:pt x="1875" y="1038"/>
                  </a:lnTo>
                  <a:lnTo>
                    <a:pt x="1836" y="1065"/>
                  </a:lnTo>
                  <a:lnTo>
                    <a:pt x="1808" y="1104"/>
                  </a:lnTo>
                  <a:lnTo>
                    <a:pt x="1780" y="1128"/>
                  </a:lnTo>
                  <a:lnTo>
                    <a:pt x="1771" y="1105"/>
                  </a:lnTo>
                  <a:lnTo>
                    <a:pt x="1796" y="1078"/>
                  </a:lnTo>
                  <a:lnTo>
                    <a:pt x="1818" y="1032"/>
                  </a:lnTo>
                  <a:lnTo>
                    <a:pt x="1818" y="979"/>
                  </a:lnTo>
                  <a:lnTo>
                    <a:pt x="1789" y="979"/>
                  </a:lnTo>
                  <a:lnTo>
                    <a:pt x="1775" y="1065"/>
                  </a:lnTo>
                  <a:lnTo>
                    <a:pt x="1758" y="1112"/>
                  </a:lnTo>
                  <a:lnTo>
                    <a:pt x="1751" y="1152"/>
                  </a:lnTo>
                  <a:lnTo>
                    <a:pt x="1740" y="1185"/>
                  </a:lnTo>
                  <a:lnTo>
                    <a:pt x="1740" y="1252"/>
                  </a:lnTo>
                  <a:lnTo>
                    <a:pt x="1735" y="1281"/>
                  </a:lnTo>
                  <a:lnTo>
                    <a:pt x="1740" y="1324"/>
                  </a:lnTo>
                  <a:close/>
                </a:path>
              </a:pathLst>
            </a:custGeom>
            <a:grpFill/>
            <a:ln w="6350" cap="flat" cmpd="sng">
              <a:solidFill>
                <a:schemeClr val="bg1"/>
              </a:solidFill>
              <a:prstDash val="solid"/>
              <a:round/>
              <a:headEnd type="none" w="med" len="med"/>
              <a:tailEnd type="none" w="med" len="med"/>
            </a:ln>
            <a:effectLst/>
          </p:spPr>
          <p:txBody>
            <a:bodyPr/>
            <a:lstStyle/>
            <a:p>
              <a:endParaRPr lang="en-GB" sz="1600" b="1" dirty="0">
                <a:latin typeface="Arial" panose="020B0604020202020204" pitchFamily="34" charset="0"/>
              </a:endParaRPr>
            </a:p>
          </p:txBody>
        </p:sp>
        <p:grpSp>
          <p:nvGrpSpPr>
            <p:cNvPr id="150" name="Group 207">
              <a:extLst>
                <a:ext uri="{FF2B5EF4-FFF2-40B4-BE49-F238E27FC236}">
                  <a16:creationId xmlns:a16="http://schemas.microsoft.com/office/drawing/2014/main" id="{33B3EEAE-FF95-E0D3-30D7-F264E6481BEB}"/>
                </a:ext>
              </a:extLst>
            </p:cNvPr>
            <p:cNvGrpSpPr>
              <a:grpSpLocks noChangeAspect="1"/>
            </p:cNvGrpSpPr>
            <p:nvPr/>
          </p:nvGrpSpPr>
          <p:grpSpPr bwMode="gray">
            <a:xfrm>
              <a:off x="7123189" y="3487198"/>
              <a:ext cx="349596" cy="339418"/>
              <a:chOff x="2781" y="2740"/>
              <a:chExt cx="201" cy="195"/>
            </a:xfrm>
            <a:grpFill/>
          </p:grpSpPr>
          <p:sp>
            <p:nvSpPr>
              <p:cNvPr id="174" name="Freeform 208">
                <a:extLst>
                  <a:ext uri="{FF2B5EF4-FFF2-40B4-BE49-F238E27FC236}">
                    <a16:creationId xmlns:a16="http://schemas.microsoft.com/office/drawing/2014/main" id="{77937A3A-C113-9BBE-81DE-4AA10272DD3D}"/>
                  </a:ext>
                </a:extLst>
              </p:cNvPr>
              <p:cNvSpPr>
                <a:spLocks noChangeAspect="1"/>
              </p:cNvSpPr>
              <p:nvPr/>
            </p:nvSpPr>
            <p:spPr bwMode="gray">
              <a:xfrm>
                <a:off x="2781" y="2740"/>
                <a:ext cx="201" cy="172"/>
              </a:xfrm>
              <a:custGeom>
                <a:avLst/>
                <a:gdLst/>
                <a:ahLst/>
                <a:cxnLst>
                  <a:cxn ang="0">
                    <a:pos x="966" y="231"/>
                  </a:cxn>
                  <a:cxn ang="0">
                    <a:pos x="803" y="186"/>
                  </a:cxn>
                  <a:cxn ang="0">
                    <a:pos x="669" y="46"/>
                  </a:cxn>
                  <a:cxn ang="0">
                    <a:pos x="611" y="25"/>
                  </a:cxn>
                  <a:cxn ang="0">
                    <a:pos x="550" y="14"/>
                  </a:cxn>
                  <a:cxn ang="0">
                    <a:pos x="555" y="60"/>
                  </a:cxn>
                  <a:cxn ang="0">
                    <a:pos x="513" y="72"/>
                  </a:cxn>
                  <a:cxn ang="0">
                    <a:pos x="416" y="128"/>
                  </a:cxn>
                  <a:cxn ang="0">
                    <a:pos x="440" y="209"/>
                  </a:cxn>
                  <a:cxn ang="0">
                    <a:pos x="352" y="274"/>
                  </a:cxn>
                  <a:cxn ang="0">
                    <a:pos x="354" y="356"/>
                  </a:cxn>
                  <a:cxn ang="0">
                    <a:pos x="305" y="349"/>
                  </a:cxn>
                  <a:cxn ang="0">
                    <a:pos x="273" y="336"/>
                  </a:cxn>
                  <a:cxn ang="0">
                    <a:pos x="213" y="284"/>
                  </a:cxn>
                  <a:cxn ang="0">
                    <a:pos x="110" y="343"/>
                  </a:cxn>
                  <a:cxn ang="0">
                    <a:pos x="28" y="345"/>
                  </a:cxn>
                  <a:cxn ang="0">
                    <a:pos x="63" y="501"/>
                  </a:cxn>
                  <a:cxn ang="0">
                    <a:pos x="143" y="436"/>
                  </a:cxn>
                  <a:cxn ang="0">
                    <a:pos x="244" y="420"/>
                  </a:cxn>
                  <a:cxn ang="0">
                    <a:pos x="282" y="480"/>
                  </a:cxn>
                  <a:cxn ang="0">
                    <a:pos x="389" y="656"/>
                  </a:cxn>
                  <a:cxn ang="0">
                    <a:pos x="341" y="702"/>
                  </a:cxn>
                  <a:cxn ang="0">
                    <a:pos x="444" y="805"/>
                  </a:cxn>
                  <a:cxn ang="0">
                    <a:pos x="508" y="886"/>
                  </a:cxn>
                  <a:cxn ang="0">
                    <a:pos x="686" y="915"/>
                  </a:cxn>
                  <a:cxn ang="0">
                    <a:pos x="819" y="1031"/>
                  </a:cxn>
                  <a:cxn ang="0">
                    <a:pos x="756" y="884"/>
                  </a:cxn>
                  <a:cxn ang="0">
                    <a:pos x="646" y="785"/>
                  </a:cxn>
                  <a:cxn ang="0">
                    <a:pos x="583" y="710"/>
                  </a:cxn>
                  <a:cxn ang="0">
                    <a:pos x="538" y="634"/>
                  </a:cxn>
                  <a:cxn ang="0">
                    <a:pos x="531" y="584"/>
                  </a:cxn>
                  <a:cxn ang="0">
                    <a:pos x="479" y="512"/>
                  </a:cxn>
                  <a:cxn ang="0">
                    <a:pos x="464" y="470"/>
                  </a:cxn>
                  <a:cxn ang="0">
                    <a:pos x="482" y="363"/>
                  </a:cxn>
                  <a:cxn ang="0">
                    <a:pos x="567" y="433"/>
                  </a:cxn>
                  <a:cxn ang="0">
                    <a:pos x="681" y="378"/>
                  </a:cxn>
                  <a:cxn ang="0">
                    <a:pos x="747" y="393"/>
                  </a:cxn>
                  <a:cxn ang="0">
                    <a:pos x="786" y="397"/>
                  </a:cxn>
                  <a:cxn ang="0">
                    <a:pos x="854" y="399"/>
                  </a:cxn>
                  <a:cxn ang="0">
                    <a:pos x="918" y="396"/>
                  </a:cxn>
                  <a:cxn ang="0">
                    <a:pos x="955" y="418"/>
                  </a:cxn>
                  <a:cxn ang="0">
                    <a:pos x="1021" y="429"/>
                  </a:cxn>
                  <a:cxn ang="0">
                    <a:pos x="1055" y="415"/>
                  </a:cxn>
                  <a:cxn ang="0">
                    <a:pos x="1076" y="468"/>
                  </a:cxn>
                  <a:cxn ang="0">
                    <a:pos x="1149" y="464"/>
                  </a:cxn>
                  <a:cxn ang="0">
                    <a:pos x="1140" y="407"/>
                  </a:cxn>
                  <a:cxn ang="0">
                    <a:pos x="1162" y="376"/>
                  </a:cxn>
                  <a:cxn ang="0">
                    <a:pos x="1204" y="374"/>
                  </a:cxn>
                  <a:cxn ang="0">
                    <a:pos x="1178" y="365"/>
                  </a:cxn>
                  <a:cxn ang="0">
                    <a:pos x="1136" y="349"/>
                  </a:cxn>
                  <a:cxn ang="0">
                    <a:pos x="1110" y="334"/>
                  </a:cxn>
                  <a:cxn ang="0">
                    <a:pos x="1110" y="310"/>
                  </a:cxn>
                  <a:cxn ang="0">
                    <a:pos x="1128" y="295"/>
                  </a:cxn>
                  <a:cxn ang="0">
                    <a:pos x="1109" y="280"/>
                  </a:cxn>
                  <a:cxn ang="0">
                    <a:pos x="1087" y="273"/>
                  </a:cxn>
                  <a:cxn ang="0">
                    <a:pos x="1088" y="237"/>
                  </a:cxn>
                  <a:cxn ang="0">
                    <a:pos x="1063" y="189"/>
                  </a:cxn>
                </a:cxnLst>
                <a:rect l="0" t="0" r="r" b="b"/>
                <a:pathLst>
                  <a:path w="1204" h="1031">
                    <a:moveTo>
                      <a:pt x="1063" y="189"/>
                    </a:moveTo>
                    <a:lnTo>
                      <a:pt x="1015" y="217"/>
                    </a:lnTo>
                    <a:lnTo>
                      <a:pt x="966" y="231"/>
                    </a:lnTo>
                    <a:lnTo>
                      <a:pt x="901" y="236"/>
                    </a:lnTo>
                    <a:lnTo>
                      <a:pt x="846" y="199"/>
                    </a:lnTo>
                    <a:lnTo>
                      <a:pt x="803" y="186"/>
                    </a:lnTo>
                    <a:lnTo>
                      <a:pt x="761" y="129"/>
                    </a:lnTo>
                    <a:lnTo>
                      <a:pt x="708" y="102"/>
                    </a:lnTo>
                    <a:lnTo>
                      <a:pt x="669" y="46"/>
                    </a:lnTo>
                    <a:lnTo>
                      <a:pt x="627" y="25"/>
                    </a:lnTo>
                    <a:lnTo>
                      <a:pt x="623" y="18"/>
                    </a:lnTo>
                    <a:lnTo>
                      <a:pt x="611" y="25"/>
                    </a:lnTo>
                    <a:lnTo>
                      <a:pt x="578" y="1"/>
                    </a:lnTo>
                    <a:lnTo>
                      <a:pt x="564" y="0"/>
                    </a:lnTo>
                    <a:lnTo>
                      <a:pt x="550" y="14"/>
                    </a:lnTo>
                    <a:lnTo>
                      <a:pt x="550" y="31"/>
                    </a:lnTo>
                    <a:lnTo>
                      <a:pt x="557" y="56"/>
                    </a:lnTo>
                    <a:lnTo>
                      <a:pt x="555" y="60"/>
                    </a:lnTo>
                    <a:lnTo>
                      <a:pt x="542" y="55"/>
                    </a:lnTo>
                    <a:lnTo>
                      <a:pt x="516" y="55"/>
                    </a:lnTo>
                    <a:lnTo>
                      <a:pt x="513" y="72"/>
                    </a:lnTo>
                    <a:lnTo>
                      <a:pt x="502" y="83"/>
                    </a:lnTo>
                    <a:lnTo>
                      <a:pt x="428" y="107"/>
                    </a:lnTo>
                    <a:lnTo>
                      <a:pt x="416" y="128"/>
                    </a:lnTo>
                    <a:lnTo>
                      <a:pt x="417" y="143"/>
                    </a:lnTo>
                    <a:lnTo>
                      <a:pt x="441" y="166"/>
                    </a:lnTo>
                    <a:lnTo>
                      <a:pt x="440" y="209"/>
                    </a:lnTo>
                    <a:lnTo>
                      <a:pt x="424" y="237"/>
                    </a:lnTo>
                    <a:lnTo>
                      <a:pt x="392" y="239"/>
                    </a:lnTo>
                    <a:lnTo>
                      <a:pt x="352" y="274"/>
                    </a:lnTo>
                    <a:lnTo>
                      <a:pt x="365" y="292"/>
                    </a:lnTo>
                    <a:lnTo>
                      <a:pt x="351" y="311"/>
                    </a:lnTo>
                    <a:lnTo>
                      <a:pt x="354" y="356"/>
                    </a:lnTo>
                    <a:lnTo>
                      <a:pt x="335" y="370"/>
                    </a:lnTo>
                    <a:lnTo>
                      <a:pt x="323" y="370"/>
                    </a:lnTo>
                    <a:lnTo>
                      <a:pt x="305" y="349"/>
                    </a:lnTo>
                    <a:lnTo>
                      <a:pt x="289" y="347"/>
                    </a:lnTo>
                    <a:lnTo>
                      <a:pt x="283" y="337"/>
                    </a:lnTo>
                    <a:lnTo>
                      <a:pt x="273" y="336"/>
                    </a:lnTo>
                    <a:lnTo>
                      <a:pt x="272" y="352"/>
                    </a:lnTo>
                    <a:lnTo>
                      <a:pt x="256" y="354"/>
                    </a:lnTo>
                    <a:lnTo>
                      <a:pt x="213" y="284"/>
                    </a:lnTo>
                    <a:lnTo>
                      <a:pt x="202" y="283"/>
                    </a:lnTo>
                    <a:lnTo>
                      <a:pt x="174" y="341"/>
                    </a:lnTo>
                    <a:lnTo>
                      <a:pt x="110" y="343"/>
                    </a:lnTo>
                    <a:lnTo>
                      <a:pt x="90" y="324"/>
                    </a:lnTo>
                    <a:lnTo>
                      <a:pt x="82" y="344"/>
                    </a:lnTo>
                    <a:lnTo>
                      <a:pt x="28" y="345"/>
                    </a:lnTo>
                    <a:lnTo>
                      <a:pt x="0" y="323"/>
                    </a:lnTo>
                    <a:lnTo>
                      <a:pt x="14" y="401"/>
                    </a:lnTo>
                    <a:lnTo>
                      <a:pt x="63" y="501"/>
                    </a:lnTo>
                    <a:lnTo>
                      <a:pt x="81" y="514"/>
                    </a:lnTo>
                    <a:lnTo>
                      <a:pt x="102" y="510"/>
                    </a:lnTo>
                    <a:lnTo>
                      <a:pt x="143" y="436"/>
                    </a:lnTo>
                    <a:lnTo>
                      <a:pt x="167" y="368"/>
                    </a:lnTo>
                    <a:lnTo>
                      <a:pt x="213" y="384"/>
                    </a:lnTo>
                    <a:lnTo>
                      <a:pt x="244" y="420"/>
                    </a:lnTo>
                    <a:lnTo>
                      <a:pt x="256" y="420"/>
                    </a:lnTo>
                    <a:lnTo>
                      <a:pt x="272" y="442"/>
                    </a:lnTo>
                    <a:lnTo>
                      <a:pt x="282" y="480"/>
                    </a:lnTo>
                    <a:lnTo>
                      <a:pt x="282" y="534"/>
                    </a:lnTo>
                    <a:lnTo>
                      <a:pt x="311" y="595"/>
                    </a:lnTo>
                    <a:lnTo>
                      <a:pt x="389" y="656"/>
                    </a:lnTo>
                    <a:lnTo>
                      <a:pt x="350" y="665"/>
                    </a:lnTo>
                    <a:lnTo>
                      <a:pt x="339" y="681"/>
                    </a:lnTo>
                    <a:lnTo>
                      <a:pt x="341" y="702"/>
                    </a:lnTo>
                    <a:lnTo>
                      <a:pt x="382" y="755"/>
                    </a:lnTo>
                    <a:lnTo>
                      <a:pt x="419" y="780"/>
                    </a:lnTo>
                    <a:lnTo>
                      <a:pt x="444" y="805"/>
                    </a:lnTo>
                    <a:lnTo>
                      <a:pt x="485" y="825"/>
                    </a:lnTo>
                    <a:lnTo>
                      <a:pt x="501" y="859"/>
                    </a:lnTo>
                    <a:lnTo>
                      <a:pt x="508" y="886"/>
                    </a:lnTo>
                    <a:lnTo>
                      <a:pt x="575" y="884"/>
                    </a:lnTo>
                    <a:lnTo>
                      <a:pt x="620" y="889"/>
                    </a:lnTo>
                    <a:lnTo>
                      <a:pt x="686" y="915"/>
                    </a:lnTo>
                    <a:lnTo>
                      <a:pt x="741" y="956"/>
                    </a:lnTo>
                    <a:lnTo>
                      <a:pt x="788" y="1008"/>
                    </a:lnTo>
                    <a:lnTo>
                      <a:pt x="819" y="1031"/>
                    </a:lnTo>
                    <a:lnTo>
                      <a:pt x="846" y="1015"/>
                    </a:lnTo>
                    <a:lnTo>
                      <a:pt x="762" y="926"/>
                    </a:lnTo>
                    <a:lnTo>
                      <a:pt x="756" y="884"/>
                    </a:lnTo>
                    <a:lnTo>
                      <a:pt x="741" y="869"/>
                    </a:lnTo>
                    <a:lnTo>
                      <a:pt x="721" y="861"/>
                    </a:lnTo>
                    <a:lnTo>
                      <a:pt x="646" y="785"/>
                    </a:lnTo>
                    <a:lnTo>
                      <a:pt x="644" y="767"/>
                    </a:lnTo>
                    <a:lnTo>
                      <a:pt x="609" y="718"/>
                    </a:lnTo>
                    <a:lnTo>
                      <a:pt x="583" y="710"/>
                    </a:lnTo>
                    <a:lnTo>
                      <a:pt x="552" y="661"/>
                    </a:lnTo>
                    <a:lnTo>
                      <a:pt x="535" y="661"/>
                    </a:lnTo>
                    <a:lnTo>
                      <a:pt x="538" y="634"/>
                    </a:lnTo>
                    <a:lnTo>
                      <a:pt x="546" y="625"/>
                    </a:lnTo>
                    <a:lnTo>
                      <a:pt x="531" y="605"/>
                    </a:lnTo>
                    <a:lnTo>
                      <a:pt x="531" y="584"/>
                    </a:lnTo>
                    <a:lnTo>
                      <a:pt x="511" y="561"/>
                    </a:lnTo>
                    <a:lnTo>
                      <a:pt x="496" y="516"/>
                    </a:lnTo>
                    <a:lnTo>
                      <a:pt x="479" y="512"/>
                    </a:lnTo>
                    <a:lnTo>
                      <a:pt x="451" y="488"/>
                    </a:lnTo>
                    <a:lnTo>
                      <a:pt x="452" y="479"/>
                    </a:lnTo>
                    <a:lnTo>
                      <a:pt x="464" y="470"/>
                    </a:lnTo>
                    <a:lnTo>
                      <a:pt x="460" y="456"/>
                    </a:lnTo>
                    <a:lnTo>
                      <a:pt x="461" y="385"/>
                    </a:lnTo>
                    <a:lnTo>
                      <a:pt x="482" y="363"/>
                    </a:lnTo>
                    <a:lnTo>
                      <a:pt x="514" y="369"/>
                    </a:lnTo>
                    <a:lnTo>
                      <a:pt x="517" y="380"/>
                    </a:lnTo>
                    <a:lnTo>
                      <a:pt x="567" y="433"/>
                    </a:lnTo>
                    <a:lnTo>
                      <a:pt x="577" y="435"/>
                    </a:lnTo>
                    <a:lnTo>
                      <a:pt x="612" y="370"/>
                    </a:lnTo>
                    <a:lnTo>
                      <a:pt x="681" y="378"/>
                    </a:lnTo>
                    <a:lnTo>
                      <a:pt x="696" y="358"/>
                    </a:lnTo>
                    <a:lnTo>
                      <a:pt x="702" y="358"/>
                    </a:lnTo>
                    <a:lnTo>
                      <a:pt x="747" y="393"/>
                    </a:lnTo>
                    <a:lnTo>
                      <a:pt x="762" y="393"/>
                    </a:lnTo>
                    <a:lnTo>
                      <a:pt x="770" y="383"/>
                    </a:lnTo>
                    <a:lnTo>
                      <a:pt x="786" y="397"/>
                    </a:lnTo>
                    <a:lnTo>
                      <a:pt x="841" y="405"/>
                    </a:lnTo>
                    <a:lnTo>
                      <a:pt x="846" y="398"/>
                    </a:lnTo>
                    <a:lnTo>
                      <a:pt x="854" y="399"/>
                    </a:lnTo>
                    <a:lnTo>
                      <a:pt x="885" y="424"/>
                    </a:lnTo>
                    <a:lnTo>
                      <a:pt x="896" y="422"/>
                    </a:lnTo>
                    <a:lnTo>
                      <a:pt x="918" y="396"/>
                    </a:lnTo>
                    <a:lnTo>
                      <a:pt x="930" y="399"/>
                    </a:lnTo>
                    <a:lnTo>
                      <a:pt x="945" y="417"/>
                    </a:lnTo>
                    <a:lnTo>
                      <a:pt x="955" y="418"/>
                    </a:lnTo>
                    <a:lnTo>
                      <a:pt x="966" y="402"/>
                    </a:lnTo>
                    <a:lnTo>
                      <a:pt x="1007" y="409"/>
                    </a:lnTo>
                    <a:lnTo>
                      <a:pt x="1021" y="429"/>
                    </a:lnTo>
                    <a:lnTo>
                      <a:pt x="1030" y="422"/>
                    </a:lnTo>
                    <a:lnTo>
                      <a:pt x="1029" y="415"/>
                    </a:lnTo>
                    <a:lnTo>
                      <a:pt x="1055" y="415"/>
                    </a:lnTo>
                    <a:lnTo>
                      <a:pt x="1080" y="444"/>
                    </a:lnTo>
                    <a:lnTo>
                      <a:pt x="1075" y="460"/>
                    </a:lnTo>
                    <a:lnTo>
                      <a:pt x="1076" y="468"/>
                    </a:lnTo>
                    <a:lnTo>
                      <a:pt x="1096" y="484"/>
                    </a:lnTo>
                    <a:lnTo>
                      <a:pt x="1126" y="482"/>
                    </a:lnTo>
                    <a:lnTo>
                      <a:pt x="1149" y="464"/>
                    </a:lnTo>
                    <a:lnTo>
                      <a:pt x="1153" y="447"/>
                    </a:lnTo>
                    <a:lnTo>
                      <a:pt x="1146" y="441"/>
                    </a:lnTo>
                    <a:lnTo>
                      <a:pt x="1140" y="407"/>
                    </a:lnTo>
                    <a:lnTo>
                      <a:pt x="1150" y="395"/>
                    </a:lnTo>
                    <a:lnTo>
                      <a:pt x="1153" y="378"/>
                    </a:lnTo>
                    <a:lnTo>
                      <a:pt x="1162" y="376"/>
                    </a:lnTo>
                    <a:lnTo>
                      <a:pt x="1175" y="379"/>
                    </a:lnTo>
                    <a:lnTo>
                      <a:pt x="1190" y="383"/>
                    </a:lnTo>
                    <a:lnTo>
                      <a:pt x="1204" y="374"/>
                    </a:lnTo>
                    <a:lnTo>
                      <a:pt x="1202" y="367"/>
                    </a:lnTo>
                    <a:lnTo>
                      <a:pt x="1194" y="363"/>
                    </a:lnTo>
                    <a:lnTo>
                      <a:pt x="1178" y="365"/>
                    </a:lnTo>
                    <a:lnTo>
                      <a:pt x="1165" y="356"/>
                    </a:lnTo>
                    <a:lnTo>
                      <a:pt x="1147" y="357"/>
                    </a:lnTo>
                    <a:lnTo>
                      <a:pt x="1136" y="349"/>
                    </a:lnTo>
                    <a:lnTo>
                      <a:pt x="1130" y="341"/>
                    </a:lnTo>
                    <a:lnTo>
                      <a:pt x="1115" y="341"/>
                    </a:lnTo>
                    <a:lnTo>
                      <a:pt x="1110" y="334"/>
                    </a:lnTo>
                    <a:lnTo>
                      <a:pt x="1112" y="327"/>
                    </a:lnTo>
                    <a:lnTo>
                      <a:pt x="1115" y="317"/>
                    </a:lnTo>
                    <a:lnTo>
                      <a:pt x="1110" y="310"/>
                    </a:lnTo>
                    <a:lnTo>
                      <a:pt x="1113" y="301"/>
                    </a:lnTo>
                    <a:lnTo>
                      <a:pt x="1121" y="301"/>
                    </a:lnTo>
                    <a:lnTo>
                      <a:pt x="1128" y="295"/>
                    </a:lnTo>
                    <a:lnTo>
                      <a:pt x="1128" y="289"/>
                    </a:lnTo>
                    <a:lnTo>
                      <a:pt x="1117" y="280"/>
                    </a:lnTo>
                    <a:lnTo>
                      <a:pt x="1109" y="280"/>
                    </a:lnTo>
                    <a:lnTo>
                      <a:pt x="1101" y="288"/>
                    </a:lnTo>
                    <a:lnTo>
                      <a:pt x="1089" y="282"/>
                    </a:lnTo>
                    <a:lnTo>
                      <a:pt x="1087" y="273"/>
                    </a:lnTo>
                    <a:lnTo>
                      <a:pt x="1099" y="258"/>
                    </a:lnTo>
                    <a:lnTo>
                      <a:pt x="1097" y="245"/>
                    </a:lnTo>
                    <a:lnTo>
                      <a:pt x="1088" y="237"/>
                    </a:lnTo>
                    <a:lnTo>
                      <a:pt x="1093" y="229"/>
                    </a:lnTo>
                    <a:lnTo>
                      <a:pt x="1091" y="215"/>
                    </a:lnTo>
                    <a:lnTo>
                      <a:pt x="1063" y="189"/>
                    </a:lnTo>
                    <a:close/>
                  </a:path>
                </a:pathLst>
              </a:custGeom>
              <a:grpFill/>
              <a:ln w="6350" cap="flat" cmpd="sng">
                <a:solidFill>
                  <a:schemeClr val="bg1"/>
                </a:solidFill>
                <a:prstDash val="solid"/>
                <a:round/>
                <a:headEnd type="none" w="med" len="med"/>
                <a:tailEnd type="none" w="med" len="med"/>
              </a:ln>
              <a:effectLst/>
            </p:spPr>
            <p:txBody>
              <a:bodyPr/>
              <a:lstStyle/>
              <a:p>
                <a:endParaRPr lang="en-GB" sz="1600" b="1" dirty="0">
                  <a:latin typeface="Arial" panose="020B0604020202020204" pitchFamily="34" charset="0"/>
                </a:endParaRPr>
              </a:p>
            </p:txBody>
          </p:sp>
          <p:sp>
            <p:nvSpPr>
              <p:cNvPr id="175" name="Freeform 209">
                <a:extLst>
                  <a:ext uri="{FF2B5EF4-FFF2-40B4-BE49-F238E27FC236}">
                    <a16:creationId xmlns:a16="http://schemas.microsoft.com/office/drawing/2014/main" id="{2B2E4C3C-A7E9-F0AE-CE13-6EFA574157D7}"/>
                  </a:ext>
                </a:extLst>
              </p:cNvPr>
              <p:cNvSpPr>
                <a:spLocks noChangeAspect="1"/>
              </p:cNvSpPr>
              <p:nvPr/>
            </p:nvSpPr>
            <p:spPr bwMode="gray">
              <a:xfrm>
                <a:off x="2812" y="2807"/>
                <a:ext cx="10" cy="12"/>
              </a:xfrm>
              <a:custGeom>
                <a:avLst/>
                <a:gdLst/>
                <a:ahLst/>
                <a:cxnLst>
                  <a:cxn ang="0">
                    <a:pos x="18" y="0"/>
                  </a:cxn>
                  <a:cxn ang="0">
                    <a:pos x="29" y="36"/>
                  </a:cxn>
                  <a:cxn ang="0">
                    <a:pos x="56" y="56"/>
                  </a:cxn>
                  <a:cxn ang="0">
                    <a:pos x="60" y="72"/>
                  </a:cxn>
                  <a:cxn ang="0">
                    <a:pos x="33" y="58"/>
                  </a:cxn>
                  <a:cxn ang="0">
                    <a:pos x="10" y="56"/>
                  </a:cxn>
                  <a:cxn ang="0">
                    <a:pos x="0" y="46"/>
                  </a:cxn>
                  <a:cxn ang="0">
                    <a:pos x="8" y="11"/>
                  </a:cxn>
                  <a:cxn ang="0">
                    <a:pos x="18" y="0"/>
                  </a:cxn>
                </a:cxnLst>
                <a:rect l="0" t="0" r="r" b="b"/>
                <a:pathLst>
                  <a:path w="60" h="72">
                    <a:moveTo>
                      <a:pt x="18" y="0"/>
                    </a:moveTo>
                    <a:lnTo>
                      <a:pt x="29" y="36"/>
                    </a:lnTo>
                    <a:lnTo>
                      <a:pt x="56" y="56"/>
                    </a:lnTo>
                    <a:lnTo>
                      <a:pt x="60" y="72"/>
                    </a:lnTo>
                    <a:lnTo>
                      <a:pt x="33" y="58"/>
                    </a:lnTo>
                    <a:lnTo>
                      <a:pt x="10" y="56"/>
                    </a:lnTo>
                    <a:lnTo>
                      <a:pt x="0" y="46"/>
                    </a:lnTo>
                    <a:lnTo>
                      <a:pt x="8" y="11"/>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GB" sz="1600" b="1" dirty="0">
                  <a:latin typeface="Arial" panose="020B0604020202020204" pitchFamily="34" charset="0"/>
                </a:endParaRPr>
              </a:p>
            </p:txBody>
          </p:sp>
          <p:sp>
            <p:nvSpPr>
              <p:cNvPr id="176" name="Freeform 210">
                <a:extLst>
                  <a:ext uri="{FF2B5EF4-FFF2-40B4-BE49-F238E27FC236}">
                    <a16:creationId xmlns:a16="http://schemas.microsoft.com/office/drawing/2014/main" id="{E7DD65A9-2D15-5B97-3BC9-52C2A1FC9F10}"/>
                  </a:ext>
                </a:extLst>
              </p:cNvPr>
              <p:cNvSpPr>
                <a:spLocks noChangeAspect="1"/>
              </p:cNvSpPr>
              <p:nvPr/>
            </p:nvSpPr>
            <p:spPr bwMode="gray">
              <a:xfrm>
                <a:off x="2807" y="2809"/>
                <a:ext cx="6" cy="25"/>
              </a:xfrm>
              <a:custGeom>
                <a:avLst/>
                <a:gdLst/>
                <a:ahLst/>
                <a:cxnLst>
                  <a:cxn ang="0">
                    <a:pos x="5" y="9"/>
                  </a:cxn>
                  <a:cxn ang="0">
                    <a:pos x="3" y="2"/>
                  </a:cxn>
                  <a:cxn ang="0">
                    <a:pos x="10" y="0"/>
                  </a:cxn>
                  <a:cxn ang="0">
                    <a:pos x="17" y="13"/>
                  </a:cxn>
                  <a:cxn ang="0">
                    <a:pos x="17" y="39"/>
                  </a:cxn>
                  <a:cxn ang="0">
                    <a:pos x="23" y="63"/>
                  </a:cxn>
                  <a:cxn ang="0">
                    <a:pos x="23" y="99"/>
                  </a:cxn>
                  <a:cxn ang="0">
                    <a:pos x="37" y="148"/>
                  </a:cxn>
                  <a:cxn ang="0">
                    <a:pos x="0" y="88"/>
                  </a:cxn>
                  <a:cxn ang="0">
                    <a:pos x="0" y="82"/>
                  </a:cxn>
                  <a:cxn ang="0">
                    <a:pos x="17" y="63"/>
                  </a:cxn>
                  <a:cxn ang="0">
                    <a:pos x="17" y="45"/>
                  </a:cxn>
                  <a:cxn ang="0">
                    <a:pos x="5" y="9"/>
                  </a:cxn>
                </a:cxnLst>
                <a:rect l="0" t="0" r="r" b="b"/>
                <a:pathLst>
                  <a:path w="37" h="148">
                    <a:moveTo>
                      <a:pt x="5" y="9"/>
                    </a:moveTo>
                    <a:lnTo>
                      <a:pt x="3" y="2"/>
                    </a:lnTo>
                    <a:lnTo>
                      <a:pt x="10" y="0"/>
                    </a:lnTo>
                    <a:lnTo>
                      <a:pt x="17" y="13"/>
                    </a:lnTo>
                    <a:lnTo>
                      <a:pt x="17" y="39"/>
                    </a:lnTo>
                    <a:lnTo>
                      <a:pt x="23" y="63"/>
                    </a:lnTo>
                    <a:lnTo>
                      <a:pt x="23" y="99"/>
                    </a:lnTo>
                    <a:lnTo>
                      <a:pt x="37" y="148"/>
                    </a:lnTo>
                    <a:lnTo>
                      <a:pt x="0" y="88"/>
                    </a:lnTo>
                    <a:lnTo>
                      <a:pt x="0" y="82"/>
                    </a:lnTo>
                    <a:lnTo>
                      <a:pt x="17" y="63"/>
                    </a:lnTo>
                    <a:lnTo>
                      <a:pt x="17" y="45"/>
                    </a:lnTo>
                    <a:lnTo>
                      <a:pt x="5" y="9"/>
                    </a:lnTo>
                    <a:close/>
                  </a:path>
                </a:pathLst>
              </a:custGeom>
              <a:grpFill/>
              <a:ln w="6350" cap="flat" cmpd="sng">
                <a:solidFill>
                  <a:schemeClr val="bg1"/>
                </a:solidFill>
                <a:prstDash val="solid"/>
                <a:round/>
                <a:headEnd type="none" w="med" len="med"/>
                <a:tailEnd type="none" w="med" len="med"/>
              </a:ln>
              <a:effectLst/>
            </p:spPr>
            <p:txBody>
              <a:bodyPr/>
              <a:lstStyle/>
              <a:p>
                <a:endParaRPr lang="en-GB" sz="1600" b="1" dirty="0">
                  <a:latin typeface="Arial" panose="020B0604020202020204" pitchFamily="34" charset="0"/>
                </a:endParaRPr>
              </a:p>
            </p:txBody>
          </p:sp>
          <p:sp>
            <p:nvSpPr>
              <p:cNvPr id="177" name="Freeform 211">
                <a:extLst>
                  <a:ext uri="{FF2B5EF4-FFF2-40B4-BE49-F238E27FC236}">
                    <a16:creationId xmlns:a16="http://schemas.microsoft.com/office/drawing/2014/main" id="{B7E4DC52-F9D2-0124-CB19-40FBB5A3F556}"/>
                  </a:ext>
                </a:extLst>
              </p:cNvPr>
              <p:cNvSpPr>
                <a:spLocks noChangeAspect="1"/>
              </p:cNvSpPr>
              <p:nvPr/>
            </p:nvSpPr>
            <p:spPr bwMode="gray">
              <a:xfrm>
                <a:off x="2879" y="2893"/>
                <a:ext cx="15" cy="6"/>
              </a:xfrm>
              <a:custGeom>
                <a:avLst/>
                <a:gdLst/>
                <a:ahLst/>
                <a:cxnLst>
                  <a:cxn ang="0">
                    <a:pos x="0" y="5"/>
                  </a:cxn>
                  <a:cxn ang="0">
                    <a:pos x="9" y="0"/>
                  </a:cxn>
                  <a:cxn ang="0">
                    <a:pos x="56" y="10"/>
                  </a:cxn>
                  <a:cxn ang="0">
                    <a:pos x="86" y="21"/>
                  </a:cxn>
                  <a:cxn ang="0">
                    <a:pos x="91" y="27"/>
                  </a:cxn>
                  <a:cxn ang="0">
                    <a:pos x="86" y="32"/>
                  </a:cxn>
                  <a:cxn ang="0">
                    <a:pos x="47" y="36"/>
                  </a:cxn>
                  <a:cxn ang="0">
                    <a:pos x="9" y="32"/>
                  </a:cxn>
                  <a:cxn ang="0">
                    <a:pos x="0" y="5"/>
                  </a:cxn>
                </a:cxnLst>
                <a:rect l="0" t="0" r="r" b="b"/>
                <a:pathLst>
                  <a:path w="91" h="36">
                    <a:moveTo>
                      <a:pt x="0" y="5"/>
                    </a:moveTo>
                    <a:lnTo>
                      <a:pt x="9" y="0"/>
                    </a:lnTo>
                    <a:lnTo>
                      <a:pt x="56" y="10"/>
                    </a:lnTo>
                    <a:lnTo>
                      <a:pt x="86" y="21"/>
                    </a:lnTo>
                    <a:lnTo>
                      <a:pt x="91" y="27"/>
                    </a:lnTo>
                    <a:lnTo>
                      <a:pt x="86" y="32"/>
                    </a:lnTo>
                    <a:lnTo>
                      <a:pt x="47" y="36"/>
                    </a:lnTo>
                    <a:lnTo>
                      <a:pt x="9" y="32"/>
                    </a:lnTo>
                    <a:lnTo>
                      <a:pt x="0" y="5"/>
                    </a:lnTo>
                    <a:close/>
                  </a:path>
                </a:pathLst>
              </a:custGeom>
              <a:grpFill/>
              <a:ln w="6350" cap="flat" cmpd="sng">
                <a:solidFill>
                  <a:schemeClr val="bg1"/>
                </a:solidFill>
                <a:prstDash val="solid"/>
                <a:round/>
                <a:headEnd type="none" w="med" len="med"/>
                <a:tailEnd type="none" w="med" len="med"/>
              </a:ln>
              <a:effectLst/>
            </p:spPr>
            <p:txBody>
              <a:bodyPr/>
              <a:lstStyle/>
              <a:p>
                <a:endParaRPr lang="en-GB" sz="1600" b="1" dirty="0">
                  <a:latin typeface="Arial" panose="020B0604020202020204" pitchFamily="34" charset="0"/>
                </a:endParaRPr>
              </a:p>
            </p:txBody>
          </p:sp>
          <p:sp>
            <p:nvSpPr>
              <p:cNvPr id="178" name="Freeform 212">
                <a:extLst>
                  <a:ext uri="{FF2B5EF4-FFF2-40B4-BE49-F238E27FC236}">
                    <a16:creationId xmlns:a16="http://schemas.microsoft.com/office/drawing/2014/main" id="{972C0523-32C8-2AA2-055F-3242751279E2}"/>
                  </a:ext>
                </a:extLst>
              </p:cNvPr>
              <p:cNvSpPr>
                <a:spLocks noChangeAspect="1"/>
              </p:cNvSpPr>
              <p:nvPr/>
            </p:nvSpPr>
            <p:spPr bwMode="gray">
              <a:xfrm>
                <a:off x="2888" y="2912"/>
                <a:ext cx="15" cy="4"/>
              </a:xfrm>
              <a:custGeom>
                <a:avLst/>
                <a:gdLst/>
                <a:ahLst/>
                <a:cxnLst>
                  <a:cxn ang="0">
                    <a:pos x="0" y="8"/>
                  </a:cxn>
                  <a:cxn ang="0">
                    <a:pos x="7" y="0"/>
                  </a:cxn>
                  <a:cxn ang="0">
                    <a:pos x="75" y="0"/>
                  </a:cxn>
                  <a:cxn ang="0">
                    <a:pos x="89" y="4"/>
                  </a:cxn>
                  <a:cxn ang="0">
                    <a:pos x="93" y="18"/>
                  </a:cxn>
                  <a:cxn ang="0">
                    <a:pos x="2" y="20"/>
                  </a:cxn>
                  <a:cxn ang="0">
                    <a:pos x="0" y="8"/>
                  </a:cxn>
                </a:cxnLst>
                <a:rect l="0" t="0" r="r" b="b"/>
                <a:pathLst>
                  <a:path w="93" h="20">
                    <a:moveTo>
                      <a:pt x="0" y="8"/>
                    </a:moveTo>
                    <a:lnTo>
                      <a:pt x="7" y="0"/>
                    </a:lnTo>
                    <a:lnTo>
                      <a:pt x="75" y="0"/>
                    </a:lnTo>
                    <a:lnTo>
                      <a:pt x="89" y="4"/>
                    </a:lnTo>
                    <a:lnTo>
                      <a:pt x="93" y="18"/>
                    </a:lnTo>
                    <a:lnTo>
                      <a:pt x="2" y="20"/>
                    </a:lnTo>
                    <a:lnTo>
                      <a:pt x="0" y="8"/>
                    </a:lnTo>
                    <a:close/>
                  </a:path>
                </a:pathLst>
              </a:custGeom>
              <a:grpFill/>
              <a:ln w="6350" cap="flat" cmpd="sng">
                <a:solidFill>
                  <a:schemeClr val="bg1"/>
                </a:solidFill>
                <a:prstDash val="solid"/>
                <a:round/>
                <a:headEnd type="none" w="med" len="med"/>
                <a:tailEnd type="none" w="med" len="med"/>
              </a:ln>
              <a:effectLst/>
            </p:spPr>
            <p:txBody>
              <a:bodyPr/>
              <a:lstStyle/>
              <a:p>
                <a:endParaRPr lang="en-GB" sz="1600" b="1" dirty="0">
                  <a:latin typeface="Arial" panose="020B0604020202020204" pitchFamily="34" charset="0"/>
                </a:endParaRPr>
              </a:p>
            </p:txBody>
          </p:sp>
          <p:sp>
            <p:nvSpPr>
              <p:cNvPr id="179" name="Freeform 213">
                <a:extLst>
                  <a:ext uri="{FF2B5EF4-FFF2-40B4-BE49-F238E27FC236}">
                    <a16:creationId xmlns:a16="http://schemas.microsoft.com/office/drawing/2014/main" id="{399C7C96-5252-8DB4-8538-BAB90509B495}"/>
                  </a:ext>
                </a:extLst>
              </p:cNvPr>
              <p:cNvSpPr>
                <a:spLocks noChangeAspect="1"/>
              </p:cNvSpPr>
              <p:nvPr/>
            </p:nvSpPr>
            <p:spPr bwMode="gray">
              <a:xfrm>
                <a:off x="2903" y="2909"/>
                <a:ext cx="46" cy="26"/>
              </a:xfrm>
              <a:custGeom>
                <a:avLst/>
                <a:gdLst/>
                <a:ahLst/>
                <a:cxnLst>
                  <a:cxn ang="0">
                    <a:pos x="280" y="156"/>
                  </a:cxn>
                  <a:cxn ang="0">
                    <a:pos x="167" y="73"/>
                  </a:cxn>
                  <a:cxn ang="0">
                    <a:pos x="106" y="63"/>
                  </a:cxn>
                  <a:cxn ang="0">
                    <a:pos x="47" y="28"/>
                  </a:cxn>
                  <a:cxn ang="0">
                    <a:pos x="0" y="17"/>
                  </a:cxn>
                  <a:cxn ang="0">
                    <a:pos x="14" y="0"/>
                  </a:cxn>
                  <a:cxn ang="0">
                    <a:pos x="55" y="9"/>
                  </a:cxn>
                  <a:cxn ang="0">
                    <a:pos x="74" y="33"/>
                  </a:cxn>
                  <a:cxn ang="0">
                    <a:pos x="94" y="36"/>
                  </a:cxn>
                  <a:cxn ang="0">
                    <a:pos x="121" y="20"/>
                  </a:cxn>
                  <a:cxn ang="0">
                    <a:pos x="148" y="23"/>
                  </a:cxn>
                  <a:cxn ang="0">
                    <a:pos x="150" y="42"/>
                  </a:cxn>
                  <a:cxn ang="0">
                    <a:pos x="178" y="65"/>
                  </a:cxn>
                  <a:cxn ang="0">
                    <a:pos x="203" y="69"/>
                  </a:cxn>
                  <a:cxn ang="0">
                    <a:pos x="235" y="103"/>
                  </a:cxn>
                  <a:cxn ang="0">
                    <a:pos x="265" y="108"/>
                  </a:cxn>
                  <a:cxn ang="0">
                    <a:pos x="264" y="127"/>
                  </a:cxn>
                  <a:cxn ang="0">
                    <a:pos x="281" y="129"/>
                  </a:cxn>
                  <a:cxn ang="0">
                    <a:pos x="280" y="156"/>
                  </a:cxn>
                </a:cxnLst>
                <a:rect l="0" t="0" r="r" b="b"/>
                <a:pathLst>
                  <a:path w="281" h="156">
                    <a:moveTo>
                      <a:pt x="280" y="156"/>
                    </a:moveTo>
                    <a:lnTo>
                      <a:pt x="167" y="73"/>
                    </a:lnTo>
                    <a:lnTo>
                      <a:pt x="106" y="63"/>
                    </a:lnTo>
                    <a:lnTo>
                      <a:pt x="47" y="28"/>
                    </a:lnTo>
                    <a:lnTo>
                      <a:pt x="0" y="17"/>
                    </a:lnTo>
                    <a:lnTo>
                      <a:pt x="14" y="0"/>
                    </a:lnTo>
                    <a:lnTo>
                      <a:pt x="55" y="9"/>
                    </a:lnTo>
                    <a:lnTo>
                      <a:pt x="74" y="33"/>
                    </a:lnTo>
                    <a:lnTo>
                      <a:pt x="94" y="36"/>
                    </a:lnTo>
                    <a:lnTo>
                      <a:pt x="121" y="20"/>
                    </a:lnTo>
                    <a:lnTo>
                      <a:pt x="148" y="23"/>
                    </a:lnTo>
                    <a:lnTo>
                      <a:pt x="150" y="42"/>
                    </a:lnTo>
                    <a:lnTo>
                      <a:pt x="178" y="65"/>
                    </a:lnTo>
                    <a:lnTo>
                      <a:pt x="203" y="69"/>
                    </a:lnTo>
                    <a:lnTo>
                      <a:pt x="235" y="103"/>
                    </a:lnTo>
                    <a:lnTo>
                      <a:pt x="265" y="108"/>
                    </a:lnTo>
                    <a:lnTo>
                      <a:pt x="264" y="127"/>
                    </a:lnTo>
                    <a:lnTo>
                      <a:pt x="281" y="129"/>
                    </a:lnTo>
                    <a:lnTo>
                      <a:pt x="280" y="156"/>
                    </a:lnTo>
                    <a:close/>
                  </a:path>
                </a:pathLst>
              </a:custGeom>
              <a:grpFill/>
              <a:ln w="6350" cap="flat" cmpd="sng">
                <a:solidFill>
                  <a:schemeClr val="bg1"/>
                </a:solidFill>
                <a:prstDash val="solid"/>
                <a:round/>
                <a:headEnd type="none" w="med" len="med"/>
                <a:tailEnd type="none" w="med" len="med"/>
              </a:ln>
              <a:effectLst/>
            </p:spPr>
            <p:txBody>
              <a:bodyPr/>
              <a:lstStyle/>
              <a:p>
                <a:endParaRPr lang="en-GB" sz="1600" b="1" dirty="0">
                  <a:latin typeface="Arial" panose="020B0604020202020204" pitchFamily="34" charset="0"/>
                </a:endParaRPr>
              </a:p>
            </p:txBody>
          </p:sp>
        </p:grpSp>
        <p:grpSp>
          <p:nvGrpSpPr>
            <p:cNvPr id="156" name="Group 340">
              <a:extLst>
                <a:ext uri="{FF2B5EF4-FFF2-40B4-BE49-F238E27FC236}">
                  <a16:creationId xmlns:a16="http://schemas.microsoft.com/office/drawing/2014/main" id="{40559B45-4321-A1B8-326D-53D3661CBEEC}"/>
                </a:ext>
              </a:extLst>
            </p:cNvPr>
            <p:cNvGrpSpPr/>
            <p:nvPr/>
          </p:nvGrpSpPr>
          <p:grpSpPr bwMode="gray">
            <a:xfrm>
              <a:off x="7418007" y="3523392"/>
              <a:ext cx="278426" cy="359027"/>
              <a:chOff x="3541713" y="3660775"/>
              <a:chExt cx="161925" cy="192088"/>
            </a:xfrm>
            <a:grpFill/>
          </p:grpSpPr>
          <p:sp>
            <p:nvSpPr>
              <p:cNvPr id="157" name="Freeform 10634">
                <a:extLst>
                  <a:ext uri="{FF2B5EF4-FFF2-40B4-BE49-F238E27FC236}">
                    <a16:creationId xmlns:a16="http://schemas.microsoft.com/office/drawing/2014/main" id="{22C4011B-C812-6955-D344-0D41267F3BC9}"/>
                  </a:ext>
                </a:extLst>
              </p:cNvPr>
              <p:cNvSpPr>
                <a:spLocks/>
              </p:cNvSpPr>
              <p:nvPr/>
            </p:nvSpPr>
            <p:spPr bwMode="gray">
              <a:xfrm>
                <a:off x="3554413" y="3660775"/>
                <a:ext cx="149225" cy="192088"/>
              </a:xfrm>
              <a:custGeom>
                <a:avLst/>
                <a:gdLst/>
                <a:ahLst/>
                <a:cxnLst>
                  <a:cxn ang="0">
                    <a:pos x="18" y="0"/>
                  </a:cxn>
                  <a:cxn ang="0">
                    <a:pos x="27" y="6"/>
                  </a:cxn>
                  <a:cxn ang="0">
                    <a:pos x="32" y="12"/>
                  </a:cxn>
                  <a:cxn ang="0">
                    <a:pos x="32" y="14"/>
                  </a:cxn>
                  <a:cxn ang="0">
                    <a:pos x="33" y="16"/>
                  </a:cxn>
                  <a:cxn ang="0">
                    <a:pos x="43" y="21"/>
                  </a:cxn>
                  <a:cxn ang="0">
                    <a:pos x="44" y="26"/>
                  </a:cxn>
                  <a:cxn ang="0">
                    <a:pos x="41" y="28"/>
                  </a:cxn>
                  <a:cxn ang="0">
                    <a:pos x="53" y="35"/>
                  </a:cxn>
                  <a:cxn ang="0">
                    <a:pos x="55" y="33"/>
                  </a:cxn>
                  <a:cxn ang="0">
                    <a:pos x="61" y="31"/>
                  </a:cxn>
                  <a:cxn ang="0">
                    <a:pos x="64" y="33"/>
                  </a:cxn>
                  <a:cxn ang="0">
                    <a:pos x="63" y="33"/>
                  </a:cxn>
                  <a:cxn ang="0">
                    <a:pos x="61" y="35"/>
                  </a:cxn>
                  <a:cxn ang="0">
                    <a:pos x="61" y="38"/>
                  </a:cxn>
                  <a:cxn ang="0">
                    <a:pos x="62" y="41"/>
                  </a:cxn>
                  <a:cxn ang="0">
                    <a:pos x="59" y="47"/>
                  </a:cxn>
                  <a:cxn ang="0">
                    <a:pos x="58" y="50"/>
                  </a:cxn>
                  <a:cxn ang="0">
                    <a:pos x="64" y="58"/>
                  </a:cxn>
                  <a:cxn ang="0">
                    <a:pos x="60" y="68"/>
                  </a:cxn>
                  <a:cxn ang="0">
                    <a:pos x="59" y="69"/>
                  </a:cxn>
                  <a:cxn ang="0">
                    <a:pos x="60" y="74"/>
                  </a:cxn>
                  <a:cxn ang="0">
                    <a:pos x="58" y="78"/>
                  </a:cxn>
                  <a:cxn ang="0">
                    <a:pos x="55" y="79"/>
                  </a:cxn>
                  <a:cxn ang="0">
                    <a:pos x="49" y="79"/>
                  </a:cxn>
                  <a:cxn ang="0">
                    <a:pos x="42" y="80"/>
                  </a:cxn>
                  <a:cxn ang="0">
                    <a:pos x="41" y="82"/>
                  </a:cxn>
                  <a:cxn ang="0">
                    <a:pos x="38" y="82"/>
                  </a:cxn>
                  <a:cxn ang="0">
                    <a:pos x="36" y="82"/>
                  </a:cxn>
                  <a:cxn ang="0">
                    <a:pos x="31" y="85"/>
                  </a:cxn>
                  <a:cxn ang="0">
                    <a:pos x="28" y="84"/>
                  </a:cxn>
                  <a:cxn ang="0">
                    <a:pos x="26" y="79"/>
                  </a:cxn>
                  <a:cxn ang="0">
                    <a:pos x="20" y="73"/>
                  </a:cxn>
                  <a:cxn ang="0">
                    <a:pos x="20" y="69"/>
                  </a:cxn>
                  <a:cxn ang="0">
                    <a:pos x="21" y="69"/>
                  </a:cxn>
                  <a:cxn ang="0">
                    <a:pos x="6" y="54"/>
                  </a:cxn>
                  <a:cxn ang="0">
                    <a:pos x="10" y="51"/>
                  </a:cxn>
                  <a:cxn ang="0">
                    <a:pos x="10" y="49"/>
                  </a:cxn>
                  <a:cxn ang="0">
                    <a:pos x="7" y="45"/>
                  </a:cxn>
                  <a:cxn ang="0">
                    <a:pos x="11" y="45"/>
                  </a:cxn>
                  <a:cxn ang="0">
                    <a:pos x="12" y="43"/>
                  </a:cxn>
                  <a:cxn ang="0">
                    <a:pos x="8" y="39"/>
                  </a:cxn>
                  <a:cxn ang="0">
                    <a:pos x="6" y="39"/>
                  </a:cxn>
                  <a:cxn ang="0">
                    <a:pos x="5" y="35"/>
                  </a:cxn>
                  <a:cxn ang="0">
                    <a:pos x="8" y="27"/>
                  </a:cxn>
                  <a:cxn ang="0">
                    <a:pos x="3" y="27"/>
                  </a:cxn>
                  <a:cxn ang="0">
                    <a:pos x="3" y="24"/>
                  </a:cxn>
                  <a:cxn ang="0">
                    <a:pos x="5" y="20"/>
                  </a:cxn>
                  <a:cxn ang="0">
                    <a:pos x="9" y="20"/>
                  </a:cxn>
                  <a:cxn ang="0">
                    <a:pos x="3" y="15"/>
                  </a:cxn>
                  <a:cxn ang="0">
                    <a:pos x="1" y="11"/>
                  </a:cxn>
                  <a:cxn ang="0">
                    <a:pos x="1" y="9"/>
                  </a:cxn>
                  <a:cxn ang="0">
                    <a:pos x="0" y="7"/>
                  </a:cxn>
                  <a:cxn ang="0">
                    <a:pos x="2" y="5"/>
                  </a:cxn>
                </a:cxnLst>
                <a:rect l="0" t="0" r="r" b="b"/>
                <a:pathLst>
                  <a:path w="68" h="88">
                    <a:moveTo>
                      <a:pt x="13" y="0"/>
                    </a:moveTo>
                    <a:lnTo>
                      <a:pt x="13" y="0"/>
                    </a:lnTo>
                    <a:lnTo>
                      <a:pt x="18" y="0"/>
                    </a:lnTo>
                    <a:lnTo>
                      <a:pt x="22" y="1"/>
                    </a:lnTo>
                    <a:lnTo>
                      <a:pt x="22" y="1"/>
                    </a:lnTo>
                    <a:lnTo>
                      <a:pt x="27" y="6"/>
                    </a:lnTo>
                    <a:lnTo>
                      <a:pt x="29" y="9"/>
                    </a:lnTo>
                    <a:lnTo>
                      <a:pt x="29" y="9"/>
                    </a:lnTo>
                    <a:lnTo>
                      <a:pt x="32" y="12"/>
                    </a:lnTo>
                    <a:lnTo>
                      <a:pt x="32" y="12"/>
                    </a:lnTo>
                    <a:lnTo>
                      <a:pt x="32" y="14"/>
                    </a:lnTo>
                    <a:lnTo>
                      <a:pt x="32" y="14"/>
                    </a:lnTo>
                    <a:lnTo>
                      <a:pt x="31" y="15"/>
                    </a:lnTo>
                    <a:lnTo>
                      <a:pt x="31" y="15"/>
                    </a:lnTo>
                    <a:lnTo>
                      <a:pt x="33" y="16"/>
                    </a:lnTo>
                    <a:lnTo>
                      <a:pt x="33" y="16"/>
                    </a:lnTo>
                    <a:lnTo>
                      <a:pt x="43" y="21"/>
                    </a:lnTo>
                    <a:lnTo>
                      <a:pt x="43" y="21"/>
                    </a:lnTo>
                    <a:lnTo>
                      <a:pt x="44" y="24"/>
                    </a:lnTo>
                    <a:lnTo>
                      <a:pt x="44" y="26"/>
                    </a:lnTo>
                    <a:lnTo>
                      <a:pt x="44" y="26"/>
                    </a:lnTo>
                    <a:lnTo>
                      <a:pt x="43" y="27"/>
                    </a:lnTo>
                    <a:lnTo>
                      <a:pt x="41" y="28"/>
                    </a:lnTo>
                    <a:lnTo>
                      <a:pt x="41" y="28"/>
                    </a:lnTo>
                    <a:lnTo>
                      <a:pt x="48" y="31"/>
                    </a:lnTo>
                    <a:lnTo>
                      <a:pt x="51" y="32"/>
                    </a:lnTo>
                    <a:lnTo>
                      <a:pt x="53" y="35"/>
                    </a:lnTo>
                    <a:lnTo>
                      <a:pt x="53" y="35"/>
                    </a:lnTo>
                    <a:lnTo>
                      <a:pt x="54" y="35"/>
                    </a:lnTo>
                    <a:lnTo>
                      <a:pt x="55" y="33"/>
                    </a:lnTo>
                    <a:lnTo>
                      <a:pt x="55" y="33"/>
                    </a:lnTo>
                    <a:lnTo>
                      <a:pt x="59" y="31"/>
                    </a:lnTo>
                    <a:lnTo>
                      <a:pt x="61" y="31"/>
                    </a:lnTo>
                    <a:lnTo>
                      <a:pt x="63" y="32"/>
                    </a:lnTo>
                    <a:lnTo>
                      <a:pt x="63" y="32"/>
                    </a:lnTo>
                    <a:lnTo>
                      <a:pt x="64" y="33"/>
                    </a:lnTo>
                    <a:lnTo>
                      <a:pt x="64" y="33"/>
                    </a:lnTo>
                    <a:lnTo>
                      <a:pt x="63" y="35"/>
                    </a:lnTo>
                    <a:lnTo>
                      <a:pt x="63" y="33"/>
                    </a:lnTo>
                    <a:lnTo>
                      <a:pt x="62" y="33"/>
                    </a:lnTo>
                    <a:lnTo>
                      <a:pt x="62" y="33"/>
                    </a:lnTo>
                    <a:lnTo>
                      <a:pt x="61" y="35"/>
                    </a:lnTo>
                    <a:lnTo>
                      <a:pt x="61" y="35"/>
                    </a:lnTo>
                    <a:lnTo>
                      <a:pt x="60" y="37"/>
                    </a:lnTo>
                    <a:lnTo>
                      <a:pt x="61" y="38"/>
                    </a:lnTo>
                    <a:lnTo>
                      <a:pt x="61" y="38"/>
                    </a:lnTo>
                    <a:lnTo>
                      <a:pt x="62" y="40"/>
                    </a:lnTo>
                    <a:lnTo>
                      <a:pt x="62" y="41"/>
                    </a:lnTo>
                    <a:lnTo>
                      <a:pt x="61" y="43"/>
                    </a:lnTo>
                    <a:lnTo>
                      <a:pt x="61" y="43"/>
                    </a:lnTo>
                    <a:lnTo>
                      <a:pt x="59" y="47"/>
                    </a:lnTo>
                    <a:lnTo>
                      <a:pt x="58" y="48"/>
                    </a:lnTo>
                    <a:lnTo>
                      <a:pt x="58" y="50"/>
                    </a:lnTo>
                    <a:lnTo>
                      <a:pt x="58" y="50"/>
                    </a:lnTo>
                    <a:lnTo>
                      <a:pt x="60" y="54"/>
                    </a:lnTo>
                    <a:lnTo>
                      <a:pt x="60" y="54"/>
                    </a:lnTo>
                    <a:lnTo>
                      <a:pt x="64" y="58"/>
                    </a:lnTo>
                    <a:lnTo>
                      <a:pt x="68" y="61"/>
                    </a:lnTo>
                    <a:lnTo>
                      <a:pt x="68" y="61"/>
                    </a:lnTo>
                    <a:lnTo>
                      <a:pt x="60" y="68"/>
                    </a:lnTo>
                    <a:lnTo>
                      <a:pt x="60" y="68"/>
                    </a:lnTo>
                    <a:lnTo>
                      <a:pt x="59" y="69"/>
                    </a:lnTo>
                    <a:lnTo>
                      <a:pt x="59" y="69"/>
                    </a:lnTo>
                    <a:lnTo>
                      <a:pt x="59" y="70"/>
                    </a:lnTo>
                    <a:lnTo>
                      <a:pt x="59" y="71"/>
                    </a:lnTo>
                    <a:lnTo>
                      <a:pt x="60" y="74"/>
                    </a:lnTo>
                    <a:lnTo>
                      <a:pt x="60" y="74"/>
                    </a:lnTo>
                    <a:lnTo>
                      <a:pt x="60" y="75"/>
                    </a:lnTo>
                    <a:lnTo>
                      <a:pt x="58" y="78"/>
                    </a:lnTo>
                    <a:lnTo>
                      <a:pt x="58" y="78"/>
                    </a:lnTo>
                    <a:lnTo>
                      <a:pt x="57" y="79"/>
                    </a:lnTo>
                    <a:lnTo>
                      <a:pt x="55" y="79"/>
                    </a:lnTo>
                    <a:lnTo>
                      <a:pt x="52" y="79"/>
                    </a:lnTo>
                    <a:lnTo>
                      <a:pt x="52" y="79"/>
                    </a:lnTo>
                    <a:lnTo>
                      <a:pt x="49" y="79"/>
                    </a:lnTo>
                    <a:lnTo>
                      <a:pt x="45" y="80"/>
                    </a:lnTo>
                    <a:lnTo>
                      <a:pt x="45" y="80"/>
                    </a:lnTo>
                    <a:lnTo>
                      <a:pt x="42" y="80"/>
                    </a:lnTo>
                    <a:lnTo>
                      <a:pt x="42" y="80"/>
                    </a:lnTo>
                    <a:lnTo>
                      <a:pt x="41" y="81"/>
                    </a:lnTo>
                    <a:lnTo>
                      <a:pt x="41" y="82"/>
                    </a:lnTo>
                    <a:lnTo>
                      <a:pt x="41" y="82"/>
                    </a:lnTo>
                    <a:lnTo>
                      <a:pt x="39" y="83"/>
                    </a:lnTo>
                    <a:lnTo>
                      <a:pt x="38" y="82"/>
                    </a:lnTo>
                    <a:lnTo>
                      <a:pt x="37" y="82"/>
                    </a:lnTo>
                    <a:lnTo>
                      <a:pt x="36" y="82"/>
                    </a:lnTo>
                    <a:lnTo>
                      <a:pt x="36" y="82"/>
                    </a:lnTo>
                    <a:lnTo>
                      <a:pt x="33" y="83"/>
                    </a:lnTo>
                    <a:lnTo>
                      <a:pt x="31" y="85"/>
                    </a:lnTo>
                    <a:lnTo>
                      <a:pt x="31" y="85"/>
                    </a:lnTo>
                    <a:lnTo>
                      <a:pt x="30" y="88"/>
                    </a:lnTo>
                    <a:lnTo>
                      <a:pt x="29" y="86"/>
                    </a:lnTo>
                    <a:lnTo>
                      <a:pt x="28" y="84"/>
                    </a:lnTo>
                    <a:lnTo>
                      <a:pt x="28" y="84"/>
                    </a:lnTo>
                    <a:lnTo>
                      <a:pt x="28" y="81"/>
                    </a:lnTo>
                    <a:lnTo>
                      <a:pt x="26" y="79"/>
                    </a:lnTo>
                    <a:lnTo>
                      <a:pt x="26" y="79"/>
                    </a:lnTo>
                    <a:lnTo>
                      <a:pt x="22" y="77"/>
                    </a:lnTo>
                    <a:lnTo>
                      <a:pt x="20" y="73"/>
                    </a:lnTo>
                    <a:lnTo>
                      <a:pt x="20" y="73"/>
                    </a:lnTo>
                    <a:lnTo>
                      <a:pt x="20" y="71"/>
                    </a:lnTo>
                    <a:lnTo>
                      <a:pt x="20" y="69"/>
                    </a:lnTo>
                    <a:lnTo>
                      <a:pt x="20" y="69"/>
                    </a:lnTo>
                    <a:lnTo>
                      <a:pt x="21" y="69"/>
                    </a:lnTo>
                    <a:lnTo>
                      <a:pt x="21" y="69"/>
                    </a:lnTo>
                    <a:lnTo>
                      <a:pt x="24" y="68"/>
                    </a:lnTo>
                    <a:lnTo>
                      <a:pt x="24" y="68"/>
                    </a:lnTo>
                    <a:lnTo>
                      <a:pt x="6" y="54"/>
                    </a:lnTo>
                    <a:lnTo>
                      <a:pt x="6" y="54"/>
                    </a:lnTo>
                    <a:lnTo>
                      <a:pt x="9" y="52"/>
                    </a:lnTo>
                    <a:lnTo>
                      <a:pt x="10" y="51"/>
                    </a:lnTo>
                    <a:lnTo>
                      <a:pt x="10" y="50"/>
                    </a:lnTo>
                    <a:lnTo>
                      <a:pt x="10" y="50"/>
                    </a:lnTo>
                    <a:lnTo>
                      <a:pt x="10" y="49"/>
                    </a:lnTo>
                    <a:lnTo>
                      <a:pt x="10" y="49"/>
                    </a:lnTo>
                    <a:lnTo>
                      <a:pt x="7" y="45"/>
                    </a:lnTo>
                    <a:lnTo>
                      <a:pt x="7" y="45"/>
                    </a:lnTo>
                    <a:lnTo>
                      <a:pt x="9" y="46"/>
                    </a:lnTo>
                    <a:lnTo>
                      <a:pt x="9" y="46"/>
                    </a:lnTo>
                    <a:lnTo>
                      <a:pt x="11" y="45"/>
                    </a:lnTo>
                    <a:lnTo>
                      <a:pt x="12" y="45"/>
                    </a:lnTo>
                    <a:lnTo>
                      <a:pt x="12" y="43"/>
                    </a:lnTo>
                    <a:lnTo>
                      <a:pt x="12" y="43"/>
                    </a:lnTo>
                    <a:lnTo>
                      <a:pt x="11" y="43"/>
                    </a:lnTo>
                    <a:lnTo>
                      <a:pt x="10" y="42"/>
                    </a:lnTo>
                    <a:lnTo>
                      <a:pt x="8" y="39"/>
                    </a:lnTo>
                    <a:lnTo>
                      <a:pt x="8" y="39"/>
                    </a:lnTo>
                    <a:lnTo>
                      <a:pt x="6" y="39"/>
                    </a:lnTo>
                    <a:lnTo>
                      <a:pt x="6" y="39"/>
                    </a:lnTo>
                    <a:lnTo>
                      <a:pt x="5" y="38"/>
                    </a:lnTo>
                    <a:lnTo>
                      <a:pt x="5" y="35"/>
                    </a:lnTo>
                    <a:lnTo>
                      <a:pt x="5" y="35"/>
                    </a:lnTo>
                    <a:lnTo>
                      <a:pt x="6" y="33"/>
                    </a:lnTo>
                    <a:lnTo>
                      <a:pt x="6" y="33"/>
                    </a:lnTo>
                    <a:lnTo>
                      <a:pt x="8" y="27"/>
                    </a:lnTo>
                    <a:lnTo>
                      <a:pt x="8" y="27"/>
                    </a:lnTo>
                    <a:lnTo>
                      <a:pt x="3" y="27"/>
                    </a:lnTo>
                    <a:lnTo>
                      <a:pt x="3" y="27"/>
                    </a:lnTo>
                    <a:lnTo>
                      <a:pt x="3" y="26"/>
                    </a:lnTo>
                    <a:lnTo>
                      <a:pt x="3" y="24"/>
                    </a:lnTo>
                    <a:lnTo>
                      <a:pt x="3" y="24"/>
                    </a:lnTo>
                    <a:lnTo>
                      <a:pt x="3" y="22"/>
                    </a:lnTo>
                    <a:lnTo>
                      <a:pt x="5" y="20"/>
                    </a:lnTo>
                    <a:lnTo>
                      <a:pt x="5" y="20"/>
                    </a:lnTo>
                    <a:lnTo>
                      <a:pt x="7" y="20"/>
                    </a:lnTo>
                    <a:lnTo>
                      <a:pt x="9" y="20"/>
                    </a:lnTo>
                    <a:lnTo>
                      <a:pt x="9" y="20"/>
                    </a:lnTo>
                    <a:lnTo>
                      <a:pt x="2" y="16"/>
                    </a:lnTo>
                    <a:lnTo>
                      <a:pt x="2" y="16"/>
                    </a:lnTo>
                    <a:lnTo>
                      <a:pt x="3" y="15"/>
                    </a:lnTo>
                    <a:lnTo>
                      <a:pt x="2" y="14"/>
                    </a:lnTo>
                    <a:lnTo>
                      <a:pt x="1" y="14"/>
                    </a:lnTo>
                    <a:lnTo>
                      <a:pt x="1" y="11"/>
                    </a:lnTo>
                    <a:lnTo>
                      <a:pt x="1" y="11"/>
                    </a:lnTo>
                    <a:lnTo>
                      <a:pt x="1" y="9"/>
                    </a:lnTo>
                    <a:lnTo>
                      <a:pt x="1" y="9"/>
                    </a:lnTo>
                    <a:lnTo>
                      <a:pt x="0" y="8"/>
                    </a:lnTo>
                    <a:lnTo>
                      <a:pt x="0" y="7"/>
                    </a:lnTo>
                    <a:lnTo>
                      <a:pt x="0" y="7"/>
                    </a:lnTo>
                    <a:lnTo>
                      <a:pt x="1" y="6"/>
                    </a:lnTo>
                    <a:lnTo>
                      <a:pt x="2" y="5"/>
                    </a:lnTo>
                    <a:lnTo>
                      <a:pt x="2" y="5"/>
                    </a:lnTo>
                    <a:lnTo>
                      <a:pt x="13" y="0"/>
                    </a:lnTo>
                    <a:close/>
                  </a:path>
                </a:pathLst>
              </a:custGeom>
              <a:grpFill/>
              <a:ln w="6350" cap="flat" cmpd="sng">
                <a:solidFill>
                  <a:schemeClr val="bg1"/>
                </a:solidFill>
                <a:prstDash val="solid"/>
                <a:round/>
                <a:headEnd type="none" w="med" len="med"/>
                <a:tailEnd type="none" w="med" len="med"/>
              </a:ln>
              <a:effectLst/>
            </p:spPr>
            <p:txBody>
              <a:bodyPr/>
              <a:lstStyle/>
              <a:p>
                <a:endParaRPr lang="en-GB" sz="1600" b="1" dirty="0">
                  <a:latin typeface="Arial" panose="020B0604020202020204" pitchFamily="34" charset="0"/>
                </a:endParaRPr>
              </a:p>
            </p:txBody>
          </p:sp>
          <p:sp>
            <p:nvSpPr>
              <p:cNvPr id="158" name="Freeform 10993">
                <a:extLst>
                  <a:ext uri="{FF2B5EF4-FFF2-40B4-BE49-F238E27FC236}">
                    <a16:creationId xmlns:a16="http://schemas.microsoft.com/office/drawing/2014/main" id="{86AE2EB3-A87E-2365-C50F-5A5BF0E17EC2}"/>
                  </a:ext>
                </a:extLst>
              </p:cNvPr>
              <p:cNvSpPr>
                <a:spLocks/>
              </p:cNvSpPr>
              <p:nvPr/>
            </p:nvSpPr>
            <p:spPr bwMode="gray">
              <a:xfrm>
                <a:off x="3541713" y="3776663"/>
                <a:ext cx="65087" cy="76200"/>
              </a:xfrm>
              <a:custGeom>
                <a:avLst/>
                <a:gdLst/>
                <a:ahLst/>
                <a:cxnLst>
                  <a:cxn ang="0">
                    <a:pos x="0" y="20"/>
                  </a:cxn>
                  <a:cxn ang="0">
                    <a:pos x="0" y="20"/>
                  </a:cxn>
                  <a:cxn ang="0">
                    <a:pos x="1" y="19"/>
                  </a:cxn>
                  <a:cxn ang="0">
                    <a:pos x="1" y="18"/>
                  </a:cxn>
                  <a:cxn ang="0">
                    <a:pos x="1" y="18"/>
                  </a:cxn>
                  <a:cxn ang="0">
                    <a:pos x="1" y="15"/>
                  </a:cxn>
                  <a:cxn ang="0">
                    <a:pos x="0" y="12"/>
                  </a:cxn>
                  <a:cxn ang="0">
                    <a:pos x="1" y="11"/>
                  </a:cxn>
                  <a:cxn ang="0">
                    <a:pos x="1" y="11"/>
                  </a:cxn>
                  <a:cxn ang="0">
                    <a:pos x="2" y="8"/>
                  </a:cxn>
                  <a:cxn ang="0">
                    <a:pos x="5" y="6"/>
                  </a:cxn>
                  <a:cxn ang="0">
                    <a:pos x="5" y="6"/>
                  </a:cxn>
                  <a:cxn ang="0">
                    <a:pos x="6" y="5"/>
                  </a:cxn>
                  <a:cxn ang="0">
                    <a:pos x="6" y="5"/>
                  </a:cxn>
                  <a:cxn ang="0">
                    <a:pos x="8" y="5"/>
                  </a:cxn>
                  <a:cxn ang="0">
                    <a:pos x="8" y="6"/>
                  </a:cxn>
                  <a:cxn ang="0">
                    <a:pos x="9" y="5"/>
                  </a:cxn>
                  <a:cxn ang="0">
                    <a:pos x="9" y="5"/>
                  </a:cxn>
                  <a:cxn ang="0">
                    <a:pos x="7" y="1"/>
                  </a:cxn>
                  <a:cxn ang="0">
                    <a:pos x="7" y="1"/>
                  </a:cxn>
                  <a:cxn ang="0">
                    <a:pos x="8" y="0"/>
                  </a:cxn>
                  <a:cxn ang="0">
                    <a:pos x="8" y="0"/>
                  </a:cxn>
                  <a:cxn ang="0">
                    <a:pos x="12" y="1"/>
                  </a:cxn>
                  <a:cxn ang="0">
                    <a:pos x="12" y="1"/>
                  </a:cxn>
                  <a:cxn ang="0">
                    <a:pos x="30" y="15"/>
                  </a:cxn>
                  <a:cxn ang="0">
                    <a:pos x="30" y="15"/>
                  </a:cxn>
                  <a:cxn ang="0">
                    <a:pos x="26" y="16"/>
                  </a:cxn>
                  <a:cxn ang="0">
                    <a:pos x="26" y="16"/>
                  </a:cxn>
                  <a:cxn ang="0">
                    <a:pos x="26" y="17"/>
                  </a:cxn>
                  <a:cxn ang="0">
                    <a:pos x="26" y="17"/>
                  </a:cxn>
                  <a:cxn ang="0">
                    <a:pos x="26" y="17"/>
                  </a:cxn>
                  <a:cxn ang="0">
                    <a:pos x="26" y="18"/>
                  </a:cxn>
                  <a:cxn ang="0">
                    <a:pos x="26" y="20"/>
                  </a:cxn>
                  <a:cxn ang="0">
                    <a:pos x="26" y="20"/>
                  </a:cxn>
                  <a:cxn ang="0">
                    <a:pos x="24" y="21"/>
                  </a:cxn>
                  <a:cxn ang="0">
                    <a:pos x="22" y="22"/>
                  </a:cxn>
                  <a:cxn ang="0">
                    <a:pos x="22" y="22"/>
                  </a:cxn>
                  <a:cxn ang="0">
                    <a:pos x="21" y="20"/>
                  </a:cxn>
                  <a:cxn ang="0">
                    <a:pos x="19" y="18"/>
                  </a:cxn>
                  <a:cxn ang="0">
                    <a:pos x="19" y="18"/>
                  </a:cxn>
                  <a:cxn ang="0">
                    <a:pos x="18" y="20"/>
                  </a:cxn>
                  <a:cxn ang="0">
                    <a:pos x="18" y="21"/>
                  </a:cxn>
                  <a:cxn ang="0">
                    <a:pos x="18" y="21"/>
                  </a:cxn>
                  <a:cxn ang="0">
                    <a:pos x="14" y="27"/>
                  </a:cxn>
                  <a:cxn ang="0">
                    <a:pos x="14" y="27"/>
                  </a:cxn>
                  <a:cxn ang="0">
                    <a:pos x="13" y="28"/>
                  </a:cxn>
                  <a:cxn ang="0">
                    <a:pos x="14" y="29"/>
                  </a:cxn>
                  <a:cxn ang="0">
                    <a:pos x="14" y="29"/>
                  </a:cxn>
                  <a:cxn ang="0">
                    <a:pos x="15" y="30"/>
                  </a:cxn>
                  <a:cxn ang="0">
                    <a:pos x="15" y="31"/>
                  </a:cxn>
                  <a:cxn ang="0">
                    <a:pos x="14" y="35"/>
                  </a:cxn>
                  <a:cxn ang="0">
                    <a:pos x="14" y="35"/>
                  </a:cxn>
                  <a:cxn ang="0">
                    <a:pos x="1" y="24"/>
                  </a:cxn>
                  <a:cxn ang="0">
                    <a:pos x="1" y="24"/>
                  </a:cxn>
                  <a:cxn ang="0">
                    <a:pos x="3" y="24"/>
                  </a:cxn>
                  <a:cxn ang="0">
                    <a:pos x="4" y="24"/>
                  </a:cxn>
                  <a:cxn ang="0">
                    <a:pos x="4" y="21"/>
                  </a:cxn>
                  <a:cxn ang="0">
                    <a:pos x="4" y="21"/>
                  </a:cxn>
                  <a:cxn ang="0">
                    <a:pos x="3" y="21"/>
                  </a:cxn>
                  <a:cxn ang="0">
                    <a:pos x="3" y="22"/>
                  </a:cxn>
                  <a:cxn ang="0">
                    <a:pos x="3" y="22"/>
                  </a:cxn>
                  <a:cxn ang="0">
                    <a:pos x="1" y="22"/>
                  </a:cxn>
                  <a:cxn ang="0">
                    <a:pos x="0" y="20"/>
                  </a:cxn>
                </a:cxnLst>
                <a:rect l="0" t="0" r="r" b="b"/>
                <a:pathLst>
                  <a:path w="30" h="35">
                    <a:moveTo>
                      <a:pt x="0" y="20"/>
                    </a:moveTo>
                    <a:lnTo>
                      <a:pt x="0" y="20"/>
                    </a:lnTo>
                    <a:lnTo>
                      <a:pt x="1" y="19"/>
                    </a:lnTo>
                    <a:lnTo>
                      <a:pt x="1" y="18"/>
                    </a:lnTo>
                    <a:lnTo>
                      <a:pt x="1" y="18"/>
                    </a:lnTo>
                    <a:lnTo>
                      <a:pt x="1" y="15"/>
                    </a:lnTo>
                    <a:lnTo>
                      <a:pt x="0" y="12"/>
                    </a:lnTo>
                    <a:lnTo>
                      <a:pt x="1" y="11"/>
                    </a:lnTo>
                    <a:lnTo>
                      <a:pt x="1" y="11"/>
                    </a:lnTo>
                    <a:lnTo>
                      <a:pt x="2" y="8"/>
                    </a:lnTo>
                    <a:lnTo>
                      <a:pt x="5" y="6"/>
                    </a:lnTo>
                    <a:lnTo>
                      <a:pt x="5" y="6"/>
                    </a:lnTo>
                    <a:lnTo>
                      <a:pt x="6" y="5"/>
                    </a:lnTo>
                    <a:lnTo>
                      <a:pt x="6" y="5"/>
                    </a:lnTo>
                    <a:lnTo>
                      <a:pt x="8" y="5"/>
                    </a:lnTo>
                    <a:lnTo>
                      <a:pt x="8" y="6"/>
                    </a:lnTo>
                    <a:lnTo>
                      <a:pt x="9" y="5"/>
                    </a:lnTo>
                    <a:lnTo>
                      <a:pt x="9" y="5"/>
                    </a:lnTo>
                    <a:lnTo>
                      <a:pt x="7" y="1"/>
                    </a:lnTo>
                    <a:lnTo>
                      <a:pt x="7" y="1"/>
                    </a:lnTo>
                    <a:lnTo>
                      <a:pt x="8" y="0"/>
                    </a:lnTo>
                    <a:lnTo>
                      <a:pt x="8" y="0"/>
                    </a:lnTo>
                    <a:lnTo>
                      <a:pt x="12" y="1"/>
                    </a:lnTo>
                    <a:lnTo>
                      <a:pt x="12" y="1"/>
                    </a:lnTo>
                    <a:lnTo>
                      <a:pt x="30" y="15"/>
                    </a:lnTo>
                    <a:lnTo>
                      <a:pt x="30" y="15"/>
                    </a:lnTo>
                    <a:lnTo>
                      <a:pt x="26" y="16"/>
                    </a:lnTo>
                    <a:lnTo>
                      <a:pt x="26" y="16"/>
                    </a:lnTo>
                    <a:lnTo>
                      <a:pt x="26" y="17"/>
                    </a:lnTo>
                    <a:lnTo>
                      <a:pt x="26" y="17"/>
                    </a:lnTo>
                    <a:lnTo>
                      <a:pt x="26" y="17"/>
                    </a:lnTo>
                    <a:lnTo>
                      <a:pt x="26" y="18"/>
                    </a:lnTo>
                    <a:lnTo>
                      <a:pt x="26" y="20"/>
                    </a:lnTo>
                    <a:lnTo>
                      <a:pt x="26" y="20"/>
                    </a:lnTo>
                    <a:lnTo>
                      <a:pt x="24" y="21"/>
                    </a:lnTo>
                    <a:lnTo>
                      <a:pt x="22" y="22"/>
                    </a:lnTo>
                    <a:lnTo>
                      <a:pt x="22" y="22"/>
                    </a:lnTo>
                    <a:lnTo>
                      <a:pt x="21" y="20"/>
                    </a:lnTo>
                    <a:lnTo>
                      <a:pt x="19" y="18"/>
                    </a:lnTo>
                    <a:lnTo>
                      <a:pt x="19" y="18"/>
                    </a:lnTo>
                    <a:lnTo>
                      <a:pt x="18" y="20"/>
                    </a:lnTo>
                    <a:lnTo>
                      <a:pt x="18" y="21"/>
                    </a:lnTo>
                    <a:lnTo>
                      <a:pt x="18" y="21"/>
                    </a:lnTo>
                    <a:lnTo>
                      <a:pt x="14" y="27"/>
                    </a:lnTo>
                    <a:lnTo>
                      <a:pt x="14" y="27"/>
                    </a:lnTo>
                    <a:lnTo>
                      <a:pt x="13" y="28"/>
                    </a:lnTo>
                    <a:lnTo>
                      <a:pt x="14" y="29"/>
                    </a:lnTo>
                    <a:lnTo>
                      <a:pt x="14" y="29"/>
                    </a:lnTo>
                    <a:lnTo>
                      <a:pt x="15" y="30"/>
                    </a:lnTo>
                    <a:lnTo>
                      <a:pt x="15" y="31"/>
                    </a:lnTo>
                    <a:lnTo>
                      <a:pt x="14" y="35"/>
                    </a:lnTo>
                    <a:lnTo>
                      <a:pt x="14" y="35"/>
                    </a:lnTo>
                    <a:lnTo>
                      <a:pt x="1" y="24"/>
                    </a:lnTo>
                    <a:lnTo>
                      <a:pt x="1" y="24"/>
                    </a:lnTo>
                    <a:lnTo>
                      <a:pt x="3" y="24"/>
                    </a:lnTo>
                    <a:lnTo>
                      <a:pt x="4" y="24"/>
                    </a:lnTo>
                    <a:lnTo>
                      <a:pt x="4" y="21"/>
                    </a:lnTo>
                    <a:lnTo>
                      <a:pt x="4" y="21"/>
                    </a:lnTo>
                    <a:lnTo>
                      <a:pt x="3" y="21"/>
                    </a:lnTo>
                    <a:lnTo>
                      <a:pt x="3" y="22"/>
                    </a:lnTo>
                    <a:lnTo>
                      <a:pt x="3" y="22"/>
                    </a:lnTo>
                    <a:lnTo>
                      <a:pt x="1" y="22"/>
                    </a:lnTo>
                    <a:lnTo>
                      <a:pt x="0" y="20"/>
                    </a:lnTo>
                    <a:close/>
                  </a:path>
                </a:pathLst>
              </a:custGeom>
              <a:grpFill/>
              <a:ln w="6350" cap="flat" cmpd="sng">
                <a:solidFill>
                  <a:schemeClr val="bg1"/>
                </a:solidFill>
                <a:prstDash val="solid"/>
                <a:round/>
                <a:headEnd type="none" w="med" len="med"/>
                <a:tailEnd type="none" w="med" len="med"/>
              </a:ln>
              <a:effectLst/>
            </p:spPr>
            <p:txBody>
              <a:bodyPr/>
              <a:lstStyle/>
              <a:p>
                <a:endParaRPr lang="en-GB" sz="1600" b="1" dirty="0">
                  <a:latin typeface="Arial" panose="020B0604020202020204" pitchFamily="34" charset="0"/>
                </a:endParaRPr>
              </a:p>
            </p:txBody>
          </p:sp>
        </p:grpSp>
      </p:grpSp>
      <p:graphicFrame>
        <p:nvGraphicFramePr>
          <p:cNvPr id="113" name="Chart 112">
            <a:extLst>
              <a:ext uri="{FF2B5EF4-FFF2-40B4-BE49-F238E27FC236}">
                <a16:creationId xmlns:a16="http://schemas.microsoft.com/office/drawing/2014/main" id="{62A59E53-109B-619C-749C-C8F0206D6D4B}"/>
              </a:ext>
            </a:extLst>
          </p:cNvPr>
          <p:cNvGraphicFramePr/>
          <p:nvPr>
            <p:custDataLst>
              <p:tags r:id="rId2"/>
            </p:custDataLst>
            <p:extLst>
              <p:ext uri="{D42A27DB-BD31-4B8C-83A1-F6EECF244321}">
                <p14:modId xmlns:p14="http://schemas.microsoft.com/office/powerpoint/2010/main" val="3434343260"/>
              </p:ext>
            </p:extLst>
          </p:nvPr>
        </p:nvGraphicFramePr>
        <p:xfrm>
          <a:off x="2930525" y="4240213"/>
          <a:ext cx="577850" cy="1011237"/>
        </p:xfrm>
        <a:graphic>
          <a:graphicData uri="http://schemas.openxmlformats.org/drawingml/2006/chart">
            <c:chart xmlns:c="http://schemas.openxmlformats.org/drawingml/2006/chart" xmlns:r="http://schemas.openxmlformats.org/officeDocument/2006/relationships" r:id="rId51"/>
          </a:graphicData>
        </a:graphic>
      </p:graphicFrame>
      <p:sp>
        <p:nvSpPr>
          <p:cNvPr id="1298" name="Text Placeholder 2">
            <a:extLst>
              <a:ext uri="{FF2B5EF4-FFF2-40B4-BE49-F238E27FC236}">
                <a16:creationId xmlns:a16="http://schemas.microsoft.com/office/drawing/2014/main" id="{0F318C5F-AD02-417D-DEBD-B55E8A151680}"/>
              </a:ext>
            </a:extLst>
          </p:cNvPr>
          <p:cNvSpPr>
            <a:spLocks noGrp="1"/>
          </p:cNvSpPr>
          <p:nvPr>
            <p:custDataLst>
              <p:tags r:id="rId3"/>
            </p:custDataLst>
          </p:nvPr>
        </p:nvSpPr>
        <p:spPr bwMode="gray">
          <a:xfrm>
            <a:off x="3040063" y="4930775"/>
            <a:ext cx="1492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11298FE1-5ABB-402C-B53B-431337995C66}" type="datetime'''''''''''''''''''''''''''''''''''''''0'''''''''''''''''">
              <a:rPr lang="en-GB" altLang="en-US" sz="1400" b="1" smtClean="0">
                <a:latin typeface="+mn-lt"/>
                <a:cs typeface="+mn-cs"/>
              </a:rPr>
              <a:pPr lvl="1" algn="ctr">
                <a:spcBef>
                  <a:spcPct val="0"/>
                </a:spcBef>
                <a:spcAft>
                  <a:spcPct val="0"/>
                </a:spcAft>
              </a:pPr>
              <a:t>0</a:t>
            </a:fld>
            <a:endParaRPr lang="en-GB" sz="1400" b="1" noProof="0" dirty="0">
              <a:latin typeface="+mn-lt"/>
              <a:cs typeface="+mn-cs"/>
            </a:endParaRPr>
          </a:p>
        </p:txBody>
      </p:sp>
      <p:sp>
        <p:nvSpPr>
          <p:cNvPr id="1541" name="Text Placeholder 2">
            <a:extLst>
              <a:ext uri="{FF2B5EF4-FFF2-40B4-BE49-F238E27FC236}">
                <a16:creationId xmlns:a16="http://schemas.microsoft.com/office/drawing/2014/main" id="{2DE06695-EFFB-FBDD-4560-9D9CEE4ABA99}"/>
              </a:ext>
            </a:extLst>
          </p:cNvPr>
          <p:cNvSpPr>
            <a:spLocks noGrp="1"/>
          </p:cNvSpPr>
          <p:nvPr>
            <p:custDataLst>
              <p:tags r:id="rId4"/>
            </p:custDataLst>
          </p:nvPr>
        </p:nvSpPr>
        <p:spPr bwMode="gray">
          <a:xfrm>
            <a:off x="3246438" y="4930775"/>
            <a:ext cx="1492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4EEF705C-6615-441C-A2C2-E0CE08A6BA47}" type="datetime'''''''''''''''''''''''''''''''''''''''''0'''''''''">
              <a:rPr lang="en-GB" altLang="en-US" sz="1400" b="1" smtClean="0">
                <a:effectLst/>
                <a:latin typeface="+mn-lt"/>
                <a:cs typeface="+mn-cs"/>
              </a:rPr>
              <a:pPr lvl="1" algn="ctr">
                <a:spcBef>
                  <a:spcPct val="0"/>
                </a:spcBef>
                <a:spcAft>
                  <a:spcPct val="0"/>
                </a:spcAft>
              </a:pPr>
              <a:t>0</a:t>
            </a:fld>
            <a:endParaRPr lang="en-GB" sz="1400" b="1" noProof="0" dirty="0">
              <a:latin typeface="+mn-lt"/>
              <a:cs typeface="+mn-cs"/>
            </a:endParaRPr>
          </a:p>
        </p:txBody>
      </p:sp>
      <p:graphicFrame>
        <p:nvGraphicFramePr>
          <p:cNvPr id="114" name="Chart 113">
            <a:extLst>
              <a:ext uri="{FF2B5EF4-FFF2-40B4-BE49-F238E27FC236}">
                <a16:creationId xmlns:a16="http://schemas.microsoft.com/office/drawing/2014/main" id="{6450A646-DC3A-86BC-ACFC-61ACFB8BCEAD}"/>
              </a:ext>
            </a:extLst>
          </p:cNvPr>
          <p:cNvGraphicFramePr/>
          <p:nvPr>
            <p:custDataLst>
              <p:tags r:id="rId5"/>
            </p:custDataLst>
            <p:extLst>
              <p:ext uri="{D42A27DB-BD31-4B8C-83A1-F6EECF244321}">
                <p14:modId xmlns:p14="http://schemas.microsoft.com/office/powerpoint/2010/main" val="1231693391"/>
              </p:ext>
            </p:extLst>
          </p:nvPr>
        </p:nvGraphicFramePr>
        <p:xfrm>
          <a:off x="3343275" y="4833938"/>
          <a:ext cx="577850" cy="1011237"/>
        </p:xfrm>
        <a:graphic>
          <a:graphicData uri="http://schemas.openxmlformats.org/drawingml/2006/chart">
            <c:chart xmlns:c="http://schemas.openxmlformats.org/drawingml/2006/chart" xmlns:r="http://schemas.openxmlformats.org/officeDocument/2006/relationships" r:id="rId52"/>
          </a:graphicData>
        </a:graphic>
      </p:graphicFrame>
      <p:sp>
        <p:nvSpPr>
          <p:cNvPr id="1339" name="Text Placeholder 2">
            <a:extLst>
              <a:ext uri="{FF2B5EF4-FFF2-40B4-BE49-F238E27FC236}">
                <a16:creationId xmlns:a16="http://schemas.microsoft.com/office/drawing/2014/main" id="{14D667E3-7F8C-6607-95B5-2D022B6F6712}"/>
              </a:ext>
            </a:extLst>
          </p:cNvPr>
          <p:cNvSpPr>
            <a:spLocks noGrp="1"/>
          </p:cNvSpPr>
          <p:nvPr>
            <p:custDataLst>
              <p:tags r:id="rId6"/>
            </p:custDataLst>
          </p:nvPr>
        </p:nvSpPr>
        <p:spPr bwMode="gray">
          <a:xfrm>
            <a:off x="3452813" y="5524500"/>
            <a:ext cx="1492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60FCC1FE-23F5-4CBB-8EDD-52C604832AD8}" type="datetime'''''''0'''''''">
              <a:rPr lang="en-GB" altLang="en-US" sz="1400" b="1" smtClean="0">
                <a:latin typeface="+mn-lt"/>
                <a:cs typeface="+mn-cs"/>
              </a:rPr>
              <a:pPr lvl="1" algn="ctr">
                <a:spcBef>
                  <a:spcPct val="0"/>
                </a:spcBef>
                <a:spcAft>
                  <a:spcPct val="0"/>
                </a:spcAft>
              </a:pPr>
              <a:t>0</a:t>
            </a:fld>
            <a:endParaRPr lang="en-GB" sz="1400" b="1" noProof="0" dirty="0">
              <a:latin typeface="+mn-lt"/>
              <a:cs typeface="+mn-cs"/>
            </a:endParaRPr>
          </a:p>
        </p:txBody>
      </p:sp>
      <p:sp>
        <p:nvSpPr>
          <p:cNvPr id="1546" name="Text Placeholder 2">
            <a:extLst>
              <a:ext uri="{FF2B5EF4-FFF2-40B4-BE49-F238E27FC236}">
                <a16:creationId xmlns:a16="http://schemas.microsoft.com/office/drawing/2014/main" id="{3D575898-6E4A-BCBA-4EA8-227FC031D0DA}"/>
              </a:ext>
            </a:extLst>
          </p:cNvPr>
          <p:cNvSpPr>
            <a:spLocks noGrp="1"/>
          </p:cNvSpPr>
          <p:nvPr>
            <p:custDataLst>
              <p:tags r:id="rId7"/>
            </p:custDataLst>
          </p:nvPr>
        </p:nvSpPr>
        <p:spPr bwMode="gray">
          <a:xfrm>
            <a:off x="3659188" y="5524500"/>
            <a:ext cx="1492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19D78395-6123-43DA-867D-D05D869FE611}" type="datetime'''''''''''''0'''''''''''''''''''''''''''''''''''''''''''''''">
              <a:rPr lang="en-GB" altLang="en-US" sz="1400" b="1" smtClean="0">
                <a:effectLst/>
                <a:latin typeface="+mn-lt"/>
                <a:cs typeface="+mn-cs"/>
              </a:rPr>
              <a:pPr lvl="1" algn="ctr">
                <a:spcBef>
                  <a:spcPct val="0"/>
                </a:spcBef>
                <a:spcAft>
                  <a:spcPct val="0"/>
                </a:spcAft>
              </a:pPr>
              <a:t>0</a:t>
            </a:fld>
            <a:endParaRPr lang="en-GB" sz="1400" b="1" noProof="0" dirty="0">
              <a:latin typeface="+mn-lt"/>
              <a:cs typeface="+mn-cs"/>
            </a:endParaRPr>
          </a:p>
        </p:txBody>
      </p:sp>
      <p:graphicFrame>
        <p:nvGraphicFramePr>
          <p:cNvPr id="115" name="Chart 114">
            <a:extLst>
              <a:ext uri="{FF2B5EF4-FFF2-40B4-BE49-F238E27FC236}">
                <a16:creationId xmlns:a16="http://schemas.microsoft.com/office/drawing/2014/main" id="{6A3E668B-FC1B-63D5-2991-1E13A320D5ED}"/>
              </a:ext>
            </a:extLst>
          </p:cNvPr>
          <p:cNvGraphicFramePr/>
          <p:nvPr>
            <p:custDataLst>
              <p:tags r:id="rId8"/>
            </p:custDataLst>
            <p:extLst>
              <p:ext uri="{D42A27DB-BD31-4B8C-83A1-F6EECF244321}">
                <p14:modId xmlns:p14="http://schemas.microsoft.com/office/powerpoint/2010/main" val="127108438"/>
              </p:ext>
            </p:extLst>
          </p:nvPr>
        </p:nvGraphicFramePr>
        <p:xfrm>
          <a:off x="3846513" y="4613275"/>
          <a:ext cx="577850" cy="1011238"/>
        </p:xfrm>
        <a:graphic>
          <a:graphicData uri="http://schemas.openxmlformats.org/drawingml/2006/chart">
            <c:chart xmlns:c="http://schemas.openxmlformats.org/drawingml/2006/chart" xmlns:r="http://schemas.openxmlformats.org/officeDocument/2006/relationships" r:id="rId53"/>
          </a:graphicData>
        </a:graphic>
      </p:graphicFrame>
      <p:sp>
        <p:nvSpPr>
          <p:cNvPr id="1343" name="Text Placeholder 2">
            <a:extLst>
              <a:ext uri="{FF2B5EF4-FFF2-40B4-BE49-F238E27FC236}">
                <a16:creationId xmlns:a16="http://schemas.microsoft.com/office/drawing/2014/main" id="{45526863-C979-666E-3B65-2D6F2A7CCF5D}"/>
              </a:ext>
            </a:extLst>
          </p:cNvPr>
          <p:cNvSpPr>
            <a:spLocks noGrp="1"/>
          </p:cNvSpPr>
          <p:nvPr>
            <p:custDataLst>
              <p:tags r:id="rId9"/>
            </p:custDataLst>
          </p:nvPr>
        </p:nvSpPr>
        <p:spPr bwMode="gray">
          <a:xfrm>
            <a:off x="3956050" y="5303838"/>
            <a:ext cx="1492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99816FED-6AD5-468C-A153-179BAF9F2EF4}" type="datetime'''''''''0'''''''''''''''">
              <a:rPr lang="en-GB" altLang="en-US" sz="1400" b="1" smtClean="0">
                <a:latin typeface="+mn-lt"/>
                <a:cs typeface="+mn-cs"/>
              </a:rPr>
              <a:pPr lvl="1" algn="ctr">
                <a:spcBef>
                  <a:spcPct val="0"/>
                </a:spcBef>
                <a:spcAft>
                  <a:spcPct val="0"/>
                </a:spcAft>
              </a:pPr>
              <a:t>0</a:t>
            </a:fld>
            <a:endParaRPr lang="en-GB" sz="1400" b="1" noProof="0" dirty="0">
              <a:latin typeface="+mn-lt"/>
              <a:cs typeface="+mn-cs"/>
            </a:endParaRPr>
          </a:p>
        </p:txBody>
      </p:sp>
      <p:sp>
        <p:nvSpPr>
          <p:cNvPr id="1533" name="Text Placeholder 2">
            <a:extLst>
              <a:ext uri="{FF2B5EF4-FFF2-40B4-BE49-F238E27FC236}">
                <a16:creationId xmlns:a16="http://schemas.microsoft.com/office/drawing/2014/main" id="{85BCAD38-9587-3250-F14A-30A6F216438B}"/>
              </a:ext>
            </a:extLst>
          </p:cNvPr>
          <p:cNvSpPr>
            <a:spLocks noGrp="1"/>
          </p:cNvSpPr>
          <p:nvPr>
            <p:custDataLst>
              <p:tags r:id="rId10"/>
            </p:custDataLst>
          </p:nvPr>
        </p:nvSpPr>
        <p:spPr bwMode="gray">
          <a:xfrm>
            <a:off x="4162425" y="5303838"/>
            <a:ext cx="1492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33DFCD56-C18C-4182-AE22-4D58923C35DA}" type="datetime'''''''''''''''''''''''''''0'''">
              <a:rPr lang="en-GB" altLang="en-US" sz="1400" b="1" smtClean="0">
                <a:effectLst/>
                <a:latin typeface="+mn-lt"/>
                <a:cs typeface="+mn-cs"/>
              </a:rPr>
              <a:pPr lvl="1" algn="ctr">
                <a:spcBef>
                  <a:spcPct val="0"/>
                </a:spcBef>
                <a:spcAft>
                  <a:spcPct val="0"/>
                </a:spcAft>
              </a:pPr>
              <a:t>0</a:t>
            </a:fld>
            <a:endParaRPr lang="en-GB" sz="1400" b="1" noProof="0" dirty="0">
              <a:latin typeface="+mn-lt"/>
              <a:cs typeface="+mn-cs"/>
            </a:endParaRPr>
          </a:p>
        </p:txBody>
      </p:sp>
      <p:graphicFrame>
        <p:nvGraphicFramePr>
          <p:cNvPr id="116" name="Chart 115">
            <a:extLst>
              <a:ext uri="{FF2B5EF4-FFF2-40B4-BE49-F238E27FC236}">
                <a16:creationId xmlns:a16="http://schemas.microsoft.com/office/drawing/2014/main" id="{7831455C-1250-C878-7222-22E4A571103A}"/>
              </a:ext>
            </a:extLst>
          </p:cNvPr>
          <p:cNvGraphicFramePr/>
          <p:nvPr>
            <p:custDataLst>
              <p:tags r:id="rId11"/>
            </p:custDataLst>
            <p:extLst>
              <p:ext uri="{D42A27DB-BD31-4B8C-83A1-F6EECF244321}">
                <p14:modId xmlns:p14="http://schemas.microsoft.com/office/powerpoint/2010/main" val="4099934825"/>
              </p:ext>
            </p:extLst>
          </p:nvPr>
        </p:nvGraphicFramePr>
        <p:xfrm>
          <a:off x="4670425" y="5086350"/>
          <a:ext cx="577850" cy="1011238"/>
        </p:xfrm>
        <a:graphic>
          <a:graphicData uri="http://schemas.openxmlformats.org/drawingml/2006/chart">
            <c:chart xmlns:c="http://schemas.openxmlformats.org/drawingml/2006/chart" xmlns:r="http://schemas.openxmlformats.org/officeDocument/2006/relationships" r:id="rId54"/>
          </a:graphicData>
        </a:graphic>
      </p:graphicFrame>
      <p:sp>
        <p:nvSpPr>
          <p:cNvPr id="1347" name="Text Placeholder 2">
            <a:extLst>
              <a:ext uri="{FF2B5EF4-FFF2-40B4-BE49-F238E27FC236}">
                <a16:creationId xmlns:a16="http://schemas.microsoft.com/office/drawing/2014/main" id="{D12DC0C9-564F-260C-873F-2F846BE8D282}"/>
              </a:ext>
            </a:extLst>
          </p:cNvPr>
          <p:cNvSpPr>
            <a:spLocks noGrp="1"/>
          </p:cNvSpPr>
          <p:nvPr>
            <p:custDataLst>
              <p:tags r:id="rId12"/>
            </p:custDataLst>
          </p:nvPr>
        </p:nvSpPr>
        <p:spPr bwMode="gray">
          <a:xfrm>
            <a:off x="4681538" y="5270500"/>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F294B50D-B67C-46C1-9306-856E80460649}" type="datetime'''1''8''''''''''''''''''''''''''''''''''''''''''''''''3'">
              <a:rPr lang="en-GB" altLang="en-US" sz="1400" b="1" smtClean="0">
                <a:latin typeface="+mn-lt"/>
                <a:cs typeface="+mn-cs"/>
              </a:rPr>
              <a:pPr lvl="1" algn="ctr">
                <a:spcBef>
                  <a:spcPct val="0"/>
                </a:spcBef>
                <a:spcAft>
                  <a:spcPct val="0"/>
                </a:spcAft>
              </a:pPr>
              <a:t>183</a:t>
            </a:fld>
            <a:endParaRPr lang="en-GB" sz="1400" b="1" noProof="0" dirty="0">
              <a:latin typeface="+mn-lt"/>
              <a:cs typeface="+mn-cs"/>
            </a:endParaRPr>
          </a:p>
        </p:txBody>
      </p:sp>
      <p:sp>
        <p:nvSpPr>
          <p:cNvPr id="1366" name="Text Placeholder 2">
            <a:extLst>
              <a:ext uri="{FF2B5EF4-FFF2-40B4-BE49-F238E27FC236}">
                <a16:creationId xmlns:a16="http://schemas.microsoft.com/office/drawing/2014/main" id="{6F1A5524-1095-B586-AAF4-62B089E76736}"/>
              </a:ext>
            </a:extLst>
          </p:cNvPr>
          <p:cNvSpPr>
            <a:spLocks noGrp="1"/>
          </p:cNvSpPr>
          <p:nvPr>
            <p:custDataLst>
              <p:tags r:id="rId13"/>
            </p:custDataLst>
          </p:nvPr>
        </p:nvSpPr>
        <p:spPr bwMode="gray">
          <a:xfrm>
            <a:off x="4913313" y="5483225"/>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49E57A95-932D-4C1F-A7E0-3C70EE0DCA94}" type="datetime'''''''''''''''''''''''''''1''''''''''''''''''''''2''5'''">
              <a:rPr lang="en-GB" altLang="en-US" sz="1400" b="1" smtClean="0">
                <a:latin typeface="+mn-lt"/>
                <a:cs typeface="+mn-cs"/>
              </a:rPr>
              <a:pPr lvl="1" algn="ctr">
                <a:spcBef>
                  <a:spcPct val="0"/>
                </a:spcBef>
                <a:spcAft>
                  <a:spcPct val="0"/>
                </a:spcAft>
              </a:pPr>
              <a:t>125</a:t>
            </a:fld>
            <a:endParaRPr lang="en-GB" sz="1400" b="1" noProof="0" dirty="0">
              <a:latin typeface="+mn-lt"/>
              <a:cs typeface="+mn-cs"/>
            </a:endParaRPr>
          </a:p>
        </p:txBody>
      </p:sp>
      <p:graphicFrame>
        <p:nvGraphicFramePr>
          <p:cNvPr id="117" name="Chart 116">
            <a:extLst>
              <a:ext uri="{FF2B5EF4-FFF2-40B4-BE49-F238E27FC236}">
                <a16:creationId xmlns:a16="http://schemas.microsoft.com/office/drawing/2014/main" id="{F43F7A4E-C1C3-9786-9A2B-8297ACE6E5CA}"/>
              </a:ext>
            </a:extLst>
          </p:cNvPr>
          <p:cNvGraphicFramePr/>
          <p:nvPr>
            <p:custDataLst>
              <p:tags r:id="rId14"/>
            </p:custDataLst>
            <p:extLst>
              <p:ext uri="{D42A27DB-BD31-4B8C-83A1-F6EECF244321}">
                <p14:modId xmlns:p14="http://schemas.microsoft.com/office/powerpoint/2010/main" val="1468485736"/>
              </p:ext>
            </p:extLst>
          </p:nvPr>
        </p:nvGraphicFramePr>
        <p:xfrm>
          <a:off x="4670425" y="3917950"/>
          <a:ext cx="577850" cy="1011238"/>
        </p:xfrm>
        <a:graphic>
          <a:graphicData uri="http://schemas.openxmlformats.org/drawingml/2006/chart">
            <c:chart xmlns:c="http://schemas.openxmlformats.org/drawingml/2006/chart" xmlns:r="http://schemas.openxmlformats.org/officeDocument/2006/relationships" r:id="rId55"/>
          </a:graphicData>
        </a:graphic>
      </p:graphicFrame>
      <p:sp>
        <p:nvSpPr>
          <p:cNvPr id="1352" name="Text Placeholder 2">
            <a:extLst>
              <a:ext uri="{FF2B5EF4-FFF2-40B4-BE49-F238E27FC236}">
                <a16:creationId xmlns:a16="http://schemas.microsoft.com/office/drawing/2014/main" id="{1ABEDED1-896F-F962-10CF-3FDD35E8B5DA}"/>
              </a:ext>
            </a:extLst>
          </p:cNvPr>
          <p:cNvSpPr>
            <a:spLocks noGrp="1"/>
          </p:cNvSpPr>
          <p:nvPr>
            <p:custDataLst>
              <p:tags r:id="rId15"/>
            </p:custDataLst>
          </p:nvPr>
        </p:nvSpPr>
        <p:spPr bwMode="gray">
          <a:xfrm>
            <a:off x="4681538" y="4025900"/>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61CE0919-9BFE-4033-ABB0-412FE3B3A9F4}" type="datetime'''2''''''''''''''''''''4''''''''''8'''">
              <a:rPr lang="en-GB" altLang="en-US" sz="1400" b="1" smtClean="0">
                <a:latin typeface="+mn-lt"/>
                <a:cs typeface="+mn-cs"/>
              </a:rPr>
              <a:pPr lvl="1" algn="ctr">
                <a:spcBef>
                  <a:spcPct val="0"/>
                </a:spcBef>
                <a:spcAft>
                  <a:spcPct val="0"/>
                </a:spcAft>
              </a:pPr>
              <a:t>248</a:t>
            </a:fld>
            <a:endParaRPr lang="en-GB" sz="1400" b="1" noProof="0" dirty="0">
              <a:latin typeface="+mn-lt"/>
              <a:cs typeface="+mn-cs"/>
            </a:endParaRPr>
          </a:p>
        </p:txBody>
      </p:sp>
      <p:sp>
        <p:nvSpPr>
          <p:cNvPr id="1362" name="Text Placeholder 2">
            <a:extLst>
              <a:ext uri="{FF2B5EF4-FFF2-40B4-BE49-F238E27FC236}">
                <a16:creationId xmlns:a16="http://schemas.microsoft.com/office/drawing/2014/main" id="{F0CE83F7-7E2C-D020-5E82-F3467485473D}"/>
              </a:ext>
            </a:extLst>
          </p:cNvPr>
          <p:cNvSpPr>
            <a:spLocks noGrp="1"/>
          </p:cNvSpPr>
          <p:nvPr>
            <p:custDataLst>
              <p:tags r:id="rId16"/>
            </p:custDataLst>
          </p:nvPr>
        </p:nvSpPr>
        <p:spPr bwMode="gray">
          <a:xfrm>
            <a:off x="4937124" y="4384675"/>
            <a:ext cx="2476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B5A07422-ACC7-41CD-B1DC-987B54783444}" type="datetime'''''9''''''''''''''''''''''''''5'''''''''''''''''">
              <a:rPr lang="en-GB" altLang="en-US" sz="1400" b="1" smtClean="0">
                <a:effectLst/>
                <a:latin typeface="+mn-lt"/>
                <a:cs typeface="+mn-cs"/>
              </a:rPr>
              <a:pPr lvl="1" algn="ctr">
                <a:spcBef>
                  <a:spcPct val="0"/>
                </a:spcBef>
                <a:spcAft>
                  <a:spcPct val="0"/>
                </a:spcAft>
              </a:pPr>
              <a:t>95</a:t>
            </a:fld>
            <a:endParaRPr lang="en-GB" sz="1400" b="1" noProof="0" dirty="0">
              <a:latin typeface="+mn-lt"/>
              <a:cs typeface="+mn-cs"/>
            </a:endParaRPr>
          </a:p>
        </p:txBody>
      </p:sp>
      <p:graphicFrame>
        <p:nvGraphicFramePr>
          <p:cNvPr id="118" name="Chart 117">
            <a:extLst>
              <a:ext uri="{FF2B5EF4-FFF2-40B4-BE49-F238E27FC236}">
                <a16:creationId xmlns:a16="http://schemas.microsoft.com/office/drawing/2014/main" id="{9D7AB10F-60F0-2242-726C-33241362BF9C}"/>
              </a:ext>
            </a:extLst>
          </p:cNvPr>
          <p:cNvGraphicFramePr/>
          <p:nvPr>
            <p:custDataLst>
              <p:tags r:id="rId17"/>
            </p:custDataLst>
            <p:extLst>
              <p:ext uri="{D42A27DB-BD31-4B8C-83A1-F6EECF244321}">
                <p14:modId xmlns:p14="http://schemas.microsoft.com/office/powerpoint/2010/main" val="873921319"/>
              </p:ext>
            </p:extLst>
          </p:nvPr>
        </p:nvGraphicFramePr>
        <p:xfrm>
          <a:off x="5622925" y="3295650"/>
          <a:ext cx="577850" cy="1011238"/>
        </p:xfrm>
        <a:graphic>
          <a:graphicData uri="http://schemas.openxmlformats.org/drawingml/2006/chart">
            <c:chart xmlns:c="http://schemas.openxmlformats.org/drawingml/2006/chart" xmlns:r="http://schemas.openxmlformats.org/officeDocument/2006/relationships" r:id="rId56"/>
          </a:graphicData>
        </a:graphic>
      </p:graphicFrame>
      <p:sp>
        <p:nvSpPr>
          <p:cNvPr id="1356" name="Text Placeholder 2">
            <a:extLst>
              <a:ext uri="{FF2B5EF4-FFF2-40B4-BE49-F238E27FC236}">
                <a16:creationId xmlns:a16="http://schemas.microsoft.com/office/drawing/2014/main" id="{C1D18595-2197-58B1-25FF-DFF0DAABEB48}"/>
              </a:ext>
            </a:extLst>
          </p:cNvPr>
          <p:cNvSpPr>
            <a:spLocks noGrp="1"/>
          </p:cNvSpPr>
          <p:nvPr>
            <p:custDataLst>
              <p:tags r:id="rId18"/>
            </p:custDataLst>
          </p:nvPr>
        </p:nvSpPr>
        <p:spPr bwMode="gray">
          <a:xfrm>
            <a:off x="5732463" y="3986213"/>
            <a:ext cx="1492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10D81DAC-B393-43BA-B0BE-3342F7939E2C}" type="datetime'''''''0'''''''''''''''''''''''''">
              <a:rPr lang="en-GB" altLang="en-US" sz="1400" b="1" smtClean="0">
                <a:latin typeface="+mn-lt"/>
                <a:cs typeface="+mn-cs"/>
              </a:rPr>
              <a:pPr lvl="1" algn="ctr">
                <a:spcBef>
                  <a:spcPct val="0"/>
                </a:spcBef>
                <a:spcAft>
                  <a:spcPct val="0"/>
                </a:spcAft>
              </a:pPr>
              <a:t>0</a:t>
            </a:fld>
            <a:endParaRPr lang="en-GB" sz="1400" b="1" noProof="0" dirty="0">
              <a:latin typeface="+mn-lt"/>
              <a:cs typeface="+mn-cs"/>
            </a:endParaRPr>
          </a:p>
        </p:txBody>
      </p:sp>
      <p:sp>
        <p:nvSpPr>
          <p:cNvPr id="1538" name="Text Placeholder 2">
            <a:extLst>
              <a:ext uri="{FF2B5EF4-FFF2-40B4-BE49-F238E27FC236}">
                <a16:creationId xmlns:a16="http://schemas.microsoft.com/office/drawing/2014/main" id="{9812C965-3D2D-7C0D-4A9B-9249783AC78F}"/>
              </a:ext>
            </a:extLst>
          </p:cNvPr>
          <p:cNvSpPr>
            <a:spLocks noGrp="1"/>
          </p:cNvSpPr>
          <p:nvPr>
            <p:custDataLst>
              <p:tags r:id="rId19"/>
            </p:custDataLst>
          </p:nvPr>
        </p:nvSpPr>
        <p:spPr bwMode="gray">
          <a:xfrm>
            <a:off x="5938838" y="3986213"/>
            <a:ext cx="1492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FC036E85-73CB-4CA9-9F1D-C93CED76A20E}" type="datetime'''''''''''''''0'''''''''''''">
              <a:rPr lang="en-GB" altLang="en-US" sz="1400" b="1" smtClean="0">
                <a:effectLst/>
                <a:latin typeface="+mn-lt"/>
                <a:cs typeface="+mn-cs"/>
              </a:rPr>
              <a:pPr lvl="1" algn="ctr">
                <a:spcBef>
                  <a:spcPct val="0"/>
                </a:spcBef>
                <a:spcAft>
                  <a:spcPct val="0"/>
                </a:spcAft>
              </a:pPr>
              <a:t>0</a:t>
            </a:fld>
            <a:endParaRPr lang="en-GB" sz="1400" b="1" noProof="0" dirty="0">
              <a:latin typeface="+mn-lt"/>
              <a:cs typeface="+mn-cs"/>
            </a:endParaRPr>
          </a:p>
        </p:txBody>
      </p:sp>
      <p:graphicFrame>
        <p:nvGraphicFramePr>
          <p:cNvPr id="119" name="Chart 118">
            <a:extLst>
              <a:ext uri="{FF2B5EF4-FFF2-40B4-BE49-F238E27FC236}">
                <a16:creationId xmlns:a16="http://schemas.microsoft.com/office/drawing/2014/main" id="{8F261981-0A18-AD47-EB8B-2D761DCD22DF}"/>
              </a:ext>
            </a:extLst>
          </p:cNvPr>
          <p:cNvGraphicFramePr/>
          <p:nvPr>
            <p:custDataLst>
              <p:tags r:id="rId20"/>
            </p:custDataLst>
            <p:extLst>
              <p:ext uri="{D42A27DB-BD31-4B8C-83A1-F6EECF244321}">
                <p14:modId xmlns:p14="http://schemas.microsoft.com/office/powerpoint/2010/main" val="2935271952"/>
              </p:ext>
            </p:extLst>
          </p:nvPr>
        </p:nvGraphicFramePr>
        <p:xfrm>
          <a:off x="6416675" y="2830513"/>
          <a:ext cx="577850" cy="1011237"/>
        </p:xfrm>
        <a:graphic>
          <a:graphicData uri="http://schemas.openxmlformats.org/drawingml/2006/chart">
            <c:chart xmlns:c="http://schemas.openxmlformats.org/drawingml/2006/chart" xmlns:r="http://schemas.openxmlformats.org/officeDocument/2006/relationships" r:id="rId57"/>
          </a:graphicData>
        </a:graphic>
      </p:graphicFrame>
      <p:sp>
        <p:nvSpPr>
          <p:cNvPr id="1360" name="Text Placeholder 2">
            <a:extLst>
              <a:ext uri="{FF2B5EF4-FFF2-40B4-BE49-F238E27FC236}">
                <a16:creationId xmlns:a16="http://schemas.microsoft.com/office/drawing/2014/main" id="{F95642CB-2A2E-6E8A-8793-6C8D142E64BA}"/>
              </a:ext>
            </a:extLst>
          </p:cNvPr>
          <p:cNvSpPr>
            <a:spLocks noGrp="1"/>
          </p:cNvSpPr>
          <p:nvPr>
            <p:custDataLst>
              <p:tags r:id="rId21"/>
            </p:custDataLst>
          </p:nvPr>
        </p:nvSpPr>
        <p:spPr bwMode="gray">
          <a:xfrm>
            <a:off x="6427788" y="2674938"/>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C31AA7C5-772B-4EC0-9D68-42B90406F9A4}" type="datetime'''''''''3''6''''''''''''''''''''0'''''''''''''''''''''''''''">
              <a:rPr lang="en-GB" altLang="en-US" sz="1400" b="1" smtClean="0">
                <a:latin typeface="+mn-lt"/>
                <a:cs typeface="+mn-cs"/>
              </a:rPr>
              <a:pPr lvl="1" algn="ctr">
                <a:spcBef>
                  <a:spcPct val="0"/>
                </a:spcBef>
                <a:spcAft>
                  <a:spcPct val="0"/>
                </a:spcAft>
              </a:pPr>
              <a:t>360</a:t>
            </a:fld>
            <a:endParaRPr lang="en-GB" sz="1400" b="1" noProof="0" dirty="0">
              <a:latin typeface="+mn-lt"/>
              <a:cs typeface="+mn-cs"/>
            </a:endParaRPr>
          </a:p>
        </p:txBody>
      </p:sp>
      <p:sp>
        <p:nvSpPr>
          <p:cNvPr id="1355" name="Text Placeholder 2">
            <a:extLst>
              <a:ext uri="{FF2B5EF4-FFF2-40B4-BE49-F238E27FC236}">
                <a16:creationId xmlns:a16="http://schemas.microsoft.com/office/drawing/2014/main" id="{BFCA8219-E8D9-2DAA-406F-1E7CBF1C24F0}"/>
              </a:ext>
            </a:extLst>
          </p:cNvPr>
          <p:cNvSpPr>
            <a:spLocks noGrp="1"/>
          </p:cNvSpPr>
          <p:nvPr>
            <p:custDataLst>
              <p:tags r:id="rId22"/>
            </p:custDataLst>
          </p:nvPr>
        </p:nvSpPr>
        <p:spPr bwMode="gray">
          <a:xfrm>
            <a:off x="6767513" y="2674938"/>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01716E47-F2FD-4750-9C87-DF7CFECB4025}" type="datetime'''''''''''''''3''''6''''''''''''''''''''''''0'''''''''''''''">
              <a:rPr lang="en-GB" altLang="en-US" sz="1400" b="1" smtClean="0">
                <a:effectLst/>
                <a:latin typeface="+mn-lt"/>
                <a:cs typeface="+mn-cs"/>
              </a:rPr>
              <a:pPr lvl="1" algn="ctr">
                <a:spcBef>
                  <a:spcPct val="0"/>
                </a:spcBef>
                <a:spcAft>
                  <a:spcPct val="0"/>
                </a:spcAft>
              </a:pPr>
              <a:t>360</a:t>
            </a:fld>
            <a:endParaRPr lang="en-GB" sz="1400" b="1" noProof="0" dirty="0">
              <a:latin typeface="+mn-lt"/>
              <a:cs typeface="+mn-cs"/>
            </a:endParaRPr>
          </a:p>
        </p:txBody>
      </p:sp>
      <p:graphicFrame>
        <p:nvGraphicFramePr>
          <p:cNvPr id="120" name="Chart 119">
            <a:extLst>
              <a:ext uri="{FF2B5EF4-FFF2-40B4-BE49-F238E27FC236}">
                <a16:creationId xmlns:a16="http://schemas.microsoft.com/office/drawing/2014/main" id="{4971D0CE-D63F-BC2B-0671-8BEF81C28EF3}"/>
              </a:ext>
            </a:extLst>
          </p:cNvPr>
          <p:cNvGraphicFramePr/>
          <p:nvPr>
            <p:custDataLst>
              <p:tags r:id="rId23"/>
            </p:custDataLst>
            <p:extLst>
              <p:ext uri="{D42A27DB-BD31-4B8C-83A1-F6EECF244321}">
                <p14:modId xmlns:p14="http://schemas.microsoft.com/office/powerpoint/2010/main" val="3485429469"/>
              </p:ext>
            </p:extLst>
          </p:nvPr>
        </p:nvGraphicFramePr>
        <p:xfrm>
          <a:off x="3846513" y="2647950"/>
          <a:ext cx="577850" cy="1011238"/>
        </p:xfrm>
        <a:graphic>
          <a:graphicData uri="http://schemas.openxmlformats.org/drawingml/2006/chart">
            <c:chart xmlns:c="http://schemas.openxmlformats.org/drawingml/2006/chart" xmlns:r="http://schemas.openxmlformats.org/officeDocument/2006/relationships" r:id="rId58"/>
          </a:graphicData>
        </a:graphic>
      </p:graphicFrame>
      <p:sp>
        <p:nvSpPr>
          <p:cNvPr id="1365" name="Text Placeholder 2">
            <a:extLst>
              <a:ext uri="{FF2B5EF4-FFF2-40B4-BE49-F238E27FC236}">
                <a16:creationId xmlns:a16="http://schemas.microsoft.com/office/drawing/2014/main" id="{1876DB07-FE95-7F60-E6B6-3EA717FF4DB1}"/>
              </a:ext>
            </a:extLst>
          </p:cNvPr>
          <p:cNvSpPr>
            <a:spLocks noGrp="1"/>
          </p:cNvSpPr>
          <p:nvPr>
            <p:custDataLst>
              <p:tags r:id="rId24"/>
            </p:custDataLst>
          </p:nvPr>
        </p:nvSpPr>
        <p:spPr bwMode="gray">
          <a:xfrm>
            <a:off x="3749675" y="2825750"/>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7D51EA2A-1267-4224-A91D-ABC2996615AC}" type="datetime'''''''''2''''''''''''''''''''1''''''8'''">
              <a:rPr lang="en-GB" altLang="en-US" sz="1400" b="1" smtClean="0">
                <a:latin typeface="+mn-lt"/>
                <a:cs typeface="+mn-cs"/>
              </a:rPr>
              <a:pPr lvl="1" algn="ctr">
                <a:spcBef>
                  <a:spcPct val="0"/>
                </a:spcBef>
                <a:spcAft>
                  <a:spcPct val="0"/>
                </a:spcAft>
              </a:pPr>
              <a:t>218</a:t>
            </a:fld>
            <a:endParaRPr lang="en-GB" sz="1400" b="1" noProof="0" dirty="0">
              <a:latin typeface="+mn-lt"/>
              <a:cs typeface="+mn-cs"/>
            </a:endParaRPr>
          </a:p>
        </p:txBody>
      </p:sp>
      <p:sp>
        <p:nvSpPr>
          <p:cNvPr id="1376" name="Text Placeholder 2">
            <a:extLst>
              <a:ext uri="{FF2B5EF4-FFF2-40B4-BE49-F238E27FC236}">
                <a16:creationId xmlns:a16="http://schemas.microsoft.com/office/drawing/2014/main" id="{0A87DD2B-EC35-63CF-1C50-401D2D60DA31}"/>
              </a:ext>
            </a:extLst>
          </p:cNvPr>
          <p:cNvSpPr>
            <a:spLocks noGrp="1"/>
          </p:cNvSpPr>
          <p:nvPr>
            <p:custDataLst>
              <p:tags r:id="rId25"/>
            </p:custDataLst>
          </p:nvPr>
        </p:nvSpPr>
        <p:spPr bwMode="gray">
          <a:xfrm>
            <a:off x="4089400" y="293846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9297D89D-6307-430F-8164-B5C89B03C883}" type="datetime'''''1''''''''''7''0'''''''''''''''''''''''''''''''''''''''">
              <a:rPr lang="en-GB" altLang="en-US" sz="1400" b="1" smtClean="0">
                <a:effectLst/>
                <a:latin typeface="+mn-lt"/>
                <a:cs typeface="+mn-cs"/>
              </a:rPr>
              <a:pPr lvl="1" algn="ctr">
                <a:spcBef>
                  <a:spcPct val="0"/>
                </a:spcBef>
                <a:spcAft>
                  <a:spcPct val="0"/>
                </a:spcAft>
              </a:pPr>
              <a:t>170</a:t>
            </a:fld>
            <a:endParaRPr lang="en-GB" sz="1400" b="1" noProof="0" dirty="0">
              <a:latin typeface="+mn-lt"/>
              <a:cs typeface="+mn-cs"/>
            </a:endParaRPr>
          </a:p>
        </p:txBody>
      </p:sp>
      <p:graphicFrame>
        <p:nvGraphicFramePr>
          <p:cNvPr id="121" name="Chart 120">
            <a:extLst>
              <a:ext uri="{FF2B5EF4-FFF2-40B4-BE49-F238E27FC236}">
                <a16:creationId xmlns:a16="http://schemas.microsoft.com/office/drawing/2014/main" id="{D82DEC5D-8AA8-4BC3-C9D7-AED6BDE0C22D}"/>
              </a:ext>
            </a:extLst>
          </p:cNvPr>
          <p:cNvGraphicFramePr/>
          <p:nvPr>
            <p:custDataLst>
              <p:tags r:id="rId26"/>
            </p:custDataLst>
            <p:extLst>
              <p:ext uri="{D42A27DB-BD31-4B8C-83A1-F6EECF244321}">
                <p14:modId xmlns:p14="http://schemas.microsoft.com/office/powerpoint/2010/main" val="759771669"/>
              </p:ext>
            </p:extLst>
          </p:nvPr>
        </p:nvGraphicFramePr>
        <p:xfrm>
          <a:off x="3236913" y="3225800"/>
          <a:ext cx="577850" cy="1011238"/>
        </p:xfrm>
        <a:graphic>
          <a:graphicData uri="http://schemas.openxmlformats.org/drawingml/2006/chart">
            <c:chart xmlns:c="http://schemas.openxmlformats.org/drawingml/2006/chart" xmlns:r="http://schemas.openxmlformats.org/officeDocument/2006/relationships" r:id="rId59"/>
          </a:graphicData>
        </a:graphic>
      </p:graphicFrame>
      <p:sp>
        <p:nvSpPr>
          <p:cNvPr id="1369" name="Text Placeholder 2">
            <a:extLst>
              <a:ext uri="{FF2B5EF4-FFF2-40B4-BE49-F238E27FC236}">
                <a16:creationId xmlns:a16="http://schemas.microsoft.com/office/drawing/2014/main" id="{9B82063B-439E-036E-4415-FBD2CA919AD6}"/>
              </a:ext>
            </a:extLst>
          </p:cNvPr>
          <p:cNvSpPr>
            <a:spLocks noGrp="1"/>
          </p:cNvSpPr>
          <p:nvPr>
            <p:custDataLst>
              <p:tags r:id="rId27"/>
            </p:custDataLst>
          </p:nvPr>
        </p:nvSpPr>
        <p:spPr bwMode="gray">
          <a:xfrm>
            <a:off x="3248025" y="3238500"/>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ADB1A010-BC07-4D2D-85B0-D0A862E864CD}" type="datetime'''''''''2''''''''''''''''''''''''''''''''''5''''8'''''''">
              <a:rPr lang="en-GB" altLang="en-US" sz="1400" b="1" smtClean="0">
                <a:latin typeface="+mn-lt"/>
                <a:cs typeface="+mn-cs"/>
              </a:rPr>
              <a:pPr lvl="1" algn="ctr">
                <a:spcBef>
                  <a:spcPct val="0"/>
                </a:spcBef>
                <a:spcAft>
                  <a:spcPct val="0"/>
                </a:spcAft>
              </a:pPr>
              <a:t>258</a:t>
            </a:fld>
            <a:endParaRPr lang="en-GB" sz="1400" b="1" noProof="0" dirty="0">
              <a:latin typeface="+mn-lt"/>
              <a:cs typeface="+mn-cs"/>
            </a:endParaRPr>
          </a:p>
        </p:txBody>
      </p:sp>
      <p:sp>
        <p:nvSpPr>
          <p:cNvPr id="1401" name="Text Placeholder 2">
            <a:extLst>
              <a:ext uri="{FF2B5EF4-FFF2-40B4-BE49-F238E27FC236}">
                <a16:creationId xmlns:a16="http://schemas.microsoft.com/office/drawing/2014/main" id="{EE68EF9F-A2BE-8884-AFE0-A156515D944A}"/>
              </a:ext>
            </a:extLst>
          </p:cNvPr>
          <p:cNvSpPr>
            <a:spLocks noGrp="1"/>
          </p:cNvSpPr>
          <p:nvPr>
            <p:custDataLst>
              <p:tags r:id="rId28"/>
            </p:custDataLst>
          </p:nvPr>
        </p:nvSpPr>
        <p:spPr bwMode="gray">
          <a:xfrm>
            <a:off x="3479800" y="3451225"/>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751649DE-BD2B-4947-BF57-854FC77F23C8}" type="datetime'''''''''''''1''''''''''''''''''''''''''''9''''''''''''8'''">
              <a:rPr lang="en-GB" altLang="en-US" sz="1400" b="1" smtClean="0">
                <a:effectLst/>
                <a:latin typeface="+mn-lt"/>
                <a:cs typeface="+mn-cs"/>
              </a:rPr>
              <a:pPr lvl="1" algn="ctr">
                <a:spcBef>
                  <a:spcPct val="0"/>
                </a:spcBef>
                <a:spcAft>
                  <a:spcPct val="0"/>
                </a:spcAft>
              </a:pPr>
              <a:t>198</a:t>
            </a:fld>
            <a:endParaRPr lang="en-GB" sz="1400" b="1" noProof="0" dirty="0">
              <a:latin typeface="+mn-lt"/>
              <a:cs typeface="+mn-cs"/>
            </a:endParaRPr>
          </a:p>
        </p:txBody>
      </p:sp>
      <p:graphicFrame>
        <p:nvGraphicFramePr>
          <p:cNvPr id="122" name="Chart 121">
            <a:extLst>
              <a:ext uri="{FF2B5EF4-FFF2-40B4-BE49-F238E27FC236}">
                <a16:creationId xmlns:a16="http://schemas.microsoft.com/office/drawing/2014/main" id="{F63D3B46-C1B8-C92C-272A-D6C5DBD8BE75}"/>
              </a:ext>
            </a:extLst>
          </p:cNvPr>
          <p:cNvGraphicFramePr/>
          <p:nvPr>
            <p:custDataLst>
              <p:tags r:id="rId29"/>
            </p:custDataLst>
            <p:extLst>
              <p:ext uri="{D42A27DB-BD31-4B8C-83A1-F6EECF244321}">
                <p14:modId xmlns:p14="http://schemas.microsoft.com/office/powerpoint/2010/main" val="732496505"/>
              </p:ext>
            </p:extLst>
          </p:nvPr>
        </p:nvGraphicFramePr>
        <p:xfrm>
          <a:off x="2740025" y="3767138"/>
          <a:ext cx="577850" cy="1011237"/>
        </p:xfrm>
        <a:graphic>
          <a:graphicData uri="http://schemas.openxmlformats.org/drawingml/2006/chart">
            <c:chart xmlns:c="http://schemas.openxmlformats.org/drawingml/2006/chart" xmlns:r="http://schemas.openxmlformats.org/officeDocument/2006/relationships" r:id="rId60"/>
          </a:graphicData>
        </a:graphic>
      </p:graphicFrame>
      <p:sp>
        <p:nvSpPr>
          <p:cNvPr id="1374" name="Text Placeholder 2">
            <a:extLst>
              <a:ext uri="{FF2B5EF4-FFF2-40B4-BE49-F238E27FC236}">
                <a16:creationId xmlns:a16="http://schemas.microsoft.com/office/drawing/2014/main" id="{8A95B93B-97DD-3C8D-B232-4417F1ECCE78}"/>
              </a:ext>
            </a:extLst>
          </p:cNvPr>
          <p:cNvSpPr>
            <a:spLocks noGrp="1"/>
          </p:cNvSpPr>
          <p:nvPr>
            <p:custDataLst>
              <p:tags r:id="rId30"/>
            </p:custDataLst>
          </p:nvPr>
        </p:nvSpPr>
        <p:spPr bwMode="gray">
          <a:xfrm>
            <a:off x="2751138" y="408781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A22D4ED8-49B1-4DA1-8A85-1102C49F7BB5}" type="datetime'''''''''''''''''1''''''''''5''''''0'''''''''''''''">
              <a:rPr lang="en-GB" altLang="en-US" sz="1400" b="1" smtClean="0">
                <a:latin typeface="+mn-lt"/>
                <a:cs typeface="+mn-cs"/>
              </a:rPr>
              <a:pPr lvl="1" algn="ctr">
                <a:spcBef>
                  <a:spcPct val="0"/>
                </a:spcBef>
                <a:spcAft>
                  <a:spcPct val="0"/>
                </a:spcAft>
              </a:pPr>
              <a:t>150</a:t>
            </a:fld>
            <a:endParaRPr lang="en-GB" sz="1400" b="1" noProof="0" dirty="0">
              <a:latin typeface="+mn-lt"/>
              <a:cs typeface="+mn-cs"/>
            </a:endParaRPr>
          </a:p>
        </p:txBody>
      </p:sp>
      <p:sp>
        <p:nvSpPr>
          <p:cNvPr id="1405" name="Text Placeholder 2">
            <a:extLst>
              <a:ext uri="{FF2B5EF4-FFF2-40B4-BE49-F238E27FC236}">
                <a16:creationId xmlns:a16="http://schemas.microsoft.com/office/drawing/2014/main" id="{5A1EFE48-46A8-5DE6-51ED-BE17EF4ADE65}"/>
              </a:ext>
            </a:extLst>
          </p:cNvPr>
          <p:cNvSpPr>
            <a:spLocks noGrp="1"/>
          </p:cNvSpPr>
          <p:nvPr>
            <p:custDataLst>
              <p:tags r:id="rId31"/>
            </p:custDataLst>
          </p:nvPr>
        </p:nvSpPr>
        <p:spPr bwMode="gray">
          <a:xfrm>
            <a:off x="3006724" y="4300538"/>
            <a:ext cx="2476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C0F66D99-99E0-4135-BCBF-1D9DC79C3676}" type="datetime'''''''''''''''''''''''''''''''''''''''''''''6''''''''''''7'">
              <a:rPr lang="en-GB" altLang="en-US" sz="1400" b="1" smtClean="0">
                <a:effectLst/>
                <a:latin typeface="+mn-lt"/>
                <a:cs typeface="+mn-cs"/>
              </a:rPr>
              <a:pPr lvl="1" algn="ctr">
                <a:spcBef>
                  <a:spcPct val="0"/>
                </a:spcBef>
                <a:spcAft>
                  <a:spcPct val="0"/>
                </a:spcAft>
              </a:pPr>
              <a:t>67</a:t>
            </a:fld>
            <a:endParaRPr lang="en-GB" sz="1400" b="1" noProof="0" dirty="0">
              <a:latin typeface="+mn-lt"/>
              <a:cs typeface="+mn-cs"/>
            </a:endParaRPr>
          </a:p>
        </p:txBody>
      </p:sp>
      <p:graphicFrame>
        <p:nvGraphicFramePr>
          <p:cNvPr id="123" name="Chart 122">
            <a:extLst>
              <a:ext uri="{FF2B5EF4-FFF2-40B4-BE49-F238E27FC236}">
                <a16:creationId xmlns:a16="http://schemas.microsoft.com/office/drawing/2014/main" id="{4E54A96C-5B98-7A67-86AF-B427627D7F32}"/>
              </a:ext>
            </a:extLst>
          </p:cNvPr>
          <p:cNvGraphicFramePr/>
          <p:nvPr>
            <p:custDataLst>
              <p:tags r:id="rId32"/>
            </p:custDataLst>
            <p:extLst>
              <p:ext uri="{D42A27DB-BD31-4B8C-83A1-F6EECF244321}">
                <p14:modId xmlns:p14="http://schemas.microsoft.com/office/powerpoint/2010/main" val="2147466230"/>
              </p:ext>
            </p:extLst>
          </p:nvPr>
        </p:nvGraphicFramePr>
        <p:xfrm>
          <a:off x="2179638" y="3676650"/>
          <a:ext cx="577850" cy="1011238"/>
        </p:xfrm>
        <a:graphic>
          <a:graphicData uri="http://schemas.openxmlformats.org/drawingml/2006/chart">
            <c:chart xmlns:c="http://schemas.openxmlformats.org/drawingml/2006/chart" xmlns:r="http://schemas.openxmlformats.org/officeDocument/2006/relationships" r:id="rId61"/>
          </a:graphicData>
        </a:graphic>
      </p:graphicFrame>
      <p:sp>
        <p:nvSpPr>
          <p:cNvPr id="1378" name="Text Placeholder 2">
            <a:extLst>
              <a:ext uri="{FF2B5EF4-FFF2-40B4-BE49-F238E27FC236}">
                <a16:creationId xmlns:a16="http://schemas.microsoft.com/office/drawing/2014/main" id="{8F2C9BB0-3400-2FD3-2766-A0A673175119}"/>
              </a:ext>
            </a:extLst>
          </p:cNvPr>
          <p:cNvSpPr>
            <a:spLocks noGrp="1"/>
          </p:cNvSpPr>
          <p:nvPr>
            <p:custDataLst>
              <p:tags r:id="rId33"/>
            </p:custDataLst>
          </p:nvPr>
        </p:nvSpPr>
        <p:spPr bwMode="gray">
          <a:xfrm>
            <a:off x="2289175" y="4360863"/>
            <a:ext cx="1492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58623F62-4F87-4551-A31F-E9C5694F8142}" type="datetime'''''''3'''''''''''''''''''''''''''''''''''''''''''''">
              <a:rPr lang="en-GB" altLang="en-US" sz="1400" b="1" smtClean="0">
                <a:latin typeface="+mn-lt"/>
                <a:cs typeface="+mn-cs"/>
              </a:rPr>
              <a:pPr lvl="1" algn="ctr">
                <a:spcBef>
                  <a:spcPct val="0"/>
                </a:spcBef>
                <a:spcAft>
                  <a:spcPct val="0"/>
                </a:spcAft>
              </a:pPr>
              <a:t>3</a:t>
            </a:fld>
            <a:endParaRPr lang="en-GB" sz="1400" b="1" noProof="0" dirty="0">
              <a:latin typeface="+mn-lt"/>
              <a:cs typeface="+mn-cs"/>
            </a:endParaRPr>
          </a:p>
        </p:txBody>
      </p:sp>
      <p:sp>
        <p:nvSpPr>
          <p:cNvPr id="1382" name="Text Placeholder 2">
            <a:extLst>
              <a:ext uri="{FF2B5EF4-FFF2-40B4-BE49-F238E27FC236}">
                <a16:creationId xmlns:a16="http://schemas.microsoft.com/office/drawing/2014/main" id="{00EFDA5B-F402-4AE2-8BCD-4CF9A49589C9}"/>
              </a:ext>
            </a:extLst>
          </p:cNvPr>
          <p:cNvSpPr>
            <a:spLocks noGrp="1"/>
          </p:cNvSpPr>
          <p:nvPr>
            <p:custDataLst>
              <p:tags r:id="rId34"/>
            </p:custDataLst>
          </p:nvPr>
        </p:nvSpPr>
        <p:spPr bwMode="gray">
          <a:xfrm>
            <a:off x="2495550" y="4362450"/>
            <a:ext cx="1492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CD3E5667-3619-463D-A562-D84649680519}" type="datetime'''''''''''''''''''''''''''''''''2'''">
              <a:rPr lang="en-GB" altLang="en-US" sz="1400" b="1" smtClean="0">
                <a:effectLst/>
                <a:latin typeface="+mn-lt"/>
                <a:cs typeface="+mn-cs"/>
              </a:rPr>
              <a:pPr lvl="1" algn="ctr">
                <a:spcBef>
                  <a:spcPct val="0"/>
                </a:spcBef>
                <a:spcAft>
                  <a:spcPct val="0"/>
                </a:spcAft>
              </a:pPr>
              <a:t>2</a:t>
            </a:fld>
            <a:endParaRPr lang="en-GB" sz="1400" b="1" noProof="0" dirty="0">
              <a:latin typeface="+mn-lt"/>
              <a:cs typeface="+mn-cs"/>
            </a:endParaRPr>
          </a:p>
        </p:txBody>
      </p:sp>
      <p:graphicFrame>
        <p:nvGraphicFramePr>
          <p:cNvPr id="124" name="Chart 123">
            <a:extLst>
              <a:ext uri="{FF2B5EF4-FFF2-40B4-BE49-F238E27FC236}">
                <a16:creationId xmlns:a16="http://schemas.microsoft.com/office/drawing/2014/main" id="{355808A5-EFCD-5B8C-E41D-6AE4A4E963EB}"/>
              </a:ext>
            </a:extLst>
          </p:cNvPr>
          <p:cNvGraphicFramePr/>
          <p:nvPr>
            <p:custDataLst>
              <p:tags r:id="rId35"/>
            </p:custDataLst>
            <p:extLst>
              <p:ext uri="{D42A27DB-BD31-4B8C-83A1-F6EECF244321}">
                <p14:modId xmlns:p14="http://schemas.microsoft.com/office/powerpoint/2010/main" val="1667091639"/>
              </p:ext>
            </p:extLst>
          </p:nvPr>
        </p:nvGraphicFramePr>
        <p:xfrm>
          <a:off x="2230438" y="3365500"/>
          <a:ext cx="577850" cy="1011238"/>
        </p:xfrm>
        <a:graphic>
          <a:graphicData uri="http://schemas.openxmlformats.org/drawingml/2006/chart">
            <c:chart xmlns:c="http://schemas.openxmlformats.org/drawingml/2006/chart" xmlns:r="http://schemas.openxmlformats.org/officeDocument/2006/relationships" r:id="rId62"/>
          </a:graphicData>
        </a:graphic>
      </p:graphicFrame>
      <p:sp>
        <p:nvSpPr>
          <p:cNvPr id="1383" name="Text Placeholder 2">
            <a:extLst>
              <a:ext uri="{FF2B5EF4-FFF2-40B4-BE49-F238E27FC236}">
                <a16:creationId xmlns:a16="http://schemas.microsoft.com/office/drawing/2014/main" id="{7E3F5316-8F44-9839-9FE4-8284F2738E43}"/>
              </a:ext>
            </a:extLst>
          </p:cNvPr>
          <p:cNvSpPr>
            <a:spLocks noGrp="1"/>
          </p:cNvSpPr>
          <p:nvPr>
            <p:custDataLst>
              <p:tags r:id="rId36"/>
            </p:custDataLst>
          </p:nvPr>
        </p:nvSpPr>
        <p:spPr bwMode="gray">
          <a:xfrm>
            <a:off x="2133600" y="364966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C351680A-216A-47A9-AD98-60F38BC75A50}" type="datetime'''''''''''17''''''''''3'''''''''''''''''''''">
              <a:rPr lang="en-GB" altLang="en-US" sz="1400" b="1" smtClean="0">
                <a:latin typeface="+mn-lt"/>
                <a:cs typeface="+mn-cs"/>
              </a:rPr>
              <a:pPr lvl="1" algn="ctr">
                <a:spcBef>
                  <a:spcPct val="0"/>
                </a:spcBef>
                <a:spcAft>
                  <a:spcPct val="0"/>
                </a:spcAft>
              </a:pPr>
              <a:t>173</a:t>
            </a:fld>
            <a:endParaRPr lang="en-GB" sz="1400" b="1" noProof="0" dirty="0">
              <a:latin typeface="+mn-lt"/>
              <a:cs typeface="+mn-cs"/>
            </a:endParaRPr>
          </a:p>
        </p:txBody>
      </p:sp>
      <p:sp>
        <p:nvSpPr>
          <p:cNvPr id="1397" name="Text Placeholder 2">
            <a:extLst>
              <a:ext uri="{FF2B5EF4-FFF2-40B4-BE49-F238E27FC236}">
                <a16:creationId xmlns:a16="http://schemas.microsoft.com/office/drawing/2014/main" id="{BFBDEFCD-7EE6-6539-A3B9-42D52F5DFC42}"/>
              </a:ext>
            </a:extLst>
          </p:cNvPr>
          <p:cNvSpPr>
            <a:spLocks noGrp="1"/>
          </p:cNvSpPr>
          <p:nvPr>
            <p:custDataLst>
              <p:tags r:id="rId37"/>
            </p:custDataLst>
          </p:nvPr>
        </p:nvSpPr>
        <p:spPr bwMode="gray">
          <a:xfrm>
            <a:off x="2473325" y="3741738"/>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AD423DBD-1735-437B-8E0F-F6B7904A7394}" type="datetime'1''''''''''''''''''3''''''4'''''''''''''''''">
              <a:rPr lang="en-GB" altLang="en-US" sz="1400" b="1" smtClean="0">
                <a:effectLst/>
                <a:latin typeface="+mn-lt"/>
                <a:cs typeface="+mn-cs"/>
              </a:rPr>
              <a:pPr lvl="1" algn="ctr">
                <a:spcBef>
                  <a:spcPct val="0"/>
                </a:spcBef>
                <a:spcAft>
                  <a:spcPct val="0"/>
                </a:spcAft>
              </a:pPr>
              <a:t>134</a:t>
            </a:fld>
            <a:endParaRPr lang="en-GB" sz="1400" b="1" noProof="0" dirty="0">
              <a:latin typeface="+mn-lt"/>
              <a:cs typeface="+mn-cs"/>
            </a:endParaRPr>
          </a:p>
        </p:txBody>
      </p:sp>
      <p:graphicFrame>
        <p:nvGraphicFramePr>
          <p:cNvPr id="125" name="Chart 124">
            <a:extLst>
              <a:ext uri="{FF2B5EF4-FFF2-40B4-BE49-F238E27FC236}">
                <a16:creationId xmlns:a16="http://schemas.microsoft.com/office/drawing/2014/main" id="{44594DD1-0C22-6619-56BD-9E507B091FE2}"/>
              </a:ext>
            </a:extLst>
          </p:cNvPr>
          <p:cNvGraphicFramePr/>
          <p:nvPr>
            <p:custDataLst>
              <p:tags r:id="rId38"/>
            </p:custDataLst>
            <p:extLst>
              <p:ext uri="{D42A27DB-BD31-4B8C-83A1-F6EECF244321}">
                <p14:modId xmlns:p14="http://schemas.microsoft.com/office/powerpoint/2010/main" val="3219397478"/>
              </p:ext>
            </p:extLst>
          </p:nvPr>
        </p:nvGraphicFramePr>
        <p:xfrm>
          <a:off x="2230438" y="2497138"/>
          <a:ext cx="577850" cy="1011237"/>
        </p:xfrm>
        <a:graphic>
          <a:graphicData uri="http://schemas.openxmlformats.org/drawingml/2006/chart">
            <c:chart xmlns:c="http://schemas.openxmlformats.org/drawingml/2006/chart" xmlns:r="http://schemas.openxmlformats.org/officeDocument/2006/relationships" r:id="rId63"/>
          </a:graphicData>
        </a:graphic>
      </p:graphicFrame>
      <p:sp>
        <p:nvSpPr>
          <p:cNvPr id="1387" name="Text Placeholder 2">
            <a:extLst>
              <a:ext uri="{FF2B5EF4-FFF2-40B4-BE49-F238E27FC236}">
                <a16:creationId xmlns:a16="http://schemas.microsoft.com/office/drawing/2014/main" id="{50D55B38-3517-3A38-0D55-C9B2E8255F9D}"/>
              </a:ext>
            </a:extLst>
          </p:cNvPr>
          <p:cNvSpPr>
            <a:spLocks noGrp="1"/>
          </p:cNvSpPr>
          <p:nvPr>
            <p:custDataLst>
              <p:tags r:id="rId39"/>
            </p:custDataLst>
          </p:nvPr>
        </p:nvSpPr>
        <p:spPr bwMode="gray">
          <a:xfrm>
            <a:off x="2133600" y="288131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7F6219F3-A6C2-4608-8B9C-FC7AED8FB730}" type="datetime'1''''''''''''''3''''''''''''''''''''''''''''''''1'">
              <a:rPr lang="en-GB" altLang="en-US" sz="1400" b="1" smtClean="0">
                <a:latin typeface="+mn-lt"/>
                <a:cs typeface="+mn-cs"/>
              </a:rPr>
              <a:pPr lvl="1" algn="ctr">
                <a:spcBef>
                  <a:spcPct val="0"/>
                </a:spcBef>
                <a:spcAft>
                  <a:spcPct val="0"/>
                </a:spcAft>
              </a:pPr>
              <a:t>131</a:t>
            </a:fld>
            <a:endParaRPr lang="en-GB" sz="1400" b="1" noProof="0" dirty="0">
              <a:latin typeface="+mn-lt"/>
              <a:cs typeface="+mn-cs"/>
            </a:endParaRPr>
          </a:p>
        </p:txBody>
      </p:sp>
      <p:sp>
        <p:nvSpPr>
          <p:cNvPr id="1393" name="Text Placeholder 2">
            <a:extLst>
              <a:ext uri="{FF2B5EF4-FFF2-40B4-BE49-F238E27FC236}">
                <a16:creationId xmlns:a16="http://schemas.microsoft.com/office/drawing/2014/main" id="{4A6B33EE-7D99-8100-6924-3A0F7C08481D}"/>
              </a:ext>
            </a:extLst>
          </p:cNvPr>
          <p:cNvSpPr>
            <a:spLocks noGrp="1"/>
          </p:cNvSpPr>
          <p:nvPr>
            <p:custDataLst>
              <p:tags r:id="rId40"/>
            </p:custDataLst>
          </p:nvPr>
        </p:nvSpPr>
        <p:spPr bwMode="gray">
          <a:xfrm>
            <a:off x="2473325" y="293846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91FDAB6D-F7F4-434E-8243-FF92487C4E16}" type="datetime'''''''1''''''''''''''''''''''''''''''''''''''''''''''06'''">
              <a:rPr lang="en-GB" altLang="en-US" sz="1400" b="1" smtClean="0">
                <a:effectLst/>
                <a:latin typeface="+mn-lt"/>
                <a:cs typeface="+mn-cs"/>
              </a:rPr>
              <a:pPr lvl="1" algn="ctr">
                <a:spcBef>
                  <a:spcPct val="0"/>
                </a:spcBef>
                <a:spcAft>
                  <a:spcPct val="0"/>
                </a:spcAft>
              </a:pPr>
              <a:t>106</a:t>
            </a:fld>
            <a:endParaRPr lang="en-GB" sz="1400" b="1" noProof="0" dirty="0">
              <a:latin typeface="+mn-lt"/>
              <a:cs typeface="+mn-cs"/>
            </a:endParaRPr>
          </a:p>
        </p:txBody>
      </p:sp>
      <p:graphicFrame>
        <p:nvGraphicFramePr>
          <p:cNvPr id="1477" name="Chart 1476">
            <a:extLst>
              <a:ext uri="{FF2B5EF4-FFF2-40B4-BE49-F238E27FC236}">
                <a16:creationId xmlns:a16="http://schemas.microsoft.com/office/drawing/2014/main" id="{6F58BE38-37B6-2678-7BDB-8D40C2BEE229}"/>
              </a:ext>
            </a:extLst>
          </p:cNvPr>
          <p:cNvGraphicFramePr/>
          <p:nvPr>
            <p:custDataLst>
              <p:tags r:id="rId41"/>
            </p:custDataLst>
            <p:extLst>
              <p:ext uri="{D42A27DB-BD31-4B8C-83A1-F6EECF244321}">
                <p14:modId xmlns:p14="http://schemas.microsoft.com/office/powerpoint/2010/main" val="2553124054"/>
              </p:ext>
            </p:extLst>
          </p:nvPr>
        </p:nvGraphicFramePr>
        <p:xfrm>
          <a:off x="1138238" y="1739900"/>
          <a:ext cx="577850" cy="2235200"/>
        </p:xfrm>
        <a:graphic>
          <a:graphicData uri="http://schemas.openxmlformats.org/drawingml/2006/chart">
            <c:chart xmlns:c="http://schemas.openxmlformats.org/drawingml/2006/chart" xmlns:r="http://schemas.openxmlformats.org/officeDocument/2006/relationships" r:id="rId64"/>
          </a:graphicData>
        </a:graphic>
      </p:graphicFrame>
      <p:sp>
        <p:nvSpPr>
          <p:cNvPr id="1392" name="Text Placeholder 2">
            <a:extLst>
              <a:ext uri="{FF2B5EF4-FFF2-40B4-BE49-F238E27FC236}">
                <a16:creationId xmlns:a16="http://schemas.microsoft.com/office/drawing/2014/main" id="{DA0E6F22-0CB1-7C94-2B0B-2125CCC9CC11}"/>
              </a:ext>
            </a:extLst>
          </p:cNvPr>
          <p:cNvSpPr>
            <a:spLocks noGrp="1"/>
          </p:cNvSpPr>
          <p:nvPr>
            <p:custDataLst>
              <p:tags r:id="rId42"/>
            </p:custDataLst>
          </p:nvPr>
        </p:nvSpPr>
        <p:spPr bwMode="gray">
          <a:xfrm>
            <a:off x="1076325" y="1584325"/>
            <a:ext cx="4937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23B8180F-FE14-423D-8D63-77B154384460}" type="datetime'''1'''''' 98''''''''''''''''''''''''3'''''">
              <a:rPr lang="en-GB" altLang="en-US" sz="1400" b="1" smtClean="0">
                <a:latin typeface="+mn-lt"/>
                <a:cs typeface="+mn-cs"/>
              </a:rPr>
              <a:pPr lvl="1" algn="ctr">
                <a:spcBef>
                  <a:spcPct val="0"/>
                </a:spcBef>
                <a:spcAft>
                  <a:spcPct val="0"/>
                </a:spcAft>
              </a:pPr>
              <a:t>1 983</a:t>
            </a:fld>
            <a:endParaRPr lang="en-GB" sz="1400" b="1" noProof="0" dirty="0">
              <a:latin typeface="+mn-lt"/>
              <a:cs typeface="+mn-cs"/>
            </a:endParaRPr>
          </a:p>
        </p:txBody>
      </p:sp>
      <p:sp>
        <p:nvSpPr>
          <p:cNvPr id="1388" name="Text Placeholder 2">
            <a:extLst>
              <a:ext uri="{FF2B5EF4-FFF2-40B4-BE49-F238E27FC236}">
                <a16:creationId xmlns:a16="http://schemas.microsoft.com/office/drawing/2014/main" id="{2924C900-2696-56F4-A4C7-0031E33A1223}"/>
              </a:ext>
            </a:extLst>
          </p:cNvPr>
          <p:cNvSpPr>
            <a:spLocks noGrp="1"/>
          </p:cNvSpPr>
          <p:nvPr>
            <p:custDataLst>
              <p:tags r:id="rId43"/>
            </p:custDataLst>
          </p:nvPr>
        </p:nvSpPr>
        <p:spPr bwMode="gray">
          <a:xfrm>
            <a:off x="1381125" y="2206625"/>
            <a:ext cx="4937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lgn="ctr">
              <a:spcBef>
                <a:spcPct val="0"/>
              </a:spcBef>
              <a:spcAft>
                <a:spcPct val="0"/>
              </a:spcAft>
            </a:pPr>
            <a:fld id="{929C6985-0C10-4019-9728-A5527E8F22B9}" type="datetime'1'''''''''''' ''''''3''''''''''''''''''8''7'''''''''''''''">
              <a:rPr lang="en-GB" altLang="en-US" sz="1400" b="1" smtClean="0">
                <a:effectLst/>
                <a:latin typeface="+mn-lt"/>
                <a:cs typeface="+mn-cs"/>
              </a:rPr>
              <a:pPr lvl="1" algn="ctr">
                <a:spcBef>
                  <a:spcPct val="0"/>
                </a:spcBef>
                <a:spcAft>
                  <a:spcPct val="0"/>
                </a:spcAft>
              </a:pPr>
              <a:t>1 387</a:t>
            </a:fld>
            <a:endParaRPr lang="en-GB" sz="1400" b="1" noProof="0" dirty="0">
              <a:latin typeface="+mn-lt"/>
              <a:cs typeface="+mn-cs"/>
            </a:endParaRPr>
          </a:p>
        </p:txBody>
      </p:sp>
      <p:sp>
        <p:nvSpPr>
          <p:cNvPr id="1674" name="Rectangle 1673">
            <a:extLst>
              <a:ext uri="{FF2B5EF4-FFF2-40B4-BE49-F238E27FC236}">
                <a16:creationId xmlns:a16="http://schemas.microsoft.com/office/drawing/2014/main" id="{722BA923-8BE3-BA87-90D5-2412DED27597}"/>
              </a:ext>
            </a:extLst>
          </p:cNvPr>
          <p:cNvSpPr/>
          <p:nvPr>
            <p:custDataLst>
              <p:tags r:id="rId44"/>
            </p:custDataLst>
          </p:nvPr>
        </p:nvSpPr>
        <p:spPr bwMode="auto">
          <a:xfrm>
            <a:off x="6010275" y="5651500"/>
            <a:ext cx="250825" cy="187325"/>
          </a:xfrm>
          <a:prstGeom prst="rect">
            <a:avLst/>
          </a:prstGeom>
          <a:solidFill>
            <a:srgbClr val="1E49E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1678" name="Rectangle 1677">
            <a:extLst>
              <a:ext uri="{FF2B5EF4-FFF2-40B4-BE49-F238E27FC236}">
                <a16:creationId xmlns:a16="http://schemas.microsoft.com/office/drawing/2014/main" id="{46AA44A7-87ED-E6E1-FCEF-68887E231C2A}"/>
              </a:ext>
            </a:extLst>
          </p:cNvPr>
          <p:cNvSpPr/>
          <p:nvPr>
            <p:custDataLst>
              <p:tags r:id="rId45"/>
            </p:custDataLst>
          </p:nvPr>
        </p:nvSpPr>
        <p:spPr bwMode="auto">
          <a:xfrm>
            <a:off x="6010275" y="5915025"/>
            <a:ext cx="250825" cy="187325"/>
          </a:xfrm>
          <a:prstGeom prst="rect">
            <a:avLst/>
          </a:prstGeom>
          <a:solidFill>
            <a:srgbClr val="7213EA"/>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1671" name="Text Placeholder 2">
            <a:extLst>
              <a:ext uri="{FF2B5EF4-FFF2-40B4-BE49-F238E27FC236}">
                <a16:creationId xmlns:a16="http://schemas.microsoft.com/office/drawing/2014/main" id="{78494B55-7B0F-9851-4801-B5CBF0E32FB8}"/>
              </a:ext>
            </a:extLst>
          </p:cNvPr>
          <p:cNvSpPr>
            <a:spLocks noGrp="1"/>
          </p:cNvSpPr>
          <p:nvPr>
            <p:custDataLst>
              <p:tags r:id="rId46"/>
            </p:custDataLst>
          </p:nvPr>
        </p:nvSpPr>
        <p:spPr bwMode="auto">
          <a:xfrm>
            <a:off x="6311900" y="5646738"/>
            <a:ext cx="15478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spcBef>
                <a:spcPct val="0"/>
              </a:spcBef>
              <a:spcAft>
                <a:spcPct val="0"/>
              </a:spcAft>
            </a:pPr>
            <a:fld id="{C5EC1FFF-0D08-42A8-B808-CC3B3CD5CE08}" type="datetime'Pr''''''od''ucti''''o''''n'' ''''''''''c''''ap''''a''''city'''">
              <a:rPr lang="en-GB" altLang="en-US" sz="1400" smtClean="0">
                <a:effectLst/>
                <a:latin typeface="+mn-lt"/>
                <a:cs typeface="+mn-cs"/>
              </a:rPr>
              <a:pPr lvl="1">
                <a:spcBef>
                  <a:spcPct val="0"/>
                </a:spcBef>
                <a:spcAft>
                  <a:spcPct val="0"/>
                </a:spcAft>
              </a:pPr>
              <a:t>Production capacity</a:t>
            </a:fld>
            <a:endParaRPr lang="en-GB" sz="1400" noProof="0" dirty="0">
              <a:latin typeface="+mn-lt"/>
              <a:cs typeface="+mn-cs"/>
            </a:endParaRPr>
          </a:p>
        </p:txBody>
      </p:sp>
      <p:sp>
        <p:nvSpPr>
          <p:cNvPr id="1675" name="Text Placeholder 2">
            <a:extLst>
              <a:ext uri="{FF2B5EF4-FFF2-40B4-BE49-F238E27FC236}">
                <a16:creationId xmlns:a16="http://schemas.microsoft.com/office/drawing/2014/main" id="{67215EA5-E430-9630-36BE-B0C6D04F3BA1}"/>
              </a:ext>
            </a:extLst>
          </p:cNvPr>
          <p:cNvSpPr>
            <a:spLocks noGrp="1"/>
          </p:cNvSpPr>
          <p:nvPr>
            <p:custDataLst>
              <p:tags r:id="rId47"/>
            </p:custDataLst>
          </p:nvPr>
        </p:nvSpPr>
        <p:spPr bwMode="auto">
          <a:xfrm>
            <a:off x="6311900" y="5910263"/>
            <a:ext cx="10445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Arial" panose="020B0604020202020204" pitchFamily="34" charset="0"/>
                <a:ea typeface="+mn-ea"/>
                <a:cs typeface="Arial" panose="020B0604020202020204" pitchFamily="34" charset="0"/>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Arial" panose="020B0604020202020204" pitchFamily="34" charset="0"/>
                <a:ea typeface="+mn-ea"/>
                <a:cs typeface="Arial" panose="020B0604020202020204" pitchFamily="34" charset="0"/>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1">
              <a:spcBef>
                <a:spcPct val="0"/>
              </a:spcBef>
              <a:spcAft>
                <a:spcPct val="0"/>
              </a:spcAft>
            </a:pPr>
            <a:fld id="{61576AE8-31FA-4ECD-AABF-B4B4C8290226}" type="datetime'''''''''C''o''''''''nsump''t''''''''''''''''''''''''i''o''n'">
              <a:rPr lang="en-GB" altLang="en-US" sz="1400" smtClean="0">
                <a:latin typeface="+mn-lt"/>
                <a:cs typeface="+mn-cs"/>
              </a:rPr>
              <a:pPr lvl="1">
                <a:spcBef>
                  <a:spcPct val="0"/>
                </a:spcBef>
                <a:spcAft>
                  <a:spcPct val="0"/>
                </a:spcAft>
              </a:pPr>
              <a:t>Consumption</a:t>
            </a:fld>
            <a:endParaRPr lang="en-GB" sz="1400" noProof="0" dirty="0">
              <a:latin typeface="+mn-lt"/>
              <a:cs typeface="+mn-cs"/>
            </a:endParaRPr>
          </a:p>
        </p:txBody>
      </p:sp>
      <p:sp>
        <p:nvSpPr>
          <p:cNvPr id="1346" name="Title 2">
            <a:extLst>
              <a:ext uri="{FF2B5EF4-FFF2-40B4-BE49-F238E27FC236}">
                <a16:creationId xmlns:a16="http://schemas.microsoft.com/office/drawing/2014/main" id="{3DB02D06-1BC9-7C85-6B2F-E4F0ECA4D190}"/>
              </a:ext>
            </a:extLst>
          </p:cNvPr>
          <p:cNvSpPr>
            <a:spLocks noGrp="1"/>
          </p:cNvSpPr>
          <p:nvPr>
            <p:ph type="title"/>
          </p:nvPr>
        </p:nvSpPr>
        <p:spPr>
          <a:xfrm>
            <a:off x="995364" y="431800"/>
            <a:ext cx="10204450" cy="533400"/>
          </a:xfrm>
        </p:spPr>
        <p:txBody>
          <a:bodyPr vert="horz"/>
          <a:lstStyle/>
          <a:p>
            <a:r>
              <a:rPr lang="en-GB" dirty="0"/>
              <a:t>H</a:t>
            </a:r>
            <a:r>
              <a:rPr lang="en-GB" sz="4400" dirty="0"/>
              <a:t>ydrogen supply-demand of DRS countries (thousand t/year)</a:t>
            </a:r>
            <a:endParaRPr lang="en-GB" dirty="0"/>
          </a:p>
        </p:txBody>
      </p:sp>
      <p:sp>
        <p:nvSpPr>
          <p:cNvPr id="104" name="Rectangle 103">
            <a:extLst>
              <a:ext uri="{FF2B5EF4-FFF2-40B4-BE49-F238E27FC236}">
                <a16:creationId xmlns:a16="http://schemas.microsoft.com/office/drawing/2014/main" id="{161FC226-3827-5A43-42C7-91304E7B8500}"/>
              </a:ext>
            </a:extLst>
          </p:cNvPr>
          <p:cNvSpPr/>
          <p:nvPr/>
        </p:nvSpPr>
        <p:spPr>
          <a:xfrm>
            <a:off x="7931217" y="2040556"/>
            <a:ext cx="635281" cy="3045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103" name="Rectangle 102">
            <a:extLst>
              <a:ext uri="{FF2B5EF4-FFF2-40B4-BE49-F238E27FC236}">
                <a16:creationId xmlns:a16="http://schemas.microsoft.com/office/drawing/2014/main" id="{05542099-54E6-10F7-BD05-0D88347445A6}"/>
              </a:ext>
            </a:extLst>
          </p:cNvPr>
          <p:cNvSpPr/>
          <p:nvPr/>
        </p:nvSpPr>
        <p:spPr>
          <a:xfrm>
            <a:off x="8226773" y="1347537"/>
            <a:ext cx="3458296" cy="43423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spAutoFit/>
          </a:bodyPr>
          <a:lstStyle/>
          <a:p>
            <a:pPr algn="ctr"/>
            <a:r>
              <a:rPr lang="en-GB" sz="1500" b="1" dirty="0">
                <a:solidFill>
                  <a:schemeClr val="accent2"/>
                </a:solidFill>
              </a:rPr>
              <a:t>Preliminary findings</a:t>
            </a:r>
            <a:endParaRPr lang="en-GB" sz="1500" dirty="0">
              <a:solidFill>
                <a:schemeClr val="accent2"/>
              </a:solidFill>
            </a:endParaRPr>
          </a:p>
          <a:p>
            <a:pPr marL="285750" indent="-285750" algn="l">
              <a:spcBef>
                <a:spcPts val="600"/>
              </a:spcBef>
              <a:buFont typeface="Wingdings" panose="05000000000000000000" pitchFamily="2" charset="2"/>
              <a:buChar char="§"/>
            </a:pPr>
            <a:r>
              <a:rPr lang="en-GB" sz="1200" dirty="0">
                <a:solidFill>
                  <a:schemeClr val="accent2"/>
                </a:solidFill>
              </a:rPr>
              <a:t>Germany has the most evolved hydrogen market within the DRS countries with an ambitions strategy and govern</a:t>
            </a:r>
            <a:r>
              <a:rPr lang="hu-HU" sz="1200" dirty="0">
                <a:solidFill>
                  <a:schemeClr val="accent2"/>
                </a:solidFill>
              </a:rPr>
              <a:t>m</a:t>
            </a:r>
            <a:r>
              <a:rPr lang="en-GB" sz="1200" dirty="0" err="1">
                <a:solidFill>
                  <a:schemeClr val="accent2"/>
                </a:solidFill>
              </a:rPr>
              <a:t>ent</a:t>
            </a:r>
            <a:r>
              <a:rPr lang="en-GB" sz="1200" dirty="0">
                <a:solidFill>
                  <a:schemeClr val="accent2"/>
                </a:solidFill>
              </a:rPr>
              <a:t> support</a:t>
            </a:r>
          </a:p>
          <a:p>
            <a:pPr marL="285750" indent="-285750" algn="l">
              <a:spcBef>
                <a:spcPts val="600"/>
              </a:spcBef>
              <a:buFont typeface="Wingdings" panose="05000000000000000000" pitchFamily="2" charset="2"/>
              <a:buChar char="§"/>
            </a:pPr>
            <a:r>
              <a:rPr lang="en-GB" sz="1200" dirty="0">
                <a:solidFill>
                  <a:schemeClr val="accent2"/>
                </a:solidFill>
              </a:rPr>
              <a:t>Serbia, Bosnia and Herzegovina, Moldova and Montenegro do not have hydrogen markets at the moment, while the H2 market of Slovenia is at </a:t>
            </a:r>
            <a:r>
              <a:rPr lang="hu-HU" sz="1200" dirty="0" err="1">
                <a:solidFill>
                  <a:schemeClr val="accent2"/>
                </a:solidFill>
              </a:rPr>
              <a:t>development</a:t>
            </a:r>
            <a:r>
              <a:rPr lang="hu-HU" sz="1200" dirty="0">
                <a:solidFill>
                  <a:schemeClr val="accent2"/>
                </a:solidFill>
              </a:rPr>
              <a:t> </a:t>
            </a:r>
            <a:r>
              <a:rPr lang="en-GB" sz="1200" dirty="0">
                <a:solidFill>
                  <a:schemeClr val="accent2"/>
                </a:solidFill>
              </a:rPr>
              <a:t>stage</a:t>
            </a:r>
          </a:p>
          <a:p>
            <a:pPr marL="285750" indent="-285750" algn="l">
              <a:spcBef>
                <a:spcPts val="600"/>
              </a:spcBef>
              <a:buFont typeface="Wingdings" panose="05000000000000000000" pitchFamily="2" charset="2"/>
              <a:buChar char="§"/>
            </a:pPr>
            <a:r>
              <a:rPr lang="en-GB" sz="1200" dirty="0">
                <a:solidFill>
                  <a:schemeClr val="accent2"/>
                </a:solidFill>
              </a:rPr>
              <a:t>Several countries have national hydrogen strategies to support their ambition in the field of developing a liquid market</a:t>
            </a:r>
          </a:p>
          <a:p>
            <a:pPr marL="285750" indent="-285750" algn="l">
              <a:spcBef>
                <a:spcPts val="600"/>
              </a:spcBef>
              <a:buFont typeface="Wingdings" panose="05000000000000000000" pitchFamily="2" charset="2"/>
              <a:buChar char="§"/>
            </a:pPr>
            <a:r>
              <a:rPr lang="en-GB" sz="1200" b="1" dirty="0">
                <a:solidFill>
                  <a:schemeClr val="accent2"/>
                </a:solidFill>
              </a:rPr>
              <a:t>Almost 100% of the hydrogen is produced with fossil sources, which implies the potential of decarbonizing the sectors</a:t>
            </a:r>
          </a:p>
          <a:p>
            <a:pPr marL="285750" indent="-285750" algn="l">
              <a:spcBef>
                <a:spcPts val="600"/>
              </a:spcBef>
              <a:buFont typeface="Wingdings" panose="05000000000000000000" pitchFamily="2" charset="2"/>
              <a:buChar char="§"/>
            </a:pPr>
            <a:r>
              <a:rPr lang="en-GB" sz="1200" b="1" dirty="0">
                <a:solidFill>
                  <a:schemeClr val="accent2"/>
                </a:solidFill>
              </a:rPr>
              <a:t>Unutilized production capacities and hydrogen being used mostly in the chemical and refining sectors creates several options for the DRS countries to cooperate</a:t>
            </a:r>
          </a:p>
        </p:txBody>
      </p:sp>
      <p:sp>
        <p:nvSpPr>
          <p:cNvPr id="106" name="Rectangle 105">
            <a:extLst>
              <a:ext uri="{FF2B5EF4-FFF2-40B4-BE49-F238E27FC236}">
                <a16:creationId xmlns:a16="http://schemas.microsoft.com/office/drawing/2014/main" id="{7855A10D-19AE-5877-F168-88F3D7017DDD}"/>
              </a:ext>
            </a:extLst>
          </p:cNvPr>
          <p:cNvSpPr/>
          <p:nvPr/>
        </p:nvSpPr>
        <p:spPr>
          <a:xfrm>
            <a:off x="8226773" y="6173788"/>
            <a:ext cx="3126289" cy="334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GB" sz="900" i="1" dirty="0">
                <a:solidFill>
                  <a:schemeClr val="tx2"/>
                </a:solidFill>
              </a:rPr>
              <a:t>Source: </a:t>
            </a:r>
            <a:r>
              <a:rPr lang="en-GB" sz="900" i="1" dirty="0">
                <a:solidFill>
                  <a:schemeClr val="tx2"/>
                </a:solidFill>
                <a:effectLst/>
              </a:rPr>
              <a:t>European Hydrogen Observatory (2023)</a:t>
            </a:r>
            <a:endParaRPr lang="en-GB" sz="900" i="1" dirty="0">
              <a:solidFill>
                <a:schemeClr val="tx2"/>
              </a:solidFill>
            </a:endParaRPr>
          </a:p>
        </p:txBody>
      </p:sp>
    </p:spTree>
    <p:extLst>
      <p:ext uri="{BB962C8B-B14F-4D97-AF65-F5344CB8AC3E}">
        <p14:creationId xmlns:p14="http://schemas.microsoft.com/office/powerpoint/2010/main" val="92107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9AE57383-1588-4990-988C-99F8F8C9E4C5}"/>
              </a:ext>
            </a:extLst>
          </p:cNvPr>
          <p:cNvGraphicFramePr>
            <a:graphicFrameLocks noChangeAspect="1"/>
          </p:cNvGraphicFramePr>
          <p:nvPr>
            <p:custDataLst>
              <p:tags r:id="rId1"/>
            </p:custDataLst>
            <p:extLst>
              <p:ext uri="{D42A27DB-BD31-4B8C-83A1-F6EECF244321}">
                <p14:modId xmlns:p14="http://schemas.microsoft.com/office/powerpoint/2010/main" val="8341161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2" name="Object 11" hidden="1">
                        <a:extLst>
                          <a:ext uri="{FF2B5EF4-FFF2-40B4-BE49-F238E27FC236}">
                            <a16:creationId xmlns:a16="http://schemas.microsoft.com/office/drawing/2014/main" id="{9AE57383-1588-4990-988C-99F8F8C9E4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381" name="Group 380">
            <a:extLst>
              <a:ext uri="{FF2B5EF4-FFF2-40B4-BE49-F238E27FC236}">
                <a16:creationId xmlns:a16="http://schemas.microsoft.com/office/drawing/2014/main" id="{D87DDD14-00E5-BAB3-5DE6-0BD149B3F4D6}"/>
              </a:ext>
            </a:extLst>
          </p:cNvPr>
          <p:cNvGrpSpPr/>
          <p:nvPr/>
        </p:nvGrpSpPr>
        <p:grpSpPr>
          <a:xfrm>
            <a:off x="347663" y="1169988"/>
            <a:ext cx="8397875" cy="5024438"/>
            <a:chOff x="6672714" y="2707406"/>
            <a:chExt cx="2033225" cy="1216686"/>
          </a:xfrm>
          <a:solidFill>
            <a:schemeClr val="accent4">
              <a:lumMod val="60000"/>
              <a:lumOff val="40000"/>
            </a:schemeClr>
          </a:solidFill>
        </p:grpSpPr>
        <p:grpSp>
          <p:nvGrpSpPr>
            <p:cNvPr id="108" name="Group 99">
              <a:extLst>
                <a:ext uri="{FF2B5EF4-FFF2-40B4-BE49-F238E27FC236}">
                  <a16:creationId xmlns:a16="http://schemas.microsoft.com/office/drawing/2014/main" id="{D5DBADBE-2B00-072B-45F9-26CE388BE0DC}"/>
                </a:ext>
              </a:extLst>
            </p:cNvPr>
            <p:cNvGrpSpPr>
              <a:grpSpLocks noChangeAspect="1"/>
            </p:cNvGrpSpPr>
            <p:nvPr/>
          </p:nvGrpSpPr>
          <p:grpSpPr bwMode="gray">
            <a:xfrm>
              <a:off x="6672714" y="2707406"/>
              <a:ext cx="530483" cy="713649"/>
              <a:chOff x="2522" y="2292"/>
              <a:chExt cx="305" cy="410"/>
            </a:xfrm>
            <a:grpFill/>
          </p:grpSpPr>
          <p:sp>
            <p:nvSpPr>
              <p:cNvPr id="376" name="Freeform 100">
                <a:extLst>
                  <a:ext uri="{FF2B5EF4-FFF2-40B4-BE49-F238E27FC236}">
                    <a16:creationId xmlns:a16="http://schemas.microsoft.com/office/drawing/2014/main" id="{16A3C0B4-58FE-82BF-D26C-504F72420E0F}"/>
                  </a:ext>
                </a:extLst>
              </p:cNvPr>
              <p:cNvSpPr>
                <a:spLocks noChangeAspect="1"/>
              </p:cNvSpPr>
              <p:nvPr/>
            </p:nvSpPr>
            <p:spPr bwMode="gray">
              <a:xfrm>
                <a:off x="2522" y="2292"/>
                <a:ext cx="305" cy="410"/>
              </a:xfrm>
              <a:custGeom>
                <a:avLst/>
                <a:gdLst/>
                <a:ahLst/>
                <a:cxnLst>
                  <a:cxn ang="0">
                    <a:pos x="1012" y="257"/>
                  </a:cxn>
                  <a:cxn ang="0">
                    <a:pos x="956" y="208"/>
                  </a:cxn>
                  <a:cxn ang="0">
                    <a:pos x="855" y="188"/>
                  </a:cxn>
                  <a:cxn ang="0">
                    <a:pos x="789" y="146"/>
                  </a:cxn>
                  <a:cxn ang="0">
                    <a:pos x="735" y="23"/>
                  </a:cxn>
                  <a:cxn ang="0">
                    <a:pos x="593" y="0"/>
                  </a:cxn>
                  <a:cxn ang="0">
                    <a:pos x="613" y="120"/>
                  </a:cxn>
                  <a:cxn ang="0">
                    <a:pos x="558" y="205"/>
                  </a:cxn>
                  <a:cxn ang="0">
                    <a:pos x="600" y="264"/>
                  </a:cxn>
                  <a:cxn ang="0">
                    <a:pos x="595" y="327"/>
                  </a:cxn>
                  <a:cxn ang="0">
                    <a:pos x="542" y="397"/>
                  </a:cxn>
                  <a:cxn ang="0">
                    <a:pos x="535" y="529"/>
                  </a:cxn>
                  <a:cxn ang="0">
                    <a:pos x="457" y="514"/>
                  </a:cxn>
                  <a:cxn ang="0">
                    <a:pos x="270" y="442"/>
                  </a:cxn>
                  <a:cxn ang="0">
                    <a:pos x="234" y="523"/>
                  </a:cxn>
                  <a:cxn ang="0">
                    <a:pos x="320" y="599"/>
                  </a:cxn>
                  <a:cxn ang="0">
                    <a:pos x="201" y="748"/>
                  </a:cxn>
                  <a:cxn ang="0">
                    <a:pos x="216" y="895"/>
                  </a:cxn>
                  <a:cxn ang="0">
                    <a:pos x="128" y="1039"/>
                  </a:cxn>
                  <a:cxn ang="0">
                    <a:pos x="11" y="1057"/>
                  </a:cxn>
                  <a:cxn ang="0">
                    <a:pos x="25" y="1264"/>
                  </a:cxn>
                  <a:cxn ang="0">
                    <a:pos x="17" y="1406"/>
                  </a:cxn>
                  <a:cxn ang="0">
                    <a:pos x="64" y="1532"/>
                  </a:cxn>
                  <a:cxn ang="0">
                    <a:pos x="47" y="1665"/>
                  </a:cxn>
                  <a:cxn ang="0">
                    <a:pos x="64" y="1787"/>
                  </a:cxn>
                  <a:cxn ang="0">
                    <a:pos x="232" y="1900"/>
                  </a:cxn>
                  <a:cxn ang="0">
                    <a:pos x="358" y="2095"/>
                  </a:cxn>
                  <a:cxn ang="0">
                    <a:pos x="322" y="2372"/>
                  </a:cxn>
                  <a:cxn ang="0">
                    <a:pos x="582" y="2370"/>
                  </a:cxn>
                  <a:cxn ang="0">
                    <a:pos x="795" y="2404"/>
                  </a:cxn>
                  <a:cxn ang="0">
                    <a:pos x="903" y="2451"/>
                  </a:cxn>
                  <a:cxn ang="0">
                    <a:pos x="1032" y="2435"/>
                  </a:cxn>
                  <a:cxn ang="0">
                    <a:pos x="1294" y="2354"/>
                  </a:cxn>
                  <a:cxn ang="0">
                    <a:pos x="1436" y="2383"/>
                  </a:cxn>
                  <a:cxn ang="0">
                    <a:pos x="1423" y="2192"/>
                  </a:cxn>
                  <a:cxn ang="0">
                    <a:pos x="1597" y="2064"/>
                  </a:cxn>
                  <a:cxn ang="0">
                    <a:pos x="1454" y="1890"/>
                  </a:cxn>
                  <a:cxn ang="0">
                    <a:pos x="1303" y="1644"/>
                  </a:cxn>
                  <a:cxn ang="0">
                    <a:pos x="1231" y="1536"/>
                  </a:cxn>
                  <a:cxn ang="0">
                    <a:pos x="1374" y="1512"/>
                  </a:cxn>
                  <a:cxn ang="0">
                    <a:pos x="1671" y="1366"/>
                  </a:cxn>
                  <a:cxn ang="0">
                    <a:pos x="1772" y="1371"/>
                  </a:cxn>
                  <a:cxn ang="0">
                    <a:pos x="1829" y="1197"/>
                  </a:cxn>
                  <a:cxn ang="0">
                    <a:pos x="1759" y="982"/>
                  </a:cxn>
                  <a:cxn ang="0">
                    <a:pos x="1727" y="765"/>
                  </a:cxn>
                  <a:cxn ang="0">
                    <a:pos x="1709" y="604"/>
                  </a:cxn>
                  <a:cxn ang="0">
                    <a:pos x="1676" y="400"/>
                  </a:cxn>
                  <a:cxn ang="0">
                    <a:pos x="1515" y="276"/>
                  </a:cxn>
                  <a:cxn ang="0">
                    <a:pos x="1442" y="208"/>
                  </a:cxn>
                  <a:cxn ang="0">
                    <a:pos x="1309" y="223"/>
                  </a:cxn>
                  <a:cxn ang="0">
                    <a:pos x="1350" y="155"/>
                  </a:cxn>
                  <a:cxn ang="0">
                    <a:pos x="1235" y="270"/>
                  </a:cxn>
                  <a:cxn ang="0">
                    <a:pos x="1118" y="332"/>
                  </a:cxn>
                  <a:cxn ang="0">
                    <a:pos x="979" y="329"/>
                  </a:cxn>
                </a:cxnLst>
                <a:rect l="0" t="0" r="r" b="b"/>
                <a:pathLst>
                  <a:path w="1829" h="2462">
                    <a:moveTo>
                      <a:pt x="979" y="329"/>
                    </a:moveTo>
                    <a:lnTo>
                      <a:pt x="971" y="311"/>
                    </a:lnTo>
                    <a:lnTo>
                      <a:pt x="985" y="278"/>
                    </a:lnTo>
                    <a:lnTo>
                      <a:pt x="1012" y="257"/>
                    </a:lnTo>
                    <a:lnTo>
                      <a:pt x="1032" y="232"/>
                    </a:lnTo>
                    <a:lnTo>
                      <a:pt x="1032" y="199"/>
                    </a:lnTo>
                    <a:lnTo>
                      <a:pt x="1016" y="186"/>
                    </a:lnTo>
                    <a:lnTo>
                      <a:pt x="956" y="208"/>
                    </a:lnTo>
                    <a:lnTo>
                      <a:pt x="930" y="208"/>
                    </a:lnTo>
                    <a:lnTo>
                      <a:pt x="915" y="183"/>
                    </a:lnTo>
                    <a:lnTo>
                      <a:pt x="871" y="165"/>
                    </a:lnTo>
                    <a:lnTo>
                      <a:pt x="855" y="188"/>
                    </a:lnTo>
                    <a:lnTo>
                      <a:pt x="834" y="188"/>
                    </a:lnTo>
                    <a:lnTo>
                      <a:pt x="832" y="159"/>
                    </a:lnTo>
                    <a:lnTo>
                      <a:pt x="803" y="159"/>
                    </a:lnTo>
                    <a:lnTo>
                      <a:pt x="789" y="146"/>
                    </a:lnTo>
                    <a:lnTo>
                      <a:pt x="812" y="117"/>
                    </a:lnTo>
                    <a:lnTo>
                      <a:pt x="814" y="84"/>
                    </a:lnTo>
                    <a:lnTo>
                      <a:pt x="794" y="43"/>
                    </a:lnTo>
                    <a:lnTo>
                      <a:pt x="735" y="23"/>
                    </a:lnTo>
                    <a:lnTo>
                      <a:pt x="708" y="25"/>
                    </a:lnTo>
                    <a:lnTo>
                      <a:pt x="711" y="8"/>
                    </a:lnTo>
                    <a:lnTo>
                      <a:pt x="679" y="23"/>
                    </a:lnTo>
                    <a:lnTo>
                      <a:pt x="593" y="0"/>
                    </a:lnTo>
                    <a:lnTo>
                      <a:pt x="562" y="3"/>
                    </a:lnTo>
                    <a:lnTo>
                      <a:pt x="559" y="41"/>
                    </a:lnTo>
                    <a:lnTo>
                      <a:pt x="591" y="95"/>
                    </a:lnTo>
                    <a:lnTo>
                      <a:pt x="613" y="120"/>
                    </a:lnTo>
                    <a:lnTo>
                      <a:pt x="623" y="145"/>
                    </a:lnTo>
                    <a:lnTo>
                      <a:pt x="572" y="174"/>
                    </a:lnTo>
                    <a:lnTo>
                      <a:pt x="571" y="188"/>
                    </a:lnTo>
                    <a:lnTo>
                      <a:pt x="558" y="205"/>
                    </a:lnTo>
                    <a:lnTo>
                      <a:pt x="580" y="208"/>
                    </a:lnTo>
                    <a:lnTo>
                      <a:pt x="595" y="219"/>
                    </a:lnTo>
                    <a:lnTo>
                      <a:pt x="588" y="241"/>
                    </a:lnTo>
                    <a:lnTo>
                      <a:pt x="600" y="264"/>
                    </a:lnTo>
                    <a:lnTo>
                      <a:pt x="618" y="280"/>
                    </a:lnTo>
                    <a:lnTo>
                      <a:pt x="613" y="294"/>
                    </a:lnTo>
                    <a:lnTo>
                      <a:pt x="597" y="298"/>
                    </a:lnTo>
                    <a:lnTo>
                      <a:pt x="595" y="327"/>
                    </a:lnTo>
                    <a:lnTo>
                      <a:pt x="645" y="360"/>
                    </a:lnTo>
                    <a:lnTo>
                      <a:pt x="638" y="370"/>
                    </a:lnTo>
                    <a:lnTo>
                      <a:pt x="555" y="372"/>
                    </a:lnTo>
                    <a:lnTo>
                      <a:pt x="542" y="397"/>
                    </a:lnTo>
                    <a:lnTo>
                      <a:pt x="535" y="415"/>
                    </a:lnTo>
                    <a:lnTo>
                      <a:pt x="533" y="480"/>
                    </a:lnTo>
                    <a:lnTo>
                      <a:pt x="555" y="556"/>
                    </a:lnTo>
                    <a:lnTo>
                      <a:pt x="535" y="529"/>
                    </a:lnTo>
                    <a:lnTo>
                      <a:pt x="515" y="483"/>
                    </a:lnTo>
                    <a:lnTo>
                      <a:pt x="484" y="473"/>
                    </a:lnTo>
                    <a:lnTo>
                      <a:pt x="482" y="512"/>
                    </a:lnTo>
                    <a:lnTo>
                      <a:pt x="457" y="514"/>
                    </a:lnTo>
                    <a:lnTo>
                      <a:pt x="450" y="468"/>
                    </a:lnTo>
                    <a:lnTo>
                      <a:pt x="430" y="433"/>
                    </a:lnTo>
                    <a:lnTo>
                      <a:pt x="371" y="421"/>
                    </a:lnTo>
                    <a:lnTo>
                      <a:pt x="270" y="442"/>
                    </a:lnTo>
                    <a:lnTo>
                      <a:pt x="259" y="471"/>
                    </a:lnTo>
                    <a:lnTo>
                      <a:pt x="244" y="487"/>
                    </a:lnTo>
                    <a:lnTo>
                      <a:pt x="232" y="514"/>
                    </a:lnTo>
                    <a:lnTo>
                      <a:pt x="234" y="523"/>
                    </a:lnTo>
                    <a:lnTo>
                      <a:pt x="275" y="533"/>
                    </a:lnTo>
                    <a:lnTo>
                      <a:pt x="293" y="548"/>
                    </a:lnTo>
                    <a:lnTo>
                      <a:pt x="311" y="567"/>
                    </a:lnTo>
                    <a:lnTo>
                      <a:pt x="320" y="599"/>
                    </a:lnTo>
                    <a:lnTo>
                      <a:pt x="314" y="597"/>
                    </a:lnTo>
                    <a:lnTo>
                      <a:pt x="295" y="564"/>
                    </a:lnTo>
                    <a:lnTo>
                      <a:pt x="239" y="577"/>
                    </a:lnTo>
                    <a:lnTo>
                      <a:pt x="201" y="748"/>
                    </a:lnTo>
                    <a:lnTo>
                      <a:pt x="144" y="787"/>
                    </a:lnTo>
                    <a:lnTo>
                      <a:pt x="154" y="822"/>
                    </a:lnTo>
                    <a:lnTo>
                      <a:pt x="221" y="851"/>
                    </a:lnTo>
                    <a:lnTo>
                      <a:pt x="216" y="895"/>
                    </a:lnTo>
                    <a:lnTo>
                      <a:pt x="189" y="931"/>
                    </a:lnTo>
                    <a:lnTo>
                      <a:pt x="154" y="957"/>
                    </a:lnTo>
                    <a:lnTo>
                      <a:pt x="146" y="1000"/>
                    </a:lnTo>
                    <a:lnTo>
                      <a:pt x="128" y="1039"/>
                    </a:lnTo>
                    <a:lnTo>
                      <a:pt x="99" y="1045"/>
                    </a:lnTo>
                    <a:lnTo>
                      <a:pt x="52" y="1024"/>
                    </a:lnTo>
                    <a:lnTo>
                      <a:pt x="13" y="1024"/>
                    </a:lnTo>
                    <a:lnTo>
                      <a:pt x="11" y="1057"/>
                    </a:lnTo>
                    <a:lnTo>
                      <a:pt x="25" y="1112"/>
                    </a:lnTo>
                    <a:lnTo>
                      <a:pt x="30" y="1149"/>
                    </a:lnTo>
                    <a:lnTo>
                      <a:pt x="25" y="1197"/>
                    </a:lnTo>
                    <a:lnTo>
                      <a:pt x="25" y="1264"/>
                    </a:lnTo>
                    <a:lnTo>
                      <a:pt x="3" y="1293"/>
                    </a:lnTo>
                    <a:lnTo>
                      <a:pt x="0" y="1320"/>
                    </a:lnTo>
                    <a:lnTo>
                      <a:pt x="17" y="1386"/>
                    </a:lnTo>
                    <a:lnTo>
                      <a:pt x="17" y="1406"/>
                    </a:lnTo>
                    <a:lnTo>
                      <a:pt x="36" y="1431"/>
                    </a:lnTo>
                    <a:lnTo>
                      <a:pt x="43" y="1469"/>
                    </a:lnTo>
                    <a:lnTo>
                      <a:pt x="64" y="1503"/>
                    </a:lnTo>
                    <a:lnTo>
                      <a:pt x="64" y="1532"/>
                    </a:lnTo>
                    <a:lnTo>
                      <a:pt x="25" y="1594"/>
                    </a:lnTo>
                    <a:lnTo>
                      <a:pt x="54" y="1611"/>
                    </a:lnTo>
                    <a:lnTo>
                      <a:pt x="45" y="1638"/>
                    </a:lnTo>
                    <a:lnTo>
                      <a:pt x="47" y="1665"/>
                    </a:lnTo>
                    <a:lnTo>
                      <a:pt x="66" y="1692"/>
                    </a:lnTo>
                    <a:lnTo>
                      <a:pt x="77" y="1720"/>
                    </a:lnTo>
                    <a:lnTo>
                      <a:pt x="81" y="1764"/>
                    </a:lnTo>
                    <a:lnTo>
                      <a:pt x="64" y="1787"/>
                    </a:lnTo>
                    <a:lnTo>
                      <a:pt x="113" y="1826"/>
                    </a:lnTo>
                    <a:lnTo>
                      <a:pt x="137" y="1854"/>
                    </a:lnTo>
                    <a:lnTo>
                      <a:pt x="160" y="1892"/>
                    </a:lnTo>
                    <a:lnTo>
                      <a:pt x="232" y="1900"/>
                    </a:lnTo>
                    <a:lnTo>
                      <a:pt x="381" y="1944"/>
                    </a:lnTo>
                    <a:lnTo>
                      <a:pt x="433" y="1967"/>
                    </a:lnTo>
                    <a:lnTo>
                      <a:pt x="424" y="2010"/>
                    </a:lnTo>
                    <a:lnTo>
                      <a:pt x="358" y="2095"/>
                    </a:lnTo>
                    <a:lnTo>
                      <a:pt x="349" y="2142"/>
                    </a:lnTo>
                    <a:lnTo>
                      <a:pt x="320" y="2233"/>
                    </a:lnTo>
                    <a:lnTo>
                      <a:pt x="316" y="2336"/>
                    </a:lnTo>
                    <a:lnTo>
                      <a:pt x="322" y="2372"/>
                    </a:lnTo>
                    <a:lnTo>
                      <a:pt x="329" y="2383"/>
                    </a:lnTo>
                    <a:lnTo>
                      <a:pt x="357" y="2405"/>
                    </a:lnTo>
                    <a:lnTo>
                      <a:pt x="487" y="2390"/>
                    </a:lnTo>
                    <a:lnTo>
                      <a:pt x="582" y="2370"/>
                    </a:lnTo>
                    <a:lnTo>
                      <a:pt x="656" y="2390"/>
                    </a:lnTo>
                    <a:lnTo>
                      <a:pt x="722" y="2421"/>
                    </a:lnTo>
                    <a:lnTo>
                      <a:pt x="760" y="2405"/>
                    </a:lnTo>
                    <a:lnTo>
                      <a:pt x="795" y="2404"/>
                    </a:lnTo>
                    <a:lnTo>
                      <a:pt x="828" y="2413"/>
                    </a:lnTo>
                    <a:lnTo>
                      <a:pt x="848" y="2444"/>
                    </a:lnTo>
                    <a:lnTo>
                      <a:pt x="884" y="2462"/>
                    </a:lnTo>
                    <a:lnTo>
                      <a:pt x="903" y="2451"/>
                    </a:lnTo>
                    <a:lnTo>
                      <a:pt x="915" y="2426"/>
                    </a:lnTo>
                    <a:lnTo>
                      <a:pt x="940" y="2401"/>
                    </a:lnTo>
                    <a:lnTo>
                      <a:pt x="983" y="2405"/>
                    </a:lnTo>
                    <a:lnTo>
                      <a:pt x="1032" y="2435"/>
                    </a:lnTo>
                    <a:lnTo>
                      <a:pt x="1082" y="2435"/>
                    </a:lnTo>
                    <a:lnTo>
                      <a:pt x="1154" y="2388"/>
                    </a:lnTo>
                    <a:lnTo>
                      <a:pt x="1278" y="2372"/>
                    </a:lnTo>
                    <a:lnTo>
                      <a:pt x="1294" y="2354"/>
                    </a:lnTo>
                    <a:lnTo>
                      <a:pt x="1337" y="2368"/>
                    </a:lnTo>
                    <a:lnTo>
                      <a:pt x="1391" y="2368"/>
                    </a:lnTo>
                    <a:lnTo>
                      <a:pt x="1407" y="2396"/>
                    </a:lnTo>
                    <a:lnTo>
                      <a:pt x="1436" y="2383"/>
                    </a:lnTo>
                    <a:lnTo>
                      <a:pt x="1434" y="2354"/>
                    </a:lnTo>
                    <a:lnTo>
                      <a:pt x="1409" y="2295"/>
                    </a:lnTo>
                    <a:lnTo>
                      <a:pt x="1405" y="2235"/>
                    </a:lnTo>
                    <a:lnTo>
                      <a:pt x="1423" y="2192"/>
                    </a:lnTo>
                    <a:lnTo>
                      <a:pt x="1505" y="2157"/>
                    </a:lnTo>
                    <a:lnTo>
                      <a:pt x="1517" y="2123"/>
                    </a:lnTo>
                    <a:lnTo>
                      <a:pt x="1532" y="2090"/>
                    </a:lnTo>
                    <a:lnTo>
                      <a:pt x="1597" y="2064"/>
                    </a:lnTo>
                    <a:lnTo>
                      <a:pt x="1603" y="2035"/>
                    </a:lnTo>
                    <a:lnTo>
                      <a:pt x="1585" y="2012"/>
                    </a:lnTo>
                    <a:lnTo>
                      <a:pt x="1491" y="1937"/>
                    </a:lnTo>
                    <a:lnTo>
                      <a:pt x="1454" y="1890"/>
                    </a:lnTo>
                    <a:lnTo>
                      <a:pt x="1348" y="1806"/>
                    </a:lnTo>
                    <a:lnTo>
                      <a:pt x="1312" y="1757"/>
                    </a:lnTo>
                    <a:lnTo>
                      <a:pt x="1312" y="1690"/>
                    </a:lnTo>
                    <a:lnTo>
                      <a:pt x="1303" y="1644"/>
                    </a:lnTo>
                    <a:lnTo>
                      <a:pt x="1258" y="1624"/>
                    </a:lnTo>
                    <a:lnTo>
                      <a:pt x="1227" y="1587"/>
                    </a:lnTo>
                    <a:lnTo>
                      <a:pt x="1227" y="1553"/>
                    </a:lnTo>
                    <a:lnTo>
                      <a:pt x="1231" y="1536"/>
                    </a:lnTo>
                    <a:lnTo>
                      <a:pt x="1290" y="1590"/>
                    </a:lnTo>
                    <a:lnTo>
                      <a:pt x="1298" y="1589"/>
                    </a:lnTo>
                    <a:lnTo>
                      <a:pt x="1317" y="1538"/>
                    </a:lnTo>
                    <a:lnTo>
                      <a:pt x="1374" y="1512"/>
                    </a:lnTo>
                    <a:lnTo>
                      <a:pt x="1440" y="1491"/>
                    </a:lnTo>
                    <a:lnTo>
                      <a:pt x="1503" y="1460"/>
                    </a:lnTo>
                    <a:lnTo>
                      <a:pt x="1528" y="1417"/>
                    </a:lnTo>
                    <a:lnTo>
                      <a:pt x="1671" y="1366"/>
                    </a:lnTo>
                    <a:lnTo>
                      <a:pt x="1684" y="1282"/>
                    </a:lnTo>
                    <a:lnTo>
                      <a:pt x="1720" y="1291"/>
                    </a:lnTo>
                    <a:lnTo>
                      <a:pt x="1745" y="1336"/>
                    </a:lnTo>
                    <a:lnTo>
                      <a:pt x="1772" y="1371"/>
                    </a:lnTo>
                    <a:lnTo>
                      <a:pt x="1797" y="1371"/>
                    </a:lnTo>
                    <a:lnTo>
                      <a:pt x="1811" y="1340"/>
                    </a:lnTo>
                    <a:lnTo>
                      <a:pt x="1825" y="1272"/>
                    </a:lnTo>
                    <a:lnTo>
                      <a:pt x="1829" y="1197"/>
                    </a:lnTo>
                    <a:lnTo>
                      <a:pt x="1825" y="1180"/>
                    </a:lnTo>
                    <a:lnTo>
                      <a:pt x="1766" y="1110"/>
                    </a:lnTo>
                    <a:lnTo>
                      <a:pt x="1757" y="1020"/>
                    </a:lnTo>
                    <a:lnTo>
                      <a:pt x="1759" y="982"/>
                    </a:lnTo>
                    <a:lnTo>
                      <a:pt x="1752" y="922"/>
                    </a:lnTo>
                    <a:lnTo>
                      <a:pt x="1741" y="885"/>
                    </a:lnTo>
                    <a:lnTo>
                      <a:pt x="1733" y="795"/>
                    </a:lnTo>
                    <a:lnTo>
                      <a:pt x="1727" y="765"/>
                    </a:lnTo>
                    <a:lnTo>
                      <a:pt x="1673" y="724"/>
                    </a:lnTo>
                    <a:lnTo>
                      <a:pt x="1671" y="697"/>
                    </a:lnTo>
                    <a:lnTo>
                      <a:pt x="1686" y="649"/>
                    </a:lnTo>
                    <a:lnTo>
                      <a:pt x="1709" y="604"/>
                    </a:lnTo>
                    <a:lnTo>
                      <a:pt x="1714" y="558"/>
                    </a:lnTo>
                    <a:lnTo>
                      <a:pt x="1714" y="495"/>
                    </a:lnTo>
                    <a:lnTo>
                      <a:pt x="1684" y="433"/>
                    </a:lnTo>
                    <a:lnTo>
                      <a:pt x="1676" y="400"/>
                    </a:lnTo>
                    <a:lnTo>
                      <a:pt x="1591" y="372"/>
                    </a:lnTo>
                    <a:lnTo>
                      <a:pt x="1583" y="323"/>
                    </a:lnTo>
                    <a:lnTo>
                      <a:pt x="1550" y="270"/>
                    </a:lnTo>
                    <a:lnTo>
                      <a:pt x="1515" y="276"/>
                    </a:lnTo>
                    <a:lnTo>
                      <a:pt x="1492" y="255"/>
                    </a:lnTo>
                    <a:lnTo>
                      <a:pt x="1481" y="254"/>
                    </a:lnTo>
                    <a:lnTo>
                      <a:pt x="1472" y="225"/>
                    </a:lnTo>
                    <a:lnTo>
                      <a:pt x="1442" y="208"/>
                    </a:lnTo>
                    <a:lnTo>
                      <a:pt x="1423" y="183"/>
                    </a:lnTo>
                    <a:lnTo>
                      <a:pt x="1364" y="194"/>
                    </a:lnTo>
                    <a:lnTo>
                      <a:pt x="1335" y="205"/>
                    </a:lnTo>
                    <a:lnTo>
                      <a:pt x="1309" y="223"/>
                    </a:lnTo>
                    <a:lnTo>
                      <a:pt x="1319" y="203"/>
                    </a:lnTo>
                    <a:lnTo>
                      <a:pt x="1339" y="183"/>
                    </a:lnTo>
                    <a:lnTo>
                      <a:pt x="1374" y="159"/>
                    </a:lnTo>
                    <a:lnTo>
                      <a:pt x="1350" y="155"/>
                    </a:lnTo>
                    <a:lnTo>
                      <a:pt x="1319" y="161"/>
                    </a:lnTo>
                    <a:lnTo>
                      <a:pt x="1268" y="223"/>
                    </a:lnTo>
                    <a:lnTo>
                      <a:pt x="1251" y="260"/>
                    </a:lnTo>
                    <a:lnTo>
                      <a:pt x="1235" y="270"/>
                    </a:lnTo>
                    <a:lnTo>
                      <a:pt x="1235" y="246"/>
                    </a:lnTo>
                    <a:lnTo>
                      <a:pt x="1164" y="264"/>
                    </a:lnTo>
                    <a:lnTo>
                      <a:pt x="1107" y="311"/>
                    </a:lnTo>
                    <a:lnTo>
                      <a:pt x="1118" y="332"/>
                    </a:lnTo>
                    <a:lnTo>
                      <a:pt x="1084" y="332"/>
                    </a:lnTo>
                    <a:lnTo>
                      <a:pt x="1039" y="319"/>
                    </a:lnTo>
                    <a:lnTo>
                      <a:pt x="988" y="351"/>
                    </a:lnTo>
                    <a:lnTo>
                      <a:pt x="979" y="329"/>
                    </a:lnTo>
                    <a:close/>
                  </a:path>
                </a:pathLst>
              </a:custGeom>
              <a:grpFill/>
              <a:ln w="6350" cap="flat" cmpd="sng">
                <a:solidFill>
                  <a:schemeClr val="bg1"/>
                </a:solidFill>
                <a:prstDash val="solid"/>
                <a:round/>
                <a:headEnd type="none" w="med" len="med"/>
                <a:tailEnd type="none" w="med" len="med"/>
              </a:ln>
              <a:effectLst/>
            </p:spPr>
            <p:txBody>
              <a:bodyPr/>
              <a:lstStyle/>
              <a:p>
                <a:endParaRPr lang="en-GB" sz="1000" dirty="0">
                  <a:latin typeface="Arial" panose="020B0604020202020204" pitchFamily="34" charset="0"/>
                </a:endParaRPr>
              </a:p>
            </p:txBody>
          </p:sp>
          <p:sp>
            <p:nvSpPr>
              <p:cNvPr id="377" name="Freeform 101">
                <a:extLst>
                  <a:ext uri="{FF2B5EF4-FFF2-40B4-BE49-F238E27FC236}">
                    <a16:creationId xmlns:a16="http://schemas.microsoft.com/office/drawing/2014/main" id="{1011A8D7-1DF8-EF4C-474C-36D161C01B1D}"/>
                  </a:ext>
                </a:extLst>
              </p:cNvPr>
              <p:cNvSpPr>
                <a:spLocks noChangeAspect="1"/>
              </p:cNvSpPr>
              <p:nvPr/>
            </p:nvSpPr>
            <p:spPr bwMode="gray">
              <a:xfrm>
                <a:off x="2765" y="2306"/>
                <a:ext cx="19" cy="23"/>
              </a:xfrm>
              <a:custGeom>
                <a:avLst/>
                <a:gdLst/>
                <a:ahLst/>
                <a:cxnLst>
                  <a:cxn ang="0">
                    <a:pos x="95" y="73"/>
                  </a:cxn>
                  <a:cxn ang="0">
                    <a:pos x="97" y="96"/>
                  </a:cxn>
                  <a:cxn ang="0">
                    <a:pos x="109" y="116"/>
                  </a:cxn>
                  <a:cxn ang="0">
                    <a:pos x="106" y="132"/>
                  </a:cxn>
                  <a:cxn ang="0">
                    <a:pos x="88" y="119"/>
                  </a:cxn>
                  <a:cxn ang="0">
                    <a:pos x="66" y="126"/>
                  </a:cxn>
                  <a:cxn ang="0">
                    <a:pos x="55" y="137"/>
                  </a:cxn>
                  <a:cxn ang="0">
                    <a:pos x="23" y="130"/>
                  </a:cxn>
                  <a:cxn ang="0">
                    <a:pos x="0" y="110"/>
                  </a:cxn>
                  <a:cxn ang="0">
                    <a:pos x="10" y="94"/>
                  </a:cxn>
                  <a:cxn ang="0">
                    <a:pos x="12" y="75"/>
                  </a:cxn>
                  <a:cxn ang="0">
                    <a:pos x="2" y="47"/>
                  </a:cxn>
                  <a:cxn ang="0">
                    <a:pos x="19" y="42"/>
                  </a:cxn>
                  <a:cxn ang="0">
                    <a:pos x="66" y="65"/>
                  </a:cxn>
                  <a:cxn ang="0">
                    <a:pos x="59" y="47"/>
                  </a:cxn>
                  <a:cxn ang="0">
                    <a:pos x="37" y="31"/>
                  </a:cxn>
                  <a:cxn ang="0">
                    <a:pos x="23" y="13"/>
                  </a:cxn>
                  <a:cxn ang="0">
                    <a:pos x="33" y="0"/>
                  </a:cxn>
                  <a:cxn ang="0">
                    <a:pos x="52" y="4"/>
                  </a:cxn>
                  <a:cxn ang="0">
                    <a:pos x="57" y="22"/>
                  </a:cxn>
                  <a:cxn ang="0">
                    <a:pos x="86" y="25"/>
                  </a:cxn>
                  <a:cxn ang="0">
                    <a:pos x="104" y="33"/>
                  </a:cxn>
                  <a:cxn ang="0">
                    <a:pos x="95" y="73"/>
                  </a:cxn>
                </a:cxnLst>
                <a:rect l="0" t="0" r="r" b="b"/>
                <a:pathLst>
                  <a:path w="109" h="137">
                    <a:moveTo>
                      <a:pt x="95" y="73"/>
                    </a:moveTo>
                    <a:lnTo>
                      <a:pt x="97" y="96"/>
                    </a:lnTo>
                    <a:lnTo>
                      <a:pt x="109" y="116"/>
                    </a:lnTo>
                    <a:lnTo>
                      <a:pt x="106" y="132"/>
                    </a:lnTo>
                    <a:lnTo>
                      <a:pt x="88" y="119"/>
                    </a:lnTo>
                    <a:lnTo>
                      <a:pt x="66" y="126"/>
                    </a:lnTo>
                    <a:lnTo>
                      <a:pt x="55" y="137"/>
                    </a:lnTo>
                    <a:lnTo>
                      <a:pt x="23" y="130"/>
                    </a:lnTo>
                    <a:lnTo>
                      <a:pt x="0" y="110"/>
                    </a:lnTo>
                    <a:lnTo>
                      <a:pt x="10" y="94"/>
                    </a:lnTo>
                    <a:lnTo>
                      <a:pt x="12" y="75"/>
                    </a:lnTo>
                    <a:lnTo>
                      <a:pt x="2" y="47"/>
                    </a:lnTo>
                    <a:lnTo>
                      <a:pt x="19" y="42"/>
                    </a:lnTo>
                    <a:lnTo>
                      <a:pt x="66" y="65"/>
                    </a:lnTo>
                    <a:lnTo>
                      <a:pt x="59" y="47"/>
                    </a:lnTo>
                    <a:lnTo>
                      <a:pt x="37" y="31"/>
                    </a:lnTo>
                    <a:lnTo>
                      <a:pt x="23" y="13"/>
                    </a:lnTo>
                    <a:lnTo>
                      <a:pt x="33" y="0"/>
                    </a:lnTo>
                    <a:lnTo>
                      <a:pt x="52" y="4"/>
                    </a:lnTo>
                    <a:lnTo>
                      <a:pt x="57" y="22"/>
                    </a:lnTo>
                    <a:lnTo>
                      <a:pt x="86" y="25"/>
                    </a:lnTo>
                    <a:lnTo>
                      <a:pt x="104" y="33"/>
                    </a:lnTo>
                    <a:lnTo>
                      <a:pt x="95" y="73"/>
                    </a:lnTo>
                    <a:close/>
                  </a:path>
                </a:pathLst>
              </a:custGeom>
              <a:grpFill/>
              <a:ln w="6350" cap="flat" cmpd="sng">
                <a:solidFill>
                  <a:schemeClr val="bg1"/>
                </a:solidFill>
                <a:prstDash val="solid"/>
                <a:round/>
                <a:headEnd type="none" w="med" len="med"/>
                <a:tailEnd type="none" w="med" len="med"/>
              </a:ln>
              <a:effectLst/>
            </p:spPr>
            <p:txBody>
              <a:bodyPr/>
              <a:lstStyle/>
              <a:p>
                <a:endParaRPr lang="en-GB" sz="1000" dirty="0">
                  <a:latin typeface="Arial" panose="020B0604020202020204" pitchFamily="34" charset="0"/>
                </a:endParaRPr>
              </a:p>
            </p:txBody>
          </p:sp>
        </p:grpSp>
        <p:sp>
          <p:nvSpPr>
            <p:cNvPr id="110" name="Freeform 118">
              <a:extLst>
                <a:ext uri="{FF2B5EF4-FFF2-40B4-BE49-F238E27FC236}">
                  <a16:creationId xmlns:a16="http://schemas.microsoft.com/office/drawing/2014/main" id="{38BBBD5A-5607-C91E-F55F-028884406A55}"/>
                </a:ext>
              </a:extLst>
            </p:cNvPr>
            <p:cNvSpPr>
              <a:spLocks noChangeAspect="1"/>
            </p:cNvSpPr>
            <p:nvPr/>
          </p:nvSpPr>
          <p:spPr bwMode="gray">
            <a:xfrm>
              <a:off x="6883167" y="3274844"/>
              <a:ext cx="452214" cy="222798"/>
            </a:xfrm>
            <a:custGeom>
              <a:avLst/>
              <a:gdLst/>
              <a:ahLst/>
              <a:cxnLst>
                <a:cxn ang="0">
                  <a:pos x="875" y="105"/>
                </a:cxn>
                <a:cxn ang="0">
                  <a:pos x="795" y="164"/>
                </a:cxn>
                <a:cxn ang="0">
                  <a:pos x="701" y="233"/>
                </a:cxn>
                <a:cxn ang="0">
                  <a:pos x="687" y="336"/>
                </a:cxn>
                <a:cxn ang="0">
                  <a:pos x="714" y="424"/>
                </a:cxn>
                <a:cxn ang="0">
                  <a:pos x="669" y="409"/>
                </a:cxn>
                <a:cxn ang="0">
                  <a:pos x="572" y="395"/>
                </a:cxn>
                <a:cxn ang="0">
                  <a:pos x="432" y="429"/>
                </a:cxn>
                <a:cxn ang="0">
                  <a:pos x="310" y="476"/>
                </a:cxn>
                <a:cxn ang="0">
                  <a:pos x="218" y="442"/>
                </a:cxn>
                <a:cxn ang="0">
                  <a:pos x="181" y="492"/>
                </a:cxn>
                <a:cxn ang="0">
                  <a:pos x="126" y="485"/>
                </a:cxn>
                <a:cxn ang="0">
                  <a:pos x="73" y="445"/>
                </a:cxn>
                <a:cxn ang="0">
                  <a:pos x="0" y="462"/>
                </a:cxn>
                <a:cxn ang="0">
                  <a:pos x="57" y="509"/>
                </a:cxn>
                <a:cxn ang="0">
                  <a:pos x="62" y="578"/>
                </a:cxn>
                <a:cxn ang="0">
                  <a:pos x="62" y="624"/>
                </a:cxn>
                <a:cxn ang="0">
                  <a:pos x="136" y="646"/>
                </a:cxn>
                <a:cxn ang="0">
                  <a:pos x="193" y="652"/>
                </a:cxn>
                <a:cxn ang="0">
                  <a:pos x="257" y="663"/>
                </a:cxn>
                <a:cxn ang="0">
                  <a:pos x="387" y="615"/>
                </a:cxn>
                <a:cxn ang="0">
                  <a:pos x="495" y="603"/>
                </a:cxn>
                <a:cxn ang="0">
                  <a:pos x="536" y="587"/>
                </a:cxn>
                <a:cxn ang="0">
                  <a:pos x="546" y="611"/>
                </a:cxn>
                <a:cxn ang="0">
                  <a:pos x="565" y="668"/>
                </a:cxn>
                <a:cxn ang="0">
                  <a:pos x="626" y="700"/>
                </a:cxn>
                <a:cxn ang="0">
                  <a:pos x="777" y="739"/>
                </a:cxn>
                <a:cxn ang="0">
                  <a:pos x="859" y="758"/>
                </a:cxn>
                <a:cxn ang="0">
                  <a:pos x="1027" y="770"/>
                </a:cxn>
                <a:cxn ang="0">
                  <a:pos x="1091" y="710"/>
                </a:cxn>
                <a:cxn ang="0">
                  <a:pos x="1213" y="713"/>
                </a:cxn>
                <a:cxn ang="0">
                  <a:pos x="1246" y="680"/>
                </a:cxn>
                <a:cxn ang="0">
                  <a:pos x="1318" y="660"/>
                </a:cxn>
                <a:cxn ang="0">
                  <a:pos x="1388" y="603"/>
                </a:cxn>
                <a:cxn ang="0">
                  <a:pos x="1424" y="551"/>
                </a:cxn>
                <a:cxn ang="0">
                  <a:pos x="1458" y="449"/>
                </a:cxn>
                <a:cxn ang="0">
                  <a:pos x="1449" y="389"/>
                </a:cxn>
                <a:cxn ang="0">
                  <a:pos x="1564" y="356"/>
                </a:cxn>
                <a:cxn ang="0">
                  <a:pos x="1538" y="231"/>
                </a:cxn>
                <a:cxn ang="0">
                  <a:pos x="1515" y="98"/>
                </a:cxn>
                <a:cxn ang="0">
                  <a:pos x="1353" y="70"/>
                </a:cxn>
                <a:cxn ang="0">
                  <a:pos x="1269" y="8"/>
                </a:cxn>
                <a:cxn ang="0">
                  <a:pos x="1120" y="37"/>
                </a:cxn>
                <a:cxn ang="0">
                  <a:pos x="1073" y="102"/>
                </a:cxn>
                <a:cxn ang="0">
                  <a:pos x="998" y="121"/>
                </a:cxn>
                <a:cxn ang="0">
                  <a:pos x="928" y="95"/>
                </a:cxn>
              </a:cxnLst>
              <a:rect l="0" t="0" r="r" b="b"/>
              <a:pathLst>
                <a:path w="1564" h="770">
                  <a:moveTo>
                    <a:pt x="881" y="76"/>
                  </a:moveTo>
                  <a:lnTo>
                    <a:pt x="875" y="105"/>
                  </a:lnTo>
                  <a:lnTo>
                    <a:pt x="810" y="131"/>
                  </a:lnTo>
                  <a:lnTo>
                    <a:pt x="795" y="164"/>
                  </a:lnTo>
                  <a:lnTo>
                    <a:pt x="783" y="198"/>
                  </a:lnTo>
                  <a:lnTo>
                    <a:pt x="701" y="233"/>
                  </a:lnTo>
                  <a:lnTo>
                    <a:pt x="683" y="276"/>
                  </a:lnTo>
                  <a:lnTo>
                    <a:pt x="687" y="336"/>
                  </a:lnTo>
                  <a:lnTo>
                    <a:pt x="712" y="395"/>
                  </a:lnTo>
                  <a:lnTo>
                    <a:pt x="714" y="424"/>
                  </a:lnTo>
                  <a:lnTo>
                    <a:pt x="685" y="437"/>
                  </a:lnTo>
                  <a:lnTo>
                    <a:pt x="669" y="409"/>
                  </a:lnTo>
                  <a:lnTo>
                    <a:pt x="615" y="409"/>
                  </a:lnTo>
                  <a:lnTo>
                    <a:pt x="572" y="395"/>
                  </a:lnTo>
                  <a:lnTo>
                    <a:pt x="556" y="413"/>
                  </a:lnTo>
                  <a:lnTo>
                    <a:pt x="432" y="429"/>
                  </a:lnTo>
                  <a:lnTo>
                    <a:pt x="360" y="476"/>
                  </a:lnTo>
                  <a:lnTo>
                    <a:pt x="310" y="476"/>
                  </a:lnTo>
                  <a:lnTo>
                    <a:pt x="261" y="446"/>
                  </a:lnTo>
                  <a:lnTo>
                    <a:pt x="218" y="442"/>
                  </a:lnTo>
                  <a:lnTo>
                    <a:pt x="193" y="467"/>
                  </a:lnTo>
                  <a:lnTo>
                    <a:pt x="181" y="492"/>
                  </a:lnTo>
                  <a:lnTo>
                    <a:pt x="162" y="503"/>
                  </a:lnTo>
                  <a:lnTo>
                    <a:pt x="126" y="485"/>
                  </a:lnTo>
                  <a:lnTo>
                    <a:pt x="106" y="454"/>
                  </a:lnTo>
                  <a:lnTo>
                    <a:pt x="73" y="445"/>
                  </a:lnTo>
                  <a:lnTo>
                    <a:pt x="38" y="446"/>
                  </a:lnTo>
                  <a:lnTo>
                    <a:pt x="0" y="462"/>
                  </a:lnTo>
                  <a:lnTo>
                    <a:pt x="27" y="492"/>
                  </a:lnTo>
                  <a:lnTo>
                    <a:pt x="57" y="509"/>
                  </a:lnTo>
                  <a:lnTo>
                    <a:pt x="62" y="538"/>
                  </a:lnTo>
                  <a:lnTo>
                    <a:pt x="62" y="578"/>
                  </a:lnTo>
                  <a:lnTo>
                    <a:pt x="40" y="607"/>
                  </a:lnTo>
                  <a:lnTo>
                    <a:pt x="62" y="624"/>
                  </a:lnTo>
                  <a:lnTo>
                    <a:pt x="102" y="641"/>
                  </a:lnTo>
                  <a:lnTo>
                    <a:pt x="136" y="646"/>
                  </a:lnTo>
                  <a:lnTo>
                    <a:pt x="164" y="631"/>
                  </a:lnTo>
                  <a:lnTo>
                    <a:pt x="193" y="652"/>
                  </a:lnTo>
                  <a:lnTo>
                    <a:pt x="241" y="666"/>
                  </a:lnTo>
                  <a:lnTo>
                    <a:pt x="257" y="663"/>
                  </a:lnTo>
                  <a:lnTo>
                    <a:pt x="317" y="645"/>
                  </a:lnTo>
                  <a:lnTo>
                    <a:pt x="387" y="615"/>
                  </a:lnTo>
                  <a:lnTo>
                    <a:pt x="459" y="611"/>
                  </a:lnTo>
                  <a:lnTo>
                    <a:pt x="495" y="603"/>
                  </a:lnTo>
                  <a:lnTo>
                    <a:pt x="513" y="590"/>
                  </a:lnTo>
                  <a:lnTo>
                    <a:pt x="536" y="587"/>
                  </a:lnTo>
                  <a:lnTo>
                    <a:pt x="546" y="593"/>
                  </a:lnTo>
                  <a:lnTo>
                    <a:pt x="546" y="611"/>
                  </a:lnTo>
                  <a:lnTo>
                    <a:pt x="552" y="641"/>
                  </a:lnTo>
                  <a:lnTo>
                    <a:pt x="565" y="668"/>
                  </a:lnTo>
                  <a:lnTo>
                    <a:pt x="610" y="697"/>
                  </a:lnTo>
                  <a:lnTo>
                    <a:pt x="626" y="700"/>
                  </a:lnTo>
                  <a:lnTo>
                    <a:pt x="662" y="725"/>
                  </a:lnTo>
                  <a:lnTo>
                    <a:pt x="777" y="739"/>
                  </a:lnTo>
                  <a:lnTo>
                    <a:pt x="826" y="756"/>
                  </a:lnTo>
                  <a:lnTo>
                    <a:pt x="859" y="758"/>
                  </a:lnTo>
                  <a:lnTo>
                    <a:pt x="918" y="758"/>
                  </a:lnTo>
                  <a:lnTo>
                    <a:pt x="1027" y="770"/>
                  </a:lnTo>
                  <a:lnTo>
                    <a:pt x="1060" y="750"/>
                  </a:lnTo>
                  <a:lnTo>
                    <a:pt x="1091" y="710"/>
                  </a:lnTo>
                  <a:lnTo>
                    <a:pt x="1140" y="697"/>
                  </a:lnTo>
                  <a:lnTo>
                    <a:pt x="1213" y="713"/>
                  </a:lnTo>
                  <a:lnTo>
                    <a:pt x="1230" y="682"/>
                  </a:lnTo>
                  <a:lnTo>
                    <a:pt x="1246" y="680"/>
                  </a:lnTo>
                  <a:lnTo>
                    <a:pt x="1312" y="688"/>
                  </a:lnTo>
                  <a:lnTo>
                    <a:pt x="1318" y="660"/>
                  </a:lnTo>
                  <a:lnTo>
                    <a:pt x="1350" y="644"/>
                  </a:lnTo>
                  <a:lnTo>
                    <a:pt x="1388" y="603"/>
                  </a:lnTo>
                  <a:lnTo>
                    <a:pt x="1429" y="593"/>
                  </a:lnTo>
                  <a:lnTo>
                    <a:pt x="1424" y="551"/>
                  </a:lnTo>
                  <a:lnTo>
                    <a:pt x="1426" y="517"/>
                  </a:lnTo>
                  <a:lnTo>
                    <a:pt x="1458" y="449"/>
                  </a:lnTo>
                  <a:lnTo>
                    <a:pt x="1433" y="417"/>
                  </a:lnTo>
                  <a:lnTo>
                    <a:pt x="1449" y="389"/>
                  </a:lnTo>
                  <a:lnTo>
                    <a:pt x="1546" y="387"/>
                  </a:lnTo>
                  <a:lnTo>
                    <a:pt x="1564" y="356"/>
                  </a:lnTo>
                  <a:lnTo>
                    <a:pt x="1564" y="282"/>
                  </a:lnTo>
                  <a:lnTo>
                    <a:pt x="1538" y="231"/>
                  </a:lnTo>
                  <a:lnTo>
                    <a:pt x="1515" y="150"/>
                  </a:lnTo>
                  <a:lnTo>
                    <a:pt x="1515" y="98"/>
                  </a:lnTo>
                  <a:lnTo>
                    <a:pt x="1485" y="60"/>
                  </a:lnTo>
                  <a:lnTo>
                    <a:pt x="1353" y="70"/>
                  </a:lnTo>
                  <a:lnTo>
                    <a:pt x="1300" y="23"/>
                  </a:lnTo>
                  <a:lnTo>
                    <a:pt x="1269" y="8"/>
                  </a:lnTo>
                  <a:lnTo>
                    <a:pt x="1142" y="0"/>
                  </a:lnTo>
                  <a:lnTo>
                    <a:pt x="1120" y="37"/>
                  </a:lnTo>
                  <a:lnTo>
                    <a:pt x="1109" y="70"/>
                  </a:lnTo>
                  <a:lnTo>
                    <a:pt x="1073" y="102"/>
                  </a:lnTo>
                  <a:lnTo>
                    <a:pt x="1041" y="116"/>
                  </a:lnTo>
                  <a:lnTo>
                    <a:pt x="998" y="121"/>
                  </a:lnTo>
                  <a:lnTo>
                    <a:pt x="956" y="116"/>
                  </a:lnTo>
                  <a:lnTo>
                    <a:pt x="928" y="95"/>
                  </a:lnTo>
                  <a:lnTo>
                    <a:pt x="881" y="76"/>
                  </a:lnTo>
                  <a:close/>
                </a:path>
              </a:pathLst>
            </a:custGeom>
            <a:grpFill/>
            <a:ln w="6350" cap="flat" cmpd="sng">
              <a:solidFill>
                <a:schemeClr val="bg1"/>
              </a:solidFill>
              <a:prstDash val="solid"/>
              <a:round/>
              <a:headEnd type="none" w="med" len="med"/>
              <a:tailEnd type="none" w="med" len="med"/>
            </a:ln>
            <a:effectLst/>
          </p:spPr>
          <p:txBody>
            <a:bodyPr/>
            <a:lstStyle/>
            <a:p>
              <a:endParaRPr lang="en-GB" sz="1000" dirty="0">
                <a:latin typeface="Arial" panose="020B0604020202020204" pitchFamily="34" charset="0"/>
              </a:endParaRPr>
            </a:p>
          </p:txBody>
        </p:sp>
        <p:sp>
          <p:nvSpPr>
            <p:cNvPr id="111" name="Freeform 119">
              <a:extLst>
                <a:ext uri="{FF2B5EF4-FFF2-40B4-BE49-F238E27FC236}">
                  <a16:creationId xmlns:a16="http://schemas.microsoft.com/office/drawing/2014/main" id="{58F22F7A-17BA-B43A-066F-EC3B5757928B}"/>
                </a:ext>
              </a:extLst>
            </p:cNvPr>
            <p:cNvSpPr>
              <a:spLocks noChangeAspect="1"/>
            </p:cNvSpPr>
            <p:nvPr/>
          </p:nvSpPr>
          <p:spPr bwMode="gray">
            <a:xfrm>
              <a:off x="6884907" y="3417575"/>
              <a:ext cx="15654" cy="33071"/>
            </a:xfrm>
            <a:custGeom>
              <a:avLst/>
              <a:gdLst/>
              <a:ahLst/>
              <a:cxnLst>
                <a:cxn ang="0">
                  <a:pos x="29" y="116"/>
                </a:cxn>
                <a:cxn ang="0">
                  <a:pos x="51" y="87"/>
                </a:cxn>
                <a:cxn ang="0">
                  <a:pos x="51" y="47"/>
                </a:cxn>
                <a:cxn ang="0">
                  <a:pos x="46" y="18"/>
                </a:cxn>
                <a:cxn ang="0">
                  <a:pos x="16" y="0"/>
                </a:cxn>
                <a:cxn ang="0">
                  <a:pos x="5" y="35"/>
                </a:cxn>
                <a:cxn ang="0">
                  <a:pos x="0" y="71"/>
                </a:cxn>
                <a:cxn ang="0">
                  <a:pos x="29" y="116"/>
                </a:cxn>
              </a:cxnLst>
              <a:rect l="0" t="0" r="r" b="b"/>
              <a:pathLst>
                <a:path w="51" h="116">
                  <a:moveTo>
                    <a:pt x="29" y="116"/>
                  </a:moveTo>
                  <a:lnTo>
                    <a:pt x="51" y="87"/>
                  </a:lnTo>
                  <a:lnTo>
                    <a:pt x="51" y="47"/>
                  </a:lnTo>
                  <a:lnTo>
                    <a:pt x="46" y="18"/>
                  </a:lnTo>
                  <a:lnTo>
                    <a:pt x="16" y="0"/>
                  </a:lnTo>
                  <a:lnTo>
                    <a:pt x="5" y="35"/>
                  </a:lnTo>
                  <a:lnTo>
                    <a:pt x="0" y="71"/>
                  </a:lnTo>
                  <a:lnTo>
                    <a:pt x="29" y="116"/>
                  </a:lnTo>
                  <a:close/>
                </a:path>
              </a:pathLst>
            </a:custGeom>
            <a:grpFill/>
            <a:ln w="6350" cap="flat" cmpd="sng">
              <a:solidFill>
                <a:schemeClr val="bg1"/>
              </a:solidFill>
              <a:prstDash val="solid"/>
              <a:round/>
              <a:headEnd type="none" w="med" len="med"/>
              <a:tailEnd type="none" w="med" len="med"/>
            </a:ln>
            <a:effectLst/>
          </p:spPr>
          <p:txBody>
            <a:bodyPr/>
            <a:lstStyle/>
            <a:p>
              <a:endParaRPr lang="en-GB" sz="1000" dirty="0">
                <a:latin typeface="Arial" panose="020B0604020202020204" pitchFamily="34" charset="0"/>
              </a:endParaRPr>
            </a:p>
          </p:txBody>
        </p:sp>
        <p:sp>
          <p:nvSpPr>
            <p:cNvPr id="126" name="Freeform 144">
              <a:extLst>
                <a:ext uri="{FF2B5EF4-FFF2-40B4-BE49-F238E27FC236}">
                  <a16:creationId xmlns:a16="http://schemas.microsoft.com/office/drawing/2014/main" id="{D8C05BF6-81FE-5291-E1AA-C8BF7584DE78}"/>
                </a:ext>
              </a:extLst>
            </p:cNvPr>
            <p:cNvSpPr>
              <a:spLocks noChangeAspect="1"/>
            </p:cNvSpPr>
            <p:nvPr/>
          </p:nvSpPr>
          <p:spPr bwMode="gray">
            <a:xfrm>
              <a:off x="7116232" y="3462830"/>
              <a:ext cx="189583" cy="132286"/>
            </a:xfrm>
            <a:custGeom>
              <a:avLst/>
              <a:gdLst/>
              <a:ahLst/>
              <a:cxnLst>
                <a:cxn ang="0">
                  <a:pos x="510" y="16"/>
                </a:cxn>
                <a:cxn ang="0">
                  <a:pos x="438" y="36"/>
                </a:cxn>
                <a:cxn ang="0">
                  <a:pos x="405" y="69"/>
                </a:cxn>
                <a:cxn ang="0">
                  <a:pos x="283" y="66"/>
                </a:cxn>
                <a:cxn ang="0">
                  <a:pos x="219" y="126"/>
                </a:cxn>
                <a:cxn ang="0">
                  <a:pos x="51" y="114"/>
                </a:cxn>
                <a:cxn ang="0">
                  <a:pos x="0" y="178"/>
                </a:cxn>
                <a:cxn ang="0">
                  <a:pos x="10" y="202"/>
                </a:cxn>
                <a:cxn ang="0">
                  <a:pos x="20" y="223"/>
                </a:cxn>
                <a:cxn ang="0">
                  <a:pos x="34" y="278"/>
                </a:cxn>
                <a:cxn ang="0">
                  <a:pos x="43" y="315"/>
                </a:cxn>
                <a:cxn ang="0">
                  <a:pos x="81" y="347"/>
                </a:cxn>
                <a:cxn ang="0">
                  <a:pos x="104" y="369"/>
                </a:cxn>
                <a:cxn ang="0">
                  <a:pos x="86" y="396"/>
                </a:cxn>
                <a:cxn ang="0">
                  <a:pos x="47" y="396"/>
                </a:cxn>
                <a:cxn ang="0">
                  <a:pos x="51" y="434"/>
                </a:cxn>
                <a:cxn ang="0">
                  <a:pos x="113" y="413"/>
                </a:cxn>
                <a:cxn ang="0">
                  <a:pos x="197" y="430"/>
                </a:cxn>
                <a:cxn ang="0">
                  <a:pos x="236" y="373"/>
                </a:cxn>
                <a:cxn ang="0">
                  <a:pos x="295" y="441"/>
                </a:cxn>
                <a:cxn ang="0">
                  <a:pos x="306" y="426"/>
                </a:cxn>
                <a:cxn ang="0">
                  <a:pos x="328" y="438"/>
                </a:cxn>
                <a:cxn ang="0">
                  <a:pos x="358" y="459"/>
                </a:cxn>
                <a:cxn ang="0">
                  <a:pos x="374" y="400"/>
                </a:cxn>
                <a:cxn ang="0">
                  <a:pos x="375" y="363"/>
                </a:cxn>
                <a:cxn ang="0">
                  <a:pos x="447" y="326"/>
                </a:cxn>
                <a:cxn ang="0">
                  <a:pos x="464" y="255"/>
                </a:cxn>
                <a:cxn ang="0">
                  <a:pos x="439" y="217"/>
                </a:cxn>
                <a:cxn ang="0">
                  <a:pos x="525" y="172"/>
                </a:cxn>
                <a:cxn ang="0">
                  <a:pos x="539" y="144"/>
                </a:cxn>
                <a:cxn ang="0">
                  <a:pos x="578" y="149"/>
                </a:cxn>
                <a:cxn ang="0">
                  <a:pos x="573" y="120"/>
                </a:cxn>
                <a:cxn ang="0">
                  <a:pos x="587" y="89"/>
                </a:cxn>
                <a:cxn ang="0">
                  <a:pos x="634" y="114"/>
                </a:cxn>
                <a:cxn ang="0">
                  <a:pos x="650" y="114"/>
                </a:cxn>
                <a:cxn ang="0">
                  <a:pos x="596" y="16"/>
                </a:cxn>
                <a:cxn ang="0">
                  <a:pos x="542" y="0"/>
                </a:cxn>
              </a:cxnLst>
              <a:rect l="0" t="0" r="r" b="b"/>
              <a:pathLst>
                <a:path w="650" h="459">
                  <a:moveTo>
                    <a:pt x="542" y="0"/>
                  </a:moveTo>
                  <a:lnTo>
                    <a:pt x="510" y="16"/>
                  </a:lnTo>
                  <a:lnTo>
                    <a:pt x="504" y="44"/>
                  </a:lnTo>
                  <a:lnTo>
                    <a:pt x="438" y="36"/>
                  </a:lnTo>
                  <a:lnTo>
                    <a:pt x="422" y="38"/>
                  </a:lnTo>
                  <a:lnTo>
                    <a:pt x="405" y="69"/>
                  </a:lnTo>
                  <a:lnTo>
                    <a:pt x="332" y="53"/>
                  </a:lnTo>
                  <a:lnTo>
                    <a:pt x="283" y="66"/>
                  </a:lnTo>
                  <a:lnTo>
                    <a:pt x="252" y="106"/>
                  </a:lnTo>
                  <a:lnTo>
                    <a:pt x="219" y="126"/>
                  </a:lnTo>
                  <a:lnTo>
                    <a:pt x="110" y="114"/>
                  </a:lnTo>
                  <a:lnTo>
                    <a:pt x="51" y="114"/>
                  </a:lnTo>
                  <a:lnTo>
                    <a:pt x="12" y="151"/>
                  </a:lnTo>
                  <a:lnTo>
                    <a:pt x="0" y="178"/>
                  </a:lnTo>
                  <a:lnTo>
                    <a:pt x="0" y="196"/>
                  </a:lnTo>
                  <a:lnTo>
                    <a:pt x="10" y="202"/>
                  </a:lnTo>
                  <a:lnTo>
                    <a:pt x="30" y="198"/>
                  </a:lnTo>
                  <a:lnTo>
                    <a:pt x="20" y="223"/>
                  </a:lnTo>
                  <a:lnTo>
                    <a:pt x="16" y="254"/>
                  </a:lnTo>
                  <a:lnTo>
                    <a:pt x="34" y="278"/>
                  </a:lnTo>
                  <a:lnTo>
                    <a:pt x="34" y="306"/>
                  </a:lnTo>
                  <a:lnTo>
                    <a:pt x="43" y="315"/>
                  </a:lnTo>
                  <a:lnTo>
                    <a:pt x="73" y="328"/>
                  </a:lnTo>
                  <a:lnTo>
                    <a:pt x="81" y="347"/>
                  </a:lnTo>
                  <a:lnTo>
                    <a:pt x="95" y="353"/>
                  </a:lnTo>
                  <a:lnTo>
                    <a:pt x="104" y="369"/>
                  </a:lnTo>
                  <a:lnTo>
                    <a:pt x="100" y="385"/>
                  </a:lnTo>
                  <a:lnTo>
                    <a:pt x="86" y="396"/>
                  </a:lnTo>
                  <a:lnTo>
                    <a:pt x="66" y="400"/>
                  </a:lnTo>
                  <a:lnTo>
                    <a:pt x="47" y="396"/>
                  </a:lnTo>
                  <a:lnTo>
                    <a:pt x="23" y="412"/>
                  </a:lnTo>
                  <a:lnTo>
                    <a:pt x="51" y="434"/>
                  </a:lnTo>
                  <a:lnTo>
                    <a:pt x="105" y="433"/>
                  </a:lnTo>
                  <a:lnTo>
                    <a:pt x="113" y="413"/>
                  </a:lnTo>
                  <a:lnTo>
                    <a:pt x="133" y="432"/>
                  </a:lnTo>
                  <a:lnTo>
                    <a:pt x="197" y="430"/>
                  </a:lnTo>
                  <a:lnTo>
                    <a:pt x="225" y="372"/>
                  </a:lnTo>
                  <a:lnTo>
                    <a:pt x="236" y="373"/>
                  </a:lnTo>
                  <a:lnTo>
                    <a:pt x="279" y="443"/>
                  </a:lnTo>
                  <a:lnTo>
                    <a:pt x="295" y="441"/>
                  </a:lnTo>
                  <a:lnTo>
                    <a:pt x="296" y="425"/>
                  </a:lnTo>
                  <a:lnTo>
                    <a:pt x="306" y="426"/>
                  </a:lnTo>
                  <a:lnTo>
                    <a:pt x="312" y="436"/>
                  </a:lnTo>
                  <a:lnTo>
                    <a:pt x="328" y="438"/>
                  </a:lnTo>
                  <a:lnTo>
                    <a:pt x="346" y="459"/>
                  </a:lnTo>
                  <a:lnTo>
                    <a:pt x="358" y="459"/>
                  </a:lnTo>
                  <a:lnTo>
                    <a:pt x="377" y="445"/>
                  </a:lnTo>
                  <a:lnTo>
                    <a:pt x="374" y="400"/>
                  </a:lnTo>
                  <a:lnTo>
                    <a:pt x="388" y="381"/>
                  </a:lnTo>
                  <a:lnTo>
                    <a:pt x="375" y="363"/>
                  </a:lnTo>
                  <a:lnTo>
                    <a:pt x="415" y="328"/>
                  </a:lnTo>
                  <a:lnTo>
                    <a:pt x="447" y="326"/>
                  </a:lnTo>
                  <a:lnTo>
                    <a:pt x="463" y="298"/>
                  </a:lnTo>
                  <a:lnTo>
                    <a:pt x="464" y="255"/>
                  </a:lnTo>
                  <a:lnTo>
                    <a:pt x="440" y="232"/>
                  </a:lnTo>
                  <a:lnTo>
                    <a:pt x="439" y="217"/>
                  </a:lnTo>
                  <a:lnTo>
                    <a:pt x="451" y="196"/>
                  </a:lnTo>
                  <a:lnTo>
                    <a:pt x="525" y="172"/>
                  </a:lnTo>
                  <a:lnTo>
                    <a:pt x="536" y="161"/>
                  </a:lnTo>
                  <a:lnTo>
                    <a:pt x="539" y="144"/>
                  </a:lnTo>
                  <a:lnTo>
                    <a:pt x="565" y="144"/>
                  </a:lnTo>
                  <a:lnTo>
                    <a:pt x="578" y="149"/>
                  </a:lnTo>
                  <a:lnTo>
                    <a:pt x="580" y="145"/>
                  </a:lnTo>
                  <a:lnTo>
                    <a:pt x="573" y="120"/>
                  </a:lnTo>
                  <a:lnTo>
                    <a:pt x="573" y="103"/>
                  </a:lnTo>
                  <a:lnTo>
                    <a:pt x="587" y="89"/>
                  </a:lnTo>
                  <a:lnTo>
                    <a:pt x="601" y="90"/>
                  </a:lnTo>
                  <a:lnTo>
                    <a:pt x="634" y="114"/>
                  </a:lnTo>
                  <a:lnTo>
                    <a:pt x="646" y="107"/>
                  </a:lnTo>
                  <a:lnTo>
                    <a:pt x="650" y="114"/>
                  </a:lnTo>
                  <a:lnTo>
                    <a:pt x="616" y="65"/>
                  </a:lnTo>
                  <a:lnTo>
                    <a:pt x="596" y="16"/>
                  </a:lnTo>
                  <a:lnTo>
                    <a:pt x="569" y="1"/>
                  </a:lnTo>
                  <a:lnTo>
                    <a:pt x="542" y="0"/>
                  </a:lnTo>
                  <a:close/>
                </a:path>
              </a:pathLst>
            </a:custGeom>
            <a:grpFill/>
            <a:ln w="6350" cap="flat" cmpd="sng">
              <a:solidFill>
                <a:schemeClr val="bg1"/>
              </a:solidFill>
              <a:prstDash val="solid"/>
              <a:round/>
              <a:headEnd type="none" w="med" len="med"/>
              <a:tailEnd type="none" w="med" len="med"/>
            </a:ln>
            <a:effectLst/>
          </p:spPr>
          <p:txBody>
            <a:bodyPr/>
            <a:lstStyle/>
            <a:p>
              <a:endParaRPr lang="en-GB" sz="1000" dirty="0">
                <a:latin typeface="Arial" panose="020B0604020202020204" pitchFamily="34" charset="0"/>
              </a:endParaRPr>
            </a:p>
          </p:txBody>
        </p:sp>
        <p:sp>
          <p:nvSpPr>
            <p:cNvPr id="127" name="Freeform 145">
              <a:extLst>
                <a:ext uri="{FF2B5EF4-FFF2-40B4-BE49-F238E27FC236}">
                  <a16:creationId xmlns:a16="http://schemas.microsoft.com/office/drawing/2014/main" id="{AE6E1378-402D-A3A4-676D-790027C05CB3}"/>
                </a:ext>
              </a:extLst>
            </p:cNvPr>
            <p:cNvSpPr>
              <a:spLocks noChangeAspect="1"/>
            </p:cNvSpPr>
            <p:nvPr/>
          </p:nvSpPr>
          <p:spPr bwMode="gray">
            <a:xfrm>
              <a:off x="7253636" y="3591636"/>
              <a:ext cx="233065" cy="234982"/>
            </a:xfrm>
            <a:custGeom>
              <a:avLst/>
              <a:gdLst/>
              <a:ahLst/>
              <a:cxnLst>
                <a:cxn ang="0">
                  <a:pos x="542" y="781"/>
                </a:cxn>
                <a:cxn ang="0">
                  <a:pos x="481" y="723"/>
                </a:cxn>
                <a:cxn ang="0">
                  <a:pos x="426" y="677"/>
                </a:cxn>
                <a:cxn ang="0">
                  <a:pos x="368" y="673"/>
                </a:cxn>
                <a:cxn ang="0">
                  <a:pos x="305" y="526"/>
                </a:cxn>
                <a:cxn ang="0">
                  <a:pos x="195" y="427"/>
                </a:cxn>
                <a:cxn ang="0">
                  <a:pos x="132" y="352"/>
                </a:cxn>
                <a:cxn ang="0">
                  <a:pos x="87" y="276"/>
                </a:cxn>
                <a:cxn ang="0">
                  <a:pos x="80" y="226"/>
                </a:cxn>
                <a:cxn ang="0">
                  <a:pos x="28" y="154"/>
                </a:cxn>
                <a:cxn ang="0">
                  <a:pos x="13" y="112"/>
                </a:cxn>
                <a:cxn ang="0">
                  <a:pos x="31" y="5"/>
                </a:cxn>
                <a:cxn ang="0">
                  <a:pos x="116" y="75"/>
                </a:cxn>
                <a:cxn ang="0">
                  <a:pos x="230" y="20"/>
                </a:cxn>
                <a:cxn ang="0">
                  <a:pos x="296" y="35"/>
                </a:cxn>
                <a:cxn ang="0">
                  <a:pos x="335" y="39"/>
                </a:cxn>
                <a:cxn ang="0">
                  <a:pos x="403" y="41"/>
                </a:cxn>
                <a:cxn ang="0">
                  <a:pos x="467" y="38"/>
                </a:cxn>
                <a:cxn ang="0">
                  <a:pos x="504" y="60"/>
                </a:cxn>
                <a:cxn ang="0">
                  <a:pos x="570" y="71"/>
                </a:cxn>
                <a:cxn ang="0">
                  <a:pos x="604" y="57"/>
                </a:cxn>
                <a:cxn ang="0">
                  <a:pos x="625" y="110"/>
                </a:cxn>
                <a:cxn ang="0">
                  <a:pos x="698" y="106"/>
                </a:cxn>
                <a:cxn ang="0">
                  <a:pos x="745" y="133"/>
                </a:cxn>
                <a:cxn ang="0">
                  <a:pos x="709" y="217"/>
                </a:cxn>
                <a:cxn ang="0">
                  <a:pos x="706" y="240"/>
                </a:cxn>
                <a:cxn ang="0">
                  <a:pos x="715" y="287"/>
                </a:cxn>
                <a:cxn ang="0">
                  <a:pos x="744" y="302"/>
                </a:cxn>
                <a:cxn ang="0">
                  <a:pos x="772" y="328"/>
                </a:cxn>
                <a:cxn ang="0">
                  <a:pos x="791" y="351"/>
                </a:cxn>
                <a:cxn ang="0">
                  <a:pos x="786" y="381"/>
                </a:cxn>
                <a:cxn ang="0">
                  <a:pos x="728" y="371"/>
                </a:cxn>
                <a:cxn ang="0">
                  <a:pos x="751" y="409"/>
                </a:cxn>
                <a:cxn ang="0">
                  <a:pos x="781" y="475"/>
                </a:cxn>
                <a:cxn ang="0">
                  <a:pos x="757" y="482"/>
                </a:cxn>
                <a:cxn ang="0">
                  <a:pos x="721" y="505"/>
                </a:cxn>
                <a:cxn ang="0">
                  <a:pos x="689" y="510"/>
                </a:cxn>
                <a:cxn ang="0">
                  <a:pos x="660" y="514"/>
                </a:cxn>
                <a:cxn ang="0">
                  <a:pos x="681" y="549"/>
                </a:cxn>
                <a:cxn ang="0">
                  <a:pos x="684" y="589"/>
                </a:cxn>
                <a:cxn ang="0">
                  <a:pos x="663" y="562"/>
                </a:cxn>
                <a:cxn ang="0">
                  <a:pos x="609" y="584"/>
                </a:cxn>
                <a:cxn ang="0">
                  <a:pos x="598" y="639"/>
                </a:cxn>
                <a:cxn ang="0">
                  <a:pos x="564" y="659"/>
                </a:cxn>
                <a:cxn ang="0">
                  <a:pos x="559" y="707"/>
                </a:cxn>
                <a:cxn ang="0">
                  <a:pos x="578" y="753"/>
                </a:cxn>
              </a:cxnLst>
              <a:rect l="0" t="0" r="r" b="b"/>
              <a:pathLst>
                <a:path w="803" h="810">
                  <a:moveTo>
                    <a:pt x="558" y="810"/>
                  </a:moveTo>
                  <a:lnTo>
                    <a:pt x="559" y="783"/>
                  </a:lnTo>
                  <a:lnTo>
                    <a:pt x="542" y="781"/>
                  </a:lnTo>
                  <a:lnTo>
                    <a:pt x="543" y="762"/>
                  </a:lnTo>
                  <a:lnTo>
                    <a:pt x="513" y="757"/>
                  </a:lnTo>
                  <a:lnTo>
                    <a:pt x="481" y="723"/>
                  </a:lnTo>
                  <a:lnTo>
                    <a:pt x="456" y="719"/>
                  </a:lnTo>
                  <a:lnTo>
                    <a:pt x="428" y="696"/>
                  </a:lnTo>
                  <a:lnTo>
                    <a:pt x="426" y="677"/>
                  </a:lnTo>
                  <a:lnTo>
                    <a:pt x="399" y="674"/>
                  </a:lnTo>
                  <a:lnTo>
                    <a:pt x="372" y="690"/>
                  </a:lnTo>
                  <a:lnTo>
                    <a:pt x="368" y="673"/>
                  </a:lnTo>
                  <a:lnTo>
                    <a:pt x="395" y="657"/>
                  </a:lnTo>
                  <a:lnTo>
                    <a:pt x="311" y="568"/>
                  </a:lnTo>
                  <a:lnTo>
                    <a:pt x="305" y="526"/>
                  </a:lnTo>
                  <a:lnTo>
                    <a:pt x="290" y="511"/>
                  </a:lnTo>
                  <a:lnTo>
                    <a:pt x="270" y="503"/>
                  </a:lnTo>
                  <a:lnTo>
                    <a:pt x="195" y="427"/>
                  </a:lnTo>
                  <a:lnTo>
                    <a:pt x="193" y="409"/>
                  </a:lnTo>
                  <a:lnTo>
                    <a:pt x="158" y="360"/>
                  </a:lnTo>
                  <a:lnTo>
                    <a:pt x="132" y="352"/>
                  </a:lnTo>
                  <a:lnTo>
                    <a:pt x="101" y="303"/>
                  </a:lnTo>
                  <a:lnTo>
                    <a:pt x="84" y="303"/>
                  </a:lnTo>
                  <a:lnTo>
                    <a:pt x="87" y="276"/>
                  </a:lnTo>
                  <a:lnTo>
                    <a:pt x="95" y="267"/>
                  </a:lnTo>
                  <a:lnTo>
                    <a:pt x="80" y="247"/>
                  </a:lnTo>
                  <a:lnTo>
                    <a:pt x="80" y="226"/>
                  </a:lnTo>
                  <a:lnTo>
                    <a:pt x="60" y="203"/>
                  </a:lnTo>
                  <a:lnTo>
                    <a:pt x="45" y="158"/>
                  </a:lnTo>
                  <a:lnTo>
                    <a:pt x="28" y="154"/>
                  </a:lnTo>
                  <a:lnTo>
                    <a:pt x="0" y="130"/>
                  </a:lnTo>
                  <a:lnTo>
                    <a:pt x="1" y="121"/>
                  </a:lnTo>
                  <a:lnTo>
                    <a:pt x="13" y="112"/>
                  </a:lnTo>
                  <a:lnTo>
                    <a:pt x="9" y="98"/>
                  </a:lnTo>
                  <a:lnTo>
                    <a:pt x="10" y="27"/>
                  </a:lnTo>
                  <a:lnTo>
                    <a:pt x="31" y="5"/>
                  </a:lnTo>
                  <a:lnTo>
                    <a:pt x="63" y="11"/>
                  </a:lnTo>
                  <a:lnTo>
                    <a:pt x="66" y="22"/>
                  </a:lnTo>
                  <a:lnTo>
                    <a:pt x="116" y="75"/>
                  </a:lnTo>
                  <a:lnTo>
                    <a:pt x="126" y="77"/>
                  </a:lnTo>
                  <a:lnTo>
                    <a:pt x="161" y="12"/>
                  </a:lnTo>
                  <a:lnTo>
                    <a:pt x="230" y="20"/>
                  </a:lnTo>
                  <a:lnTo>
                    <a:pt x="245" y="0"/>
                  </a:lnTo>
                  <a:lnTo>
                    <a:pt x="251" y="0"/>
                  </a:lnTo>
                  <a:lnTo>
                    <a:pt x="296" y="35"/>
                  </a:lnTo>
                  <a:lnTo>
                    <a:pt x="311" y="35"/>
                  </a:lnTo>
                  <a:lnTo>
                    <a:pt x="319" y="25"/>
                  </a:lnTo>
                  <a:lnTo>
                    <a:pt x="335" y="39"/>
                  </a:lnTo>
                  <a:lnTo>
                    <a:pt x="390" y="47"/>
                  </a:lnTo>
                  <a:lnTo>
                    <a:pt x="395" y="40"/>
                  </a:lnTo>
                  <a:lnTo>
                    <a:pt x="403" y="41"/>
                  </a:lnTo>
                  <a:lnTo>
                    <a:pt x="434" y="66"/>
                  </a:lnTo>
                  <a:lnTo>
                    <a:pt x="445" y="64"/>
                  </a:lnTo>
                  <a:lnTo>
                    <a:pt x="467" y="38"/>
                  </a:lnTo>
                  <a:lnTo>
                    <a:pt x="479" y="41"/>
                  </a:lnTo>
                  <a:lnTo>
                    <a:pt x="494" y="59"/>
                  </a:lnTo>
                  <a:lnTo>
                    <a:pt x="504" y="60"/>
                  </a:lnTo>
                  <a:lnTo>
                    <a:pt x="515" y="44"/>
                  </a:lnTo>
                  <a:lnTo>
                    <a:pt x="556" y="51"/>
                  </a:lnTo>
                  <a:lnTo>
                    <a:pt x="570" y="71"/>
                  </a:lnTo>
                  <a:lnTo>
                    <a:pt x="579" y="64"/>
                  </a:lnTo>
                  <a:lnTo>
                    <a:pt x="578" y="57"/>
                  </a:lnTo>
                  <a:lnTo>
                    <a:pt x="604" y="57"/>
                  </a:lnTo>
                  <a:lnTo>
                    <a:pt x="629" y="86"/>
                  </a:lnTo>
                  <a:lnTo>
                    <a:pt x="624" y="102"/>
                  </a:lnTo>
                  <a:lnTo>
                    <a:pt x="625" y="110"/>
                  </a:lnTo>
                  <a:lnTo>
                    <a:pt x="645" y="126"/>
                  </a:lnTo>
                  <a:lnTo>
                    <a:pt x="675" y="124"/>
                  </a:lnTo>
                  <a:lnTo>
                    <a:pt x="698" y="106"/>
                  </a:lnTo>
                  <a:lnTo>
                    <a:pt x="743" y="110"/>
                  </a:lnTo>
                  <a:lnTo>
                    <a:pt x="751" y="121"/>
                  </a:lnTo>
                  <a:lnTo>
                    <a:pt x="745" y="133"/>
                  </a:lnTo>
                  <a:lnTo>
                    <a:pt x="745" y="150"/>
                  </a:lnTo>
                  <a:lnTo>
                    <a:pt x="726" y="177"/>
                  </a:lnTo>
                  <a:lnTo>
                    <a:pt x="709" y="217"/>
                  </a:lnTo>
                  <a:lnTo>
                    <a:pt x="701" y="222"/>
                  </a:lnTo>
                  <a:lnTo>
                    <a:pt x="701" y="233"/>
                  </a:lnTo>
                  <a:lnTo>
                    <a:pt x="706" y="240"/>
                  </a:lnTo>
                  <a:lnTo>
                    <a:pt x="694" y="260"/>
                  </a:lnTo>
                  <a:lnTo>
                    <a:pt x="702" y="284"/>
                  </a:lnTo>
                  <a:lnTo>
                    <a:pt x="715" y="287"/>
                  </a:lnTo>
                  <a:lnTo>
                    <a:pt x="724" y="295"/>
                  </a:lnTo>
                  <a:lnTo>
                    <a:pt x="738" y="290"/>
                  </a:lnTo>
                  <a:lnTo>
                    <a:pt x="744" y="302"/>
                  </a:lnTo>
                  <a:lnTo>
                    <a:pt x="747" y="315"/>
                  </a:lnTo>
                  <a:lnTo>
                    <a:pt x="763" y="330"/>
                  </a:lnTo>
                  <a:lnTo>
                    <a:pt x="772" y="328"/>
                  </a:lnTo>
                  <a:lnTo>
                    <a:pt x="776" y="332"/>
                  </a:lnTo>
                  <a:lnTo>
                    <a:pt x="775" y="342"/>
                  </a:lnTo>
                  <a:lnTo>
                    <a:pt x="791" y="351"/>
                  </a:lnTo>
                  <a:lnTo>
                    <a:pt x="801" y="353"/>
                  </a:lnTo>
                  <a:lnTo>
                    <a:pt x="803" y="366"/>
                  </a:lnTo>
                  <a:lnTo>
                    <a:pt x="786" y="381"/>
                  </a:lnTo>
                  <a:lnTo>
                    <a:pt x="757" y="383"/>
                  </a:lnTo>
                  <a:lnTo>
                    <a:pt x="738" y="371"/>
                  </a:lnTo>
                  <a:lnTo>
                    <a:pt x="728" y="371"/>
                  </a:lnTo>
                  <a:lnTo>
                    <a:pt x="724" y="376"/>
                  </a:lnTo>
                  <a:lnTo>
                    <a:pt x="728" y="385"/>
                  </a:lnTo>
                  <a:lnTo>
                    <a:pt x="751" y="409"/>
                  </a:lnTo>
                  <a:lnTo>
                    <a:pt x="775" y="442"/>
                  </a:lnTo>
                  <a:lnTo>
                    <a:pt x="782" y="447"/>
                  </a:lnTo>
                  <a:lnTo>
                    <a:pt x="781" y="475"/>
                  </a:lnTo>
                  <a:lnTo>
                    <a:pt x="775" y="485"/>
                  </a:lnTo>
                  <a:lnTo>
                    <a:pt x="764" y="490"/>
                  </a:lnTo>
                  <a:lnTo>
                    <a:pt x="757" y="482"/>
                  </a:lnTo>
                  <a:lnTo>
                    <a:pt x="746" y="481"/>
                  </a:lnTo>
                  <a:lnTo>
                    <a:pt x="737" y="497"/>
                  </a:lnTo>
                  <a:lnTo>
                    <a:pt x="721" y="505"/>
                  </a:lnTo>
                  <a:lnTo>
                    <a:pt x="705" y="505"/>
                  </a:lnTo>
                  <a:lnTo>
                    <a:pt x="698" y="511"/>
                  </a:lnTo>
                  <a:lnTo>
                    <a:pt x="689" y="510"/>
                  </a:lnTo>
                  <a:lnTo>
                    <a:pt x="684" y="500"/>
                  </a:lnTo>
                  <a:lnTo>
                    <a:pt x="672" y="501"/>
                  </a:lnTo>
                  <a:lnTo>
                    <a:pt x="660" y="514"/>
                  </a:lnTo>
                  <a:lnTo>
                    <a:pt x="666" y="524"/>
                  </a:lnTo>
                  <a:lnTo>
                    <a:pt x="678" y="531"/>
                  </a:lnTo>
                  <a:lnTo>
                    <a:pt x="681" y="549"/>
                  </a:lnTo>
                  <a:lnTo>
                    <a:pt x="689" y="560"/>
                  </a:lnTo>
                  <a:lnTo>
                    <a:pt x="689" y="582"/>
                  </a:lnTo>
                  <a:lnTo>
                    <a:pt x="684" y="589"/>
                  </a:lnTo>
                  <a:lnTo>
                    <a:pt x="675" y="588"/>
                  </a:lnTo>
                  <a:lnTo>
                    <a:pt x="669" y="582"/>
                  </a:lnTo>
                  <a:lnTo>
                    <a:pt x="663" y="562"/>
                  </a:lnTo>
                  <a:lnTo>
                    <a:pt x="657" y="555"/>
                  </a:lnTo>
                  <a:lnTo>
                    <a:pt x="640" y="555"/>
                  </a:lnTo>
                  <a:lnTo>
                    <a:pt x="609" y="584"/>
                  </a:lnTo>
                  <a:lnTo>
                    <a:pt x="604" y="603"/>
                  </a:lnTo>
                  <a:lnTo>
                    <a:pt x="598" y="611"/>
                  </a:lnTo>
                  <a:lnTo>
                    <a:pt x="598" y="639"/>
                  </a:lnTo>
                  <a:lnTo>
                    <a:pt x="590" y="647"/>
                  </a:lnTo>
                  <a:lnTo>
                    <a:pt x="574" y="647"/>
                  </a:lnTo>
                  <a:lnTo>
                    <a:pt x="564" y="659"/>
                  </a:lnTo>
                  <a:lnTo>
                    <a:pt x="562" y="693"/>
                  </a:lnTo>
                  <a:lnTo>
                    <a:pt x="558" y="696"/>
                  </a:lnTo>
                  <a:lnTo>
                    <a:pt x="559" y="707"/>
                  </a:lnTo>
                  <a:lnTo>
                    <a:pt x="569" y="726"/>
                  </a:lnTo>
                  <a:lnTo>
                    <a:pt x="579" y="737"/>
                  </a:lnTo>
                  <a:lnTo>
                    <a:pt x="578" y="753"/>
                  </a:lnTo>
                  <a:lnTo>
                    <a:pt x="559" y="783"/>
                  </a:lnTo>
                  <a:lnTo>
                    <a:pt x="558" y="810"/>
                  </a:lnTo>
                  <a:close/>
                </a:path>
              </a:pathLst>
            </a:custGeom>
            <a:grpFill/>
            <a:ln w="6350" cap="flat" cmpd="sng">
              <a:solidFill>
                <a:schemeClr val="bg1"/>
              </a:solidFill>
              <a:prstDash val="solid"/>
              <a:round/>
              <a:headEnd type="none" w="med" len="med"/>
              <a:tailEnd type="none" w="med" len="med"/>
            </a:ln>
            <a:effectLst/>
          </p:spPr>
          <p:txBody>
            <a:bodyPr/>
            <a:lstStyle/>
            <a:p>
              <a:endParaRPr lang="en-GB" sz="1000" dirty="0">
                <a:latin typeface="Arial" panose="020B0604020202020204" pitchFamily="34" charset="0"/>
              </a:endParaRPr>
            </a:p>
          </p:txBody>
        </p:sp>
        <p:sp>
          <p:nvSpPr>
            <p:cNvPr id="129" name="Freeform 146">
              <a:extLst>
                <a:ext uri="{FF2B5EF4-FFF2-40B4-BE49-F238E27FC236}">
                  <a16:creationId xmlns:a16="http://schemas.microsoft.com/office/drawing/2014/main" id="{7CE5BF4C-8D76-4F60-1FDB-9584B282C0D0}"/>
                </a:ext>
              </a:extLst>
            </p:cNvPr>
            <p:cNvSpPr>
              <a:spLocks noChangeAspect="1"/>
            </p:cNvSpPr>
            <p:nvPr/>
          </p:nvSpPr>
          <p:spPr bwMode="gray">
            <a:xfrm>
              <a:off x="7274507" y="3314879"/>
              <a:ext cx="398296" cy="241944"/>
            </a:xfrm>
            <a:custGeom>
              <a:avLst/>
              <a:gdLst/>
              <a:ahLst/>
              <a:cxnLst>
                <a:cxn ang="0">
                  <a:pos x="265" y="173"/>
                </a:cxn>
                <a:cxn ang="0">
                  <a:pos x="478" y="239"/>
                </a:cxn>
                <a:cxn ang="0">
                  <a:pos x="550" y="165"/>
                </a:cxn>
                <a:cxn ang="0">
                  <a:pos x="724" y="97"/>
                </a:cxn>
                <a:cxn ang="0">
                  <a:pos x="837" y="93"/>
                </a:cxn>
                <a:cxn ang="0">
                  <a:pos x="893" y="38"/>
                </a:cxn>
                <a:cxn ang="0">
                  <a:pos x="1017" y="11"/>
                </a:cxn>
                <a:cxn ang="0">
                  <a:pos x="1121" y="16"/>
                </a:cxn>
                <a:cxn ang="0">
                  <a:pos x="1229" y="45"/>
                </a:cxn>
                <a:cxn ang="0">
                  <a:pos x="1328" y="108"/>
                </a:cxn>
                <a:cxn ang="0">
                  <a:pos x="1376" y="180"/>
                </a:cxn>
                <a:cxn ang="0">
                  <a:pos x="1334" y="233"/>
                </a:cxn>
                <a:cxn ang="0">
                  <a:pos x="1252" y="255"/>
                </a:cxn>
                <a:cxn ang="0">
                  <a:pos x="1211" y="323"/>
                </a:cxn>
                <a:cxn ang="0">
                  <a:pos x="1180" y="403"/>
                </a:cxn>
                <a:cxn ang="0">
                  <a:pos x="1116" y="503"/>
                </a:cxn>
                <a:cxn ang="0">
                  <a:pos x="1058" y="598"/>
                </a:cxn>
                <a:cxn ang="0">
                  <a:pos x="972" y="691"/>
                </a:cxn>
                <a:cxn ang="0">
                  <a:pos x="841" y="728"/>
                </a:cxn>
                <a:cxn ang="0">
                  <a:pos x="779" y="718"/>
                </a:cxn>
                <a:cxn ang="0">
                  <a:pos x="674" y="759"/>
                </a:cxn>
                <a:cxn ang="0">
                  <a:pos x="595" y="781"/>
                </a:cxn>
                <a:cxn ang="0">
                  <a:pos x="496" y="814"/>
                </a:cxn>
                <a:cxn ang="0">
                  <a:pos x="382" y="833"/>
                </a:cxn>
                <a:cxn ang="0">
                  <a:pos x="284" y="783"/>
                </a:cxn>
                <a:cxn ang="0">
                  <a:pos x="189" y="699"/>
                </a:cxn>
                <a:cxn ang="0">
                  <a:pos x="108" y="622"/>
                </a:cxn>
                <a:cxn ang="0">
                  <a:pos x="54" y="524"/>
                </a:cxn>
                <a:cxn ang="0">
                  <a:pos x="0" y="508"/>
                </a:cxn>
                <a:cxn ang="0">
                  <a:pos x="79" y="457"/>
                </a:cxn>
                <a:cxn ang="0">
                  <a:pos x="76" y="381"/>
                </a:cxn>
                <a:cxn ang="0">
                  <a:pos x="83" y="281"/>
                </a:cxn>
                <a:cxn ang="0">
                  <a:pos x="196" y="251"/>
                </a:cxn>
                <a:cxn ang="0">
                  <a:pos x="214" y="146"/>
                </a:cxn>
              </a:cxnLst>
              <a:rect l="0" t="0" r="r" b="b"/>
              <a:pathLst>
                <a:path w="1376" h="833">
                  <a:moveTo>
                    <a:pt x="214" y="146"/>
                  </a:moveTo>
                  <a:lnTo>
                    <a:pt x="265" y="173"/>
                  </a:lnTo>
                  <a:lnTo>
                    <a:pt x="355" y="243"/>
                  </a:lnTo>
                  <a:lnTo>
                    <a:pt x="478" y="239"/>
                  </a:lnTo>
                  <a:lnTo>
                    <a:pt x="501" y="237"/>
                  </a:lnTo>
                  <a:lnTo>
                    <a:pt x="550" y="165"/>
                  </a:lnTo>
                  <a:lnTo>
                    <a:pt x="665" y="130"/>
                  </a:lnTo>
                  <a:lnTo>
                    <a:pt x="724" y="97"/>
                  </a:lnTo>
                  <a:lnTo>
                    <a:pt x="787" y="117"/>
                  </a:lnTo>
                  <a:lnTo>
                    <a:pt x="837" y="93"/>
                  </a:lnTo>
                  <a:lnTo>
                    <a:pt x="876" y="81"/>
                  </a:lnTo>
                  <a:lnTo>
                    <a:pt x="893" y="38"/>
                  </a:lnTo>
                  <a:lnTo>
                    <a:pt x="955" y="5"/>
                  </a:lnTo>
                  <a:lnTo>
                    <a:pt x="1017" y="11"/>
                  </a:lnTo>
                  <a:lnTo>
                    <a:pt x="1062" y="0"/>
                  </a:lnTo>
                  <a:lnTo>
                    <a:pt x="1121" y="16"/>
                  </a:lnTo>
                  <a:lnTo>
                    <a:pt x="1182" y="57"/>
                  </a:lnTo>
                  <a:lnTo>
                    <a:pt x="1229" y="45"/>
                  </a:lnTo>
                  <a:lnTo>
                    <a:pt x="1285" y="74"/>
                  </a:lnTo>
                  <a:lnTo>
                    <a:pt x="1328" y="108"/>
                  </a:lnTo>
                  <a:lnTo>
                    <a:pt x="1361" y="140"/>
                  </a:lnTo>
                  <a:lnTo>
                    <a:pt x="1376" y="180"/>
                  </a:lnTo>
                  <a:lnTo>
                    <a:pt x="1361" y="206"/>
                  </a:lnTo>
                  <a:lnTo>
                    <a:pt x="1334" y="233"/>
                  </a:lnTo>
                  <a:lnTo>
                    <a:pt x="1306" y="233"/>
                  </a:lnTo>
                  <a:lnTo>
                    <a:pt x="1252" y="255"/>
                  </a:lnTo>
                  <a:lnTo>
                    <a:pt x="1213" y="295"/>
                  </a:lnTo>
                  <a:lnTo>
                    <a:pt x="1211" y="323"/>
                  </a:lnTo>
                  <a:lnTo>
                    <a:pt x="1189" y="361"/>
                  </a:lnTo>
                  <a:lnTo>
                    <a:pt x="1180" y="403"/>
                  </a:lnTo>
                  <a:lnTo>
                    <a:pt x="1135" y="454"/>
                  </a:lnTo>
                  <a:lnTo>
                    <a:pt x="1116" y="503"/>
                  </a:lnTo>
                  <a:lnTo>
                    <a:pt x="1086" y="561"/>
                  </a:lnTo>
                  <a:lnTo>
                    <a:pt x="1058" y="598"/>
                  </a:lnTo>
                  <a:lnTo>
                    <a:pt x="1031" y="665"/>
                  </a:lnTo>
                  <a:lnTo>
                    <a:pt x="972" y="691"/>
                  </a:lnTo>
                  <a:lnTo>
                    <a:pt x="853" y="728"/>
                  </a:lnTo>
                  <a:lnTo>
                    <a:pt x="841" y="728"/>
                  </a:lnTo>
                  <a:lnTo>
                    <a:pt x="824" y="701"/>
                  </a:lnTo>
                  <a:lnTo>
                    <a:pt x="779" y="718"/>
                  </a:lnTo>
                  <a:lnTo>
                    <a:pt x="734" y="720"/>
                  </a:lnTo>
                  <a:lnTo>
                    <a:pt x="674" y="759"/>
                  </a:lnTo>
                  <a:lnTo>
                    <a:pt x="621" y="761"/>
                  </a:lnTo>
                  <a:lnTo>
                    <a:pt x="595" y="781"/>
                  </a:lnTo>
                  <a:lnTo>
                    <a:pt x="544" y="786"/>
                  </a:lnTo>
                  <a:lnTo>
                    <a:pt x="496" y="814"/>
                  </a:lnTo>
                  <a:lnTo>
                    <a:pt x="447" y="828"/>
                  </a:lnTo>
                  <a:lnTo>
                    <a:pt x="382" y="833"/>
                  </a:lnTo>
                  <a:lnTo>
                    <a:pt x="327" y="796"/>
                  </a:lnTo>
                  <a:lnTo>
                    <a:pt x="284" y="783"/>
                  </a:lnTo>
                  <a:lnTo>
                    <a:pt x="242" y="726"/>
                  </a:lnTo>
                  <a:lnTo>
                    <a:pt x="189" y="699"/>
                  </a:lnTo>
                  <a:lnTo>
                    <a:pt x="150" y="643"/>
                  </a:lnTo>
                  <a:lnTo>
                    <a:pt x="108" y="622"/>
                  </a:lnTo>
                  <a:lnTo>
                    <a:pt x="74" y="573"/>
                  </a:lnTo>
                  <a:lnTo>
                    <a:pt x="54" y="524"/>
                  </a:lnTo>
                  <a:lnTo>
                    <a:pt x="27" y="509"/>
                  </a:lnTo>
                  <a:lnTo>
                    <a:pt x="0" y="508"/>
                  </a:lnTo>
                  <a:lnTo>
                    <a:pt x="38" y="467"/>
                  </a:lnTo>
                  <a:lnTo>
                    <a:pt x="79" y="457"/>
                  </a:lnTo>
                  <a:lnTo>
                    <a:pt x="74" y="415"/>
                  </a:lnTo>
                  <a:lnTo>
                    <a:pt x="76" y="381"/>
                  </a:lnTo>
                  <a:lnTo>
                    <a:pt x="108" y="313"/>
                  </a:lnTo>
                  <a:lnTo>
                    <a:pt x="83" y="281"/>
                  </a:lnTo>
                  <a:lnTo>
                    <a:pt x="99" y="253"/>
                  </a:lnTo>
                  <a:lnTo>
                    <a:pt x="196" y="251"/>
                  </a:lnTo>
                  <a:lnTo>
                    <a:pt x="214" y="220"/>
                  </a:lnTo>
                  <a:lnTo>
                    <a:pt x="214" y="146"/>
                  </a:lnTo>
                  <a:close/>
                </a:path>
              </a:pathLst>
            </a:custGeom>
            <a:grpFill/>
            <a:ln w="6350" cap="flat" cmpd="sng">
              <a:solidFill>
                <a:schemeClr val="bg1"/>
              </a:solidFill>
              <a:prstDash val="solid"/>
              <a:round/>
              <a:headEnd type="none" w="med" len="med"/>
              <a:tailEnd type="none" w="med" len="med"/>
            </a:ln>
            <a:effectLst/>
          </p:spPr>
          <p:txBody>
            <a:bodyPr/>
            <a:lstStyle/>
            <a:p>
              <a:endParaRPr lang="en-GB" sz="1000" dirty="0">
                <a:latin typeface="Arial" panose="020B0604020202020204" pitchFamily="34" charset="0"/>
              </a:endParaRPr>
            </a:p>
          </p:txBody>
        </p:sp>
        <p:sp>
          <p:nvSpPr>
            <p:cNvPr id="134" name="Freeform 172">
              <a:extLst>
                <a:ext uri="{FF2B5EF4-FFF2-40B4-BE49-F238E27FC236}">
                  <a16:creationId xmlns:a16="http://schemas.microsoft.com/office/drawing/2014/main" id="{9C19B9D4-1FAD-CE47-68C6-A45DEA509D03}"/>
                </a:ext>
              </a:extLst>
            </p:cNvPr>
            <p:cNvSpPr>
              <a:spLocks noChangeAspect="1"/>
            </p:cNvSpPr>
            <p:nvPr/>
          </p:nvSpPr>
          <p:spPr bwMode="gray">
            <a:xfrm>
              <a:off x="7629321" y="2958055"/>
              <a:ext cx="1076618" cy="711909"/>
            </a:xfrm>
            <a:custGeom>
              <a:avLst/>
              <a:gdLst/>
              <a:ahLst/>
              <a:cxnLst>
                <a:cxn ang="0">
                  <a:pos x="551" y="1435"/>
                </a:cxn>
                <a:cxn ang="0">
                  <a:pos x="146" y="1410"/>
                </a:cxn>
                <a:cxn ang="0">
                  <a:pos x="67" y="1054"/>
                </a:cxn>
                <a:cxn ang="0">
                  <a:pos x="316" y="689"/>
                </a:cxn>
                <a:cxn ang="0">
                  <a:pos x="312" y="358"/>
                </a:cxn>
                <a:cxn ang="0">
                  <a:pos x="450" y="194"/>
                </a:cxn>
                <a:cxn ang="0">
                  <a:pos x="818" y="168"/>
                </a:cxn>
                <a:cxn ang="0">
                  <a:pos x="1028" y="253"/>
                </a:cxn>
                <a:cxn ang="0">
                  <a:pos x="1223" y="288"/>
                </a:cxn>
                <a:cxn ang="0">
                  <a:pos x="1436" y="259"/>
                </a:cxn>
                <a:cxn ang="0">
                  <a:pos x="1671" y="320"/>
                </a:cxn>
                <a:cxn ang="0">
                  <a:pos x="1763" y="196"/>
                </a:cxn>
                <a:cxn ang="0">
                  <a:pos x="2003" y="67"/>
                </a:cxn>
                <a:cxn ang="0">
                  <a:pos x="2196" y="23"/>
                </a:cxn>
                <a:cxn ang="0">
                  <a:pos x="2469" y="95"/>
                </a:cxn>
                <a:cxn ang="0">
                  <a:pos x="2486" y="271"/>
                </a:cxn>
                <a:cxn ang="0">
                  <a:pos x="2686" y="392"/>
                </a:cxn>
                <a:cxn ang="0">
                  <a:pos x="2831" y="620"/>
                </a:cxn>
                <a:cxn ang="0">
                  <a:pos x="3138" y="609"/>
                </a:cxn>
                <a:cxn ang="0">
                  <a:pos x="3339" y="744"/>
                </a:cxn>
                <a:cxn ang="0">
                  <a:pos x="3575" y="837"/>
                </a:cxn>
                <a:cxn ang="0">
                  <a:pos x="3679" y="1055"/>
                </a:cxn>
                <a:cxn ang="0">
                  <a:pos x="3611" y="1196"/>
                </a:cxn>
                <a:cxn ang="0">
                  <a:pos x="3593" y="1453"/>
                </a:cxn>
                <a:cxn ang="0">
                  <a:pos x="3313" y="1563"/>
                </a:cxn>
                <a:cxn ang="0">
                  <a:pos x="3047" y="1738"/>
                </a:cxn>
                <a:cxn ang="0">
                  <a:pos x="2822" y="1812"/>
                </a:cxn>
                <a:cxn ang="0">
                  <a:pos x="2706" y="1929"/>
                </a:cxn>
                <a:cxn ang="0">
                  <a:pos x="2644" y="2037"/>
                </a:cxn>
                <a:cxn ang="0">
                  <a:pos x="2560" y="1994"/>
                </a:cxn>
                <a:cxn ang="0">
                  <a:pos x="2482" y="1892"/>
                </a:cxn>
                <a:cxn ang="0">
                  <a:pos x="2462" y="1968"/>
                </a:cxn>
                <a:cxn ang="0">
                  <a:pos x="2553" y="2012"/>
                </a:cxn>
                <a:cxn ang="0">
                  <a:pos x="2638" y="2086"/>
                </a:cxn>
                <a:cxn ang="0">
                  <a:pos x="2796" y="2205"/>
                </a:cxn>
                <a:cxn ang="0">
                  <a:pos x="2979" y="2183"/>
                </a:cxn>
                <a:cxn ang="0">
                  <a:pos x="2693" y="2310"/>
                </a:cxn>
                <a:cxn ang="0">
                  <a:pos x="2535" y="2413"/>
                </a:cxn>
                <a:cxn ang="0">
                  <a:pos x="2357" y="2383"/>
                </a:cxn>
                <a:cxn ang="0">
                  <a:pos x="2262" y="2205"/>
                </a:cxn>
                <a:cxn ang="0">
                  <a:pos x="2286" y="2052"/>
                </a:cxn>
                <a:cxn ang="0">
                  <a:pos x="2306" y="1955"/>
                </a:cxn>
                <a:cxn ang="0">
                  <a:pos x="2075" y="1933"/>
                </a:cxn>
                <a:cxn ang="0">
                  <a:pos x="1969" y="1851"/>
                </a:cxn>
                <a:cxn ang="0">
                  <a:pos x="2026" y="1759"/>
                </a:cxn>
                <a:cxn ang="0">
                  <a:pos x="1833" y="1825"/>
                </a:cxn>
                <a:cxn ang="0">
                  <a:pos x="1675" y="1902"/>
                </a:cxn>
                <a:cxn ang="0">
                  <a:pos x="1619" y="2044"/>
                </a:cxn>
                <a:cxn ang="0">
                  <a:pos x="1557" y="2111"/>
                </a:cxn>
                <a:cxn ang="0">
                  <a:pos x="1371" y="2210"/>
                </a:cxn>
                <a:cxn ang="0">
                  <a:pos x="1311" y="2089"/>
                </a:cxn>
                <a:cxn ang="0">
                  <a:pos x="1427" y="1860"/>
                </a:cxn>
                <a:cxn ang="0">
                  <a:pos x="1610" y="1805"/>
                </a:cxn>
                <a:cxn ang="0">
                  <a:pos x="1514" y="1579"/>
                </a:cxn>
                <a:cxn ang="0">
                  <a:pos x="1443" y="1380"/>
                </a:cxn>
                <a:cxn ang="0">
                  <a:pos x="1154" y="1265"/>
                </a:cxn>
              </a:cxnLst>
              <a:rect l="0" t="0" r="r" b="b"/>
              <a:pathLst>
                <a:path w="3710" h="2456">
                  <a:moveTo>
                    <a:pt x="927" y="1321"/>
                  </a:moveTo>
                  <a:lnTo>
                    <a:pt x="900" y="1317"/>
                  </a:lnTo>
                  <a:lnTo>
                    <a:pt x="773" y="1394"/>
                  </a:lnTo>
                  <a:lnTo>
                    <a:pt x="708" y="1396"/>
                  </a:lnTo>
                  <a:lnTo>
                    <a:pt x="648" y="1412"/>
                  </a:lnTo>
                  <a:lnTo>
                    <a:pt x="586" y="1455"/>
                  </a:lnTo>
                  <a:lnTo>
                    <a:pt x="551" y="1435"/>
                  </a:lnTo>
                  <a:lnTo>
                    <a:pt x="508" y="1398"/>
                  </a:lnTo>
                  <a:lnTo>
                    <a:pt x="451" y="1400"/>
                  </a:lnTo>
                  <a:lnTo>
                    <a:pt x="395" y="1416"/>
                  </a:lnTo>
                  <a:lnTo>
                    <a:pt x="305" y="1410"/>
                  </a:lnTo>
                  <a:lnTo>
                    <a:pt x="238" y="1398"/>
                  </a:lnTo>
                  <a:lnTo>
                    <a:pt x="174" y="1398"/>
                  </a:lnTo>
                  <a:lnTo>
                    <a:pt x="146" y="1410"/>
                  </a:lnTo>
                  <a:lnTo>
                    <a:pt x="131" y="1369"/>
                  </a:lnTo>
                  <a:lnTo>
                    <a:pt x="99" y="1337"/>
                  </a:lnTo>
                  <a:lnTo>
                    <a:pt x="56" y="1304"/>
                  </a:lnTo>
                  <a:lnTo>
                    <a:pt x="0" y="1274"/>
                  </a:lnTo>
                  <a:lnTo>
                    <a:pt x="23" y="1189"/>
                  </a:lnTo>
                  <a:lnTo>
                    <a:pt x="66" y="1079"/>
                  </a:lnTo>
                  <a:lnTo>
                    <a:pt x="67" y="1054"/>
                  </a:lnTo>
                  <a:lnTo>
                    <a:pt x="86" y="1059"/>
                  </a:lnTo>
                  <a:lnTo>
                    <a:pt x="123" y="1051"/>
                  </a:lnTo>
                  <a:lnTo>
                    <a:pt x="115" y="1004"/>
                  </a:lnTo>
                  <a:lnTo>
                    <a:pt x="122" y="951"/>
                  </a:lnTo>
                  <a:lnTo>
                    <a:pt x="188" y="809"/>
                  </a:lnTo>
                  <a:lnTo>
                    <a:pt x="245" y="736"/>
                  </a:lnTo>
                  <a:lnTo>
                    <a:pt x="316" y="689"/>
                  </a:lnTo>
                  <a:lnTo>
                    <a:pt x="384" y="633"/>
                  </a:lnTo>
                  <a:lnTo>
                    <a:pt x="402" y="580"/>
                  </a:lnTo>
                  <a:lnTo>
                    <a:pt x="379" y="524"/>
                  </a:lnTo>
                  <a:lnTo>
                    <a:pt x="384" y="483"/>
                  </a:lnTo>
                  <a:lnTo>
                    <a:pt x="345" y="439"/>
                  </a:lnTo>
                  <a:lnTo>
                    <a:pt x="338" y="425"/>
                  </a:lnTo>
                  <a:lnTo>
                    <a:pt x="312" y="358"/>
                  </a:lnTo>
                  <a:lnTo>
                    <a:pt x="305" y="310"/>
                  </a:lnTo>
                  <a:lnTo>
                    <a:pt x="285" y="264"/>
                  </a:lnTo>
                  <a:lnTo>
                    <a:pt x="308" y="242"/>
                  </a:lnTo>
                  <a:lnTo>
                    <a:pt x="338" y="237"/>
                  </a:lnTo>
                  <a:lnTo>
                    <a:pt x="368" y="242"/>
                  </a:lnTo>
                  <a:lnTo>
                    <a:pt x="427" y="215"/>
                  </a:lnTo>
                  <a:lnTo>
                    <a:pt x="450" y="194"/>
                  </a:lnTo>
                  <a:lnTo>
                    <a:pt x="458" y="165"/>
                  </a:lnTo>
                  <a:lnTo>
                    <a:pt x="488" y="152"/>
                  </a:lnTo>
                  <a:lnTo>
                    <a:pt x="640" y="128"/>
                  </a:lnTo>
                  <a:lnTo>
                    <a:pt x="669" y="140"/>
                  </a:lnTo>
                  <a:lnTo>
                    <a:pt x="732" y="142"/>
                  </a:lnTo>
                  <a:lnTo>
                    <a:pt x="764" y="135"/>
                  </a:lnTo>
                  <a:lnTo>
                    <a:pt x="818" y="168"/>
                  </a:lnTo>
                  <a:lnTo>
                    <a:pt x="876" y="185"/>
                  </a:lnTo>
                  <a:lnTo>
                    <a:pt x="907" y="189"/>
                  </a:lnTo>
                  <a:lnTo>
                    <a:pt x="937" y="184"/>
                  </a:lnTo>
                  <a:lnTo>
                    <a:pt x="963" y="199"/>
                  </a:lnTo>
                  <a:lnTo>
                    <a:pt x="993" y="206"/>
                  </a:lnTo>
                  <a:lnTo>
                    <a:pt x="1021" y="221"/>
                  </a:lnTo>
                  <a:lnTo>
                    <a:pt x="1028" y="253"/>
                  </a:lnTo>
                  <a:lnTo>
                    <a:pt x="1051" y="272"/>
                  </a:lnTo>
                  <a:lnTo>
                    <a:pt x="1111" y="268"/>
                  </a:lnTo>
                  <a:lnTo>
                    <a:pt x="1115" y="299"/>
                  </a:lnTo>
                  <a:lnTo>
                    <a:pt x="1139" y="318"/>
                  </a:lnTo>
                  <a:lnTo>
                    <a:pt x="1163" y="299"/>
                  </a:lnTo>
                  <a:lnTo>
                    <a:pt x="1192" y="288"/>
                  </a:lnTo>
                  <a:lnTo>
                    <a:pt x="1223" y="288"/>
                  </a:lnTo>
                  <a:lnTo>
                    <a:pt x="1247" y="264"/>
                  </a:lnTo>
                  <a:lnTo>
                    <a:pt x="1271" y="283"/>
                  </a:lnTo>
                  <a:lnTo>
                    <a:pt x="1300" y="293"/>
                  </a:lnTo>
                  <a:lnTo>
                    <a:pt x="1331" y="286"/>
                  </a:lnTo>
                  <a:lnTo>
                    <a:pt x="1347" y="310"/>
                  </a:lnTo>
                  <a:lnTo>
                    <a:pt x="1375" y="328"/>
                  </a:lnTo>
                  <a:lnTo>
                    <a:pt x="1436" y="259"/>
                  </a:lnTo>
                  <a:lnTo>
                    <a:pt x="1486" y="296"/>
                  </a:lnTo>
                  <a:lnTo>
                    <a:pt x="1497" y="328"/>
                  </a:lnTo>
                  <a:lnTo>
                    <a:pt x="1521" y="347"/>
                  </a:lnTo>
                  <a:lnTo>
                    <a:pt x="1547" y="328"/>
                  </a:lnTo>
                  <a:lnTo>
                    <a:pt x="1580" y="331"/>
                  </a:lnTo>
                  <a:lnTo>
                    <a:pt x="1640" y="318"/>
                  </a:lnTo>
                  <a:lnTo>
                    <a:pt x="1671" y="320"/>
                  </a:lnTo>
                  <a:lnTo>
                    <a:pt x="1700" y="333"/>
                  </a:lnTo>
                  <a:lnTo>
                    <a:pt x="1718" y="358"/>
                  </a:lnTo>
                  <a:lnTo>
                    <a:pt x="1748" y="351"/>
                  </a:lnTo>
                  <a:lnTo>
                    <a:pt x="1763" y="323"/>
                  </a:lnTo>
                  <a:lnTo>
                    <a:pt x="1755" y="259"/>
                  </a:lnTo>
                  <a:lnTo>
                    <a:pt x="1763" y="229"/>
                  </a:lnTo>
                  <a:lnTo>
                    <a:pt x="1763" y="196"/>
                  </a:lnTo>
                  <a:lnTo>
                    <a:pt x="1776" y="168"/>
                  </a:lnTo>
                  <a:lnTo>
                    <a:pt x="1840" y="100"/>
                  </a:lnTo>
                  <a:lnTo>
                    <a:pt x="1869" y="86"/>
                  </a:lnTo>
                  <a:lnTo>
                    <a:pt x="1901" y="86"/>
                  </a:lnTo>
                  <a:lnTo>
                    <a:pt x="1928" y="68"/>
                  </a:lnTo>
                  <a:lnTo>
                    <a:pt x="2005" y="67"/>
                  </a:lnTo>
                  <a:lnTo>
                    <a:pt x="2003" y="67"/>
                  </a:lnTo>
                  <a:lnTo>
                    <a:pt x="2026" y="87"/>
                  </a:lnTo>
                  <a:lnTo>
                    <a:pt x="2054" y="95"/>
                  </a:lnTo>
                  <a:lnTo>
                    <a:pt x="2081" y="82"/>
                  </a:lnTo>
                  <a:lnTo>
                    <a:pt x="2101" y="59"/>
                  </a:lnTo>
                  <a:lnTo>
                    <a:pt x="2108" y="28"/>
                  </a:lnTo>
                  <a:lnTo>
                    <a:pt x="2135" y="11"/>
                  </a:lnTo>
                  <a:lnTo>
                    <a:pt x="2196" y="23"/>
                  </a:lnTo>
                  <a:lnTo>
                    <a:pt x="2228" y="23"/>
                  </a:lnTo>
                  <a:lnTo>
                    <a:pt x="2288" y="5"/>
                  </a:lnTo>
                  <a:lnTo>
                    <a:pt x="2347" y="14"/>
                  </a:lnTo>
                  <a:lnTo>
                    <a:pt x="2406" y="0"/>
                  </a:lnTo>
                  <a:lnTo>
                    <a:pt x="2453" y="38"/>
                  </a:lnTo>
                  <a:lnTo>
                    <a:pt x="2468" y="64"/>
                  </a:lnTo>
                  <a:lnTo>
                    <a:pt x="2469" y="95"/>
                  </a:lnTo>
                  <a:lnTo>
                    <a:pt x="2515" y="136"/>
                  </a:lnTo>
                  <a:lnTo>
                    <a:pt x="2534" y="162"/>
                  </a:lnTo>
                  <a:lnTo>
                    <a:pt x="2534" y="196"/>
                  </a:lnTo>
                  <a:lnTo>
                    <a:pt x="2503" y="213"/>
                  </a:lnTo>
                  <a:lnTo>
                    <a:pt x="2474" y="215"/>
                  </a:lnTo>
                  <a:lnTo>
                    <a:pt x="2486" y="242"/>
                  </a:lnTo>
                  <a:lnTo>
                    <a:pt x="2486" y="271"/>
                  </a:lnTo>
                  <a:lnTo>
                    <a:pt x="2503" y="329"/>
                  </a:lnTo>
                  <a:lnTo>
                    <a:pt x="2528" y="348"/>
                  </a:lnTo>
                  <a:lnTo>
                    <a:pt x="2557" y="360"/>
                  </a:lnTo>
                  <a:lnTo>
                    <a:pt x="2617" y="376"/>
                  </a:lnTo>
                  <a:lnTo>
                    <a:pt x="2645" y="364"/>
                  </a:lnTo>
                  <a:lnTo>
                    <a:pt x="2674" y="365"/>
                  </a:lnTo>
                  <a:lnTo>
                    <a:pt x="2686" y="392"/>
                  </a:lnTo>
                  <a:lnTo>
                    <a:pt x="2725" y="438"/>
                  </a:lnTo>
                  <a:lnTo>
                    <a:pt x="2752" y="539"/>
                  </a:lnTo>
                  <a:lnTo>
                    <a:pt x="2743" y="569"/>
                  </a:lnTo>
                  <a:lnTo>
                    <a:pt x="2752" y="598"/>
                  </a:lnTo>
                  <a:lnTo>
                    <a:pt x="2778" y="617"/>
                  </a:lnTo>
                  <a:lnTo>
                    <a:pt x="2804" y="634"/>
                  </a:lnTo>
                  <a:lnTo>
                    <a:pt x="2831" y="620"/>
                  </a:lnTo>
                  <a:lnTo>
                    <a:pt x="2860" y="614"/>
                  </a:lnTo>
                  <a:lnTo>
                    <a:pt x="2891" y="620"/>
                  </a:lnTo>
                  <a:lnTo>
                    <a:pt x="2932" y="661"/>
                  </a:lnTo>
                  <a:lnTo>
                    <a:pt x="2963" y="651"/>
                  </a:lnTo>
                  <a:lnTo>
                    <a:pt x="2990" y="665"/>
                  </a:lnTo>
                  <a:lnTo>
                    <a:pt x="3082" y="637"/>
                  </a:lnTo>
                  <a:lnTo>
                    <a:pt x="3138" y="609"/>
                  </a:lnTo>
                  <a:lnTo>
                    <a:pt x="3166" y="618"/>
                  </a:lnTo>
                  <a:lnTo>
                    <a:pt x="3185" y="644"/>
                  </a:lnTo>
                  <a:lnTo>
                    <a:pt x="3226" y="727"/>
                  </a:lnTo>
                  <a:lnTo>
                    <a:pt x="3265" y="772"/>
                  </a:lnTo>
                  <a:lnTo>
                    <a:pt x="3297" y="771"/>
                  </a:lnTo>
                  <a:lnTo>
                    <a:pt x="3307" y="740"/>
                  </a:lnTo>
                  <a:lnTo>
                    <a:pt x="3339" y="744"/>
                  </a:lnTo>
                  <a:lnTo>
                    <a:pt x="3357" y="768"/>
                  </a:lnTo>
                  <a:lnTo>
                    <a:pt x="3387" y="772"/>
                  </a:lnTo>
                  <a:lnTo>
                    <a:pt x="3415" y="785"/>
                  </a:lnTo>
                  <a:lnTo>
                    <a:pt x="3436" y="806"/>
                  </a:lnTo>
                  <a:lnTo>
                    <a:pt x="3497" y="803"/>
                  </a:lnTo>
                  <a:lnTo>
                    <a:pt x="3546" y="837"/>
                  </a:lnTo>
                  <a:lnTo>
                    <a:pt x="3575" y="837"/>
                  </a:lnTo>
                  <a:lnTo>
                    <a:pt x="3620" y="877"/>
                  </a:lnTo>
                  <a:lnTo>
                    <a:pt x="3653" y="883"/>
                  </a:lnTo>
                  <a:lnTo>
                    <a:pt x="3683" y="881"/>
                  </a:lnTo>
                  <a:lnTo>
                    <a:pt x="3708" y="898"/>
                  </a:lnTo>
                  <a:lnTo>
                    <a:pt x="3680" y="912"/>
                  </a:lnTo>
                  <a:lnTo>
                    <a:pt x="3710" y="1000"/>
                  </a:lnTo>
                  <a:lnTo>
                    <a:pt x="3679" y="1055"/>
                  </a:lnTo>
                  <a:lnTo>
                    <a:pt x="3620" y="1068"/>
                  </a:lnTo>
                  <a:lnTo>
                    <a:pt x="3638" y="1093"/>
                  </a:lnTo>
                  <a:lnTo>
                    <a:pt x="3669" y="1099"/>
                  </a:lnTo>
                  <a:lnTo>
                    <a:pt x="3686" y="1124"/>
                  </a:lnTo>
                  <a:lnTo>
                    <a:pt x="3627" y="1140"/>
                  </a:lnTo>
                  <a:lnTo>
                    <a:pt x="3614" y="1167"/>
                  </a:lnTo>
                  <a:lnTo>
                    <a:pt x="3611" y="1196"/>
                  </a:lnTo>
                  <a:lnTo>
                    <a:pt x="3629" y="1220"/>
                  </a:lnTo>
                  <a:lnTo>
                    <a:pt x="3640" y="1249"/>
                  </a:lnTo>
                  <a:lnTo>
                    <a:pt x="3633" y="1279"/>
                  </a:lnTo>
                  <a:lnTo>
                    <a:pt x="3659" y="1293"/>
                  </a:lnTo>
                  <a:lnTo>
                    <a:pt x="3647" y="1354"/>
                  </a:lnTo>
                  <a:lnTo>
                    <a:pt x="3621" y="1441"/>
                  </a:lnTo>
                  <a:lnTo>
                    <a:pt x="3593" y="1453"/>
                  </a:lnTo>
                  <a:lnTo>
                    <a:pt x="3536" y="1439"/>
                  </a:lnTo>
                  <a:lnTo>
                    <a:pt x="3505" y="1445"/>
                  </a:lnTo>
                  <a:lnTo>
                    <a:pt x="3452" y="1416"/>
                  </a:lnTo>
                  <a:lnTo>
                    <a:pt x="3430" y="1436"/>
                  </a:lnTo>
                  <a:lnTo>
                    <a:pt x="3396" y="1487"/>
                  </a:lnTo>
                  <a:lnTo>
                    <a:pt x="3339" y="1509"/>
                  </a:lnTo>
                  <a:lnTo>
                    <a:pt x="3313" y="1563"/>
                  </a:lnTo>
                  <a:lnTo>
                    <a:pt x="3316" y="1595"/>
                  </a:lnTo>
                  <a:lnTo>
                    <a:pt x="3318" y="1650"/>
                  </a:lnTo>
                  <a:lnTo>
                    <a:pt x="3230" y="1662"/>
                  </a:lnTo>
                  <a:lnTo>
                    <a:pt x="3180" y="1674"/>
                  </a:lnTo>
                  <a:lnTo>
                    <a:pt x="3144" y="1712"/>
                  </a:lnTo>
                  <a:lnTo>
                    <a:pt x="3117" y="1710"/>
                  </a:lnTo>
                  <a:lnTo>
                    <a:pt x="3047" y="1738"/>
                  </a:lnTo>
                  <a:lnTo>
                    <a:pt x="3035" y="1782"/>
                  </a:lnTo>
                  <a:lnTo>
                    <a:pt x="2990" y="1756"/>
                  </a:lnTo>
                  <a:lnTo>
                    <a:pt x="2907" y="1797"/>
                  </a:lnTo>
                  <a:lnTo>
                    <a:pt x="2896" y="1814"/>
                  </a:lnTo>
                  <a:lnTo>
                    <a:pt x="2891" y="1795"/>
                  </a:lnTo>
                  <a:lnTo>
                    <a:pt x="2851" y="1810"/>
                  </a:lnTo>
                  <a:lnTo>
                    <a:pt x="2822" y="1812"/>
                  </a:lnTo>
                  <a:lnTo>
                    <a:pt x="2763" y="1866"/>
                  </a:lnTo>
                  <a:lnTo>
                    <a:pt x="2749" y="1868"/>
                  </a:lnTo>
                  <a:lnTo>
                    <a:pt x="2728" y="1908"/>
                  </a:lnTo>
                  <a:lnTo>
                    <a:pt x="2700" y="1949"/>
                  </a:lnTo>
                  <a:lnTo>
                    <a:pt x="2673" y="1962"/>
                  </a:lnTo>
                  <a:lnTo>
                    <a:pt x="2681" y="1942"/>
                  </a:lnTo>
                  <a:lnTo>
                    <a:pt x="2706" y="1929"/>
                  </a:lnTo>
                  <a:lnTo>
                    <a:pt x="2722" y="1911"/>
                  </a:lnTo>
                  <a:lnTo>
                    <a:pt x="2706" y="1856"/>
                  </a:lnTo>
                  <a:lnTo>
                    <a:pt x="2689" y="1856"/>
                  </a:lnTo>
                  <a:lnTo>
                    <a:pt x="2671" y="1911"/>
                  </a:lnTo>
                  <a:lnTo>
                    <a:pt x="2634" y="1949"/>
                  </a:lnTo>
                  <a:lnTo>
                    <a:pt x="2644" y="2003"/>
                  </a:lnTo>
                  <a:lnTo>
                    <a:pt x="2644" y="2037"/>
                  </a:lnTo>
                  <a:lnTo>
                    <a:pt x="2625" y="2037"/>
                  </a:lnTo>
                  <a:lnTo>
                    <a:pt x="2625" y="2023"/>
                  </a:lnTo>
                  <a:lnTo>
                    <a:pt x="2605" y="1980"/>
                  </a:lnTo>
                  <a:lnTo>
                    <a:pt x="2609" y="1968"/>
                  </a:lnTo>
                  <a:lnTo>
                    <a:pt x="2601" y="1951"/>
                  </a:lnTo>
                  <a:lnTo>
                    <a:pt x="2575" y="1969"/>
                  </a:lnTo>
                  <a:lnTo>
                    <a:pt x="2560" y="1994"/>
                  </a:lnTo>
                  <a:lnTo>
                    <a:pt x="2553" y="1988"/>
                  </a:lnTo>
                  <a:lnTo>
                    <a:pt x="2562" y="1963"/>
                  </a:lnTo>
                  <a:lnTo>
                    <a:pt x="2553" y="1951"/>
                  </a:lnTo>
                  <a:lnTo>
                    <a:pt x="2503" y="1951"/>
                  </a:lnTo>
                  <a:lnTo>
                    <a:pt x="2499" y="1942"/>
                  </a:lnTo>
                  <a:lnTo>
                    <a:pt x="2496" y="1911"/>
                  </a:lnTo>
                  <a:lnTo>
                    <a:pt x="2482" y="1892"/>
                  </a:lnTo>
                  <a:lnTo>
                    <a:pt x="2476" y="1945"/>
                  </a:lnTo>
                  <a:lnTo>
                    <a:pt x="2467" y="1949"/>
                  </a:lnTo>
                  <a:lnTo>
                    <a:pt x="2400" y="1929"/>
                  </a:lnTo>
                  <a:lnTo>
                    <a:pt x="2417" y="1942"/>
                  </a:lnTo>
                  <a:lnTo>
                    <a:pt x="2435" y="1963"/>
                  </a:lnTo>
                  <a:lnTo>
                    <a:pt x="2451" y="1960"/>
                  </a:lnTo>
                  <a:lnTo>
                    <a:pt x="2462" y="1968"/>
                  </a:lnTo>
                  <a:lnTo>
                    <a:pt x="2472" y="1988"/>
                  </a:lnTo>
                  <a:lnTo>
                    <a:pt x="2474" y="2010"/>
                  </a:lnTo>
                  <a:lnTo>
                    <a:pt x="2486" y="2025"/>
                  </a:lnTo>
                  <a:lnTo>
                    <a:pt x="2496" y="2017"/>
                  </a:lnTo>
                  <a:lnTo>
                    <a:pt x="2499" y="1991"/>
                  </a:lnTo>
                  <a:lnTo>
                    <a:pt x="2535" y="1999"/>
                  </a:lnTo>
                  <a:lnTo>
                    <a:pt x="2553" y="2012"/>
                  </a:lnTo>
                  <a:lnTo>
                    <a:pt x="2573" y="2012"/>
                  </a:lnTo>
                  <a:lnTo>
                    <a:pt x="2556" y="2058"/>
                  </a:lnTo>
                  <a:lnTo>
                    <a:pt x="2565" y="2064"/>
                  </a:lnTo>
                  <a:lnTo>
                    <a:pt x="2589" y="2052"/>
                  </a:lnTo>
                  <a:lnTo>
                    <a:pt x="2598" y="2059"/>
                  </a:lnTo>
                  <a:lnTo>
                    <a:pt x="2591" y="2090"/>
                  </a:lnTo>
                  <a:lnTo>
                    <a:pt x="2638" y="2086"/>
                  </a:lnTo>
                  <a:lnTo>
                    <a:pt x="2661" y="2115"/>
                  </a:lnTo>
                  <a:lnTo>
                    <a:pt x="2663" y="2161"/>
                  </a:lnTo>
                  <a:lnTo>
                    <a:pt x="2673" y="2194"/>
                  </a:lnTo>
                  <a:lnTo>
                    <a:pt x="2684" y="2178"/>
                  </a:lnTo>
                  <a:lnTo>
                    <a:pt x="2751" y="2197"/>
                  </a:lnTo>
                  <a:lnTo>
                    <a:pt x="2756" y="2174"/>
                  </a:lnTo>
                  <a:lnTo>
                    <a:pt x="2796" y="2205"/>
                  </a:lnTo>
                  <a:lnTo>
                    <a:pt x="2839" y="2156"/>
                  </a:lnTo>
                  <a:lnTo>
                    <a:pt x="2855" y="2153"/>
                  </a:lnTo>
                  <a:lnTo>
                    <a:pt x="2864" y="2174"/>
                  </a:lnTo>
                  <a:lnTo>
                    <a:pt x="2894" y="2158"/>
                  </a:lnTo>
                  <a:lnTo>
                    <a:pt x="2943" y="2147"/>
                  </a:lnTo>
                  <a:lnTo>
                    <a:pt x="2986" y="2152"/>
                  </a:lnTo>
                  <a:lnTo>
                    <a:pt x="2979" y="2183"/>
                  </a:lnTo>
                  <a:lnTo>
                    <a:pt x="2964" y="2197"/>
                  </a:lnTo>
                  <a:lnTo>
                    <a:pt x="2959" y="2226"/>
                  </a:lnTo>
                  <a:lnTo>
                    <a:pt x="2959" y="2267"/>
                  </a:lnTo>
                  <a:lnTo>
                    <a:pt x="2891" y="2268"/>
                  </a:lnTo>
                  <a:lnTo>
                    <a:pt x="2878" y="2282"/>
                  </a:lnTo>
                  <a:lnTo>
                    <a:pt x="2761" y="2246"/>
                  </a:lnTo>
                  <a:lnTo>
                    <a:pt x="2693" y="2310"/>
                  </a:lnTo>
                  <a:lnTo>
                    <a:pt x="2661" y="2346"/>
                  </a:lnTo>
                  <a:lnTo>
                    <a:pt x="2616" y="2336"/>
                  </a:lnTo>
                  <a:lnTo>
                    <a:pt x="2562" y="2352"/>
                  </a:lnTo>
                  <a:lnTo>
                    <a:pt x="2582" y="2363"/>
                  </a:lnTo>
                  <a:lnTo>
                    <a:pt x="2558" y="2368"/>
                  </a:lnTo>
                  <a:lnTo>
                    <a:pt x="2540" y="2395"/>
                  </a:lnTo>
                  <a:lnTo>
                    <a:pt x="2535" y="2413"/>
                  </a:lnTo>
                  <a:lnTo>
                    <a:pt x="2523" y="2424"/>
                  </a:lnTo>
                  <a:lnTo>
                    <a:pt x="2499" y="2428"/>
                  </a:lnTo>
                  <a:lnTo>
                    <a:pt x="2456" y="2456"/>
                  </a:lnTo>
                  <a:lnTo>
                    <a:pt x="2394" y="2450"/>
                  </a:lnTo>
                  <a:lnTo>
                    <a:pt x="2384" y="2447"/>
                  </a:lnTo>
                  <a:lnTo>
                    <a:pt x="2340" y="2411"/>
                  </a:lnTo>
                  <a:lnTo>
                    <a:pt x="2357" y="2383"/>
                  </a:lnTo>
                  <a:lnTo>
                    <a:pt x="2357" y="2346"/>
                  </a:lnTo>
                  <a:lnTo>
                    <a:pt x="2363" y="2316"/>
                  </a:lnTo>
                  <a:lnTo>
                    <a:pt x="2359" y="2281"/>
                  </a:lnTo>
                  <a:lnTo>
                    <a:pt x="2340" y="2239"/>
                  </a:lnTo>
                  <a:lnTo>
                    <a:pt x="2316" y="2232"/>
                  </a:lnTo>
                  <a:lnTo>
                    <a:pt x="2290" y="2235"/>
                  </a:lnTo>
                  <a:lnTo>
                    <a:pt x="2262" y="2205"/>
                  </a:lnTo>
                  <a:lnTo>
                    <a:pt x="2219" y="2178"/>
                  </a:lnTo>
                  <a:lnTo>
                    <a:pt x="2158" y="2178"/>
                  </a:lnTo>
                  <a:lnTo>
                    <a:pt x="2157" y="2170"/>
                  </a:lnTo>
                  <a:lnTo>
                    <a:pt x="2169" y="2146"/>
                  </a:lnTo>
                  <a:lnTo>
                    <a:pt x="2206" y="2127"/>
                  </a:lnTo>
                  <a:lnTo>
                    <a:pt x="2253" y="2078"/>
                  </a:lnTo>
                  <a:lnTo>
                    <a:pt x="2286" y="2052"/>
                  </a:lnTo>
                  <a:lnTo>
                    <a:pt x="2390" y="2023"/>
                  </a:lnTo>
                  <a:lnTo>
                    <a:pt x="2406" y="2012"/>
                  </a:lnTo>
                  <a:lnTo>
                    <a:pt x="2390" y="2003"/>
                  </a:lnTo>
                  <a:lnTo>
                    <a:pt x="2388" y="1974"/>
                  </a:lnTo>
                  <a:lnTo>
                    <a:pt x="2363" y="1951"/>
                  </a:lnTo>
                  <a:lnTo>
                    <a:pt x="2343" y="1976"/>
                  </a:lnTo>
                  <a:lnTo>
                    <a:pt x="2306" y="1955"/>
                  </a:lnTo>
                  <a:lnTo>
                    <a:pt x="2304" y="1940"/>
                  </a:lnTo>
                  <a:lnTo>
                    <a:pt x="2271" y="1949"/>
                  </a:lnTo>
                  <a:lnTo>
                    <a:pt x="2267" y="1960"/>
                  </a:lnTo>
                  <a:lnTo>
                    <a:pt x="2241" y="1960"/>
                  </a:lnTo>
                  <a:lnTo>
                    <a:pt x="2158" y="1980"/>
                  </a:lnTo>
                  <a:lnTo>
                    <a:pt x="2097" y="1957"/>
                  </a:lnTo>
                  <a:lnTo>
                    <a:pt x="2075" y="1933"/>
                  </a:lnTo>
                  <a:lnTo>
                    <a:pt x="2053" y="1927"/>
                  </a:lnTo>
                  <a:lnTo>
                    <a:pt x="2010" y="1931"/>
                  </a:lnTo>
                  <a:lnTo>
                    <a:pt x="2005" y="1915"/>
                  </a:lnTo>
                  <a:lnTo>
                    <a:pt x="2054" y="1879"/>
                  </a:lnTo>
                  <a:lnTo>
                    <a:pt x="2048" y="1868"/>
                  </a:lnTo>
                  <a:lnTo>
                    <a:pt x="1989" y="1862"/>
                  </a:lnTo>
                  <a:lnTo>
                    <a:pt x="1969" y="1851"/>
                  </a:lnTo>
                  <a:lnTo>
                    <a:pt x="1999" y="1839"/>
                  </a:lnTo>
                  <a:lnTo>
                    <a:pt x="2091" y="1851"/>
                  </a:lnTo>
                  <a:lnTo>
                    <a:pt x="2099" y="1845"/>
                  </a:lnTo>
                  <a:lnTo>
                    <a:pt x="2091" y="1834"/>
                  </a:lnTo>
                  <a:lnTo>
                    <a:pt x="2068" y="1828"/>
                  </a:lnTo>
                  <a:lnTo>
                    <a:pt x="2044" y="1795"/>
                  </a:lnTo>
                  <a:lnTo>
                    <a:pt x="2026" y="1759"/>
                  </a:lnTo>
                  <a:lnTo>
                    <a:pt x="2016" y="1787"/>
                  </a:lnTo>
                  <a:lnTo>
                    <a:pt x="1987" y="1800"/>
                  </a:lnTo>
                  <a:lnTo>
                    <a:pt x="1954" y="1812"/>
                  </a:lnTo>
                  <a:lnTo>
                    <a:pt x="1960" y="1773"/>
                  </a:lnTo>
                  <a:lnTo>
                    <a:pt x="1937" y="1791"/>
                  </a:lnTo>
                  <a:lnTo>
                    <a:pt x="1894" y="1814"/>
                  </a:lnTo>
                  <a:lnTo>
                    <a:pt x="1833" y="1825"/>
                  </a:lnTo>
                  <a:lnTo>
                    <a:pt x="1808" y="1839"/>
                  </a:lnTo>
                  <a:lnTo>
                    <a:pt x="1782" y="1845"/>
                  </a:lnTo>
                  <a:lnTo>
                    <a:pt x="1777" y="1877"/>
                  </a:lnTo>
                  <a:lnTo>
                    <a:pt x="1735" y="1942"/>
                  </a:lnTo>
                  <a:lnTo>
                    <a:pt x="1720" y="1938"/>
                  </a:lnTo>
                  <a:lnTo>
                    <a:pt x="1706" y="1908"/>
                  </a:lnTo>
                  <a:lnTo>
                    <a:pt x="1675" y="1902"/>
                  </a:lnTo>
                  <a:lnTo>
                    <a:pt x="1661" y="1886"/>
                  </a:lnTo>
                  <a:lnTo>
                    <a:pt x="1671" y="1911"/>
                  </a:lnTo>
                  <a:lnTo>
                    <a:pt x="1704" y="1940"/>
                  </a:lnTo>
                  <a:lnTo>
                    <a:pt x="1712" y="1980"/>
                  </a:lnTo>
                  <a:lnTo>
                    <a:pt x="1690" y="2021"/>
                  </a:lnTo>
                  <a:lnTo>
                    <a:pt x="1671" y="2042"/>
                  </a:lnTo>
                  <a:lnTo>
                    <a:pt x="1619" y="2044"/>
                  </a:lnTo>
                  <a:lnTo>
                    <a:pt x="1610" y="2062"/>
                  </a:lnTo>
                  <a:lnTo>
                    <a:pt x="1588" y="2072"/>
                  </a:lnTo>
                  <a:lnTo>
                    <a:pt x="1586" y="2100"/>
                  </a:lnTo>
                  <a:lnTo>
                    <a:pt x="1567" y="2090"/>
                  </a:lnTo>
                  <a:lnTo>
                    <a:pt x="1564" y="2055"/>
                  </a:lnTo>
                  <a:lnTo>
                    <a:pt x="1557" y="2039"/>
                  </a:lnTo>
                  <a:lnTo>
                    <a:pt x="1557" y="2111"/>
                  </a:lnTo>
                  <a:lnTo>
                    <a:pt x="1564" y="2168"/>
                  </a:lnTo>
                  <a:lnTo>
                    <a:pt x="1553" y="2172"/>
                  </a:lnTo>
                  <a:lnTo>
                    <a:pt x="1532" y="2161"/>
                  </a:lnTo>
                  <a:lnTo>
                    <a:pt x="1500" y="2158"/>
                  </a:lnTo>
                  <a:lnTo>
                    <a:pt x="1467" y="2172"/>
                  </a:lnTo>
                  <a:lnTo>
                    <a:pt x="1410" y="2181"/>
                  </a:lnTo>
                  <a:lnTo>
                    <a:pt x="1371" y="2210"/>
                  </a:lnTo>
                  <a:lnTo>
                    <a:pt x="1331" y="2213"/>
                  </a:lnTo>
                  <a:lnTo>
                    <a:pt x="1283" y="2149"/>
                  </a:lnTo>
                  <a:lnTo>
                    <a:pt x="1252" y="2153"/>
                  </a:lnTo>
                  <a:lnTo>
                    <a:pt x="1252" y="2142"/>
                  </a:lnTo>
                  <a:lnTo>
                    <a:pt x="1288" y="2142"/>
                  </a:lnTo>
                  <a:lnTo>
                    <a:pt x="1309" y="2120"/>
                  </a:lnTo>
                  <a:lnTo>
                    <a:pt x="1311" y="2089"/>
                  </a:lnTo>
                  <a:lnTo>
                    <a:pt x="1322" y="2061"/>
                  </a:lnTo>
                  <a:lnTo>
                    <a:pt x="1350" y="2044"/>
                  </a:lnTo>
                  <a:lnTo>
                    <a:pt x="1355" y="2015"/>
                  </a:lnTo>
                  <a:lnTo>
                    <a:pt x="1375" y="1993"/>
                  </a:lnTo>
                  <a:lnTo>
                    <a:pt x="1403" y="1979"/>
                  </a:lnTo>
                  <a:lnTo>
                    <a:pt x="1413" y="1889"/>
                  </a:lnTo>
                  <a:lnTo>
                    <a:pt x="1427" y="1860"/>
                  </a:lnTo>
                  <a:lnTo>
                    <a:pt x="1455" y="1846"/>
                  </a:lnTo>
                  <a:lnTo>
                    <a:pt x="1471" y="1872"/>
                  </a:lnTo>
                  <a:lnTo>
                    <a:pt x="1497" y="1858"/>
                  </a:lnTo>
                  <a:lnTo>
                    <a:pt x="1584" y="1879"/>
                  </a:lnTo>
                  <a:lnTo>
                    <a:pt x="1610" y="1863"/>
                  </a:lnTo>
                  <a:lnTo>
                    <a:pt x="1622" y="1835"/>
                  </a:lnTo>
                  <a:lnTo>
                    <a:pt x="1610" y="1805"/>
                  </a:lnTo>
                  <a:lnTo>
                    <a:pt x="1615" y="1776"/>
                  </a:lnTo>
                  <a:lnTo>
                    <a:pt x="1611" y="1748"/>
                  </a:lnTo>
                  <a:lnTo>
                    <a:pt x="1597" y="1721"/>
                  </a:lnTo>
                  <a:lnTo>
                    <a:pt x="1542" y="1693"/>
                  </a:lnTo>
                  <a:lnTo>
                    <a:pt x="1516" y="1639"/>
                  </a:lnTo>
                  <a:lnTo>
                    <a:pt x="1523" y="1609"/>
                  </a:lnTo>
                  <a:lnTo>
                    <a:pt x="1514" y="1579"/>
                  </a:lnTo>
                  <a:lnTo>
                    <a:pt x="1483" y="1575"/>
                  </a:lnTo>
                  <a:lnTo>
                    <a:pt x="1469" y="1549"/>
                  </a:lnTo>
                  <a:lnTo>
                    <a:pt x="1446" y="1528"/>
                  </a:lnTo>
                  <a:lnTo>
                    <a:pt x="1457" y="1467"/>
                  </a:lnTo>
                  <a:lnTo>
                    <a:pt x="1458" y="1438"/>
                  </a:lnTo>
                  <a:lnTo>
                    <a:pt x="1457" y="1407"/>
                  </a:lnTo>
                  <a:lnTo>
                    <a:pt x="1443" y="1380"/>
                  </a:lnTo>
                  <a:lnTo>
                    <a:pt x="1412" y="1388"/>
                  </a:lnTo>
                  <a:lnTo>
                    <a:pt x="1370" y="1345"/>
                  </a:lnTo>
                  <a:lnTo>
                    <a:pt x="1339" y="1337"/>
                  </a:lnTo>
                  <a:lnTo>
                    <a:pt x="1279" y="1348"/>
                  </a:lnTo>
                  <a:lnTo>
                    <a:pt x="1252" y="1339"/>
                  </a:lnTo>
                  <a:lnTo>
                    <a:pt x="1181" y="1280"/>
                  </a:lnTo>
                  <a:lnTo>
                    <a:pt x="1154" y="1265"/>
                  </a:lnTo>
                  <a:lnTo>
                    <a:pt x="1094" y="1245"/>
                  </a:lnTo>
                  <a:lnTo>
                    <a:pt x="1034" y="1266"/>
                  </a:lnTo>
                  <a:lnTo>
                    <a:pt x="1004" y="1269"/>
                  </a:lnTo>
                  <a:lnTo>
                    <a:pt x="974" y="1263"/>
                  </a:lnTo>
                  <a:lnTo>
                    <a:pt x="947" y="1280"/>
                  </a:lnTo>
                  <a:lnTo>
                    <a:pt x="927" y="1321"/>
                  </a:lnTo>
                  <a:close/>
                </a:path>
              </a:pathLst>
            </a:custGeom>
            <a:grpFill/>
            <a:ln w="6350" cap="flat" cmpd="sng">
              <a:solidFill>
                <a:schemeClr val="bg1"/>
              </a:solidFill>
              <a:prstDash val="solid"/>
              <a:round/>
              <a:headEnd type="none" w="med" len="med"/>
              <a:tailEnd type="none" w="med" len="med"/>
            </a:ln>
            <a:effectLst/>
          </p:spPr>
          <p:txBody>
            <a:bodyPr/>
            <a:lstStyle/>
            <a:p>
              <a:endParaRPr lang="en-GB" sz="1000" dirty="0">
                <a:latin typeface="Arial" panose="020B0604020202020204" pitchFamily="34" charset="0"/>
              </a:endParaRPr>
            </a:p>
          </p:txBody>
        </p:sp>
        <p:sp>
          <p:nvSpPr>
            <p:cNvPr id="135" name="Freeform 173">
              <a:extLst>
                <a:ext uri="{FF2B5EF4-FFF2-40B4-BE49-F238E27FC236}">
                  <a16:creationId xmlns:a16="http://schemas.microsoft.com/office/drawing/2014/main" id="{AFC5A35B-0838-6253-C366-CE7284313AA5}"/>
                </a:ext>
              </a:extLst>
            </p:cNvPr>
            <p:cNvSpPr>
              <a:spLocks noChangeAspect="1"/>
            </p:cNvSpPr>
            <p:nvPr/>
          </p:nvSpPr>
          <p:spPr bwMode="gray">
            <a:xfrm>
              <a:off x="7029268" y="3078157"/>
              <a:ext cx="408732" cy="240204"/>
            </a:xfrm>
            <a:custGeom>
              <a:avLst/>
              <a:gdLst/>
              <a:ahLst/>
              <a:cxnLst>
                <a:cxn ang="0">
                  <a:pos x="1384" y="531"/>
                </a:cxn>
                <a:cxn ang="0">
                  <a:pos x="1321" y="555"/>
                </a:cxn>
                <a:cxn ang="0">
                  <a:pos x="1271" y="595"/>
                </a:cxn>
                <a:cxn ang="0">
                  <a:pos x="1259" y="657"/>
                </a:cxn>
                <a:cxn ang="0">
                  <a:pos x="1207" y="696"/>
                </a:cxn>
                <a:cxn ang="0">
                  <a:pos x="1159" y="759"/>
                </a:cxn>
                <a:cxn ang="0">
                  <a:pos x="1082" y="750"/>
                </a:cxn>
                <a:cxn ang="0">
                  <a:pos x="1031" y="784"/>
                </a:cxn>
                <a:cxn ang="0">
                  <a:pos x="1009" y="776"/>
                </a:cxn>
                <a:cxn ang="0">
                  <a:pos x="848" y="747"/>
                </a:cxn>
                <a:cxn ang="0">
                  <a:pos x="764" y="685"/>
                </a:cxn>
                <a:cxn ang="0">
                  <a:pos x="615" y="715"/>
                </a:cxn>
                <a:cxn ang="0">
                  <a:pos x="568" y="780"/>
                </a:cxn>
                <a:cxn ang="0">
                  <a:pos x="493" y="798"/>
                </a:cxn>
                <a:cxn ang="0">
                  <a:pos x="423" y="773"/>
                </a:cxn>
                <a:cxn ang="0">
                  <a:pos x="358" y="731"/>
                </a:cxn>
                <a:cxn ang="0">
                  <a:pos x="227" y="609"/>
                </a:cxn>
                <a:cxn ang="0">
                  <a:pos x="85" y="475"/>
                </a:cxn>
                <a:cxn ang="0">
                  <a:pos x="76" y="363"/>
                </a:cxn>
                <a:cxn ang="0">
                  <a:pos x="0" y="305"/>
                </a:cxn>
                <a:cxn ang="0">
                  <a:pos x="4" y="255"/>
                </a:cxn>
                <a:cxn ang="0">
                  <a:pos x="71" y="307"/>
                </a:cxn>
                <a:cxn ang="0">
                  <a:pos x="147" y="230"/>
                </a:cxn>
                <a:cxn ang="0">
                  <a:pos x="276" y="179"/>
                </a:cxn>
                <a:cxn ang="0">
                  <a:pos x="444" y="84"/>
                </a:cxn>
                <a:cxn ang="0">
                  <a:pos x="493" y="9"/>
                </a:cxn>
                <a:cxn ang="0">
                  <a:pos x="545" y="89"/>
                </a:cxn>
                <a:cxn ang="0">
                  <a:pos x="594" y="104"/>
                </a:cxn>
                <a:cxn ang="0">
                  <a:pos x="688" y="67"/>
                </a:cxn>
                <a:cxn ang="0">
                  <a:pos x="735" y="100"/>
                </a:cxn>
                <a:cxn ang="0">
                  <a:pos x="849" y="160"/>
                </a:cxn>
                <a:cxn ang="0">
                  <a:pos x="897" y="174"/>
                </a:cxn>
                <a:cxn ang="0">
                  <a:pos x="878" y="225"/>
                </a:cxn>
                <a:cxn ang="0">
                  <a:pos x="978" y="305"/>
                </a:cxn>
                <a:cxn ang="0">
                  <a:pos x="1009" y="253"/>
                </a:cxn>
                <a:cxn ang="0">
                  <a:pos x="1104" y="264"/>
                </a:cxn>
                <a:cxn ang="0">
                  <a:pos x="1181" y="332"/>
                </a:cxn>
                <a:cxn ang="0">
                  <a:pos x="1233" y="352"/>
                </a:cxn>
                <a:cxn ang="0">
                  <a:pos x="1339" y="475"/>
                </a:cxn>
              </a:cxnLst>
              <a:rect l="0" t="0" r="r" b="b"/>
              <a:pathLst>
                <a:path w="1410" h="827">
                  <a:moveTo>
                    <a:pt x="1410" y="508"/>
                  </a:moveTo>
                  <a:lnTo>
                    <a:pt x="1384" y="531"/>
                  </a:lnTo>
                  <a:lnTo>
                    <a:pt x="1342" y="528"/>
                  </a:lnTo>
                  <a:lnTo>
                    <a:pt x="1321" y="555"/>
                  </a:lnTo>
                  <a:lnTo>
                    <a:pt x="1302" y="585"/>
                  </a:lnTo>
                  <a:lnTo>
                    <a:pt x="1271" y="595"/>
                  </a:lnTo>
                  <a:lnTo>
                    <a:pt x="1262" y="611"/>
                  </a:lnTo>
                  <a:lnTo>
                    <a:pt x="1259" y="657"/>
                  </a:lnTo>
                  <a:lnTo>
                    <a:pt x="1239" y="690"/>
                  </a:lnTo>
                  <a:lnTo>
                    <a:pt x="1207" y="696"/>
                  </a:lnTo>
                  <a:lnTo>
                    <a:pt x="1207" y="722"/>
                  </a:lnTo>
                  <a:lnTo>
                    <a:pt x="1159" y="759"/>
                  </a:lnTo>
                  <a:lnTo>
                    <a:pt x="1103" y="765"/>
                  </a:lnTo>
                  <a:lnTo>
                    <a:pt x="1082" y="750"/>
                  </a:lnTo>
                  <a:lnTo>
                    <a:pt x="1055" y="747"/>
                  </a:lnTo>
                  <a:lnTo>
                    <a:pt x="1031" y="784"/>
                  </a:lnTo>
                  <a:lnTo>
                    <a:pt x="1009" y="827"/>
                  </a:lnTo>
                  <a:lnTo>
                    <a:pt x="1009" y="776"/>
                  </a:lnTo>
                  <a:lnTo>
                    <a:pt x="980" y="737"/>
                  </a:lnTo>
                  <a:lnTo>
                    <a:pt x="848" y="747"/>
                  </a:lnTo>
                  <a:lnTo>
                    <a:pt x="795" y="700"/>
                  </a:lnTo>
                  <a:lnTo>
                    <a:pt x="764" y="685"/>
                  </a:lnTo>
                  <a:lnTo>
                    <a:pt x="637" y="677"/>
                  </a:lnTo>
                  <a:lnTo>
                    <a:pt x="615" y="715"/>
                  </a:lnTo>
                  <a:lnTo>
                    <a:pt x="604" y="747"/>
                  </a:lnTo>
                  <a:lnTo>
                    <a:pt x="568" y="780"/>
                  </a:lnTo>
                  <a:lnTo>
                    <a:pt x="536" y="794"/>
                  </a:lnTo>
                  <a:lnTo>
                    <a:pt x="493" y="798"/>
                  </a:lnTo>
                  <a:lnTo>
                    <a:pt x="450" y="794"/>
                  </a:lnTo>
                  <a:lnTo>
                    <a:pt x="423" y="773"/>
                  </a:lnTo>
                  <a:lnTo>
                    <a:pt x="376" y="753"/>
                  </a:lnTo>
                  <a:lnTo>
                    <a:pt x="358" y="731"/>
                  </a:lnTo>
                  <a:lnTo>
                    <a:pt x="264" y="655"/>
                  </a:lnTo>
                  <a:lnTo>
                    <a:pt x="227" y="609"/>
                  </a:lnTo>
                  <a:lnTo>
                    <a:pt x="121" y="526"/>
                  </a:lnTo>
                  <a:lnTo>
                    <a:pt x="85" y="475"/>
                  </a:lnTo>
                  <a:lnTo>
                    <a:pt x="85" y="408"/>
                  </a:lnTo>
                  <a:lnTo>
                    <a:pt x="76" y="363"/>
                  </a:lnTo>
                  <a:lnTo>
                    <a:pt x="31" y="342"/>
                  </a:lnTo>
                  <a:lnTo>
                    <a:pt x="0" y="305"/>
                  </a:lnTo>
                  <a:lnTo>
                    <a:pt x="0" y="271"/>
                  </a:lnTo>
                  <a:lnTo>
                    <a:pt x="4" y="255"/>
                  </a:lnTo>
                  <a:lnTo>
                    <a:pt x="63" y="309"/>
                  </a:lnTo>
                  <a:lnTo>
                    <a:pt x="71" y="307"/>
                  </a:lnTo>
                  <a:lnTo>
                    <a:pt x="90" y="257"/>
                  </a:lnTo>
                  <a:lnTo>
                    <a:pt x="147" y="230"/>
                  </a:lnTo>
                  <a:lnTo>
                    <a:pt x="213" y="210"/>
                  </a:lnTo>
                  <a:lnTo>
                    <a:pt x="276" y="179"/>
                  </a:lnTo>
                  <a:lnTo>
                    <a:pt x="301" y="136"/>
                  </a:lnTo>
                  <a:lnTo>
                    <a:pt x="444" y="84"/>
                  </a:lnTo>
                  <a:lnTo>
                    <a:pt x="456" y="0"/>
                  </a:lnTo>
                  <a:lnTo>
                    <a:pt x="493" y="9"/>
                  </a:lnTo>
                  <a:lnTo>
                    <a:pt x="518" y="54"/>
                  </a:lnTo>
                  <a:lnTo>
                    <a:pt x="545" y="89"/>
                  </a:lnTo>
                  <a:lnTo>
                    <a:pt x="570" y="89"/>
                  </a:lnTo>
                  <a:lnTo>
                    <a:pt x="594" y="104"/>
                  </a:lnTo>
                  <a:lnTo>
                    <a:pt x="649" y="46"/>
                  </a:lnTo>
                  <a:lnTo>
                    <a:pt x="688" y="67"/>
                  </a:lnTo>
                  <a:lnTo>
                    <a:pt x="708" y="102"/>
                  </a:lnTo>
                  <a:lnTo>
                    <a:pt x="735" y="100"/>
                  </a:lnTo>
                  <a:lnTo>
                    <a:pt x="815" y="115"/>
                  </a:lnTo>
                  <a:lnTo>
                    <a:pt x="849" y="160"/>
                  </a:lnTo>
                  <a:lnTo>
                    <a:pt x="892" y="167"/>
                  </a:lnTo>
                  <a:lnTo>
                    <a:pt x="897" y="174"/>
                  </a:lnTo>
                  <a:lnTo>
                    <a:pt x="897" y="185"/>
                  </a:lnTo>
                  <a:lnTo>
                    <a:pt x="878" y="225"/>
                  </a:lnTo>
                  <a:lnTo>
                    <a:pt x="951" y="293"/>
                  </a:lnTo>
                  <a:lnTo>
                    <a:pt x="978" y="305"/>
                  </a:lnTo>
                  <a:lnTo>
                    <a:pt x="1021" y="275"/>
                  </a:lnTo>
                  <a:lnTo>
                    <a:pt x="1009" y="253"/>
                  </a:lnTo>
                  <a:lnTo>
                    <a:pt x="1014" y="230"/>
                  </a:lnTo>
                  <a:lnTo>
                    <a:pt x="1104" y="264"/>
                  </a:lnTo>
                  <a:lnTo>
                    <a:pt x="1180" y="273"/>
                  </a:lnTo>
                  <a:lnTo>
                    <a:pt x="1181" y="332"/>
                  </a:lnTo>
                  <a:lnTo>
                    <a:pt x="1215" y="358"/>
                  </a:lnTo>
                  <a:lnTo>
                    <a:pt x="1233" y="352"/>
                  </a:lnTo>
                  <a:lnTo>
                    <a:pt x="1267" y="369"/>
                  </a:lnTo>
                  <a:lnTo>
                    <a:pt x="1339" y="475"/>
                  </a:lnTo>
                  <a:lnTo>
                    <a:pt x="1410" y="508"/>
                  </a:lnTo>
                  <a:close/>
                </a:path>
              </a:pathLst>
            </a:custGeom>
            <a:grpFill/>
            <a:ln w="6350" cap="flat" cmpd="sng">
              <a:solidFill>
                <a:schemeClr val="bg1"/>
              </a:solidFill>
              <a:prstDash val="solid"/>
              <a:round/>
              <a:headEnd type="none" w="med" len="med"/>
              <a:tailEnd type="none" w="med" len="med"/>
            </a:ln>
            <a:effectLst/>
          </p:spPr>
          <p:txBody>
            <a:bodyPr/>
            <a:lstStyle/>
            <a:p>
              <a:endParaRPr lang="en-GB" sz="1000" dirty="0">
                <a:latin typeface="Arial" panose="020B0604020202020204" pitchFamily="34" charset="0"/>
              </a:endParaRPr>
            </a:p>
          </p:txBody>
        </p:sp>
        <p:sp>
          <p:nvSpPr>
            <p:cNvPr id="137" name="Freeform 175">
              <a:extLst>
                <a:ext uri="{FF2B5EF4-FFF2-40B4-BE49-F238E27FC236}">
                  <a16:creationId xmlns:a16="http://schemas.microsoft.com/office/drawing/2014/main" id="{65463A5E-5C20-D5FA-0694-84A2925ED215}"/>
                </a:ext>
              </a:extLst>
            </p:cNvPr>
            <p:cNvSpPr>
              <a:spLocks noChangeAspect="1"/>
            </p:cNvSpPr>
            <p:nvPr/>
          </p:nvSpPr>
          <p:spPr bwMode="gray">
            <a:xfrm>
              <a:off x="7648453" y="3690850"/>
              <a:ext cx="373947" cy="233242"/>
            </a:xfrm>
            <a:custGeom>
              <a:avLst/>
              <a:gdLst/>
              <a:ahLst/>
              <a:cxnLst>
                <a:cxn ang="0">
                  <a:pos x="119" y="777"/>
                </a:cxn>
                <a:cxn ang="0">
                  <a:pos x="117" y="713"/>
                </a:cxn>
                <a:cxn ang="0">
                  <a:pos x="94" y="603"/>
                </a:cxn>
                <a:cxn ang="0">
                  <a:pos x="8" y="531"/>
                </a:cxn>
                <a:cxn ang="0">
                  <a:pos x="8" y="441"/>
                </a:cxn>
                <a:cxn ang="0">
                  <a:pos x="54" y="345"/>
                </a:cxn>
                <a:cxn ang="0">
                  <a:pos x="97" y="303"/>
                </a:cxn>
                <a:cxn ang="0">
                  <a:pos x="43" y="241"/>
                </a:cxn>
                <a:cxn ang="0">
                  <a:pos x="8" y="186"/>
                </a:cxn>
                <a:cxn ang="0">
                  <a:pos x="0" y="107"/>
                </a:cxn>
                <a:cxn ang="0">
                  <a:pos x="11" y="28"/>
                </a:cxn>
                <a:cxn ang="0">
                  <a:pos x="74" y="0"/>
                </a:cxn>
                <a:cxn ang="0">
                  <a:pos x="121" y="16"/>
                </a:cxn>
                <a:cxn ang="0">
                  <a:pos x="97" y="69"/>
                </a:cxn>
                <a:cxn ang="0">
                  <a:pos x="137" y="102"/>
                </a:cxn>
                <a:cxn ang="0">
                  <a:pos x="187" y="102"/>
                </a:cxn>
                <a:cxn ang="0">
                  <a:pos x="315" y="116"/>
                </a:cxn>
                <a:cxn ang="0">
                  <a:pos x="468" y="119"/>
                </a:cxn>
                <a:cxn ang="0">
                  <a:pos x="633" y="146"/>
                </a:cxn>
                <a:cxn ang="0">
                  <a:pos x="695" y="130"/>
                </a:cxn>
                <a:cxn ang="0">
                  <a:pos x="764" y="83"/>
                </a:cxn>
                <a:cxn ang="0">
                  <a:pos x="846" y="44"/>
                </a:cxn>
                <a:cxn ang="0">
                  <a:pos x="940" y="16"/>
                </a:cxn>
                <a:cxn ang="0">
                  <a:pos x="1012" y="18"/>
                </a:cxn>
                <a:cxn ang="0">
                  <a:pos x="1037" y="37"/>
                </a:cxn>
                <a:cxn ang="0">
                  <a:pos x="1145" y="67"/>
                </a:cxn>
                <a:cxn ang="0">
                  <a:pos x="1223" y="120"/>
                </a:cxn>
                <a:cxn ang="0">
                  <a:pos x="1288" y="114"/>
                </a:cxn>
                <a:cxn ang="0">
                  <a:pos x="1278" y="173"/>
                </a:cxn>
                <a:cxn ang="0">
                  <a:pos x="1258" y="215"/>
                </a:cxn>
                <a:cxn ang="0">
                  <a:pos x="1188" y="233"/>
                </a:cxn>
                <a:cxn ang="0">
                  <a:pos x="1142" y="288"/>
                </a:cxn>
                <a:cxn ang="0">
                  <a:pos x="1141" y="399"/>
                </a:cxn>
                <a:cxn ang="0">
                  <a:pos x="1108" y="409"/>
                </a:cxn>
                <a:cxn ang="0">
                  <a:pos x="1098" y="429"/>
                </a:cxn>
                <a:cxn ang="0">
                  <a:pos x="1057" y="466"/>
                </a:cxn>
                <a:cxn ang="0">
                  <a:pos x="1069" y="481"/>
                </a:cxn>
                <a:cxn ang="0">
                  <a:pos x="1086" y="488"/>
                </a:cxn>
                <a:cxn ang="0">
                  <a:pos x="1102" y="513"/>
                </a:cxn>
                <a:cxn ang="0">
                  <a:pos x="1116" y="552"/>
                </a:cxn>
                <a:cxn ang="0">
                  <a:pos x="1157" y="606"/>
                </a:cxn>
                <a:cxn ang="0">
                  <a:pos x="1160" y="630"/>
                </a:cxn>
                <a:cxn ang="0">
                  <a:pos x="1129" y="625"/>
                </a:cxn>
                <a:cxn ang="0">
                  <a:pos x="1044" y="636"/>
                </a:cxn>
                <a:cxn ang="0">
                  <a:pos x="979" y="601"/>
                </a:cxn>
                <a:cxn ang="0">
                  <a:pos x="902" y="630"/>
                </a:cxn>
                <a:cxn ang="0">
                  <a:pos x="850" y="639"/>
                </a:cxn>
                <a:cxn ang="0">
                  <a:pos x="816" y="664"/>
                </a:cxn>
                <a:cxn ang="0">
                  <a:pos x="772" y="669"/>
                </a:cxn>
                <a:cxn ang="0">
                  <a:pos x="766" y="743"/>
                </a:cxn>
                <a:cxn ang="0">
                  <a:pos x="715" y="787"/>
                </a:cxn>
                <a:cxn ang="0">
                  <a:pos x="640" y="804"/>
                </a:cxn>
                <a:cxn ang="0">
                  <a:pos x="506" y="757"/>
                </a:cxn>
                <a:cxn ang="0">
                  <a:pos x="471" y="724"/>
                </a:cxn>
                <a:cxn ang="0">
                  <a:pos x="428" y="722"/>
                </a:cxn>
                <a:cxn ang="0">
                  <a:pos x="313" y="761"/>
                </a:cxn>
                <a:cxn ang="0">
                  <a:pos x="228" y="761"/>
                </a:cxn>
                <a:cxn ang="0">
                  <a:pos x="167" y="775"/>
                </a:cxn>
                <a:cxn ang="0">
                  <a:pos x="119" y="777"/>
                </a:cxn>
              </a:cxnLst>
              <a:rect l="0" t="0" r="r" b="b"/>
              <a:pathLst>
                <a:path w="1288" h="804">
                  <a:moveTo>
                    <a:pt x="119" y="777"/>
                  </a:moveTo>
                  <a:lnTo>
                    <a:pt x="117" y="713"/>
                  </a:lnTo>
                  <a:lnTo>
                    <a:pt x="94" y="603"/>
                  </a:lnTo>
                  <a:lnTo>
                    <a:pt x="8" y="531"/>
                  </a:lnTo>
                  <a:lnTo>
                    <a:pt x="8" y="441"/>
                  </a:lnTo>
                  <a:lnTo>
                    <a:pt x="54" y="345"/>
                  </a:lnTo>
                  <a:lnTo>
                    <a:pt x="97" y="303"/>
                  </a:lnTo>
                  <a:lnTo>
                    <a:pt x="43" y="241"/>
                  </a:lnTo>
                  <a:lnTo>
                    <a:pt x="8" y="186"/>
                  </a:lnTo>
                  <a:lnTo>
                    <a:pt x="0" y="107"/>
                  </a:lnTo>
                  <a:lnTo>
                    <a:pt x="11" y="28"/>
                  </a:lnTo>
                  <a:lnTo>
                    <a:pt x="74" y="0"/>
                  </a:lnTo>
                  <a:lnTo>
                    <a:pt x="121" y="16"/>
                  </a:lnTo>
                  <a:lnTo>
                    <a:pt x="97" y="69"/>
                  </a:lnTo>
                  <a:lnTo>
                    <a:pt x="137" y="102"/>
                  </a:lnTo>
                  <a:lnTo>
                    <a:pt x="187" y="102"/>
                  </a:lnTo>
                  <a:lnTo>
                    <a:pt x="315" y="116"/>
                  </a:lnTo>
                  <a:lnTo>
                    <a:pt x="468" y="119"/>
                  </a:lnTo>
                  <a:lnTo>
                    <a:pt x="633" y="146"/>
                  </a:lnTo>
                  <a:lnTo>
                    <a:pt x="695" y="130"/>
                  </a:lnTo>
                  <a:lnTo>
                    <a:pt x="764" y="83"/>
                  </a:lnTo>
                  <a:lnTo>
                    <a:pt x="846" y="44"/>
                  </a:lnTo>
                  <a:lnTo>
                    <a:pt x="940" y="16"/>
                  </a:lnTo>
                  <a:lnTo>
                    <a:pt x="1012" y="18"/>
                  </a:lnTo>
                  <a:lnTo>
                    <a:pt x="1037" y="37"/>
                  </a:lnTo>
                  <a:lnTo>
                    <a:pt x="1145" y="67"/>
                  </a:lnTo>
                  <a:lnTo>
                    <a:pt x="1223" y="120"/>
                  </a:lnTo>
                  <a:lnTo>
                    <a:pt x="1288" y="114"/>
                  </a:lnTo>
                  <a:lnTo>
                    <a:pt x="1278" y="173"/>
                  </a:lnTo>
                  <a:lnTo>
                    <a:pt x="1258" y="215"/>
                  </a:lnTo>
                  <a:lnTo>
                    <a:pt x="1188" y="233"/>
                  </a:lnTo>
                  <a:lnTo>
                    <a:pt x="1142" y="288"/>
                  </a:lnTo>
                  <a:lnTo>
                    <a:pt x="1141" y="399"/>
                  </a:lnTo>
                  <a:lnTo>
                    <a:pt x="1108" y="409"/>
                  </a:lnTo>
                  <a:lnTo>
                    <a:pt x="1098" y="429"/>
                  </a:lnTo>
                  <a:lnTo>
                    <a:pt x="1057" y="466"/>
                  </a:lnTo>
                  <a:lnTo>
                    <a:pt x="1069" y="481"/>
                  </a:lnTo>
                  <a:lnTo>
                    <a:pt x="1086" y="488"/>
                  </a:lnTo>
                  <a:lnTo>
                    <a:pt x="1102" y="513"/>
                  </a:lnTo>
                  <a:lnTo>
                    <a:pt x="1116" y="552"/>
                  </a:lnTo>
                  <a:lnTo>
                    <a:pt x="1157" y="606"/>
                  </a:lnTo>
                  <a:lnTo>
                    <a:pt x="1160" y="630"/>
                  </a:lnTo>
                  <a:lnTo>
                    <a:pt x="1129" y="625"/>
                  </a:lnTo>
                  <a:lnTo>
                    <a:pt x="1044" y="636"/>
                  </a:lnTo>
                  <a:lnTo>
                    <a:pt x="979" y="601"/>
                  </a:lnTo>
                  <a:lnTo>
                    <a:pt x="902" y="630"/>
                  </a:lnTo>
                  <a:lnTo>
                    <a:pt x="850" y="639"/>
                  </a:lnTo>
                  <a:lnTo>
                    <a:pt x="816" y="664"/>
                  </a:lnTo>
                  <a:lnTo>
                    <a:pt x="772" y="669"/>
                  </a:lnTo>
                  <a:lnTo>
                    <a:pt x="766" y="743"/>
                  </a:lnTo>
                  <a:lnTo>
                    <a:pt x="715" y="787"/>
                  </a:lnTo>
                  <a:lnTo>
                    <a:pt x="640" y="804"/>
                  </a:lnTo>
                  <a:lnTo>
                    <a:pt x="506" y="757"/>
                  </a:lnTo>
                  <a:lnTo>
                    <a:pt x="471" y="724"/>
                  </a:lnTo>
                  <a:lnTo>
                    <a:pt x="428" y="722"/>
                  </a:lnTo>
                  <a:lnTo>
                    <a:pt x="313" y="761"/>
                  </a:lnTo>
                  <a:lnTo>
                    <a:pt x="228" y="761"/>
                  </a:lnTo>
                  <a:lnTo>
                    <a:pt x="167" y="775"/>
                  </a:lnTo>
                  <a:lnTo>
                    <a:pt x="119" y="777"/>
                  </a:lnTo>
                  <a:close/>
                </a:path>
              </a:pathLst>
            </a:custGeom>
            <a:grpFill/>
            <a:ln w="6350" cap="flat" cmpd="sng">
              <a:solidFill>
                <a:schemeClr val="bg1"/>
              </a:solidFill>
              <a:prstDash val="solid"/>
              <a:round/>
              <a:headEnd type="none" w="med" len="med"/>
              <a:tailEnd type="none" w="med" len="med"/>
            </a:ln>
            <a:effectLst/>
          </p:spPr>
          <p:txBody>
            <a:bodyPr/>
            <a:lstStyle/>
            <a:p>
              <a:endParaRPr lang="en-GB" sz="1000" dirty="0">
                <a:latin typeface="Arial" panose="020B0604020202020204" pitchFamily="34" charset="0"/>
              </a:endParaRPr>
            </a:p>
          </p:txBody>
        </p:sp>
        <p:sp>
          <p:nvSpPr>
            <p:cNvPr id="140" name="Freeform 178">
              <a:extLst>
                <a:ext uri="{FF2B5EF4-FFF2-40B4-BE49-F238E27FC236}">
                  <a16:creationId xmlns:a16="http://schemas.microsoft.com/office/drawing/2014/main" id="{D96A267E-D031-28BC-7A35-24C55507E5C3}"/>
                </a:ext>
              </a:extLst>
            </p:cNvPr>
            <p:cNvSpPr>
              <a:spLocks noChangeAspect="1"/>
            </p:cNvSpPr>
            <p:nvPr/>
          </p:nvSpPr>
          <p:spPr bwMode="gray">
            <a:xfrm>
              <a:off x="7898911" y="3320101"/>
              <a:ext cx="201757" cy="259351"/>
            </a:xfrm>
            <a:custGeom>
              <a:avLst/>
              <a:gdLst/>
              <a:ahLst/>
              <a:cxnLst>
                <a:cxn ang="0">
                  <a:pos x="326" y="895"/>
                </a:cxn>
                <a:cxn ang="0">
                  <a:pos x="325" y="839"/>
                </a:cxn>
                <a:cxn ang="0">
                  <a:pos x="321" y="796"/>
                </a:cxn>
                <a:cxn ang="0">
                  <a:pos x="310" y="751"/>
                </a:cxn>
                <a:cxn ang="0">
                  <a:pos x="321" y="688"/>
                </a:cxn>
                <a:cxn ang="0">
                  <a:pos x="321" y="618"/>
                </a:cxn>
                <a:cxn ang="0">
                  <a:pos x="301" y="508"/>
                </a:cxn>
                <a:cxn ang="0">
                  <a:pos x="262" y="433"/>
                </a:cxn>
                <a:cxn ang="0">
                  <a:pos x="208" y="353"/>
                </a:cxn>
                <a:cxn ang="0">
                  <a:pos x="165" y="275"/>
                </a:cxn>
                <a:cxn ang="0">
                  <a:pos x="153" y="212"/>
                </a:cxn>
                <a:cxn ang="0">
                  <a:pos x="122" y="162"/>
                </a:cxn>
                <a:cxn ang="0">
                  <a:pos x="73" y="112"/>
                </a:cxn>
                <a:cxn ang="0">
                  <a:pos x="26" y="73"/>
                </a:cxn>
                <a:cxn ang="0">
                  <a:pos x="0" y="76"/>
                </a:cxn>
                <a:cxn ang="0">
                  <a:pos x="20" y="35"/>
                </a:cxn>
                <a:cxn ang="0">
                  <a:pos x="47" y="17"/>
                </a:cxn>
                <a:cxn ang="0">
                  <a:pos x="77" y="24"/>
                </a:cxn>
                <a:cxn ang="0">
                  <a:pos x="107" y="21"/>
                </a:cxn>
                <a:cxn ang="0">
                  <a:pos x="167" y="0"/>
                </a:cxn>
                <a:cxn ang="0">
                  <a:pos x="227" y="19"/>
                </a:cxn>
                <a:cxn ang="0">
                  <a:pos x="254" y="35"/>
                </a:cxn>
                <a:cxn ang="0">
                  <a:pos x="325" y="93"/>
                </a:cxn>
                <a:cxn ang="0">
                  <a:pos x="353" y="103"/>
                </a:cxn>
                <a:cxn ang="0">
                  <a:pos x="413" y="91"/>
                </a:cxn>
                <a:cxn ang="0">
                  <a:pos x="443" y="99"/>
                </a:cxn>
                <a:cxn ang="0">
                  <a:pos x="485" y="142"/>
                </a:cxn>
                <a:cxn ang="0">
                  <a:pos x="516" y="135"/>
                </a:cxn>
                <a:cxn ang="0">
                  <a:pos x="530" y="162"/>
                </a:cxn>
                <a:cxn ang="0">
                  <a:pos x="531" y="193"/>
                </a:cxn>
                <a:cxn ang="0">
                  <a:pos x="530" y="221"/>
                </a:cxn>
                <a:cxn ang="0">
                  <a:pos x="519" y="283"/>
                </a:cxn>
                <a:cxn ang="0">
                  <a:pos x="542" y="303"/>
                </a:cxn>
                <a:cxn ang="0">
                  <a:pos x="556" y="329"/>
                </a:cxn>
                <a:cxn ang="0">
                  <a:pos x="587" y="334"/>
                </a:cxn>
                <a:cxn ang="0">
                  <a:pos x="596" y="362"/>
                </a:cxn>
                <a:cxn ang="0">
                  <a:pos x="589" y="394"/>
                </a:cxn>
                <a:cxn ang="0">
                  <a:pos x="615" y="448"/>
                </a:cxn>
                <a:cxn ang="0">
                  <a:pos x="670" y="476"/>
                </a:cxn>
                <a:cxn ang="0">
                  <a:pos x="684" y="502"/>
                </a:cxn>
                <a:cxn ang="0">
                  <a:pos x="688" y="531"/>
                </a:cxn>
                <a:cxn ang="0">
                  <a:pos x="683" y="560"/>
                </a:cxn>
                <a:cxn ang="0">
                  <a:pos x="695" y="590"/>
                </a:cxn>
                <a:cxn ang="0">
                  <a:pos x="683" y="618"/>
                </a:cxn>
                <a:cxn ang="0">
                  <a:pos x="657" y="634"/>
                </a:cxn>
                <a:cxn ang="0">
                  <a:pos x="570" y="612"/>
                </a:cxn>
                <a:cxn ang="0">
                  <a:pos x="544" y="627"/>
                </a:cxn>
                <a:cxn ang="0">
                  <a:pos x="528" y="601"/>
                </a:cxn>
                <a:cxn ang="0">
                  <a:pos x="500" y="614"/>
                </a:cxn>
                <a:cxn ang="0">
                  <a:pos x="486" y="643"/>
                </a:cxn>
                <a:cxn ang="0">
                  <a:pos x="476" y="734"/>
                </a:cxn>
                <a:cxn ang="0">
                  <a:pos x="448" y="747"/>
                </a:cxn>
                <a:cxn ang="0">
                  <a:pos x="428" y="770"/>
                </a:cxn>
                <a:cxn ang="0">
                  <a:pos x="425" y="799"/>
                </a:cxn>
                <a:cxn ang="0">
                  <a:pos x="395" y="816"/>
                </a:cxn>
                <a:cxn ang="0">
                  <a:pos x="385" y="843"/>
                </a:cxn>
                <a:cxn ang="0">
                  <a:pos x="382" y="873"/>
                </a:cxn>
                <a:cxn ang="0">
                  <a:pos x="361" y="895"/>
                </a:cxn>
                <a:cxn ang="0">
                  <a:pos x="326" y="895"/>
                </a:cxn>
              </a:cxnLst>
              <a:rect l="0" t="0" r="r" b="b"/>
              <a:pathLst>
                <a:path w="695" h="895">
                  <a:moveTo>
                    <a:pt x="326" y="895"/>
                  </a:moveTo>
                  <a:lnTo>
                    <a:pt x="325" y="839"/>
                  </a:lnTo>
                  <a:lnTo>
                    <a:pt x="321" y="796"/>
                  </a:lnTo>
                  <a:lnTo>
                    <a:pt x="310" y="751"/>
                  </a:lnTo>
                  <a:lnTo>
                    <a:pt x="321" y="688"/>
                  </a:lnTo>
                  <a:lnTo>
                    <a:pt x="321" y="618"/>
                  </a:lnTo>
                  <a:lnTo>
                    <a:pt x="301" y="508"/>
                  </a:lnTo>
                  <a:lnTo>
                    <a:pt x="262" y="433"/>
                  </a:lnTo>
                  <a:lnTo>
                    <a:pt x="208" y="353"/>
                  </a:lnTo>
                  <a:lnTo>
                    <a:pt x="165" y="275"/>
                  </a:lnTo>
                  <a:lnTo>
                    <a:pt x="153" y="212"/>
                  </a:lnTo>
                  <a:lnTo>
                    <a:pt x="122" y="162"/>
                  </a:lnTo>
                  <a:lnTo>
                    <a:pt x="73" y="112"/>
                  </a:lnTo>
                  <a:lnTo>
                    <a:pt x="26" y="73"/>
                  </a:lnTo>
                  <a:lnTo>
                    <a:pt x="0" y="76"/>
                  </a:lnTo>
                  <a:lnTo>
                    <a:pt x="20" y="35"/>
                  </a:lnTo>
                  <a:lnTo>
                    <a:pt x="47" y="17"/>
                  </a:lnTo>
                  <a:lnTo>
                    <a:pt x="77" y="24"/>
                  </a:lnTo>
                  <a:lnTo>
                    <a:pt x="107" y="21"/>
                  </a:lnTo>
                  <a:lnTo>
                    <a:pt x="167" y="0"/>
                  </a:lnTo>
                  <a:lnTo>
                    <a:pt x="227" y="19"/>
                  </a:lnTo>
                  <a:lnTo>
                    <a:pt x="254" y="35"/>
                  </a:lnTo>
                  <a:lnTo>
                    <a:pt x="325" y="93"/>
                  </a:lnTo>
                  <a:lnTo>
                    <a:pt x="353" y="103"/>
                  </a:lnTo>
                  <a:lnTo>
                    <a:pt x="413" y="91"/>
                  </a:lnTo>
                  <a:lnTo>
                    <a:pt x="443" y="99"/>
                  </a:lnTo>
                  <a:lnTo>
                    <a:pt x="485" y="142"/>
                  </a:lnTo>
                  <a:lnTo>
                    <a:pt x="516" y="135"/>
                  </a:lnTo>
                  <a:lnTo>
                    <a:pt x="530" y="162"/>
                  </a:lnTo>
                  <a:lnTo>
                    <a:pt x="531" y="193"/>
                  </a:lnTo>
                  <a:lnTo>
                    <a:pt x="530" y="221"/>
                  </a:lnTo>
                  <a:lnTo>
                    <a:pt x="519" y="283"/>
                  </a:lnTo>
                  <a:lnTo>
                    <a:pt x="542" y="303"/>
                  </a:lnTo>
                  <a:lnTo>
                    <a:pt x="556" y="329"/>
                  </a:lnTo>
                  <a:lnTo>
                    <a:pt x="587" y="334"/>
                  </a:lnTo>
                  <a:lnTo>
                    <a:pt x="596" y="362"/>
                  </a:lnTo>
                  <a:lnTo>
                    <a:pt x="589" y="394"/>
                  </a:lnTo>
                  <a:lnTo>
                    <a:pt x="615" y="448"/>
                  </a:lnTo>
                  <a:lnTo>
                    <a:pt x="670" y="476"/>
                  </a:lnTo>
                  <a:lnTo>
                    <a:pt x="684" y="502"/>
                  </a:lnTo>
                  <a:lnTo>
                    <a:pt x="688" y="531"/>
                  </a:lnTo>
                  <a:lnTo>
                    <a:pt x="683" y="560"/>
                  </a:lnTo>
                  <a:lnTo>
                    <a:pt x="695" y="590"/>
                  </a:lnTo>
                  <a:lnTo>
                    <a:pt x="683" y="618"/>
                  </a:lnTo>
                  <a:lnTo>
                    <a:pt x="657" y="634"/>
                  </a:lnTo>
                  <a:lnTo>
                    <a:pt x="570" y="612"/>
                  </a:lnTo>
                  <a:lnTo>
                    <a:pt x="544" y="627"/>
                  </a:lnTo>
                  <a:lnTo>
                    <a:pt x="528" y="601"/>
                  </a:lnTo>
                  <a:lnTo>
                    <a:pt x="500" y="614"/>
                  </a:lnTo>
                  <a:lnTo>
                    <a:pt x="486" y="643"/>
                  </a:lnTo>
                  <a:lnTo>
                    <a:pt x="476" y="734"/>
                  </a:lnTo>
                  <a:lnTo>
                    <a:pt x="448" y="747"/>
                  </a:lnTo>
                  <a:lnTo>
                    <a:pt x="428" y="770"/>
                  </a:lnTo>
                  <a:lnTo>
                    <a:pt x="425" y="799"/>
                  </a:lnTo>
                  <a:lnTo>
                    <a:pt x="395" y="816"/>
                  </a:lnTo>
                  <a:lnTo>
                    <a:pt x="385" y="843"/>
                  </a:lnTo>
                  <a:lnTo>
                    <a:pt x="382" y="873"/>
                  </a:lnTo>
                  <a:lnTo>
                    <a:pt x="361" y="895"/>
                  </a:lnTo>
                  <a:lnTo>
                    <a:pt x="326" y="895"/>
                  </a:lnTo>
                  <a:close/>
                </a:path>
              </a:pathLst>
            </a:custGeom>
            <a:grpFill/>
            <a:ln w="6350" cap="flat" cmpd="sng">
              <a:solidFill>
                <a:schemeClr val="bg1"/>
              </a:solidFill>
              <a:prstDash val="solid"/>
              <a:round/>
              <a:headEnd type="none" w="med" len="med"/>
              <a:tailEnd type="none" w="med" len="med"/>
            </a:ln>
            <a:effectLst/>
          </p:spPr>
          <p:txBody>
            <a:bodyPr/>
            <a:lstStyle/>
            <a:p>
              <a:endParaRPr lang="en-GB" sz="1000" dirty="0">
                <a:latin typeface="Arial" panose="020B0604020202020204" pitchFamily="34" charset="0"/>
              </a:endParaRPr>
            </a:p>
          </p:txBody>
        </p:sp>
        <p:sp>
          <p:nvSpPr>
            <p:cNvPr id="143" name="Freeform 182">
              <a:extLst>
                <a:ext uri="{FF2B5EF4-FFF2-40B4-BE49-F238E27FC236}">
                  <a16:creationId xmlns:a16="http://schemas.microsoft.com/office/drawing/2014/main" id="{E974C85E-C0A9-8AA3-972E-972AAD97640D}"/>
                </a:ext>
              </a:extLst>
            </p:cNvPr>
            <p:cNvSpPr>
              <a:spLocks noChangeAspect="1"/>
            </p:cNvSpPr>
            <p:nvPr/>
          </p:nvSpPr>
          <p:spPr bwMode="gray">
            <a:xfrm>
              <a:off x="7321467" y="3224367"/>
              <a:ext cx="328725" cy="161877"/>
            </a:xfrm>
            <a:custGeom>
              <a:avLst/>
              <a:gdLst/>
              <a:ahLst/>
              <a:cxnLst>
                <a:cxn ang="0">
                  <a:pos x="1065" y="358"/>
                </a:cxn>
                <a:cxn ang="0">
                  <a:pos x="1018" y="370"/>
                </a:cxn>
                <a:cxn ang="0">
                  <a:pos x="957" y="329"/>
                </a:cxn>
                <a:cxn ang="0">
                  <a:pos x="898" y="313"/>
                </a:cxn>
                <a:cxn ang="0">
                  <a:pos x="853" y="324"/>
                </a:cxn>
                <a:cxn ang="0">
                  <a:pos x="791" y="318"/>
                </a:cxn>
                <a:cxn ang="0">
                  <a:pos x="729" y="351"/>
                </a:cxn>
                <a:cxn ang="0">
                  <a:pos x="712" y="394"/>
                </a:cxn>
                <a:cxn ang="0">
                  <a:pos x="673" y="406"/>
                </a:cxn>
                <a:cxn ang="0">
                  <a:pos x="623" y="431"/>
                </a:cxn>
                <a:cxn ang="0">
                  <a:pos x="560" y="410"/>
                </a:cxn>
                <a:cxn ang="0">
                  <a:pos x="501" y="444"/>
                </a:cxn>
                <a:cxn ang="0">
                  <a:pos x="386" y="478"/>
                </a:cxn>
                <a:cxn ang="0">
                  <a:pos x="337" y="551"/>
                </a:cxn>
                <a:cxn ang="0">
                  <a:pos x="314" y="552"/>
                </a:cxn>
                <a:cxn ang="0">
                  <a:pos x="191" y="557"/>
                </a:cxn>
                <a:cxn ang="0">
                  <a:pos x="101" y="486"/>
                </a:cxn>
                <a:cxn ang="0">
                  <a:pos x="49" y="460"/>
                </a:cxn>
                <a:cxn ang="0">
                  <a:pos x="23" y="408"/>
                </a:cxn>
                <a:cxn ang="0">
                  <a:pos x="0" y="327"/>
                </a:cxn>
                <a:cxn ang="0">
                  <a:pos x="22" y="284"/>
                </a:cxn>
                <a:cxn ang="0">
                  <a:pos x="46" y="247"/>
                </a:cxn>
                <a:cxn ang="0">
                  <a:pos x="73" y="250"/>
                </a:cxn>
                <a:cxn ang="0">
                  <a:pos x="94" y="265"/>
                </a:cxn>
                <a:cxn ang="0">
                  <a:pos x="150" y="259"/>
                </a:cxn>
                <a:cxn ang="0">
                  <a:pos x="198" y="222"/>
                </a:cxn>
                <a:cxn ang="0">
                  <a:pos x="198" y="196"/>
                </a:cxn>
                <a:cxn ang="0">
                  <a:pos x="230" y="190"/>
                </a:cxn>
                <a:cxn ang="0">
                  <a:pos x="250" y="157"/>
                </a:cxn>
                <a:cxn ang="0">
                  <a:pos x="253" y="111"/>
                </a:cxn>
                <a:cxn ang="0">
                  <a:pos x="262" y="95"/>
                </a:cxn>
                <a:cxn ang="0">
                  <a:pos x="293" y="85"/>
                </a:cxn>
                <a:cxn ang="0">
                  <a:pos x="312" y="55"/>
                </a:cxn>
                <a:cxn ang="0">
                  <a:pos x="333" y="28"/>
                </a:cxn>
                <a:cxn ang="0">
                  <a:pos x="375" y="31"/>
                </a:cxn>
                <a:cxn ang="0">
                  <a:pos x="401" y="8"/>
                </a:cxn>
                <a:cxn ang="0">
                  <a:pos x="443" y="28"/>
                </a:cxn>
                <a:cxn ang="0">
                  <a:pos x="484" y="18"/>
                </a:cxn>
                <a:cxn ang="0">
                  <a:pos x="521" y="0"/>
                </a:cxn>
                <a:cxn ang="0">
                  <a:pos x="553" y="23"/>
                </a:cxn>
                <a:cxn ang="0">
                  <a:pos x="590" y="59"/>
                </a:cxn>
                <a:cxn ang="0">
                  <a:pos x="614" y="95"/>
                </a:cxn>
                <a:cxn ang="0">
                  <a:pos x="643" y="104"/>
                </a:cxn>
                <a:cxn ang="0">
                  <a:pos x="680" y="85"/>
                </a:cxn>
                <a:cxn ang="0">
                  <a:pos x="713" y="50"/>
                </a:cxn>
                <a:cxn ang="0">
                  <a:pos x="785" y="50"/>
                </a:cxn>
                <a:cxn ang="0">
                  <a:pos x="824" y="77"/>
                </a:cxn>
                <a:cxn ang="0">
                  <a:pos x="851" y="57"/>
                </a:cxn>
                <a:cxn ang="0">
                  <a:pos x="889" y="38"/>
                </a:cxn>
                <a:cxn ang="0">
                  <a:pos x="935" y="35"/>
                </a:cxn>
                <a:cxn ang="0">
                  <a:pos x="986" y="38"/>
                </a:cxn>
                <a:cxn ang="0">
                  <a:pos x="1025" y="63"/>
                </a:cxn>
                <a:cxn ang="0">
                  <a:pos x="1054" y="95"/>
                </a:cxn>
                <a:cxn ang="0">
                  <a:pos x="1096" y="127"/>
                </a:cxn>
                <a:cxn ang="0">
                  <a:pos x="1132" y="138"/>
                </a:cxn>
                <a:cxn ang="0">
                  <a:pos x="1131" y="163"/>
                </a:cxn>
                <a:cxn ang="0">
                  <a:pos x="1088" y="273"/>
                </a:cxn>
                <a:cxn ang="0">
                  <a:pos x="1065" y="358"/>
                </a:cxn>
              </a:cxnLst>
              <a:rect l="0" t="0" r="r" b="b"/>
              <a:pathLst>
                <a:path w="1132" h="557">
                  <a:moveTo>
                    <a:pt x="1065" y="358"/>
                  </a:moveTo>
                  <a:lnTo>
                    <a:pt x="1018" y="370"/>
                  </a:lnTo>
                  <a:lnTo>
                    <a:pt x="957" y="329"/>
                  </a:lnTo>
                  <a:lnTo>
                    <a:pt x="898" y="313"/>
                  </a:lnTo>
                  <a:lnTo>
                    <a:pt x="853" y="324"/>
                  </a:lnTo>
                  <a:lnTo>
                    <a:pt x="791" y="318"/>
                  </a:lnTo>
                  <a:lnTo>
                    <a:pt x="729" y="351"/>
                  </a:lnTo>
                  <a:lnTo>
                    <a:pt x="712" y="394"/>
                  </a:lnTo>
                  <a:lnTo>
                    <a:pt x="673" y="406"/>
                  </a:lnTo>
                  <a:lnTo>
                    <a:pt x="623" y="431"/>
                  </a:lnTo>
                  <a:lnTo>
                    <a:pt x="560" y="410"/>
                  </a:lnTo>
                  <a:lnTo>
                    <a:pt x="501" y="444"/>
                  </a:lnTo>
                  <a:lnTo>
                    <a:pt x="386" y="478"/>
                  </a:lnTo>
                  <a:lnTo>
                    <a:pt x="337" y="551"/>
                  </a:lnTo>
                  <a:lnTo>
                    <a:pt x="314" y="552"/>
                  </a:lnTo>
                  <a:lnTo>
                    <a:pt x="191" y="557"/>
                  </a:lnTo>
                  <a:lnTo>
                    <a:pt x="101" y="486"/>
                  </a:lnTo>
                  <a:lnTo>
                    <a:pt x="49" y="460"/>
                  </a:lnTo>
                  <a:lnTo>
                    <a:pt x="23" y="408"/>
                  </a:lnTo>
                  <a:lnTo>
                    <a:pt x="0" y="327"/>
                  </a:lnTo>
                  <a:lnTo>
                    <a:pt x="22" y="284"/>
                  </a:lnTo>
                  <a:lnTo>
                    <a:pt x="46" y="247"/>
                  </a:lnTo>
                  <a:lnTo>
                    <a:pt x="73" y="250"/>
                  </a:lnTo>
                  <a:lnTo>
                    <a:pt x="94" y="265"/>
                  </a:lnTo>
                  <a:lnTo>
                    <a:pt x="150" y="259"/>
                  </a:lnTo>
                  <a:lnTo>
                    <a:pt x="198" y="222"/>
                  </a:lnTo>
                  <a:lnTo>
                    <a:pt x="198" y="196"/>
                  </a:lnTo>
                  <a:lnTo>
                    <a:pt x="230" y="190"/>
                  </a:lnTo>
                  <a:lnTo>
                    <a:pt x="250" y="157"/>
                  </a:lnTo>
                  <a:lnTo>
                    <a:pt x="253" y="111"/>
                  </a:lnTo>
                  <a:lnTo>
                    <a:pt x="262" y="95"/>
                  </a:lnTo>
                  <a:lnTo>
                    <a:pt x="293" y="85"/>
                  </a:lnTo>
                  <a:lnTo>
                    <a:pt x="312" y="55"/>
                  </a:lnTo>
                  <a:lnTo>
                    <a:pt x="333" y="28"/>
                  </a:lnTo>
                  <a:lnTo>
                    <a:pt x="375" y="31"/>
                  </a:lnTo>
                  <a:lnTo>
                    <a:pt x="401" y="8"/>
                  </a:lnTo>
                  <a:lnTo>
                    <a:pt x="443" y="28"/>
                  </a:lnTo>
                  <a:lnTo>
                    <a:pt x="484" y="18"/>
                  </a:lnTo>
                  <a:lnTo>
                    <a:pt x="521" y="0"/>
                  </a:lnTo>
                  <a:lnTo>
                    <a:pt x="553" y="23"/>
                  </a:lnTo>
                  <a:lnTo>
                    <a:pt x="590" y="59"/>
                  </a:lnTo>
                  <a:lnTo>
                    <a:pt x="614" y="95"/>
                  </a:lnTo>
                  <a:lnTo>
                    <a:pt x="643" y="104"/>
                  </a:lnTo>
                  <a:lnTo>
                    <a:pt x="680" y="85"/>
                  </a:lnTo>
                  <a:lnTo>
                    <a:pt x="713" y="50"/>
                  </a:lnTo>
                  <a:lnTo>
                    <a:pt x="785" y="50"/>
                  </a:lnTo>
                  <a:lnTo>
                    <a:pt x="824" y="77"/>
                  </a:lnTo>
                  <a:lnTo>
                    <a:pt x="851" y="57"/>
                  </a:lnTo>
                  <a:lnTo>
                    <a:pt x="889" y="38"/>
                  </a:lnTo>
                  <a:lnTo>
                    <a:pt x="935" y="35"/>
                  </a:lnTo>
                  <a:lnTo>
                    <a:pt x="986" y="38"/>
                  </a:lnTo>
                  <a:lnTo>
                    <a:pt x="1025" y="63"/>
                  </a:lnTo>
                  <a:lnTo>
                    <a:pt x="1054" y="95"/>
                  </a:lnTo>
                  <a:lnTo>
                    <a:pt x="1096" y="127"/>
                  </a:lnTo>
                  <a:lnTo>
                    <a:pt x="1132" y="138"/>
                  </a:lnTo>
                  <a:lnTo>
                    <a:pt x="1131" y="163"/>
                  </a:lnTo>
                  <a:lnTo>
                    <a:pt x="1088" y="273"/>
                  </a:lnTo>
                  <a:lnTo>
                    <a:pt x="1065" y="358"/>
                  </a:lnTo>
                  <a:close/>
                </a:path>
              </a:pathLst>
            </a:custGeom>
            <a:grpFill/>
            <a:ln w="6350" cap="flat" cmpd="sng">
              <a:solidFill>
                <a:schemeClr val="bg1"/>
              </a:solidFill>
              <a:prstDash val="solid"/>
              <a:round/>
              <a:headEnd type="none" w="med" len="med"/>
              <a:tailEnd type="none" w="med" len="med"/>
            </a:ln>
            <a:effectLst/>
          </p:spPr>
          <p:txBody>
            <a:bodyPr/>
            <a:lstStyle/>
            <a:p>
              <a:endParaRPr lang="en-GB" sz="1000" dirty="0">
                <a:latin typeface="Arial" panose="020B0604020202020204" pitchFamily="34" charset="0"/>
              </a:endParaRPr>
            </a:p>
          </p:txBody>
        </p:sp>
        <p:sp>
          <p:nvSpPr>
            <p:cNvPr id="145" name="Freeform 184">
              <a:extLst>
                <a:ext uri="{FF2B5EF4-FFF2-40B4-BE49-F238E27FC236}">
                  <a16:creationId xmlns:a16="http://schemas.microsoft.com/office/drawing/2014/main" id="{197608E7-416D-0DDB-9D8B-E022F6F295A4}"/>
                </a:ext>
              </a:extLst>
            </p:cNvPr>
            <p:cNvSpPr>
              <a:spLocks noChangeAspect="1"/>
            </p:cNvSpPr>
            <p:nvPr/>
          </p:nvSpPr>
          <p:spPr bwMode="gray">
            <a:xfrm>
              <a:off x="7518007" y="3339248"/>
              <a:ext cx="565268" cy="393377"/>
            </a:xfrm>
            <a:custGeom>
              <a:avLst/>
              <a:gdLst/>
              <a:ahLst/>
              <a:cxnLst>
                <a:cxn ang="0">
                  <a:pos x="1675" y="1330"/>
                </a:cxn>
                <a:cxn ang="0">
                  <a:pos x="1489" y="1247"/>
                </a:cxn>
                <a:cxn ang="0">
                  <a:pos x="1392" y="1226"/>
                </a:cxn>
                <a:cxn ang="0">
                  <a:pos x="1216" y="1293"/>
                </a:cxn>
                <a:cxn ang="0">
                  <a:pos x="1085" y="1356"/>
                </a:cxn>
                <a:cxn ang="0">
                  <a:pos x="767" y="1326"/>
                </a:cxn>
                <a:cxn ang="0">
                  <a:pos x="589" y="1312"/>
                </a:cxn>
                <a:cxn ang="0">
                  <a:pos x="573" y="1226"/>
                </a:cxn>
                <a:cxn ang="0">
                  <a:pos x="490" y="1200"/>
                </a:cxn>
                <a:cxn ang="0">
                  <a:pos x="499" y="1099"/>
                </a:cxn>
                <a:cxn ang="0">
                  <a:pos x="429" y="1091"/>
                </a:cxn>
                <a:cxn ang="0">
                  <a:pos x="266" y="1009"/>
                </a:cxn>
                <a:cxn ang="0">
                  <a:pos x="253" y="917"/>
                </a:cxn>
                <a:cxn ang="0">
                  <a:pos x="183" y="887"/>
                </a:cxn>
                <a:cxn ang="0">
                  <a:pos x="133" y="768"/>
                </a:cxn>
                <a:cxn ang="0">
                  <a:pos x="73" y="680"/>
                </a:cxn>
                <a:cxn ang="0">
                  <a:pos x="0" y="641"/>
                </a:cxn>
                <a:cxn ang="0">
                  <a:pos x="131" y="604"/>
                </a:cxn>
                <a:cxn ang="0">
                  <a:pos x="217" y="511"/>
                </a:cxn>
                <a:cxn ang="0">
                  <a:pos x="275" y="416"/>
                </a:cxn>
                <a:cxn ang="0">
                  <a:pos x="339" y="316"/>
                </a:cxn>
                <a:cxn ang="0">
                  <a:pos x="370" y="236"/>
                </a:cxn>
                <a:cxn ang="0">
                  <a:pos x="411" y="168"/>
                </a:cxn>
                <a:cxn ang="0">
                  <a:pos x="493" y="146"/>
                </a:cxn>
                <a:cxn ang="0">
                  <a:pos x="535" y="93"/>
                </a:cxn>
                <a:cxn ang="0">
                  <a:pos x="626" y="82"/>
                </a:cxn>
                <a:cxn ang="0">
                  <a:pos x="783" y="100"/>
                </a:cxn>
                <a:cxn ang="0">
                  <a:pos x="896" y="82"/>
                </a:cxn>
                <a:cxn ang="0">
                  <a:pos x="974" y="139"/>
                </a:cxn>
                <a:cxn ang="0">
                  <a:pos x="1097" y="79"/>
                </a:cxn>
                <a:cxn ang="0">
                  <a:pos x="1288" y="0"/>
                </a:cxn>
                <a:cxn ang="0">
                  <a:pos x="1341" y="2"/>
                </a:cxn>
                <a:cxn ang="0">
                  <a:pos x="1437" y="91"/>
                </a:cxn>
                <a:cxn ang="0">
                  <a:pos x="1480" y="204"/>
                </a:cxn>
                <a:cxn ang="0">
                  <a:pos x="1577" y="362"/>
                </a:cxn>
                <a:cxn ang="0">
                  <a:pos x="1636" y="547"/>
                </a:cxn>
                <a:cxn ang="0">
                  <a:pos x="1625" y="680"/>
                </a:cxn>
                <a:cxn ang="0">
                  <a:pos x="1640" y="768"/>
                </a:cxn>
                <a:cxn ang="0">
                  <a:pos x="1640" y="837"/>
                </a:cxn>
                <a:cxn ang="0">
                  <a:pos x="1720" y="897"/>
                </a:cxn>
                <a:cxn ang="0">
                  <a:pos x="1798" y="865"/>
                </a:cxn>
                <a:cxn ang="0">
                  <a:pos x="1888" y="842"/>
                </a:cxn>
                <a:cxn ang="0">
                  <a:pos x="1941" y="856"/>
                </a:cxn>
                <a:cxn ang="0">
                  <a:pos x="1949" y="948"/>
                </a:cxn>
                <a:cxn ang="0">
                  <a:pos x="1930" y="1009"/>
                </a:cxn>
                <a:cxn ang="0">
                  <a:pos x="1875" y="1038"/>
                </a:cxn>
                <a:cxn ang="0">
                  <a:pos x="1808" y="1104"/>
                </a:cxn>
                <a:cxn ang="0">
                  <a:pos x="1771" y="1105"/>
                </a:cxn>
                <a:cxn ang="0">
                  <a:pos x="1818" y="1032"/>
                </a:cxn>
                <a:cxn ang="0">
                  <a:pos x="1789" y="979"/>
                </a:cxn>
                <a:cxn ang="0">
                  <a:pos x="1758" y="1112"/>
                </a:cxn>
                <a:cxn ang="0">
                  <a:pos x="1740" y="1185"/>
                </a:cxn>
                <a:cxn ang="0">
                  <a:pos x="1735" y="1281"/>
                </a:cxn>
              </a:cxnLst>
              <a:rect l="0" t="0" r="r" b="b"/>
              <a:pathLst>
                <a:path w="1952" h="1356">
                  <a:moveTo>
                    <a:pt x="1740" y="1324"/>
                  </a:moveTo>
                  <a:lnTo>
                    <a:pt x="1675" y="1330"/>
                  </a:lnTo>
                  <a:lnTo>
                    <a:pt x="1597" y="1277"/>
                  </a:lnTo>
                  <a:lnTo>
                    <a:pt x="1489" y="1247"/>
                  </a:lnTo>
                  <a:lnTo>
                    <a:pt x="1464" y="1228"/>
                  </a:lnTo>
                  <a:lnTo>
                    <a:pt x="1392" y="1226"/>
                  </a:lnTo>
                  <a:lnTo>
                    <a:pt x="1298" y="1254"/>
                  </a:lnTo>
                  <a:lnTo>
                    <a:pt x="1216" y="1293"/>
                  </a:lnTo>
                  <a:lnTo>
                    <a:pt x="1147" y="1340"/>
                  </a:lnTo>
                  <a:lnTo>
                    <a:pt x="1085" y="1356"/>
                  </a:lnTo>
                  <a:lnTo>
                    <a:pt x="920" y="1329"/>
                  </a:lnTo>
                  <a:lnTo>
                    <a:pt x="767" y="1326"/>
                  </a:lnTo>
                  <a:lnTo>
                    <a:pt x="639" y="1312"/>
                  </a:lnTo>
                  <a:lnTo>
                    <a:pt x="589" y="1312"/>
                  </a:lnTo>
                  <a:lnTo>
                    <a:pt x="549" y="1279"/>
                  </a:lnTo>
                  <a:lnTo>
                    <a:pt x="573" y="1226"/>
                  </a:lnTo>
                  <a:lnTo>
                    <a:pt x="526" y="1210"/>
                  </a:lnTo>
                  <a:lnTo>
                    <a:pt x="490" y="1200"/>
                  </a:lnTo>
                  <a:lnTo>
                    <a:pt x="460" y="1139"/>
                  </a:lnTo>
                  <a:lnTo>
                    <a:pt x="499" y="1099"/>
                  </a:lnTo>
                  <a:lnTo>
                    <a:pt x="473" y="1058"/>
                  </a:lnTo>
                  <a:lnTo>
                    <a:pt x="429" y="1091"/>
                  </a:lnTo>
                  <a:lnTo>
                    <a:pt x="323" y="1054"/>
                  </a:lnTo>
                  <a:lnTo>
                    <a:pt x="266" y="1009"/>
                  </a:lnTo>
                  <a:lnTo>
                    <a:pt x="262" y="952"/>
                  </a:lnTo>
                  <a:lnTo>
                    <a:pt x="253" y="917"/>
                  </a:lnTo>
                  <a:lnTo>
                    <a:pt x="223" y="897"/>
                  </a:lnTo>
                  <a:lnTo>
                    <a:pt x="183" y="887"/>
                  </a:lnTo>
                  <a:lnTo>
                    <a:pt x="149" y="837"/>
                  </a:lnTo>
                  <a:lnTo>
                    <a:pt x="133" y="768"/>
                  </a:lnTo>
                  <a:lnTo>
                    <a:pt x="111" y="725"/>
                  </a:lnTo>
                  <a:lnTo>
                    <a:pt x="73" y="680"/>
                  </a:lnTo>
                  <a:lnTo>
                    <a:pt x="18" y="655"/>
                  </a:lnTo>
                  <a:lnTo>
                    <a:pt x="0" y="641"/>
                  </a:lnTo>
                  <a:lnTo>
                    <a:pt x="12" y="641"/>
                  </a:lnTo>
                  <a:lnTo>
                    <a:pt x="131" y="604"/>
                  </a:lnTo>
                  <a:lnTo>
                    <a:pt x="190" y="578"/>
                  </a:lnTo>
                  <a:lnTo>
                    <a:pt x="217" y="511"/>
                  </a:lnTo>
                  <a:lnTo>
                    <a:pt x="245" y="474"/>
                  </a:lnTo>
                  <a:lnTo>
                    <a:pt x="275" y="416"/>
                  </a:lnTo>
                  <a:lnTo>
                    <a:pt x="294" y="367"/>
                  </a:lnTo>
                  <a:lnTo>
                    <a:pt x="339" y="316"/>
                  </a:lnTo>
                  <a:lnTo>
                    <a:pt x="348" y="274"/>
                  </a:lnTo>
                  <a:lnTo>
                    <a:pt x="370" y="236"/>
                  </a:lnTo>
                  <a:lnTo>
                    <a:pt x="372" y="208"/>
                  </a:lnTo>
                  <a:lnTo>
                    <a:pt x="411" y="168"/>
                  </a:lnTo>
                  <a:lnTo>
                    <a:pt x="465" y="146"/>
                  </a:lnTo>
                  <a:lnTo>
                    <a:pt x="493" y="146"/>
                  </a:lnTo>
                  <a:lnTo>
                    <a:pt x="520" y="119"/>
                  </a:lnTo>
                  <a:lnTo>
                    <a:pt x="535" y="93"/>
                  </a:lnTo>
                  <a:lnTo>
                    <a:pt x="563" y="82"/>
                  </a:lnTo>
                  <a:lnTo>
                    <a:pt x="626" y="82"/>
                  </a:lnTo>
                  <a:lnTo>
                    <a:pt x="693" y="93"/>
                  </a:lnTo>
                  <a:lnTo>
                    <a:pt x="783" y="100"/>
                  </a:lnTo>
                  <a:lnTo>
                    <a:pt x="839" y="84"/>
                  </a:lnTo>
                  <a:lnTo>
                    <a:pt x="896" y="82"/>
                  </a:lnTo>
                  <a:lnTo>
                    <a:pt x="939" y="119"/>
                  </a:lnTo>
                  <a:lnTo>
                    <a:pt x="974" y="139"/>
                  </a:lnTo>
                  <a:lnTo>
                    <a:pt x="1036" y="96"/>
                  </a:lnTo>
                  <a:lnTo>
                    <a:pt x="1097" y="79"/>
                  </a:lnTo>
                  <a:lnTo>
                    <a:pt x="1161" y="78"/>
                  </a:lnTo>
                  <a:lnTo>
                    <a:pt x="1288" y="0"/>
                  </a:lnTo>
                  <a:lnTo>
                    <a:pt x="1315" y="5"/>
                  </a:lnTo>
                  <a:lnTo>
                    <a:pt x="1341" y="2"/>
                  </a:lnTo>
                  <a:lnTo>
                    <a:pt x="1388" y="41"/>
                  </a:lnTo>
                  <a:lnTo>
                    <a:pt x="1437" y="91"/>
                  </a:lnTo>
                  <a:lnTo>
                    <a:pt x="1468" y="141"/>
                  </a:lnTo>
                  <a:lnTo>
                    <a:pt x="1480" y="204"/>
                  </a:lnTo>
                  <a:lnTo>
                    <a:pt x="1523" y="282"/>
                  </a:lnTo>
                  <a:lnTo>
                    <a:pt x="1577" y="362"/>
                  </a:lnTo>
                  <a:lnTo>
                    <a:pt x="1616" y="437"/>
                  </a:lnTo>
                  <a:lnTo>
                    <a:pt x="1636" y="547"/>
                  </a:lnTo>
                  <a:lnTo>
                    <a:pt x="1636" y="617"/>
                  </a:lnTo>
                  <a:lnTo>
                    <a:pt x="1625" y="680"/>
                  </a:lnTo>
                  <a:lnTo>
                    <a:pt x="1636" y="725"/>
                  </a:lnTo>
                  <a:lnTo>
                    <a:pt x="1640" y="768"/>
                  </a:lnTo>
                  <a:lnTo>
                    <a:pt x="1641" y="824"/>
                  </a:lnTo>
                  <a:lnTo>
                    <a:pt x="1640" y="837"/>
                  </a:lnTo>
                  <a:lnTo>
                    <a:pt x="1673" y="833"/>
                  </a:lnTo>
                  <a:lnTo>
                    <a:pt x="1720" y="897"/>
                  </a:lnTo>
                  <a:lnTo>
                    <a:pt x="1759" y="894"/>
                  </a:lnTo>
                  <a:lnTo>
                    <a:pt x="1798" y="865"/>
                  </a:lnTo>
                  <a:lnTo>
                    <a:pt x="1855" y="856"/>
                  </a:lnTo>
                  <a:lnTo>
                    <a:pt x="1888" y="842"/>
                  </a:lnTo>
                  <a:lnTo>
                    <a:pt x="1920" y="844"/>
                  </a:lnTo>
                  <a:lnTo>
                    <a:pt x="1941" y="856"/>
                  </a:lnTo>
                  <a:lnTo>
                    <a:pt x="1952" y="883"/>
                  </a:lnTo>
                  <a:lnTo>
                    <a:pt x="1949" y="948"/>
                  </a:lnTo>
                  <a:lnTo>
                    <a:pt x="1943" y="989"/>
                  </a:lnTo>
                  <a:lnTo>
                    <a:pt x="1930" y="1009"/>
                  </a:lnTo>
                  <a:lnTo>
                    <a:pt x="1912" y="1030"/>
                  </a:lnTo>
                  <a:lnTo>
                    <a:pt x="1875" y="1038"/>
                  </a:lnTo>
                  <a:lnTo>
                    <a:pt x="1836" y="1065"/>
                  </a:lnTo>
                  <a:lnTo>
                    <a:pt x="1808" y="1104"/>
                  </a:lnTo>
                  <a:lnTo>
                    <a:pt x="1780" y="1128"/>
                  </a:lnTo>
                  <a:lnTo>
                    <a:pt x="1771" y="1105"/>
                  </a:lnTo>
                  <a:lnTo>
                    <a:pt x="1796" y="1078"/>
                  </a:lnTo>
                  <a:lnTo>
                    <a:pt x="1818" y="1032"/>
                  </a:lnTo>
                  <a:lnTo>
                    <a:pt x="1818" y="979"/>
                  </a:lnTo>
                  <a:lnTo>
                    <a:pt x="1789" y="979"/>
                  </a:lnTo>
                  <a:lnTo>
                    <a:pt x="1775" y="1065"/>
                  </a:lnTo>
                  <a:lnTo>
                    <a:pt x="1758" y="1112"/>
                  </a:lnTo>
                  <a:lnTo>
                    <a:pt x="1751" y="1152"/>
                  </a:lnTo>
                  <a:lnTo>
                    <a:pt x="1740" y="1185"/>
                  </a:lnTo>
                  <a:lnTo>
                    <a:pt x="1740" y="1252"/>
                  </a:lnTo>
                  <a:lnTo>
                    <a:pt x="1735" y="1281"/>
                  </a:lnTo>
                  <a:lnTo>
                    <a:pt x="1740" y="1324"/>
                  </a:lnTo>
                  <a:close/>
                </a:path>
              </a:pathLst>
            </a:custGeom>
            <a:grpFill/>
            <a:ln w="6350" cap="flat" cmpd="sng">
              <a:solidFill>
                <a:schemeClr val="bg1"/>
              </a:solidFill>
              <a:prstDash val="solid"/>
              <a:round/>
              <a:headEnd type="none" w="med" len="med"/>
              <a:tailEnd type="none" w="med" len="med"/>
            </a:ln>
            <a:effectLst/>
          </p:spPr>
          <p:txBody>
            <a:bodyPr/>
            <a:lstStyle/>
            <a:p>
              <a:endParaRPr lang="en-GB" sz="1000" dirty="0">
                <a:latin typeface="Arial" panose="020B0604020202020204" pitchFamily="34" charset="0"/>
              </a:endParaRPr>
            </a:p>
          </p:txBody>
        </p:sp>
        <p:grpSp>
          <p:nvGrpSpPr>
            <p:cNvPr id="150" name="Group 207">
              <a:extLst>
                <a:ext uri="{FF2B5EF4-FFF2-40B4-BE49-F238E27FC236}">
                  <a16:creationId xmlns:a16="http://schemas.microsoft.com/office/drawing/2014/main" id="{33B3EEAE-FF95-E0D3-30D7-F264E6481BEB}"/>
                </a:ext>
              </a:extLst>
            </p:cNvPr>
            <p:cNvGrpSpPr>
              <a:grpSpLocks noChangeAspect="1"/>
            </p:cNvGrpSpPr>
            <p:nvPr/>
          </p:nvGrpSpPr>
          <p:grpSpPr bwMode="gray">
            <a:xfrm>
              <a:off x="7123189" y="3487198"/>
              <a:ext cx="349596" cy="339418"/>
              <a:chOff x="2781" y="2740"/>
              <a:chExt cx="201" cy="195"/>
            </a:xfrm>
            <a:grpFill/>
          </p:grpSpPr>
          <p:sp>
            <p:nvSpPr>
              <p:cNvPr id="174" name="Freeform 208">
                <a:extLst>
                  <a:ext uri="{FF2B5EF4-FFF2-40B4-BE49-F238E27FC236}">
                    <a16:creationId xmlns:a16="http://schemas.microsoft.com/office/drawing/2014/main" id="{77937A3A-C113-9BBE-81DE-4AA10272DD3D}"/>
                  </a:ext>
                </a:extLst>
              </p:cNvPr>
              <p:cNvSpPr>
                <a:spLocks noChangeAspect="1"/>
              </p:cNvSpPr>
              <p:nvPr/>
            </p:nvSpPr>
            <p:spPr bwMode="gray">
              <a:xfrm>
                <a:off x="2781" y="2740"/>
                <a:ext cx="201" cy="172"/>
              </a:xfrm>
              <a:custGeom>
                <a:avLst/>
                <a:gdLst/>
                <a:ahLst/>
                <a:cxnLst>
                  <a:cxn ang="0">
                    <a:pos x="966" y="231"/>
                  </a:cxn>
                  <a:cxn ang="0">
                    <a:pos x="803" y="186"/>
                  </a:cxn>
                  <a:cxn ang="0">
                    <a:pos x="669" y="46"/>
                  </a:cxn>
                  <a:cxn ang="0">
                    <a:pos x="611" y="25"/>
                  </a:cxn>
                  <a:cxn ang="0">
                    <a:pos x="550" y="14"/>
                  </a:cxn>
                  <a:cxn ang="0">
                    <a:pos x="555" y="60"/>
                  </a:cxn>
                  <a:cxn ang="0">
                    <a:pos x="513" y="72"/>
                  </a:cxn>
                  <a:cxn ang="0">
                    <a:pos x="416" y="128"/>
                  </a:cxn>
                  <a:cxn ang="0">
                    <a:pos x="440" y="209"/>
                  </a:cxn>
                  <a:cxn ang="0">
                    <a:pos x="352" y="274"/>
                  </a:cxn>
                  <a:cxn ang="0">
                    <a:pos x="354" y="356"/>
                  </a:cxn>
                  <a:cxn ang="0">
                    <a:pos x="305" y="349"/>
                  </a:cxn>
                  <a:cxn ang="0">
                    <a:pos x="273" y="336"/>
                  </a:cxn>
                  <a:cxn ang="0">
                    <a:pos x="213" y="284"/>
                  </a:cxn>
                  <a:cxn ang="0">
                    <a:pos x="110" y="343"/>
                  </a:cxn>
                  <a:cxn ang="0">
                    <a:pos x="28" y="345"/>
                  </a:cxn>
                  <a:cxn ang="0">
                    <a:pos x="63" y="501"/>
                  </a:cxn>
                  <a:cxn ang="0">
                    <a:pos x="143" y="436"/>
                  </a:cxn>
                  <a:cxn ang="0">
                    <a:pos x="244" y="420"/>
                  </a:cxn>
                  <a:cxn ang="0">
                    <a:pos x="282" y="480"/>
                  </a:cxn>
                  <a:cxn ang="0">
                    <a:pos x="389" y="656"/>
                  </a:cxn>
                  <a:cxn ang="0">
                    <a:pos x="341" y="702"/>
                  </a:cxn>
                  <a:cxn ang="0">
                    <a:pos x="444" y="805"/>
                  </a:cxn>
                  <a:cxn ang="0">
                    <a:pos x="508" y="886"/>
                  </a:cxn>
                  <a:cxn ang="0">
                    <a:pos x="686" y="915"/>
                  </a:cxn>
                  <a:cxn ang="0">
                    <a:pos x="819" y="1031"/>
                  </a:cxn>
                  <a:cxn ang="0">
                    <a:pos x="756" y="884"/>
                  </a:cxn>
                  <a:cxn ang="0">
                    <a:pos x="646" y="785"/>
                  </a:cxn>
                  <a:cxn ang="0">
                    <a:pos x="583" y="710"/>
                  </a:cxn>
                  <a:cxn ang="0">
                    <a:pos x="538" y="634"/>
                  </a:cxn>
                  <a:cxn ang="0">
                    <a:pos x="531" y="584"/>
                  </a:cxn>
                  <a:cxn ang="0">
                    <a:pos x="479" y="512"/>
                  </a:cxn>
                  <a:cxn ang="0">
                    <a:pos x="464" y="470"/>
                  </a:cxn>
                  <a:cxn ang="0">
                    <a:pos x="482" y="363"/>
                  </a:cxn>
                  <a:cxn ang="0">
                    <a:pos x="567" y="433"/>
                  </a:cxn>
                  <a:cxn ang="0">
                    <a:pos x="681" y="378"/>
                  </a:cxn>
                  <a:cxn ang="0">
                    <a:pos x="747" y="393"/>
                  </a:cxn>
                  <a:cxn ang="0">
                    <a:pos x="786" y="397"/>
                  </a:cxn>
                  <a:cxn ang="0">
                    <a:pos x="854" y="399"/>
                  </a:cxn>
                  <a:cxn ang="0">
                    <a:pos x="918" y="396"/>
                  </a:cxn>
                  <a:cxn ang="0">
                    <a:pos x="955" y="418"/>
                  </a:cxn>
                  <a:cxn ang="0">
                    <a:pos x="1021" y="429"/>
                  </a:cxn>
                  <a:cxn ang="0">
                    <a:pos x="1055" y="415"/>
                  </a:cxn>
                  <a:cxn ang="0">
                    <a:pos x="1076" y="468"/>
                  </a:cxn>
                  <a:cxn ang="0">
                    <a:pos x="1149" y="464"/>
                  </a:cxn>
                  <a:cxn ang="0">
                    <a:pos x="1140" y="407"/>
                  </a:cxn>
                  <a:cxn ang="0">
                    <a:pos x="1162" y="376"/>
                  </a:cxn>
                  <a:cxn ang="0">
                    <a:pos x="1204" y="374"/>
                  </a:cxn>
                  <a:cxn ang="0">
                    <a:pos x="1178" y="365"/>
                  </a:cxn>
                  <a:cxn ang="0">
                    <a:pos x="1136" y="349"/>
                  </a:cxn>
                  <a:cxn ang="0">
                    <a:pos x="1110" y="334"/>
                  </a:cxn>
                  <a:cxn ang="0">
                    <a:pos x="1110" y="310"/>
                  </a:cxn>
                  <a:cxn ang="0">
                    <a:pos x="1128" y="295"/>
                  </a:cxn>
                  <a:cxn ang="0">
                    <a:pos x="1109" y="280"/>
                  </a:cxn>
                  <a:cxn ang="0">
                    <a:pos x="1087" y="273"/>
                  </a:cxn>
                  <a:cxn ang="0">
                    <a:pos x="1088" y="237"/>
                  </a:cxn>
                  <a:cxn ang="0">
                    <a:pos x="1063" y="189"/>
                  </a:cxn>
                </a:cxnLst>
                <a:rect l="0" t="0" r="r" b="b"/>
                <a:pathLst>
                  <a:path w="1204" h="1031">
                    <a:moveTo>
                      <a:pt x="1063" y="189"/>
                    </a:moveTo>
                    <a:lnTo>
                      <a:pt x="1015" y="217"/>
                    </a:lnTo>
                    <a:lnTo>
                      <a:pt x="966" y="231"/>
                    </a:lnTo>
                    <a:lnTo>
                      <a:pt x="901" y="236"/>
                    </a:lnTo>
                    <a:lnTo>
                      <a:pt x="846" y="199"/>
                    </a:lnTo>
                    <a:lnTo>
                      <a:pt x="803" y="186"/>
                    </a:lnTo>
                    <a:lnTo>
                      <a:pt x="761" y="129"/>
                    </a:lnTo>
                    <a:lnTo>
                      <a:pt x="708" y="102"/>
                    </a:lnTo>
                    <a:lnTo>
                      <a:pt x="669" y="46"/>
                    </a:lnTo>
                    <a:lnTo>
                      <a:pt x="627" y="25"/>
                    </a:lnTo>
                    <a:lnTo>
                      <a:pt x="623" y="18"/>
                    </a:lnTo>
                    <a:lnTo>
                      <a:pt x="611" y="25"/>
                    </a:lnTo>
                    <a:lnTo>
                      <a:pt x="578" y="1"/>
                    </a:lnTo>
                    <a:lnTo>
                      <a:pt x="564" y="0"/>
                    </a:lnTo>
                    <a:lnTo>
                      <a:pt x="550" y="14"/>
                    </a:lnTo>
                    <a:lnTo>
                      <a:pt x="550" y="31"/>
                    </a:lnTo>
                    <a:lnTo>
                      <a:pt x="557" y="56"/>
                    </a:lnTo>
                    <a:lnTo>
                      <a:pt x="555" y="60"/>
                    </a:lnTo>
                    <a:lnTo>
                      <a:pt x="542" y="55"/>
                    </a:lnTo>
                    <a:lnTo>
                      <a:pt x="516" y="55"/>
                    </a:lnTo>
                    <a:lnTo>
                      <a:pt x="513" y="72"/>
                    </a:lnTo>
                    <a:lnTo>
                      <a:pt x="502" y="83"/>
                    </a:lnTo>
                    <a:lnTo>
                      <a:pt x="428" y="107"/>
                    </a:lnTo>
                    <a:lnTo>
                      <a:pt x="416" y="128"/>
                    </a:lnTo>
                    <a:lnTo>
                      <a:pt x="417" y="143"/>
                    </a:lnTo>
                    <a:lnTo>
                      <a:pt x="441" y="166"/>
                    </a:lnTo>
                    <a:lnTo>
                      <a:pt x="440" y="209"/>
                    </a:lnTo>
                    <a:lnTo>
                      <a:pt x="424" y="237"/>
                    </a:lnTo>
                    <a:lnTo>
                      <a:pt x="392" y="239"/>
                    </a:lnTo>
                    <a:lnTo>
                      <a:pt x="352" y="274"/>
                    </a:lnTo>
                    <a:lnTo>
                      <a:pt x="365" y="292"/>
                    </a:lnTo>
                    <a:lnTo>
                      <a:pt x="351" y="311"/>
                    </a:lnTo>
                    <a:lnTo>
                      <a:pt x="354" y="356"/>
                    </a:lnTo>
                    <a:lnTo>
                      <a:pt x="335" y="370"/>
                    </a:lnTo>
                    <a:lnTo>
                      <a:pt x="323" y="370"/>
                    </a:lnTo>
                    <a:lnTo>
                      <a:pt x="305" y="349"/>
                    </a:lnTo>
                    <a:lnTo>
                      <a:pt x="289" y="347"/>
                    </a:lnTo>
                    <a:lnTo>
                      <a:pt x="283" y="337"/>
                    </a:lnTo>
                    <a:lnTo>
                      <a:pt x="273" y="336"/>
                    </a:lnTo>
                    <a:lnTo>
                      <a:pt x="272" y="352"/>
                    </a:lnTo>
                    <a:lnTo>
                      <a:pt x="256" y="354"/>
                    </a:lnTo>
                    <a:lnTo>
                      <a:pt x="213" y="284"/>
                    </a:lnTo>
                    <a:lnTo>
                      <a:pt x="202" y="283"/>
                    </a:lnTo>
                    <a:lnTo>
                      <a:pt x="174" y="341"/>
                    </a:lnTo>
                    <a:lnTo>
                      <a:pt x="110" y="343"/>
                    </a:lnTo>
                    <a:lnTo>
                      <a:pt x="90" y="324"/>
                    </a:lnTo>
                    <a:lnTo>
                      <a:pt x="82" y="344"/>
                    </a:lnTo>
                    <a:lnTo>
                      <a:pt x="28" y="345"/>
                    </a:lnTo>
                    <a:lnTo>
                      <a:pt x="0" y="323"/>
                    </a:lnTo>
                    <a:lnTo>
                      <a:pt x="14" y="401"/>
                    </a:lnTo>
                    <a:lnTo>
                      <a:pt x="63" y="501"/>
                    </a:lnTo>
                    <a:lnTo>
                      <a:pt x="81" y="514"/>
                    </a:lnTo>
                    <a:lnTo>
                      <a:pt x="102" y="510"/>
                    </a:lnTo>
                    <a:lnTo>
                      <a:pt x="143" y="436"/>
                    </a:lnTo>
                    <a:lnTo>
                      <a:pt x="167" y="368"/>
                    </a:lnTo>
                    <a:lnTo>
                      <a:pt x="213" y="384"/>
                    </a:lnTo>
                    <a:lnTo>
                      <a:pt x="244" y="420"/>
                    </a:lnTo>
                    <a:lnTo>
                      <a:pt x="256" y="420"/>
                    </a:lnTo>
                    <a:lnTo>
                      <a:pt x="272" y="442"/>
                    </a:lnTo>
                    <a:lnTo>
                      <a:pt x="282" y="480"/>
                    </a:lnTo>
                    <a:lnTo>
                      <a:pt x="282" y="534"/>
                    </a:lnTo>
                    <a:lnTo>
                      <a:pt x="311" y="595"/>
                    </a:lnTo>
                    <a:lnTo>
                      <a:pt x="389" y="656"/>
                    </a:lnTo>
                    <a:lnTo>
                      <a:pt x="350" y="665"/>
                    </a:lnTo>
                    <a:lnTo>
                      <a:pt x="339" y="681"/>
                    </a:lnTo>
                    <a:lnTo>
                      <a:pt x="341" y="702"/>
                    </a:lnTo>
                    <a:lnTo>
                      <a:pt x="382" y="755"/>
                    </a:lnTo>
                    <a:lnTo>
                      <a:pt x="419" y="780"/>
                    </a:lnTo>
                    <a:lnTo>
                      <a:pt x="444" y="805"/>
                    </a:lnTo>
                    <a:lnTo>
                      <a:pt x="485" y="825"/>
                    </a:lnTo>
                    <a:lnTo>
                      <a:pt x="501" y="859"/>
                    </a:lnTo>
                    <a:lnTo>
                      <a:pt x="508" y="886"/>
                    </a:lnTo>
                    <a:lnTo>
                      <a:pt x="575" y="884"/>
                    </a:lnTo>
                    <a:lnTo>
                      <a:pt x="620" y="889"/>
                    </a:lnTo>
                    <a:lnTo>
                      <a:pt x="686" y="915"/>
                    </a:lnTo>
                    <a:lnTo>
                      <a:pt x="741" y="956"/>
                    </a:lnTo>
                    <a:lnTo>
                      <a:pt x="788" y="1008"/>
                    </a:lnTo>
                    <a:lnTo>
                      <a:pt x="819" y="1031"/>
                    </a:lnTo>
                    <a:lnTo>
                      <a:pt x="846" y="1015"/>
                    </a:lnTo>
                    <a:lnTo>
                      <a:pt x="762" y="926"/>
                    </a:lnTo>
                    <a:lnTo>
                      <a:pt x="756" y="884"/>
                    </a:lnTo>
                    <a:lnTo>
                      <a:pt x="741" y="869"/>
                    </a:lnTo>
                    <a:lnTo>
                      <a:pt x="721" y="861"/>
                    </a:lnTo>
                    <a:lnTo>
                      <a:pt x="646" y="785"/>
                    </a:lnTo>
                    <a:lnTo>
                      <a:pt x="644" y="767"/>
                    </a:lnTo>
                    <a:lnTo>
                      <a:pt x="609" y="718"/>
                    </a:lnTo>
                    <a:lnTo>
                      <a:pt x="583" y="710"/>
                    </a:lnTo>
                    <a:lnTo>
                      <a:pt x="552" y="661"/>
                    </a:lnTo>
                    <a:lnTo>
                      <a:pt x="535" y="661"/>
                    </a:lnTo>
                    <a:lnTo>
                      <a:pt x="538" y="634"/>
                    </a:lnTo>
                    <a:lnTo>
                      <a:pt x="546" y="625"/>
                    </a:lnTo>
                    <a:lnTo>
                      <a:pt x="531" y="605"/>
                    </a:lnTo>
                    <a:lnTo>
                      <a:pt x="531" y="584"/>
                    </a:lnTo>
                    <a:lnTo>
                      <a:pt x="511" y="561"/>
                    </a:lnTo>
                    <a:lnTo>
                      <a:pt x="496" y="516"/>
                    </a:lnTo>
                    <a:lnTo>
                      <a:pt x="479" y="512"/>
                    </a:lnTo>
                    <a:lnTo>
                      <a:pt x="451" y="488"/>
                    </a:lnTo>
                    <a:lnTo>
                      <a:pt x="452" y="479"/>
                    </a:lnTo>
                    <a:lnTo>
                      <a:pt x="464" y="470"/>
                    </a:lnTo>
                    <a:lnTo>
                      <a:pt x="460" y="456"/>
                    </a:lnTo>
                    <a:lnTo>
                      <a:pt x="461" y="385"/>
                    </a:lnTo>
                    <a:lnTo>
                      <a:pt x="482" y="363"/>
                    </a:lnTo>
                    <a:lnTo>
                      <a:pt x="514" y="369"/>
                    </a:lnTo>
                    <a:lnTo>
                      <a:pt x="517" y="380"/>
                    </a:lnTo>
                    <a:lnTo>
                      <a:pt x="567" y="433"/>
                    </a:lnTo>
                    <a:lnTo>
                      <a:pt x="577" y="435"/>
                    </a:lnTo>
                    <a:lnTo>
                      <a:pt x="612" y="370"/>
                    </a:lnTo>
                    <a:lnTo>
                      <a:pt x="681" y="378"/>
                    </a:lnTo>
                    <a:lnTo>
                      <a:pt x="696" y="358"/>
                    </a:lnTo>
                    <a:lnTo>
                      <a:pt x="702" y="358"/>
                    </a:lnTo>
                    <a:lnTo>
                      <a:pt x="747" y="393"/>
                    </a:lnTo>
                    <a:lnTo>
                      <a:pt x="762" y="393"/>
                    </a:lnTo>
                    <a:lnTo>
                      <a:pt x="770" y="383"/>
                    </a:lnTo>
                    <a:lnTo>
                      <a:pt x="786" y="397"/>
                    </a:lnTo>
                    <a:lnTo>
                      <a:pt x="841" y="405"/>
                    </a:lnTo>
                    <a:lnTo>
                      <a:pt x="846" y="398"/>
                    </a:lnTo>
                    <a:lnTo>
                      <a:pt x="854" y="399"/>
                    </a:lnTo>
                    <a:lnTo>
                      <a:pt x="885" y="424"/>
                    </a:lnTo>
                    <a:lnTo>
                      <a:pt x="896" y="422"/>
                    </a:lnTo>
                    <a:lnTo>
                      <a:pt x="918" y="396"/>
                    </a:lnTo>
                    <a:lnTo>
                      <a:pt x="930" y="399"/>
                    </a:lnTo>
                    <a:lnTo>
                      <a:pt x="945" y="417"/>
                    </a:lnTo>
                    <a:lnTo>
                      <a:pt x="955" y="418"/>
                    </a:lnTo>
                    <a:lnTo>
                      <a:pt x="966" y="402"/>
                    </a:lnTo>
                    <a:lnTo>
                      <a:pt x="1007" y="409"/>
                    </a:lnTo>
                    <a:lnTo>
                      <a:pt x="1021" y="429"/>
                    </a:lnTo>
                    <a:lnTo>
                      <a:pt x="1030" y="422"/>
                    </a:lnTo>
                    <a:lnTo>
                      <a:pt x="1029" y="415"/>
                    </a:lnTo>
                    <a:lnTo>
                      <a:pt x="1055" y="415"/>
                    </a:lnTo>
                    <a:lnTo>
                      <a:pt x="1080" y="444"/>
                    </a:lnTo>
                    <a:lnTo>
                      <a:pt x="1075" y="460"/>
                    </a:lnTo>
                    <a:lnTo>
                      <a:pt x="1076" y="468"/>
                    </a:lnTo>
                    <a:lnTo>
                      <a:pt x="1096" y="484"/>
                    </a:lnTo>
                    <a:lnTo>
                      <a:pt x="1126" y="482"/>
                    </a:lnTo>
                    <a:lnTo>
                      <a:pt x="1149" y="464"/>
                    </a:lnTo>
                    <a:lnTo>
                      <a:pt x="1153" y="447"/>
                    </a:lnTo>
                    <a:lnTo>
                      <a:pt x="1146" y="441"/>
                    </a:lnTo>
                    <a:lnTo>
                      <a:pt x="1140" y="407"/>
                    </a:lnTo>
                    <a:lnTo>
                      <a:pt x="1150" y="395"/>
                    </a:lnTo>
                    <a:lnTo>
                      <a:pt x="1153" y="378"/>
                    </a:lnTo>
                    <a:lnTo>
                      <a:pt x="1162" y="376"/>
                    </a:lnTo>
                    <a:lnTo>
                      <a:pt x="1175" y="379"/>
                    </a:lnTo>
                    <a:lnTo>
                      <a:pt x="1190" y="383"/>
                    </a:lnTo>
                    <a:lnTo>
                      <a:pt x="1204" y="374"/>
                    </a:lnTo>
                    <a:lnTo>
                      <a:pt x="1202" y="367"/>
                    </a:lnTo>
                    <a:lnTo>
                      <a:pt x="1194" y="363"/>
                    </a:lnTo>
                    <a:lnTo>
                      <a:pt x="1178" y="365"/>
                    </a:lnTo>
                    <a:lnTo>
                      <a:pt x="1165" y="356"/>
                    </a:lnTo>
                    <a:lnTo>
                      <a:pt x="1147" y="357"/>
                    </a:lnTo>
                    <a:lnTo>
                      <a:pt x="1136" y="349"/>
                    </a:lnTo>
                    <a:lnTo>
                      <a:pt x="1130" y="341"/>
                    </a:lnTo>
                    <a:lnTo>
                      <a:pt x="1115" y="341"/>
                    </a:lnTo>
                    <a:lnTo>
                      <a:pt x="1110" y="334"/>
                    </a:lnTo>
                    <a:lnTo>
                      <a:pt x="1112" y="327"/>
                    </a:lnTo>
                    <a:lnTo>
                      <a:pt x="1115" y="317"/>
                    </a:lnTo>
                    <a:lnTo>
                      <a:pt x="1110" y="310"/>
                    </a:lnTo>
                    <a:lnTo>
                      <a:pt x="1113" y="301"/>
                    </a:lnTo>
                    <a:lnTo>
                      <a:pt x="1121" y="301"/>
                    </a:lnTo>
                    <a:lnTo>
                      <a:pt x="1128" y="295"/>
                    </a:lnTo>
                    <a:lnTo>
                      <a:pt x="1128" y="289"/>
                    </a:lnTo>
                    <a:lnTo>
                      <a:pt x="1117" y="280"/>
                    </a:lnTo>
                    <a:lnTo>
                      <a:pt x="1109" y="280"/>
                    </a:lnTo>
                    <a:lnTo>
                      <a:pt x="1101" y="288"/>
                    </a:lnTo>
                    <a:lnTo>
                      <a:pt x="1089" y="282"/>
                    </a:lnTo>
                    <a:lnTo>
                      <a:pt x="1087" y="273"/>
                    </a:lnTo>
                    <a:lnTo>
                      <a:pt x="1099" y="258"/>
                    </a:lnTo>
                    <a:lnTo>
                      <a:pt x="1097" y="245"/>
                    </a:lnTo>
                    <a:lnTo>
                      <a:pt x="1088" y="237"/>
                    </a:lnTo>
                    <a:lnTo>
                      <a:pt x="1093" y="229"/>
                    </a:lnTo>
                    <a:lnTo>
                      <a:pt x="1091" y="215"/>
                    </a:lnTo>
                    <a:lnTo>
                      <a:pt x="1063" y="189"/>
                    </a:lnTo>
                    <a:close/>
                  </a:path>
                </a:pathLst>
              </a:custGeom>
              <a:grpFill/>
              <a:ln w="6350" cap="flat" cmpd="sng">
                <a:solidFill>
                  <a:schemeClr val="bg1"/>
                </a:solidFill>
                <a:prstDash val="solid"/>
                <a:round/>
                <a:headEnd type="none" w="med" len="med"/>
                <a:tailEnd type="none" w="med" len="med"/>
              </a:ln>
              <a:effectLst/>
            </p:spPr>
            <p:txBody>
              <a:bodyPr/>
              <a:lstStyle/>
              <a:p>
                <a:endParaRPr lang="en-GB" sz="1000" dirty="0">
                  <a:latin typeface="Arial" panose="020B0604020202020204" pitchFamily="34" charset="0"/>
                </a:endParaRPr>
              </a:p>
            </p:txBody>
          </p:sp>
          <p:sp>
            <p:nvSpPr>
              <p:cNvPr id="175" name="Freeform 209">
                <a:extLst>
                  <a:ext uri="{FF2B5EF4-FFF2-40B4-BE49-F238E27FC236}">
                    <a16:creationId xmlns:a16="http://schemas.microsoft.com/office/drawing/2014/main" id="{2B2E4C3C-A7E9-F0AE-CE13-6EFA574157D7}"/>
                  </a:ext>
                </a:extLst>
              </p:cNvPr>
              <p:cNvSpPr>
                <a:spLocks noChangeAspect="1"/>
              </p:cNvSpPr>
              <p:nvPr/>
            </p:nvSpPr>
            <p:spPr bwMode="gray">
              <a:xfrm>
                <a:off x="2812" y="2807"/>
                <a:ext cx="10" cy="12"/>
              </a:xfrm>
              <a:custGeom>
                <a:avLst/>
                <a:gdLst/>
                <a:ahLst/>
                <a:cxnLst>
                  <a:cxn ang="0">
                    <a:pos x="18" y="0"/>
                  </a:cxn>
                  <a:cxn ang="0">
                    <a:pos x="29" y="36"/>
                  </a:cxn>
                  <a:cxn ang="0">
                    <a:pos x="56" y="56"/>
                  </a:cxn>
                  <a:cxn ang="0">
                    <a:pos x="60" y="72"/>
                  </a:cxn>
                  <a:cxn ang="0">
                    <a:pos x="33" y="58"/>
                  </a:cxn>
                  <a:cxn ang="0">
                    <a:pos x="10" y="56"/>
                  </a:cxn>
                  <a:cxn ang="0">
                    <a:pos x="0" y="46"/>
                  </a:cxn>
                  <a:cxn ang="0">
                    <a:pos x="8" y="11"/>
                  </a:cxn>
                  <a:cxn ang="0">
                    <a:pos x="18" y="0"/>
                  </a:cxn>
                </a:cxnLst>
                <a:rect l="0" t="0" r="r" b="b"/>
                <a:pathLst>
                  <a:path w="60" h="72">
                    <a:moveTo>
                      <a:pt x="18" y="0"/>
                    </a:moveTo>
                    <a:lnTo>
                      <a:pt x="29" y="36"/>
                    </a:lnTo>
                    <a:lnTo>
                      <a:pt x="56" y="56"/>
                    </a:lnTo>
                    <a:lnTo>
                      <a:pt x="60" y="72"/>
                    </a:lnTo>
                    <a:lnTo>
                      <a:pt x="33" y="58"/>
                    </a:lnTo>
                    <a:lnTo>
                      <a:pt x="10" y="56"/>
                    </a:lnTo>
                    <a:lnTo>
                      <a:pt x="0" y="46"/>
                    </a:lnTo>
                    <a:lnTo>
                      <a:pt x="8" y="11"/>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GB" sz="1000" dirty="0">
                  <a:latin typeface="Arial" panose="020B0604020202020204" pitchFamily="34" charset="0"/>
                </a:endParaRPr>
              </a:p>
            </p:txBody>
          </p:sp>
          <p:sp>
            <p:nvSpPr>
              <p:cNvPr id="176" name="Freeform 210">
                <a:extLst>
                  <a:ext uri="{FF2B5EF4-FFF2-40B4-BE49-F238E27FC236}">
                    <a16:creationId xmlns:a16="http://schemas.microsoft.com/office/drawing/2014/main" id="{E7DD65A9-2D15-5B97-3BC9-52C2A1FC9F10}"/>
                  </a:ext>
                </a:extLst>
              </p:cNvPr>
              <p:cNvSpPr>
                <a:spLocks noChangeAspect="1"/>
              </p:cNvSpPr>
              <p:nvPr/>
            </p:nvSpPr>
            <p:spPr bwMode="gray">
              <a:xfrm>
                <a:off x="2807" y="2809"/>
                <a:ext cx="6" cy="25"/>
              </a:xfrm>
              <a:custGeom>
                <a:avLst/>
                <a:gdLst/>
                <a:ahLst/>
                <a:cxnLst>
                  <a:cxn ang="0">
                    <a:pos x="5" y="9"/>
                  </a:cxn>
                  <a:cxn ang="0">
                    <a:pos x="3" y="2"/>
                  </a:cxn>
                  <a:cxn ang="0">
                    <a:pos x="10" y="0"/>
                  </a:cxn>
                  <a:cxn ang="0">
                    <a:pos x="17" y="13"/>
                  </a:cxn>
                  <a:cxn ang="0">
                    <a:pos x="17" y="39"/>
                  </a:cxn>
                  <a:cxn ang="0">
                    <a:pos x="23" y="63"/>
                  </a:cxn>
                  <a:cxn ang="0">
                    <a:pos x="23" y="99"/>
                  </a:cxn>
                  <a:cxn ang="0">
                    <a:pos x="37" y="148"/>
                  </a:cxn>
                  <a:cxn ang="0">
                    <a:pos x="0" y="88"/>
                  </a:cxn>
                  <a:cxn ang="0">
                    <a:pos x="0" y="82"/>
                  </a:cxn>
                  <a:cxn ang="0">
                    <a:pos x="17" y="63"/>
                  </a:cxn>
                  <a:cxn ang="0">
                    <a:pos x="17" y="45"/>
                  </a:cxn>
                  <a:cxn ang="0">
                    <a:pos x="5" y="9"/>
                  </a:cxn>
                </a:cxnLst>
                <a:rect l="0" t="0" r="r" b="b"/>
                <a:pathLst>
                  <a:path w="37" h="148">
                    <a:moveTo>
                      <a:pt x="5" y="9"/>
                    </a:moveTo>
                    <a:lnTo>
                      <a:pt x="3" y="2"/>
                    </a:lnTo>
                    <a:lnTo>
                      <a:pt x="10" y="0"/>
                    </a:lnTo>
                    <a:lnTo>
                      <a:pt x="17" y="13"/>
                    </a:lnTo>
                    <a:lnTo>
                      <a:pt x="17" y="39"/>
                    </a:lnTo>
                    <a:lnTo>
                      <a:pt x="23" y="63"/>
                    </a:lnTo>
                    <a:lnTo>
                      <a:pt x="23" y="99"/>
                    </a:lnTo>
                    <a:lnTo>
                      <a:pt x="37" y="148"/>
                    </a:lnTo>
                    <a:lnTo>
                      <a:pt x="0" y="88"/>
                    </a:lnTo>
                    <a:lnTo>
                      <a:pt x="0" y="82"/>
                    </a:lnTo>
                    <a:lnTo>
                      <a:pt x="17" y="63"/>
                    </a:lnTo>
                    <a:lnTo>
                      <a:pt x="17" y="45"/>
                    </a:lnTo>
                    <a:lnTo>
                      <a:pt x="5" y="9"/>
                    </a:lnTo>
                    <a:close/>
                  </a:path>
                </a:pathLst>
              </a:custGeom>
              <a:grpFill/>
              <a:ln w="6350" cap="flat" cmpd="sng">
                <a:solidFill>
                  <a:schemeClr val="bg1"/>
                </a:solidFill>
                <a:prstDash val="solid"/>
                <a:round/>
                <a:headEnd type="none" w="med" len="med"/>
                <a:tailEnd type="none" w="med" len="med"/>
              </a:ln>
              <a:effectLst/>
            </p:spPr>
            <p:txBody>
              <a:bodyPr/>
              <a:lstStyle/>
              <a:p>
                <a:endParaRPr lang="en-GB" sz="1000" dirty="0">
                  <a:latin typeface="Arial" panose="020B0604020202020204" pitchFamily="34" charset="0"/>
                </a:endParaRPr>
              </a:p>
            </p:txBody>
          </p:sp>
          <p:sp>
            <p:nvSpPr>
              <p:cNvPr id="177" name="Freeform 211">
                <a:extLst>
                  <a:ext uri="{FF2B5EF4-FFF2-40B4-BE49-F238E27FC236}">
                    <a16:creationId xmlns:a16="http://schemas.microsoft.com/office/drawing/2014/main" id="{B7E4DC52-F9D2-0124-CB19-40FBB5A3F556}"/>
                  </a:ext>
                </a:extLst>
              </p:cNvPr>
              <p:cNvSpPr>
                <a:spLocks noChangeAspect="1"/>
              </p:cNvSpPr>
              <p:nvPr/>
            </p:nvSpPr>
            <p:spPr bwMode="gray">
              <a:xfrm>
                <a:off x="2879" y="2893"/>
                <a:ext cx="15" cy="6"/>
              </a:xfrm>
              <a:custGeom>
                <a:avLst/>
                <a:gdLst/>
                <a:ahLst/>
                <a:cxnLst>
                  <a:cxn ang="0">
                    <a:pos x="0" y="5"/>
                  </a:cxn>
                  <a:cxn ang="0">
                    <a:pos x="9" y="0"/>
                  </a:cxn>
                  <a:cxn ang="0">
                    <a:pos x="56" y="10"/>
                  </a:cxn>
                  <a:cxn ang="0">
                    <a:pos x="86" y="21"/>
                  </a:cxn>
                  <a:cxn ang="0">
                    <a:pos x="91" y="27"/>
                  </a:cxn>
                  <a:cxn ang="0">
                    <a:pos x="86" y="32"/>
                  </a:cxn>
                  <a:cxn ang="0">
                    <a:pos x="47" y="36"/>
                  </a:cxn>
                  <a:cxn ang="0">
                    <a:pos x="9" y="32"/>
                  </a:cxn>
                  <a:cxn ang="0">
                    <a:pos x="0" y="5"/>
                  </a:cxn>
                </a:cxnLst>
                <a:rect l="0" t="0" r="r" b="b"/>
                <a:pathLst>
                  <a:path w="91" h="36">
                    <a:moveTo>
                      <a:pt x="0" y="5"/>
                    </a:moveTo>
                    <a:lnTo>
                      <a:pt x="9" y="0"/>
                    </a:lnTo>
                    <a:lnTo>
                      <a:pt x="56" y="10"/>
                    </a:lnTo>
                    <a:lnTo>
                      <a:pt x="86" y="21"/>
                    </a:lnTo>
                    <a:lnTo>
                      <a:pt x="91" y="27"/>
                    </a:lnTo>
                    <a:lnTo>
                      <a:pt x="86" y="32"/>
                    </a:lnTo>
                    <a:lnTo>
                      <a:pt x="47" y="36"/>
                    </a:lnTo>
                    <a:lnTo>
                      <a:pt x="9" y="32"/>
                    </a:lnTo>
                    <a:lnTo>
                      <a:pt x="0" y="5"/>
                    </a:lnTo>
                    <a:close/>
                  </a:path>
                </a:pathLst>
              </a:custGeom>
              <a:grpFill/>
              <a:ln w="6350" cap="flat" cmpd="sng">
                <a:solidFill>
                  <a:schemeClr val="bg1"/>
                </a:solidFill>
                <a:prstDash val="solid"/>
                <a:round/>
                <a:headEnd type="none" w="med" len="med"/>
                <a:tailEnd type="none" w="med" len="med"/>
              </a:ln>
              <a:effectLst/>
            </p:spPr>
            <p:txBody>
              <a:bodyPr/>
              <a:lstStyle/>
              <a:p>
                <a:endParaRPr lang="en-GB" sz="1000" dirty="0">
                  <a:latin typeface="Arial" panose="020B0604020202020204" pitchFamily="34" charset="0"/>
                </a:endParaRPr>
              </a:p>
            </p:txBody>
          </p:sp>
          <p:sp>
            <p:nvSpPr>
              <p:cNvPr id="178" name="Freeform 212">
                <a:extLst>
                  <a:ext uri="{FF2B5EF4-FFF2-40B4-BE49-F238E27FC236}">
                    <a16:creationId xmlns:a16="http://schemas.microsoft.com/office/drawing/2014/main" id="{972C0523-32C8-2AA2-055F-3242751279E2}"/>
                  </a:ext>
                </a:extLst>
              </p:cNvPr>
              <p:cNvSpPr>
                <a:spLocks noChangeAspect="1"/>
              </p:cNvSpPr>
              <p:nvPr/>
            </p:nvSpPr>
            <p:spPr bwMode="gray">
              <a:xfrm>
                <a:off x="2888" y="2912"/>
                <a:ext cx="15" cy="4"/>
              </a:xfrm>
              <a:custGeom>
                <a:avLst/>
                <a:gdLst/>
                <a:ahLst/>
                <a:cxnLst>
                  <a:cxn ang="0">
                    <a:pos x="0" y="8"/>
                  </a:cxn>
                  <a:cxn ang="0">
                    <a:pos x="7" y="0"/>
                  </a:cxn>
                  <a:cxn ang="0">
                    <a:pos x="75" y="0"/>
                  </a:cxn>
                  <a:cxn ang="0">
                    <a:pos x="89" y="4"/>
                  </a:cxn>
                  <a:cxn ang="0">
                    <a:pos x="93" y="18"/>
                  </a:cxn>
                  <a:cxn ang="0">
                    <a:pos x="2" y="20"/>
                  </a:cxn>
                  <a:cxn ang="0">
                    <a:pos x="0" y="8"/>
                  </a:cxn>
                </a:cxnLst>
                <a:rect l="0" t="0" r="r" b="b"/>
                <a:pathLst>
                  <a:path w="93" h="20">
                    <a:moveTo>
                      <a:pt x="0" y="8"/>
                    </a:moveTo>
                    <a:lnTo>
                      <a:pt x="7" y="0"/>
                    </a:lnTo>
                    <a:lnTo>
                      <a:pt x="75" y="0"/>
                    </a:lnTo>
                    <a:lnTo>
                      <a:pt x="89" y="4"/>
                    </a:lnTo>
                    <a:lnTo>
                      <a:pt x="93" y="18"/>
                    </a:lnTo>
                    <a:lnTo>
                      <a:pt x="2" y="20"/>
                    </a:lnTo>
                    <a:lnTo>
                      <a:pt x="0" y="8"/>
                    </a:lnTo>
                    <a:close/>
                  </a:path>
                </a:pathLst>
              </a:custGeom>
              <a:grpFill/>
              <a:ln w="6350" cap="flat" cmpd="sng">
                <a:solidFill>
                  <a:schemeClr val="bg1"/>
                </a:solidFill>
                <a:prstDash val="solid"/>
                <a:round/>
                <a:headEnd type="none" w="med" len="med"/>
                <a:tailEnd type="none" w="med" len="med"/>
              </a:ln>
              <a:effectLst/>
            </p:spPr>
            <p:txBody>
              <a:bodyPr/>
              <a:lstStyle/>
              <a:p>
                <a:endParaRPr lang="en-GB" sz="1000" dirty="0">
                  <a:latin typeface="Arial" panose="020B0604020202020204" pitchFamily="34" charset="0"/>
                </a:endParaRPr>
              </a:p>
            </p:txBody>
          </p:sp>
          <p:sp>
            <p:nvSpPr>
              <p:cNvPr id="179" name="Freeform 213">
                <a:extLst>
                  <a:ext uri="{FF2B5EF4-FFF2-40B4-BE49-F238E27FC236}">
                    <a16:creationId xmlns:a16="http://schemas.microsoft.com/office/drawing/2014/main" id="{399C7C96-5252-8DB4-8538-BAB90509B495}"/>
                  </a:ext>
                </a:extLst>
              </p:cNvPr>
              <p:cNvSpPr>
                <a:spLocks noChangeAspect="1"/>
              </p:cNvSpPr>
              <p:nvPr/>
            </p:nvSpPr>
            <p:spPr bwMode="gray">
              <a:xfrm>
                <a:off x="2903" y="2909"/>
                <a:ext cx="46" cy="26"/>
              </a:xfrm>
              <a:custGeom>
                <a:avLst/>
                <a:gdLst/>
                <a:ahLst/>
                <a:cxnLst>
                  <a:cxn ang="0">
                    <a:pos x="280" y="156"/>
                  </a:cxn>
                  <a:cxn ang="0">
                    <a:pos x="167" y="73"/>
                  </a:cxn>
                  <a:cxn ang="0">
                    <a:pos x="106" y="63"/>
                  </a:cxn>
                  <a:cxn ang="0">
                    <a:pos x="47" y="28"/>
                  </a:cxn>
                  <a:cxn ang="0">
                    <a:pos x="0" y="17"/>
                  </a:cxn>
                  <a:cxn ang="0">
                    <a:pos x="14" y="0"/>
                  </a:cxn>
                  <a:cxn ang="0">
                    <a:pos x="55" y="9"/>
                  </a:cxn>
                  <a:cxn ang="0">
                    <a:pos x="74" y="33"/>
                  </a:cxn>
                  <a:cxn ang="0">
                    <a:pos x="94" y="36"/>
                  </a:cxn>
                  <a:cxn ang="0">
                    <a:pos x="121" y="20"/>
                  </a:cxn>
                  <a:cxn ang="0">
                    <a:pos x="148" y="23"/>
                  </a:cxn>
                  <a:cxn ang="0">
                    <a:pos x="150" y="42"/>
                  </a:cxn>
                  <a:cxn ang="0">
                    <a:pos x="178" y="65"/>
                  </a:cxn>
                  <a:cxn ang="0">
                    <a:pos x="203" y="69"/>
                  </a:cxn>
                  <a:cxn ang="0">
                    <a:pos x="235" y="103"/>
                  </a:cxn>
                  <a:cxn ang="0">
                    <a:pos x="265" y="108"/>
                  </a:cxn>
                  <a:cxn ang="0">
                    <a:pos x="264" y="127"/>
                  </a:cxn>
                  <a:cxn ang="0">
                    <a:pos x="281" y="129"/>
                  </a:cxn>
                  <a:cxn ang="0">
                    <a:pos x="280" y="156"/>
                  </a:cxn>
                </a:cxnLst>
                <a:rect l="0" t="0" r="r" b="b"/>
                <a:pathLst>
                  <a:path w="281" h="156">
                    <a:moveTo>
                      <a:pt x="280" y="156"/>
                    </a:moveTo>
                    <a:lnTo>
                      <a:pt x="167" y="73"/>
                    </a:lnTo>
                    <a:lnTo>
                      <a:pt x="106" y="63"/>
                    </a:lnTo>
                    <a:lnTo>
                      <a:pt x="47" y="28"/>
                    </a:lnTo>
                    <a:lnTo>
                      <a:pt x="0" y="17"/>
                    </a:lnTo>
                    <a:lnTo>
                      <a:pt x="14" y="0"/>
                    </a:lnTo>
                    <a:lnTo>
                      <a:pt x="55" y="9"/>
                    </a:lnTo>
                    <a:lnTo>
                      <a:pt x="74" y="33"/>
                    </a:lnTo>
                    <a:lnTo>
                      <a:pt x="94" y="36"/>
                    </a:lnTo>
                    <a:lnTo>
                      <a:pt x="121" y="20"/>
                    </a:lnTo>
                    <a:lnTo>
                      <a:pt x="148" y="23"/>
                    </a:lnTo>
                    <a:lnTo>
                      <a:pt x="150" y="42"/>
                    </a:lnTo>
                    <a:lnTo>
                      <a:pt x="178" y="65"/>
                    </a:lnTo>
                    <a:lnTo>
                      <a:pt x="203" y="69"/>
                    </a:lnTo>
                    <a:lnTo>
                      <a:pt x="235" y="103"/>
                    </a:lnTo>
                    <a:lnTo>
                      <a:pt x="265" y="108"/>
                    </a:lnTo>
                    <a:lnTo>
                      <a:pt x="264" y="127"/>
                    </a:lnTo>
                    <a:lnTo>
                      <a:pt x="281" y="129"/>
                    </a:lnTo>
                    <a:lnTo>
                      <a:pt x="280" y="156"/>
                    </a:lnTo>
                    <a:close/>
                  </a:path>
                </a:pathLst>
              </a:custGeom>
              <a:grpFill/>
              <a:ln w="6350" cap="flat" cmpd="sng">
                <a:solidFill>
                  <a:schemeClr val="bg1"/>
                </a:solidFill>
                <a:prstDash val="solid"/>
                <a:round/>
                <a:headEnd type="none" w="med" len="med"/>
                <a:tailEnd type="none" w="med" len="med"/>
              </a:ln>
              <a:effectLst/>
            </p:spPr>
            <p:txBody>
              <a:bodyPr/>
              <a:lstStyle/>
              <a:p>
                <a:endParaRPr lang="en-GB" sz="1000" dirty="0">
                  <a:latin typeface="Arial" panose="020B0604020202020204" pitchFamily="34" charset="0"/>
                </a:endParaRPr>
              </a:p>
            </p:txBody>
          </p:sp>
        </p:grpSp>
        <p:grpSp>
          <p:nvGrpSpPr>
            <p:cNvPr id="156" name="Group 340">
              <a:extLst>
                <a:ext uri="{FF2B5EF4-FFF2-40B4-BE49-F238E27FC236}">
                  <a16:creationId xmlns:a16="http://schemas.microsoft.com/office/drawing/2014/main" id="{40559B45-4321-A1B8-326D-53D3661CBEEC}"/>
                </a:ext>
              </a:extLst>
            </p:cNvPr>
            <p:cNvGrpSpPr/>
            <p:nvPr/>
          </p:nvGrpSpPr>
          <p:grpSpPr bwMode="gray">
            <a:xfrm>
              <a:off x="7418007" y="3523392"/>
              <a:ext cx="278426" cy="359027"/>
              <a:chOff x="3541713" y="3660775"/>
              <a:chExt cx="161925" cy="192088"/>
            </a:xfrm>
            <a:grpFill/>
          </p:grpSpPr>
          <p:sp>
            <p:nvSpPr>
              <p:cNvPr id="157" name="Freeform 10634">
                <a:extLst>
                  <a:ext uri="{FF2B5EF4-FFF2-40B4-BE49-F238E27FC236}">
                    <a16:creationId xmlns:a16="http://schemas.microsoft.com/office/drawing/2014/main" id="{22C4011B-C812-6955-D344-0D41267F3BC9}"/>
                  </a:ext>
                </a:extLst>
              </p:cNvPr>
              <p:cNvSpPr>
                <a:spLocks/>
              </p:cNvSpPr>
              <p:nvPr/>
            </p:nvSpPr>
            <p:spPr bwMode="gray">
              <a:xfrm>
                <a:off x="3554413" y="3660775"/>
                <a:ext cx="149225" cy="192088"/>
              </a:xfrm>
              <a:custGeom>
                <a:avLst/>
                <a:gdLst/>
                <a:ahLst/>
                <a:cxnLst>
                  <a:cxn ang="0">
                    <a:pos x="18" y="0"/>
                  </a:cxn>
                  <a:cxn ang="0">
                    <a:pos x="27" y="6"/>
                  </a:cxn>
                  <a:cxn ang="0">
                    <a:pos x="32" y="12"/>
                  </a:cxn>
                  <a:cxn ang="0">
                    <a:pos x="32" y="14"/>
                  </a:cxn>
                  <a:cxn ang="0">
                    <a:pos x="33" y="16"/>
                  </a:cxn>
                  <a:cxn ang="0">
                    <a:pos x="43" y="21"/>
                  </a:cxn>
                  <a:cxn ang="0">
                    <a:pos x="44" y="26"/>
                  </a:cxn>
                  <a:cxn ang="0">
                    <a:pos x="41" y="28"/>
                  </a:cxn>
                  <a:cxn ang="0">
                    <a:pos x="53" y="35"/>
                  </a:cxn>
                  <a:cxn ang="0">
                    <a:pos x="55" y="33"/>
                  </a:cxn>
                  <a:cxn ang="0">
                    <a:pos x="61" y="31"/>
                  </a:cxn>
                  <a:cxn ang="0">
                    <a:pos x="64" y="33"/>
                  </a:cxn>
                  <a:cxn ang="0">
                    <a:pos x="63" y="33"/>
                  </a:cxn>
                  <a:cxn ang="0">
                    <a:pos x="61" y="35"/>
                  </a:cxn>
                  <a:cxn ang="0">
                    <a:pos x="61" y="38"/>
                  </a:cxn>
                  <a:cxn ang="0">
                    <a:pos x="62" y="41"/>
                  </a:cxn>
                  <a:cxn ang="0">
                    <a:pos x="59" y="47"/>
                  </a:cxn>
                  <a:cxn ang="0">
                    <a:pos x="58" y="50"/>
                  </a:cxn>
                  <a:cxn ang="0">
                    <a:pos x="64" y="58"/>
                  </a:cxn>
                  <a:cxn ang="0">
                    <a:pos x="60" y="68"/>
                  </a:cxn>
                  <a:cxn ang="0">
                    <a:pos x="59" y="69"/>
                  </a:cxn>
                  <a:cxn ang="0">
                    <a:pos x="60" y="74"/>
                  </a:cxn>
                  <a:cxn ang="0">
                    <a:pos x="58" y="78"/>
                  </a:cxn>
                  <a:cxn ang="0">
                    <a:pos x="55" y="79"/>
                  </a:cxn>
                  <a:cxn ang="0">
                    <a:pos x="49" y="79"/>
                  </a:cxn>
                  <a:cxn ang="0">
                    <a:pos x="42" y="80"/>
                  </a:cxn>
                  <a:cxn ang="0">
                    <a:pos x="41" y="82"/>
                  </a:cxn>
                  <a:cxn ang="0">
                    <a:pos x="38" y="82"/>
                  </a:cxn>
                  <a:cxn ang="0">
                    <a:pos x="36" y="82"/>
                  </a:cxn>
                  <a:cxn ang="0">
                    <a:pos x="31" y="85"/>
                  </a:cxn>
                  <a:cxn ang="0">
                    <a:pos x="28" y="84"/>
                  </a:cxn>
                  <a:cxn ang="0">
                    <a:pos x="26" y="79"/>
                  </a:cxn>
                  <a:cxn ang="0">
                    <a:pos x="20" y="73"/>
                  </a:cxn>
                  <a:cxn ang="0">
                    <a:pos x="20" y="69"/>
                  </a:cxn>
                  <a:cxn ang="0">
                    <a:pos x="21" y="69"/>
                  </a:cxn>
                  <a:cxn ang="0">
                    <a:pos x="6" y="54"/>
                  </a:cxn>
                  <a:cxn ang="0">
                    <a:pos x="10" y="51"/>
                  </a:cxn>
                  <a:cxn ang="0">
                    <a:pos x="10" y="49"/>
                  </a:cxn>
                  <a:cxn ang="0">
                    <a:pos x="7" y="45"/>
                  </a:cxn>
                  <a:cxn ang="0">
                    <a:pos x="11" y="45"/>
                  </a:cxn>
                  <a:cxn ang="0">
                    <a:pos x="12" y="43"/>
                  </a:cxn>
                  <a:cxn ang="0">
                    <a:pos x="8" y="39"/>
                  </a:cxn>
                  <a:cxn ang="0">
                    <a:pos x="6" y="39"/>
                  </a:cxn>
                  <a:cxn ang="0">
                    <a:pos x="5" y="35"/>
                  </a:cxn>
                  <a:cxn ang="0">
                    <a:pos x="8" y="27"/>
                  </a:cxn>
                  <a:cxn ang="0">
                    <a:pos x="3" y="27"/>
                  </a:cxn>
                  <a:cxn ang="0">
                    <a:pos x="3" y="24"/>
                  </a:cxn>
                  <a:cxn ang="0">
                    <a:pos x="5" y="20"/>
                  </a:cxn>
                  <a:cxn ang="0">
                    <a:pos x="9" y="20"/>
                  </a:cxn>
                  <a:cxn ang="0">
                    <a:pos x="3" y="15"/>
                  </a:cxn>
                  <a:cxn ang="0">
                    <a:pos x="1" y="11"/>
                  </a:cxn>
                  <a:cxn ang="0">
                    <a:pos x="1" y="9"/>
                  </a:cxn>
                  <a:cxn ang="0">
                    <a:pos x="0" y="7"/>
                  </a:cxn>
                  <a:cxn ang="0">
                    <a:pos x="2" y="5"/>
                  </a:cxn>
                </a:cxnLst>
                <a:rect l="0" t="0" r="r" b="b"/>
                <a:pathLst>
                  <a:path w="68" h="88">
                    <a:moveTo>
                      <a:pt x="13" y="0"/>
                    </a:moveTo>
                    <a:lnTo>
                      <a:pt x="13" y="0"/>
                    </a:lnTo>
                    <a:lnTo>
                      <a:pt x="18" y="0"/>
                    </a:lnTo>
                    <a:lnTo>
                      <a:pt x="22" y="1"/>
                    </a:lnTo>
                    <a:lnTo>
                      <a:pt x="22" y="1"/>
                    </a:lnTo>
                    <a:lnTo>
                      <a:pt x="27" y="6"/>
                    </a:lnTo>
                    <a:lnTo>
                      <a:pt x="29" y="9"/>
                    </a:lnTo>
                    <a:lnTo>
                      <a:pt x="29" y="9"/>
                    </a:lnTo>
                    <a:lnTo>
                      <a:pt x="32" y="12"/>
                    </a:lnTo>
                    <a:lnTo>
                      <a:pt x="32" y="12"/>
                    </a:lnTo>
                    <a:lnTo>
                      <a:pt x="32" y="14"/>
                    </a:lnTo>
                    <a:lnTo>
                      <a:pt x="32" y="14"/>
                    </a:lnTo>
                    <a:lnTo>
                      <a:pt x="31" y="15"/>
                    </a:lnTo>
                    <a:lnTo>
                      <a:pt x="31" y="15"/>
                    </a:lnTo>
                    <a:lnTo>
                      <a:pt x="33" y="16"/>
                    </a:lnTo>
                    <a:lnTo>
                      <a:pt x="33" y="16"/>
                    </a:lnTo>
                    <a:lnTo>
                      <a:pt x="43" y="21"/>
                    </a:lnTo>
                    <a:lnTo>
                      <a:pt x="43" y="21"/>
                    </a:lnTo>
                    <a:lnTo>
                      <a:pt x="44" y="24"/>
                    </a:lnTo>
                    <a:lnTo>
                      <a:pt x="44" y="26"/>
                    </a:lnTo>
                    <a:lnTo>
                      <a:pt x="44" y="26"/>
                    </a:lnTo>
                    <a:lnTo>
                      <a:pt x="43" y="27"/>
                    </a:lnTo>
                    <a:lnTo>
                      <a:pt x="41" y="28"/>
                    </a:lnTo>
                    <a:lnTo>
                      <a:pt x="41" y="28"/>
                    </a:lnTo>
                    <a:lnTo>
                      <a:pt x="48" y="31"/>
                    </a:lnTo>
                    <a:lnTo>
                      <a:pt x="51" y="32"/>
                    </a:lnTo>
                    <a:lnTo>
                      <a:pt x="53" y="35"/>
                    </a:lnTo>
                    <a:lnTo>
                      <a:pt x="53" y="35"/>
                    </a:lnTo>
                    <a:lnTo>
                      <a:pt x="54" y="35"/>
                    </a:lnTo>
                    <a:lnTo>
                      <a:pt x="55" y="33"/>
                    </a:lnTo>
                    <a:lnTo>
                      <a:pt x="55" y="33"/>
                    </a:lnTo>
                    <a:lnTo>
                      <a:pt x="59" y="31"/>
                    </a:lnTo>
                    <a:lnTo>
                      <a:pt x="61" y="31"/>
                    </a:lnTo>
                    <a:lnTo>
                      <a:pt x="63" y="32"/>
                    </a:lnTo>
                    <a:lnTo>
                      <a:pt x="63" y="32"/>
                    </a:lnTo>
                    <a:lnTo>
                      <a:pt x="64" y="33"/>
                    </a:lnTo>
                    <a:lnTo>
                      <a:pt x="64" y="33"/>
                    </a:lnTo>
                    <a:lnTo>
                      <a:pt x="63" y="35"/>
                    </a:lnTo>
                    <a:lnTo>
                      <a:pt x="63" y="33"/>
                    </a:lnTo>
                    <a:lnTo>
                      <a:pt x="62" y="33"/>
                    </a:lnTo>
                    <a:lnTo>
                      <a:pt x="62" y="33"/>
                    </a:lnTo>
                    <a:lnTo>
                      <a:pt x="61" y="35"/>
                    </a:lnTo>
                    <a:lnTo>
                      <a:pt x="61" y="35"/>
                    </a:lnTo>
                    <a:lnTo>
                      <a:pt x="60" y="37"/>
                    </a:lnTo>
                    <a:lnTo>
                      <a:pt x="61" y="38"/>
                    </a:lnTo>
                    <a:lnTo>
                      <a:pt x="61" y="38"/>
                    </a:lnTo>
                    <a:lnTo>
                      <a:pt x="62" y="40"/>
                    </a:lnTo>
                    <a:lnTo>
                      <a:pt x="62" y="41"/>
                    </a:lnTo>
                    <a:lnTo>
                      <a:pt x="61" y="43"/>
                    </a:lnTo>
                    <a:lnTo>
                      <a:pt x="61" y="43"/>
                    </a:lnTo>
                    <a:lnTo>
                      <a:pt x="59" y="47"/>
                    </a:lnTo>
                    <a:lnTo>
                      <a:pt x="58" y="48"/>
                    </a:lnTo>
                    <a:lnTo>
                      <a:pt x="58" y="50"/>
                    </a:lnTo>
                    <a:lnTo>
                      <a:pt x="58" y="50"/>
                    </a:lnTo>
                    <a:lnTo>
                      <a:pt x="60" y="54"/>
                    </a:lnTo>
                    <a:lnTo>
                      <a:pt x="60" y="54"/>
                    </a:lnTo>
                    <a:lnTo>
                      <a:pt x="64" y="58"/>
                    </a:lnTo>
                    <a:lnTo>
                      <a:pt x="68" y="61"/>
                    </a:lnTo>
                    <a:lnTo>
                      <a:pt x="68" y="61"/>
                    </a:lnTo>
                    <a:lnTo>
                      <a:pt x="60" y="68"/>
                    </a:lnTo>
                    <a:lnTo>
                      <a:pt x="60" y="68"/>
                    </a:lnTo>
                    <a:lnTo>
                      <a:pt x="59" y="69"/>
                    </a:lnTo>
                    <a:lnTo>
                      <a:pt x="59" y="69"/>
                    </a:lnTo>
                    <a:lnTo>
                      <a:pt x="59" y="70"/>
                    </a:lnTo>
                    <a:lnTo>
                      <a:pt x="59" y="71"/>
                    </a:lnTo>
                    <a:lnTo>
                      <a:pt x="60" y="74"/>
                    </a:lnTo>
                    <a:lnTo>
                      <a:pt x="60" y="74"/>
                    </a:lnTo>
                    <a:lnTo>
                      <a:pt x="60" y="75"/>
                    </a:lnTo>
                    <a:lnTo>
                      <a:pt x="58" y="78"/>
                    </a:lnTo>
                    <a:lnTo>
                      <a:pt x="58" y="78"/>
                    </a:lnTo>
                    <a:lnTo>
                      <a:pt x="57" y="79"/>
                    </a:lnTo>
                    <a:lnTo>
                      <a:pt x="55" y="79"/>
                    </a:lnTo>
                    <a:lnTo>
                      <a:pt x="52" y="79"/>
                    </a:lnTo>
                    <a:lnTo>
                      <a:pt x="52" y="79"/>
                    </a:lnTo>
                    <a:lnTo>
                      <a:pt x="49" y="79"/>
                    </a:lnTo>
                    <a:lnTo>
                      <a:pt x="45" y="80"/>
                    </a:lnTo>
                    <a:lnTo>
                      <a:pt x="45" y="80"/>
                    </a:lnTo>
                    <a:lnTo>
                      <a:pt x="42" y="80"/>
                    </a:lnTo>
                    <a:lnTo>
                      <a:pt x="42" y="80"/>
                    </a:lnTo>
                    <a:lnTo>
                      <a:pt x="41" y="81"/>
                    </a:lnTo>
                    <a:lnTo>
                      <a:pt x="41" y="82"/>
                    </a:lnTo>
                    <a:lnTo>
                      <a:pt x="41" y="82"/>
                    </a:lnTo>
                    <a:lnTo>
                      <a:pt x="39" y="83"/>
                    </a:lnTo>
                    <a:lnTo>
                      <a:pt x="38" y="82"/>
                    </a:lnTo>
                    <a:lnTo>
                      <a:pt x="37" y="82"/>
                    </a:lnTo>
                    <a:lnTo>
                      <a:pt x="36" y="82"/>
                    </a:lnTo>
                    <a:lnTo>
                      <a:pt x="36" y="82"/>
                    </a:lnTo>
                    <a:lnTo>
                      <a:pt x="33" y="83"/>
                    </a:lnTo>
                    <a:lnTo>
                      <a:pt x="31" y="85"/>
                    </a:lnTo>
                    <a:lnTo>
                      <a:pt x="31" y="85"/>
                    </a:lnTo>
                    <a:lnTo>
                      <a:pt x="30" y="88"/>
                    </a:lnTo>
                    <a:lnTo>
                      <a:pt x="29" y="86"/>
                    </a:lnTo>
                    <a:lnTo>
                      <a:pt x="28" y="84"/>
                    </a:lnTo>
                    <a:lnTo>
                      <a:pt x="28" y="84"/>
                    </a:lnTo>
                    <a:lnTo>
                      <a:pt x="28" y="81"/>
                    </a:lnTo>
                    <a:lnTo>
                      <a:pt x="26" y="79"/>
                    </a:lnTo>
                    <a:lnTo>
                      <a:pt x="26" y="79"/>
                    </a:lnTo>
                    <a:lnTo>
                      <a:pt x="22" y="77"/>
                    </a:lnTo>
                    <a:lnTo>
                      <a:pt x="20" y="73"/>
                    </a:lnTo>
                    <a:lnTo>
                      <a:pt x="20" y="73"/>
                    </a:lnTo>
                    <a:lnTo>
                      <a:pt x="20" y="71"/>
                    </a:lnTo>
                    <a:lnTo>
                      <a:pt x="20" y="69"/>
                    </a:lnTo>
                    <a:lnTo>
                      <a:pt x="20" y="69"/>
                    </a:lnTo>
                    <a:lnTo>
                      <a:pt x="21" y="69"/>
                    </a:lnTo>
                    <a:lnTo>
                      <a:pt x="21" y="69"/>
                    </a:lnTo>
                    <a:lnTo>
                      <a:pt x="24" y="68"/>
                    </a:lnTo>
                    <a:lnTo>
                      <a:pt x="24" y="68"/>
                    </a:lnTo>
                    <a:lnTo>
                      <a:pt x="6" y="54"/>
                    </a:lnTo>
                    <a:lnTo>
                      <a:pt x="6" y="54"/>
                    </a:lnTo>
                    <a:lnTo>
                      <a:pt x="9" y="52"/>
                    </a:lnTo>
                    <a:lnTo>
                      <a:pt x="10" y="51"/>
                    </a:lnTo>
                    <a:lnTo>
                      <a:pt x="10" y="50"/>
                    </a:lnTo>
                    <a:lnTo>
                      <a:pt x="10" y="50"/>
                    </a:lnTo>
                    <a:lnTo>
                      <a:pt x="10" y="49"/>
                    </a:lnTo>
                    <a:lnTo>
                      <a:pt x="10" y="49"/>
                    </a:lnTo>
                    <a:lnTo>
                      <a:pt x="7" y="45"/>
                    </a:lnTo>
                    <a:lnTo>
                      <a:pt x="7" y="45"/>
                    </a:lnTo>
                    <a:lnTo>
                      <a:pt x="9" y="46"/>
                    </a:lnTo>
                    <a:lnTo>
                      <a:pt x="9" y="46"/>
                    </a:lnTo>
                    <a:lnTo>
                      <a:pt x="11" y="45"/>
                    </a:lnTo>
                    <a:lnTo>
                      <a:pt x="12" y="45"/>
                    </a:lnTo>
                    <a:lnTo>
                      <a:pt x="12" y="43"/>
                    </a:lnTo>
                    <a:lnTo>
                      <a:pt x="12" y="43"/>
                    </a:lnTo>
                    <a:lnTo>
                      <a:pt x="11" y="43"/>
                    </a:lnTo>
                    <a:lnTo>
                      <a:pt x="10" y="42"/>
                    </a:lnTo>
                    <a:lnTo>
                      <a:pt x="8" y="39"/>
                    </a:lnTo>
                    <a:lnTo>
                      <a:pt x="8" y="39"/>
                    </a:lnTo>
                    <a:lnTo>
                      <a:pt x="6" y="39"/>
                    </a:lnTo>
                    <a:lnTo>
                      <a:pt x="6" y="39"/>
                    </a:lnTo>
                    <a:lnTo>
                      <a:pt x="5" y="38"/>
                    </a:lnTo>
                    <a:lnTo>
                      <a:pt x="5" y="35"/>
                    </a:lnTo>
                    <a:lnTo>
                      <a:pt x="5" y="35"/>
                    </a:lnTo>
                    <a:lnTo>
                      <a:pt x="6" y="33"/>
                    </a:lnTo>
                    <a:lnTo>
                      <a:pt x="6" y="33"/>
                    </a:lnTo>
                    <a:lnTo>
                      <a:pt x="8" y="27"/>
                    </a:lnTo>
                    <a:lnTo>
                      <a:pt x="8" y="27"/>
                    </a:lnTo>
                    <a:lnTo>
                      <a:pt x="3" y="27"/>
                    </a:lnTo>
                    <a:lnTo>
                      <a:pt x="3" y="27"/>
                    </a:lnTo>
                    <a:lnTo>
                      <a:pt x="3" y="26"/>
                    </a:lnTo>
                    <a:lnTo>
                      <a:pt x="3" y="24"/>
                    </a:lnTo>
                    <a:lnTo>
                      <a:pt x="3" y="24"/>
                    </a:lnTo>
                    <a:lnTo>
                      <a:pt x="3" y="22"/>
                    </a:lnTo>
                    <a:lnTo>
                      <a:pt x="5" y="20"/>
                    </a:lnTo>
                    <a:lnTo>
                      <a:pt x="5" y="20"/>
                    </a:lnTo>
                    <a:lnTo>
                      <a:pt x="7" y="20"/>
                    </a:lnTo>
                    <a:lnTo>
                      <a:pt x="9" y="20"/>
                    </a:lnTo>
                    <a:lnTo>
                      <a:pt x="9" y="20"/>
                    </a:lnTo>
                    <a:lnTo>
                      <a:pt x="2" y="16"/>
                    </a:lnTo>
                    <a:lnTo>
                      <a:pt x="2" y="16"/>
                    </a:lnTo>
                    <a:lnTo>
                      <a:pt x="3" y="15"/>
                    </a:lnTo>
                    <a:lnTo>
                      <a:pt x="2" y="14"/>
                    </a:lnTo>
                    <a:lnTo>
                      <a:pt x="1" y="14"/>
                    </a:lnTo>
                    <a:lnTo>
                      <a:pt x="1" y="11"/>
                    </a:lnTo>
                    <a:lnTo>
                      <a:pt x="1" y="11"/>
                    </a:lnTo>
                    <a:lnTo>
                      <a:pt x="1" y="9"/>
                    </a:lnTo>
                    <a:lnTo>
                      <a:pt x="1" y="9"/>
                    </a:lnTo>
                    <a:lnTo>
                      <a:pt x="0" y="8"/>
                    </a:lnTo>
                    <a:lnTo>
                      <a:pt x="0" y="7"/>
                    </a:lnTo>
                    <a:lnTo>
                      <a:pt x="0" y="7"/>
                    </a:lnTo>
                    <a:lnTo>
                      <a:pt x="1" y="6"/>
                    </a:lnTo>
                    <a:lnTo>
                      <a:pt x="2" y="5"/>
                    </a:lnTo>
                    <a:lnTo>
                      <a:pt x="2" y="5"/>
                    </a:lnTo>
                    <a:lnTo>
                      <a:pt x="13" y="0"/>
                    </a:lnTo>
                    <a:close/>
                  </a:path>
                </a:pathLst>
              </a:custGeom>
              <a:grpFill/>
              <a:ln w="6350" cap="flat" cmpd="sng">
                <a:solidFill>
                  <a:schemeClr val="bg1"/>
                </a:solidFill>
                <a:prstDash val="solid"/>
                <a:round/>
                <a:headEnd type="none" w="med" len="med"/>
                <a:tailEnd type="none" w="med" len="med"/>
              </a:ln>
              <a:effectLst/>
            </p:spPr>
            <p:txBody>
              <a:bodyPr/>
              <a:lstStyle/>
              <a:p>
                <a:endParaRPr lang="en-GB" sz="1000" dirty="0">
                  <a:latin typeface="Arial" panose="020B0604020202020204" pitchFamily="34" charset="0"/>
                </a:endParaRPr>
              </a:p>
            </p:txBody>
          </p:sp>
          <p:sp>
            <p:nvSpPr>
              <p:cNvPr id="158" name="Freeform 10993">
                <a:extLst>
                  <a:ext uri="{FF2B5EF4-FFF2-40B4-BE49-F238E27FC236}">
                    <a16:creationId xmlns:a16="http://schemas.microsoft.com/office/drawing/2014/main" id="{86AE2EB3-A87E-2365-C50F-5A5BF0E17EC2}"/>
                  </a:ext>
                </a:extLst>
              </p:cNvPr>
              <p:cNvSpPr>
                <a:spLocks/>
              </p:cNvSpPr>
              <p:nvPr/>
            </p:nvSpPr>
            <p:spPr bwMode="gray">
              <a:xfrm>
                <a:off x="3541713" y="3776663"/>
                <a:ext cx="65087" cy="76200"/>
              </a:xfrm>
              <a:custGeom>
                <a:avLst/>
                <a:gdLst/>
                <a:ahLst/>
                <a:cxnLst>
                  <a:cxn ang="0">
                    <a:pos x="0" y="20"/>
                  </a:cxn>
                  <a:cxn ang="0">
                    <a:pos x="0" y="20"/>
                  </a:cxn>
                  <a:cxn ang="0">
                    <a:pos x="1" y="19"/>
                  </a:cxn>
                  <a:cxn ang="0">
                    <a:pos x="1" y="18"/>
                  </a:cxn>
                  <a:cxn ang="0">
                    <a:pos x="1" y="18"/>
                  </a:cxn>
                  <a:cxn ang="0">
                    <a:pos x="1" y="15"/>
                  </a:cxn>
                  <a:cxn ang="0">
                    <a:pos x="0" y="12"/>
                  </a:cxn>
                  <a:cxn ang="0">
                    <a:pos x="1" y="11"/>
                  </a:cxn>
                  <a:cxn ang="0">
                    <a:pos x="1" y="11"/>
                  </a:cxn>
                  <a:cxn ang="0">
                    <a:pos x="2" y="8"/>
                  </a:cxn>
                  <a:cxn ang="0">
                    <a:pos x="5" y="6"/>
                  </a:cxn>
                  <a:cxn ang="0">
                    <a:pos x="5" y="6"/>
                  </a:cxn>
                  <a:cxn ang="0">
                    <a:pos x="6" y="5"/>
                  </a:cxn>
                  <a:cxn ang="0">
                    <a:pos x="6" y="5"/>
                  </a:cxn>
                  <a:cxn ang="0">
                    <a:pos x="8" y="5"/>
                  </a:cxn>
                  <a:cxn ang="0">
                    <a:pos x="8" y="6"/>
                  </a:cxn>
                  <a:cxn ang="0">
                    <a:pos x="9" y="5"/>
                  </a:cxn>
                  <a:cxn ang="0">
                    <a:pos x="9" y="5"/>
                  </a:cxn>
                  <a:cxn ang="0">
                    <a:pos x="7" y="1"/>
                  </a:cxn>
                  <a:cxn ang="0">
                    <a:pos x="7" y="1"/>
                  </a:cxn>
                  <a:cxn ang="0">
                    <a:pos x="8" y="0"/>
                  </a:cxn>
                  <a:cxn ang="0">
                    <a:pos x="8" y="0"/>
                  </a:cxn>
                  <a:cxn ang="0">
                    <a:pos x="12" y="1"/>
                  </a:cxn>
                  <a:cxn ang="0">
                    <a:pos x="12" y="1"/>
                  </a:cxn>
                  <a:cxn ang="0">
                    <a:pos x="30" y="15"/>
                  </a:cxn>
                  <a:cxn ang="0">
                    <a:pos x="30" y="15"/>
                  </a:cxn>
                  <a:cxn ang="0">
                    <a:pos x="26" y="16"/>
                  </a:cxn>
                  <a:cxn ang="0">
                    <a:pos x="26" y="16"/>
                  </a:cxn>
                  <a:cxn ang="0">
                    <a:pos x="26" y="17"/>
                  </a:cxn>
                  <a:cxn ang="0">
                    <a:pos x="26" y="17"/>
                  </a:cxn>
                  <a:cxn ang="0">
                    <a:pos x="26" y="17"/>
                  </a:cxn>
                  <a:cxn ang="0">
                    <a:pos x="26" y="18"/>
                  </a:cxn>
                  <a:cxn ang="0">
                    <a:pos x="26" y="20"/>
                  </a:cxn>
                  <a:cxn ang="0">
                    <a:pos x="26" y="20"/>
                  </a:cxn>
                  <a:cxn ang="0">
                    <a:pos x="24" y="21"/>
                  </a:cxn>
                  <a:cxn ang="0">
                    <a:pos x="22" y="22"/>
                  </a:cxn>
                  <a:cxn ang="0">
                    <a:pos x="22" y="22"/>
                  </a:cxn>
                  <a:cxn ang="0">
                    <a:pos x="21" y="20"/>
                  </a:cxn>
                  <a:cxn ang="0">
                    <a:pos x="19" y="18"/>
                  </a:cxn>
                  <a:cxn ang="0">
                    <a:pos x="19" y="18"/>
                  </a:cxn>
                  <a:cxn ang="0">
                    <a:pos x="18" y="20"/>
                  </a:cxn>
                  <a:cxn ang="0">
                    <a:pos x="18" y="21"/>
                  </a:cxn>
                  <a:cxn ang="0">
                    <a:pos x="18" y="21"/>
                  </a:cxn>
                  <a:cxn ang="0">
                    <a:pos x="14" y="27"/>
                  </a:cxn>
                  <a:cxn ang="0">
                    <a:pos x="14" y="27"/>
                  </a:cxn>
                  <a:cxn ang="0">
                    <a:pos x="13" y="28"/>
                  </a:cxn>
                  <a:cxn ang="0">
                    <a:pos x="14" y="29"/>
                  </a:cxn>
                  <a:cxn ang="0">
                    <a:pos x="14" y="29"/>
                  </a:cxn>
                  <a:cxn ang="0">
                    <a:pos x="15" y="30"/>
                  </a:cxn>
                  <a:cxn ang="0">
                    <a:pos x="15" y="31"/>
                  </a:cxn>
                  <a:cxn ang="0">
                    <a:pos x="14" y="35"/>
                  </a:cxn>
                  <a:cxn ang="0">
                    <a:pos x="14" y="35"/>
                  </a:cxn>
                  <a:cxn ang="0">
                    <a:pos x="1" y="24"/>
                  </a:cxn>
                  <a:cxn ang="0">
                    <a:pos x="1" y="24"/>
                  </a:cxn>
                  <a:cxn ang="0">
                    <a:pos x="3" y="24"/>
                  </a:cxn>
                  <a:cxn ang="0">
                    <a:pos x="4" y="24"/>
                  </a:cxn>
                  <a:cxn ang="0">
                    <a:pos x="4" y="21"/>
                  </a:cxn>
                  <a:cxn ang="0">
                    <a:pos x="4" y="21"/>
                  </a:cxn>
                  <a:cxn ang="0">
                    <a:pos x="3" y="21"/>
                  </a:cxn>
                  <a:cxn ang="0">
                    <a:pos x="3" y="22"/>
                  </a:cxn>
                  <a:cxn ang="0">
                    <a:pos x="3" y="22"/>
                  </a:cxn>
                  <a:cxn ang="0">
                    <a:pos x="1" y="22"/>
                  </a:cxn>
                  <a:cxn ang="0">
                    <a:pos x="0" y="20"/>
                  </a:cxn>
                </a:cxnLst>
                <a:rect l="0" t="0" r="r" b="b"/>
                <a:pathLst>
                  <a:path w="30" h="35">
                    <a:moveTo>
                      <a:pt x="0" y="20"/>
                    </a:moveTo>
                    <a:lnTo>
                      <a:pt x="0" y="20"/>
                    </a:lnTo>
                    <a:lnTo>
                      <a:pt x="1" y="19"/>
                    </a:lnTo>
                    <a:lnTo>
                      <a:pt x="1" y="18"/>
                    </a:lnTo>
                    <a:lnTo>
                      <a:pt x="1" y="18"/>
                    </a:lnTo>
                    <a:lnTo>
                      <a:pt x="1" y="15"/>
                    </a:lnTo>
                    <a:lnTo>
                      <a:pt x="0" y="12"/>
                    </a:lnTo>
                    <a:lnTo>
                      <a:pt x="1" y="11"/>
                    </a:lnTo>
                    <a:lnTo>
                      <a:pt x="1" y="11"/>
                    </a:lnTo>
                    <a:lnTo>
                      <a:pt x="2" y="8"/>
                    </a:lnTo>
                    <a:lnTo>
                      <a:pt x="5" y="6"/>
                    </a:lnTo>
                    <a:lnTo>
                      <a:pt x="5" y="6"/>
                    </a:lnTo>
                    <a:lnTo>
                      <a:pt x="6" y="5"/>
                    </a:lnTo>
                    <a:lnTo>
                      <a:pt x="6" y="5"/>
                    </a:lnTo>
                    <a:lnTo>
                      <a:pt x="8" y="5"/>
                    </a:lnTo>
                    <a:lnTo>
                      <a:pt x="8" y="6"/>
                    </a:lnTo>
                    <a:lnTo>
                      <a:pt x="9" y="5"/>
                    </a:lnTo>
                    <a:lnTo>
                      <a:pt x="9" y="5"/>
                    </a:lnTo>
                    <a:lnTo>
                      <a:pt x="7" y="1"/>
                    </a:lnTo>
                    <a:lnTo>
                      <a:pt x="7" y="1"/>
                    </a:lnTo>
                    <a:lnTo>
                      <a:pt x="8" y="0"/>
                    </a:lnTo>
                    <a:lnTo>
                      <a:pt x="8" y="0"/>
                    </a:lnTo>
                    <a:lnTo>
                      <a:pt x="12" y="1"/>
                    </a:lnTo>
                    <a:lnTo>
                      <a:pt x="12" y="1"/>
                    </a:lnTo>
                    <a:lnTo>
                      <a:pt x="30" y="15"/>
                    </a:lnTo>
                    <a:lnTo>
                      <a:pt x="30" y="15"/>
                    </a:lnTo>
                    <a:lnTo>
                      <a:pt x="26" y="16"/>
                    </a:lnTo>
                    <a:lnTo>
                      <a:pt x="26" y="16"/>
                    </a:lnTo>
                    <a:lnTo>
                      <a:pt x="26" y="17"/>
                    </a:lnTo>
                    <a:lnTo>
                      <a:pt x="26" y="17"/>
                    </a:lnTo>
                    <a:lnTo>
                      <a:pt x="26" y="17"/>
                    </a:lnTo>
                    <a:lnTo>
                      <a:pt x="26" y="18"/>
                    </a:lnTo>
                    <a:lnTo>
                      <a:pt x="26" y="20"/>
                    </a:lnTo>
                    <a:lnTo>
                      <a:pt x="26" y="20"/>
                    </a:lnTo>
                    <a:lnTo>
                      <a:pt x="24" y="21"/>
                    </a:lnTo>
                    <a:lnTo>
                      <a:pt x="22" y="22"/>
                    </a:lnTo>
                    <a:lnTo>
                      <a:pt x="22" y="22"/>
                    </a:lnTo>
                    <a:lnTo>
                      <a:pt x="21" y="20"/>
                    </a:lnTo>
                    <a:lnTo>
                      <a:pt x="19" y="18"/>
                    </a:lnTo>
                    <a:lnTo>
                      <a:pt x="19" y="18"/>
                    </a:lnTo>
                    <a:lnTo>
                      <a:pt x="18" y="20"/>
                    </a:lnTo>
                    <a:lnTo>
                      <a:pt x="18" y="21"/>
                    </a:lnTo>
                    <a:lnTo>
                      <a:pt x="18" y="21"/>
                    </a:lnTo>
                    <a:lnTo>
                      <a:pt x="14" y="27"/>
                    </a:lnTo>
                    <a:lnTo>
                      <a:pt x="14" y="27"/>
                    </a:lnTo>
                    <a:lnTo>
                      <a:pt x="13" y="28"/>
                    </a:lnTo>
                    <a:lnTo>
                      <a:pt x="14" y="29"/>
                    </a:lnTo>
                    <a:lnTo>
                      <a:pt x="14" y="29"/>
                    </a:lnTo>
                    <a:lnTo>
                      <a:pt x="15" y="30"/>
                    </a:lnTo>
                    <a:lnTo>
                      <a:pt x="15" y="31"/>
                    </a:lnTo>
                    <a:lnTo>
                      <a:pt x="14" y="35"/>
                    </a:lnTo>
                    <a:lnTo>
                      <a:pt x="14" y="35"/>
                    </a:lnTo>
                    <a:lnTo>
                      <a:pt x="1" y="24"/>
                    </a:lnTo>
                    <a:lnTo>
                      <a:pt x="1" y="24"/>
                    </a:lnTo>
                    <a:lnTo>
                      <a:pt x="3" y="24"/>
                    </a:lnTo>
                    <a:lnTo>
                      <a:pt x="4" y="24"/>
                    </a:lnTo>
                    <a:lnTo>
                      <a:pt x="4" y="21"/>
                    </a:lnTo>
                    <a:lnTo>
                      <a:pt x="4" y="21"/>
                    </a:lnTo>
                    <a:lnTo>
                      <a:pt x="3" y="21"/>
                    </a:lnTo>
                    <a:lnTo>
                      <a:pt x="3" y="22"/>
                    </a:lnTo>
                    <a:lnTo>
                      <a:pt x="3" y="22"/>
                    </a:lnTo>
                    <a:lnTo>
                      <a:pt x="1" y="22"/>
                    </a:lnTo>
                    <a:lnTo>
                      <a:pt x="0" y="20"/>
                    </a:lnTo>
                    <a:close/>
                  </a:path>
                </a:pathLst>
              </a:custGeom>
              <a:grpFill/>
              <a:ln w="6350" cap="flat" cmpd="sng">
                <a:solidFill>
                  <a:schemeClr val="bg1"/>
                </a:solidFill>
                <a:prstDash val="solid"/>
                <a:round/>
                <a:headEnd type="none" w="med" len="med"/>
                <a:tailEnd type="none" w="med" len="med"/>
              </a:ln>
              <a:effectLst/>
            </p:spPr>
            <p:txBody>
              <a:bodyPr/>
              <a:lstStyle/>
              <a:p>
                <a:endParaRPr lang="en-GB" sz="1000" dirty="0">
                  <a:latin typeface="Arial" panose="020B0604020202020204" pitchFamily="34" charset="0"/>
                </a:endParaRPr>
              </a:p>
            </p:txBody>
          </p:sp>
        </p:grpSp>
      </p:grpSp>
      <p:sp>
        <p:nvSpPr>
          <p:cNvPr id="4" name="Rectangle 3">
            <a:extLst>
              <a:ext uri="{FF2B5EF4-FFF2-40B4-BE49-F238E27FC236}">
                <a16:creationId xmlns:a16="http://schemas.microsoft.com/office/drawing/2014/main" id="{FEBF60EF-99AC-F326-2B2C-A727E9259AAA}"/>
              </a:ext>
            </a:extLst>
          </p:cNvPr>
          <p:cNvSpPr/>
          <p:nvPr/>
        </p:nvSpPr>
        <p:spPr>
          <a:xfrm>
            <a:off x="7931217" y="2040556"/>
            <a:ext cx="635281" cy="3045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graphicFrame>
        <p:nvGraphicFramePr>
          <p:cNvPr id="34" name="Table 33">
            <a:extLst>
              <a:ext uri="{FF2B5EF4-FFF2-40B4-BE49-F238E27FC236}">
                <a16:creationId xmlns:a16="http://schemas.microsoft.com/office/drawing/2014/main" id="{7C04740C-5F96-4C99-5D8F-453E0BDEBED8}"/>
              </a:ext>
            </a:extLst>
          </p:cNvPr>
          <p:cNvGraphicFramePr>
            <a:graphicFrameLocks noGrp="1"/>
          </p:cNvGraphicFramePr>
          <p:nvPr>
            <p:extLst>
              <p:ext uri="{D42A27DB-BD31-4B8C-83A1-F6EECF244321}">
                <p14:modId xmlns:p14="http://schemas.microsoft.com/office/powerpoint/2010/main" val="352151639"/>
              </p:ext>
            </p:extLst>
          </p:nvPr>
        </p:nvGraphicFramePr>
        <p:xfrm>
          <a:off x="1007853" y="2507933"/>
          <a:ext cx="648000" cy="519480"/>
        </p:xfrm>
        <a:graphic>
          <a:graphicData uri="http://schemas.openxmlformats.org/drawingml/2006/table">
            <a:tbl>
              <a:tblPr bandRow="1">
                <a:tableStyleId>{5C22544A-7EE6-4342-B048-85BDC9FD1C3A}</a:tableStyleId>
              </a:tblPr>
              <a:tblGrid>
                <a:gridCol w="324000">
                  <a:extLst>
                    <a:ext uri="{9D8B030D-6E8A-4147-A177-3AD203B41FA5}">
                      <a16:colId xmlns:a16="http://schemas.microsoft.com/office/drawing/2014/main" val="3005305730"/>
                    </a:ext>
                  </a:extLst>
                </a:gridCol>
                <a:gridCol w="324000">
                  <a:extLst>
                    <a:ext uri="{9D8B030D-6E8A-4147-A177-3AD203B41FA5}">
                      <a16:colId xmlns:a16="http://schemas.microsoft.com/office/drawing/2014/main" val="247706515"/>
                    </a:ext>
                  </a:extLst>
                </a:gridCol>
              </a:tblGrid>
              <a:tr h="0">
                <a:tc gridSpan="2">
                  <a:txBody>
                    <a:bodyPr/>
                    <a:lstStyle/>
                    <a:p>
                      <a:pPr algn="ctr" rtl="0"/>
                      <a:r>
                        <a:rPr lang="en-GB" sz="900" dirty="0">
                          <a:solidFill>
                            <a:schemeClr val="bg1"/>
                          </a:solidFill>
                        </a:rPr>
                        <a:t>DE</a:t>
                      </a:r>
                    </a:p>
                  </a:txBody>
                  <a:tcPr marL="18000" marR="18000" marT="18000" marB="1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c hMerge="1">
                  <a:txBody>
                    <a:bodyPr/>
                    <a:lstStyle/>
                    <a:p>
                      <a:endParaRPr lang="hu-HU" dirty="0"/>
                    </a:p>
                  </a:txBody>
                  <a:tcPr/>
                </a:tc>
                <a:extLst>
                  <a:ext uri="{0D108BD9-81ED-4DB2-BD59-A6C34878D82A}">
                    <a16:rowId xmlns:a16="http://schemas.microsoft.com/office/drawing/2014/main" val="938145559"/>
                  </a:ext>
                </a:extLst>
              </a:tr>
              <a:tr h="0">
                <a:tc>
                  <a:txBody>
                    <a:bodyPr/>
                    <a:lstStyle/>
                    <a:p>
                      <a:pPr algn="ctr" rtl="0"/>
                      <a:r>
                        <a:rPr lang="en-GB" sz="900"/>
                        <a:t>4.2</a:t>
                      </a:r>
                      <a:endParaRPr lang="en-GB" sz="900" dirty="0"/>
                    </a:p>
                  </a:txBody>
                  <a:tcPr marL="18000" marR="18000" marT="18000" marB="18000">
                    <a:lnL w="12700" cap="flat" cmpd="sng" algn="ctr">
                      <a:solidFill>
                        <a:schemeClr val="tx2"/>
                      </a:solidFill>
                      <a:prstDash val="solid"/>
                      <a:round/>
                      <a:headEnd type="none" w="med" len="med"/>
                      <a:tailEnd type="none" w="med" len="med"/>
                    </a:lnL>
                    <a:solidFill>
                      <a:schemeClr val="accent2">
                        <a:lumMod val="40000"/>
                        <a:lumOff val="60000"/>
                      </a:schemeClr>
                    </a:solidFill>
                  </a:tcPr>
                </a:tc>
                <a:tc>
                  <a:txBody>
                    <a:bodyPr/>
                    <a:lstStyle/>
                    <a:p>
                      <a:pPr algn="ctr" rtl="0"/>
                      <a:r>
                        <a:rPr lang="en-GB" sz="900"/>
                        <a:t>3.5</a:t>
                      </a:r>
                      <a:endParaRPr lang="en-GB" sz="900" dirty="0"/>
                    </a:p>
                  </a:txBody>
                  <a:tcPr marL="18000" marR="18000" marT="18000" marB="18000">
                    <a:lnR w="12700" cap="flat" cmpd="sng" algn="ctr">
                      <a:solidFill>
                        <a:schemeClr val="tx2"/>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794159133"/>
                  </a:ext>
                </a:extLst>
              </a:tr>
              <a:tr h="0">
                <a:tc>
                  <a:txBody>
                    <a:bodyPr/>
                    <a:lstStyle/>
                    <a:p>
                      <a:pPr algn="ctr" rtl="0"/>
                      <a:r>
                        <a:rPr lang="en-GB" sz="900"/>
                        <a:t>8.9</a:t>
                      </a:r>
                      <a:endParaRPr lang="en-GB" sz="900" dirty="0"/>
                    </a:p>
                  </a:txBody>
                  <a:tcPr marL="18000" marR="18000" marT="18000" marB="18000">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92D050"/>
                    </a:solidFill>
                  </a:tcPr>
                </a:tc>
                <a:tc>
                  <a:txBody>
                    <a:bodyPr/>
                    <a:lstStyle/>
                    <a:p>
                      <a:pPr algn="ctr" rtl="0"/>
                      <a:r>
                        <a:rPr lang="en-GB" sz="900" dirty="0"/>
                        <a:t>9.2</a:t>
                      </a:r>
                    </a:p>
                  </a:txBody>
                  <a:tcPr marL="18000" marR="18000" marT="18000" marB="18000">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03486722"/>
                  </a:ext>
                </a:extLst>
              </a:tr>
            </a:tbl>
          </a:graphicData>
        </a:graphic>
      </p:graphicFrame>
      <p:graphicFrame>
        <p:nvGraphicFramePr>
          <p:cNvPr id="35" name="Table 34">
            <a:extLst>
              <a:ext uri="{FF2B5EF4-FFF2-40B4-BE49-F238E27FC236}">
                <a16:creationId xmlns:a16="http://schemas.microsoft.com/office/drawing/2014/main" id="{15EBBBEC-1F56-0254-8A81-ED166CDBBD97}"/>
              </a:ext>
            </a:extLst>
          </p:cNvPr>
          <p:cNvGraphicFramePr>
            <a:graphicFrameLocks noGrp="1"/>
          </p:cNvGraphicFramePr>
          <p:nvPr>
            <p:extLst>
              <p:ext uri="{D42A27DB-BD31-4B8C-83A1-F6EECF244321}">
                <p14:modId xmlns:p14="http://schemas.microsoft.com/office/powerpoint/2010/main" val="2600480767"/>
              </p:ext>
            </p:extLst>
          </p:nvPr>
        </p:nvGraphicFramePr>
        <p:xfrm>
          <a:off x="2328134" y="2949400"/>
          <a:ext cx="648000" cy="519480"/>
        </p:xfrm>
        <a:graphic>
          <a:graphicData uri="http://schemas.openxmlformats.org/drawingml/2006/table">
            <a:tbl>
              <a:tblPr bandRow="1">
                <a:tableStyleId>{5C22544A-7EE6-4342-B048-85BDC9FD1C3A}</a:tableStyleId>
              </a:tblPr>
              <a:tblGrid>
                <a:gridCol w="324000">
                  <a:extLst>
                    <a:ext uri="{9D8B030D-6E8A-4147-A177-3AD203B41FA5}">
                      <a16:colId xmlns:a16="http://schemas.microsoft.com/office/drawing/2014/main" val="3005305730"/>
                    </a:ext>
                  </a:extLst>
                </a:gridCol>
                <a:gridCol w="324000">
                  <a:extLst>
                    <a:ext uri="{9D8B030D-6E8A-4147-A177-3AD203B41FA5}">
                      <a16:colId xmlns:a16="http://schemas.microsoft.com/office/drawing/2014/main" val="247706515"/>
                    </a:ext>
                  </a:extLst>
                </a:gridCol>
              </a:tblGrid>
              <a:tr h="0">
                <a:tc gridSpan="2">
                  <a:txBody>
                    <a:bodyPr/>
                    <a:lstStyle/>
                    <a:p>
                      <a:pPr algn="ctr" rtl="0"/>
                      <a:r>
                        <a:rPr lang="en-GB" sz="900" dirty="0">
                          <a:solidFill>
                            <a:schemeClr val="bg1"/>
                          </a:solidFill>
                        </a:rPr>
                        <a:t>CZ</a:t>
                      </a:r>
                    </a:p>
                  </a:txBody>
                  <a:tcPr marL="18000" marR="18000" marT="18000" marB="1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c hMerge="1">
                  <a:txBody>
                    <a:bodyPr/>
                    <a:lstStyle/>
                    <a:p>
                      <a:endParaRPr lang="hu-HU" dirty="0"/>
                    </a:p>
                  </a:txBody>
                  <a:tcPr/>
                </a:tc>
                <a:extLst>
                  <a:ext uri="{0D108BD9-81ED-4DB2-BD59-A6C34878D82A}">
                    <a16:rowId xmlns:a16="http://schemas.microsoft.com/office/drawing/2014/main" val="938145559"/>
                  </a:ext>
                </a:extLst>
              </a:tr>
              <a:tr h="0">
                <a:tc>
                  <a:txBody>
                    <a:bodyPr/>
                    <a:lstStyle/>
                    <a:p>
                      <a:pPr algn="ctr" rtl="0"/>
                      <a:r>
                        <a:rPr lang="en-GB" sz="900"/>
                        <a:t>4.3</a:t>
                      </a:r>
                      <a:endParaRPr lang="en-GB" sz="900" dirty="0"/>
                    </a:p>
                  </a:txBody>
                  <a:tcPr marL="18000" marR="18000" marT="18000" marB="18000">
                    <a:lnL w="12700" cap="flat" cmpd="sng" algn="ctr">
                      <a:solidFill>
                        <a:schemeClr val="tx2"/>
                      </a:solidFill>
                      <a:prstDash val="solid"/>
                      <a:round/>
                      <a:headEnd type="none" w="med" len="med"/>
                      <a:tailEnd type="none" w="med" len="med"/>
                    </a:lnL>
                    <a:solidFill>
                      <a:schemeClr val="accent2">
                        <a:lumMod val="40000"/>
                        <a:lumOff val="60000"/>
                      </a:schemeClr>
                    </a:solidFill>
                  </a:tcPr>
                </a:tc>
                <a:tc>
                  <a:txBody>
                    <a:bodyPr/>
                    <a:lstStyle/>
                    <a:p>
                      <a:pPr algn="ctr" rtl="0"/>
                      <a:r>
                        <a:rPr lang="en-GB" sz="900"/>
                        <a:t>3.7</a:t>
                      </a:r>
                      <a:endParaRPr lang="en-GB" sz="900" dirty="0"/>
                    </a:p>
                  </a:txBody>
                  <a:tcPr marL="18000" marR="18000" marT="18000" marB="18000">
                    <a:lnR w="12700" cap="flat" cmpd="sng" algn="ctr">
                      <a:solidFill>
                        <a:schemeClr val="tx2"/>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794159133"/>
                  </a:ext>
                </a:extLst>
              </a:tr>
              <a:tr h="0">
                <a:tc>
                  <a:txBody>
                    <a:bodyPr/>
                    <a:lstStyle/>
                    <a:p>
                      <a:pPr algn="ctr" rtl="0"/>
                      <a:r>
                        <a:rPr lang="en-GB" sz="900"/>
                        <a:t>7.5</a:t>
                      </a:r>
                      <a:endParaRPr lang="en-GB" sz="900" dirty="0"/>
                    </a:p>
                  </a:txBody>
                  <a:tcPr marL="18000" marR="18000" marT="18000" marB="18000">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92D050"/>
                    </a:solidFill>
                  </a:tcPr>
                </a:tc>
                <a:tc>
                  <a:txBody>
                    <a:bodyPr/>
                    <a:lstStyle/>
                    <a:p>
                      <a:pPr algn="ctr" rtl="0"/>
                      <a:r>
                        <a:rPr lang="en-GB" sz="900" dirty="0"/>
                        <a:t>7.7</a:t>
                      </a:r>
                    </a:p>
                  </a:txBody>
                  <a:tcPr marL="18000" marR="18000" marT="18000" marB="18000">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03486722"/>
                  </a:ext>
                </a:extLst>
              </a:tr>
            </a:tbl>
          </a:graphicData>
        </a:graphic>
      </p:graphicFrame>
      <p:graphicFrame>
        <p:nvGraphicFramePr>
          <p:cNvPr id="36" name="Table 35">
            <a:extLst>
              <a:ext uri="{FF2B5EF4-FFF2-40B4-BE49-F238E27FC236}">
                <a16:creationId xmlns:a16="http://schemas.microsoft.com/office/drawing/2014/main" id="{3D7B6CB1-B654-1EF1-2EAD-604AC40182D7}"/>
              </a:ext>
            </a:extLst>
          </p:cNvPr>
          <p:cNvGraphicFramePr>
            <a:graphicFrameLocks noGrp="1"/>
          </p:cNvGraphicFramePr>
          <p:nvPr>
            <p:extLst>
              <p:ext uri="{D42A27DB-BD31-4B8C-83A1-F6EECF244321}">
                <p14:modId xmlns:p14="http://schemas.microsoft.com/office/powerpoint/2010/main" val="1343819135"/>
              </p:ext>
            </p:extLst>
          </p:nvPr>
        </p:nvGraphicFramePr>
        <p:xfrm>
          <a:off x="3303253" y="3330969"/>
          <a:ext cx="648000" cy="489000"/>
        </p:xfrm>
        <a:graphic>
          <a:graphicData uri="http://schemas.openxmlformats.org/drawingml/2006/table">
            <a:tbl>
              <a:tblPr bandRow="1">
                <a:tableStyleId>{5C22544A-7EE6-4342-B048-85BDC9FD1C3A}</a:tableStyleId>
              </a:tblPr>
              <a:tblGrid>
                <a:gridCol w="324000">
                  <a:extLst>
                    <a:ext uri="{9D8B030D-6E8A-4147-A177-3AD203B41FA5}">
                      <a16:colId xmlns:a16="http://schemas.microsoft.com/office/drawing/2014/main" val="3005305730"/>
                    </a:ext>
                  </a:extLst>
                </a:gridCol>
                <a:gridCol w="324000">
                  <a:extLst>
                    <a:ext uri="{9D8B030D-6E8A-4147-A177-3AD203B41FA5}">
                      <a16:colId xmlns:a16="http://schemas.microsoft.com/office/drawing/2014/main" val="247706515"/>
                    </a:ext>
                  </a:extLst>
                </a:gridCol>
              </a:tblGrid>
              <a:tr h="0">
                <a:tc gridSpan="2">
                  <a:txBody>
                    <a:bodyPr/>
                    <a:lstStyle/>
                    <a:p>
                      <a:pPr algn="ctr" rtl="0"/>
                      <a:r>
                        <a:rPr lang="en-GB" sz="800" dirty="0">
                          <a:solidFill>
                            <a:schemeClr val="bg1"/>
                          </a:solidFill>
                        </a:rPr>
                        <a:t>SK</a:t>
                      </a:r>
                    </a:p>
                  </a:txBody>
                  <a:tcPr marL="18000" marR="18000" marT="18000" marB="1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c hMerge="1">
                  <a:txBody>
                    <a:bodyPr/>
                    <a:lstStyle/>
                    <a:p>
                      <a:endParaRPr lang="hu-HU" dirty="0"/>
                    </a:p>
                  </a:txBody>
                  <a:tcPr/>
                </a:tc>
                <a:extLst>
                  <a:ext uri="{0D108BD9-81ED-4DB2-BD59-A6C34878D82A}">
                    <a16:rowId xmlns:a16="http://schemas.microsoft.com/office/drawing/2014/main" val="938145559"/>
                  </a:ext>
                </a:extLst>
              </a:tr>
              <a:tr h="0">
                <a:tc>
                  <a:txBody>
                    <a:bodyPr/>
                    <a:lstStyle/>
                    <a:p>
                      <a:pPr algn="ctr" rtl="0"/>
                      <a:r>
                        <a:rPr lang="en-GB" sz="800"/>
                        <a:t>5.4</a:t>
                      </a:r>
                      <a:endParaRPr lang="en-GB" sz="800" dirty="0"/>
                    </a:p>
                  </a:txBody>
                  <a:tcPr marL="18000" marR="18000" marT="18000" marB="18000">
                    <a:lnL w="12700" cap="flat" cmpd="sng" algn="ctr">
                      <a:solidFill>
                        <a:schemeClr val="tx2"/>
                      </a:solidFill>
                      <a:prstDash val="solid"/>
                      <a:round/>
                      <a:headEnd type="none" w="med" len="med"/>
                      <a:tailEnd type="none" w="med" len="med"/>
                    </a:lnL>
                    <a:solidFill>
                      <a:schemeClr val="accent2">
                        <a:lumMod val="40000"/>
                        <a:lumOff val="60000"/>
                      </a:schemeClr>
                    </a:solidFill>
                  </a:tcPr>
                </a:tc>
                <a:tc>
                  <a:txBody>
                    <a:bodyPr/>
                    <a:lstStyle/>
                    <a:p>
                      <a:pPr algn="ctr" rtl="0"/>
                      <a:r>
                        <a:rPr lang="hu-HU" sz="900" dirty="0"/>
                        <a:t>4,7</a:t>
                      </a:r>
                      <a:endParaRPr lang="en-GB" sz="900" dirty="0"/>
                    </a:p>
                  </a:txBody>
                  <a:tcPr marL="18000" marR="18000" marT="18000" marB="18000">
                    <a:lnR w="12700" cap="flat" cmpd="sng" algn="ctr">
                      <a:solidFill>
                        <a:schemeClr val="tx2"/>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794159133"/>
                  </a:ext>
                </a:extLst>
              </a:tr>
              <a:tr h="0">
                <a:tc>
                  <a:txBody>
                    <a:bodyPr/>
                    <a:lstStyle/>
                    <a:p>
                      <a:pPr algn="ctr" rtl="0"/>
                      <a:r>
                        <a:rPr lang="en-GB" sz="800"/>
                        <a:t>8.3</a:t>
                      </a:r>
                      <a:endParaRPr lang="en-GB" sz="800" dirty="0"/>
                    </a:p>
                  </a:txBody>
                  <a:tcPr marL="18000" marR="18000" marT="18000" marB="18000">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92D050"/>
                    </a:solidFill>
                  </a:tcPr>
                </a:tc>
                <a:tc>
                  <a:txBody>
                    <a:bodyPr/>
                    <a:lstStyle/>
                    <a:p>
                      <a:pPr algn="ctr" rtl="0"/>
                      <a:r>
                        <a:rPr lang="hu-HU" sz="800" dirty="0"/>
                        <a:t>9,9</a:t>
                      </a:r>
                      <a:endParaRPr lang="en-GB" sz="800" dirty="0"/>
                    </a:p>
                  </a:txBody>
                  <a:tcPr marL="18000" marR="18000" marT="18000" marB="18000">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03486722"/>
                  </a:ext>
                </a:extLst>
              </a:tr>
            </a:tbl>
          </a:graphicData>
        </a:graphic>
      </p:graphicFrame>
      <p:graphicFrame>
        <p:nvGraphicFramePr>
          <p:cNvPr id="37" name="Table 36">
            <a:extLst>
              <a:ext uri="{FF2B5EF4-FFF2-40B4-BE49-F238E27FC236}">
                <a16:creationId xmlns:a16="http://schemas.microsoft.com/office/drawing/2014/main" id="{DF3C7252-7826-8DEC-606E-D0157D544790}"/>
              </a:ext>
            </a:extLst>
          </p:cNvPr>
          <p:cNvGraphicFramePr>
            <a:graphicFrameLocks noGrp="1"/>
          </p:cNvGraphicFramePr>
          <p:nvPr>
            <p:extLst>
              <p:ext uri="{D42A27DB-BD31-4B8C-83A1-F6EECF244321}">
                <p14:modId xmlns:p14="http://schemas.microsoft.com/office/powerpoint/2010/main" val="1825448164"/>
              </p:ext>
            </p:extLst>
          </p:nvPr>
        </p:nvGraphicFramePr>
        <p:xfrm>
          <a:off x="6367978" y="3192120"/>
          <a:ext cx="684000" cy="656640"/>
        </p:xfrm>
        <a:graphic>
          <a:graphicData uri="http://schemas.openxmlformats.org/drawingml/2006/table">
            <a:tbl>
              <a:tblPr bandRow="1">
                <a:tableStyleId>{5C22544A-7EE6-4342-B048-85BDC9FD1C3A}</a:tableStyleId>
              </a:tblPr>
              <a:tblGrid>
                <a:gridCol w="324000">
                  <a:extLst>
                    <a:ext uri="{9D8B030D-6E8A-4147-A177-3AD203B41FA5}">
                      <a16:colId xmlns:a16="http://schemas.microsoft.com/office/drawing/2014/main" val="3005305730"/>
                    </a:ext>
                  </a:extLst>
                </a:gridCol>
                <a:gridCol w="360000">
                  <a:extLst>
                    <a:ext uri="{9D8B030D-6E8A-4147-A177-3AD203B41FA5}">
                      <a16:colId xmlns:a16="http://schemas.microsoft.com/office/drawing/2014/main" val="247706515"/>
                    </a:ext>
                  </a:extLst>
                </a:gridCol>
              </a:tblGrid>
              <a:tr h="0">
                <a:tc gridSpan="2">
                  <a:txBody>
                    <a:bodyPr/>
                    <a:lstStyle/>
                    <a:p>
                      <a:pPr algn="ctr" rtl="0"/>
                      <a:r>
                        <a:rPr lang="en-GB" sz="900" dirty="0">
                          <a:solidFill>
                            <a:schemeClr val="bg1"/>
                          </a:solidFill>
                        </a:rPr>
                        <a:t>UA</a:t>
                      </a:r>
                    </a:p>
                  </a:txBody>
                  <a:tcPr marL="18000" marR="18000" marT="18000" marB="1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c hMerge="1">
                  <a:txBody>
                    <a:bodyPr/>
                    <a:lstStyle/>
                    <a:p>
                      <a:endParaRPr lang="hu-HU" dirty="0"/>
                    </a:p>
                  </a:txBody>
                  <a:tcPr/>
                </a:tc>
                <a:extLst>
                  <a:ext uri="{0D108BD9-81ED-4DB2-BD59-A6C34878D82A}">
                    <a16:rowId xmlns:a16="http://schemas.microsoft.com/office/drawing/2014/main" val="938145559"/>
                  </a:ext>
                </a:extLst>
              </a:tr>
              <a:tr h="0">
                <a:tc>
                  <a:txBody>
                    <a:bodyPr/>
                    <a:lstStyle/>
                    <a:p>
                      <a:pPr algn="ctr" rtl="0"/>
                      <a:r>
                        <a:rPr lang="en-GB" sz="900"/>
                        <a:t>N/A</a:t>
                      </a:r>
                      <a:endParaRPr lang="en-GB" sz="900" dirty="0"/>
                    </a:p>
                  </a:txBody>
                  <a:tcPr marL="18000" marR="18000" marT="18000" marB="18000">
                    <a:lnL w="12700" cap="flat" cmpd="sng" algn="ctr">
                      <a:solidFill>
                        <a:schemeClr val="tx2"/>
                      </a:solidFill>
                      <a:prstDash val="solid"/>
                      <a:round/>
                      <a:headEnd type="none" w="med" len="med"/>
                      <a:tailEnd type="none" w="med" len="med"/>
                    </a:lnL>
                    <a:solidFill>
                      <a:schemeClr val="accent2">
                        <a:lumMod val="40000"/>
                        <a:lumOff val="60000"/>
                      </a:schemeClr>
                    </a:solidFill>
                  </a:tcPr>
                </a:tc>
                <a:tc>
                  <a:txBody>
                    <a:bodyPr/>
                    <a:lstStyle/>
                    <a:p>
                      <a:pPr algn="ctr" rtl="0"/>
                      <a:r>
                        <a:rPr lang="en-GB" sz="900"/>
                        <a:t>2.5-3.3</a:t>
                      </a:r>
                      <a:endParaRPr lang="en-GB" sz="900" dirty="0"/>
                    </a:p>
                  </a:txBody>
                  <a:tcPr marL="18000" marR="18000" marT="18000" marB="18000">
                    <a:lnR w="12700" cap="flat" cmpd="sng" algn="ctr">
                      <a:solidFill>
                        <a:schemeClr val="tx2"/>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794159133"/>
                  </a:ext>
                </a:extLst>
              </a:tr>
              <a:tr h="0">
                <a:tc>
                  <a:txBody>
                    <a:bodyPr/>
                    <a:lstStyle/>
                    <a:p>
                      <a:pPr algn="ctr" rtl="0"/>
                      <a:r>
                        <a:rPr lang="en-GB" sz="900"/>
                        <a:t>N/A</a:t>
                      </a:r>
                      <a:endParaRPr lang="en-GB" sz="900" dirty="0"/>
                    </a:p>
                  </a:txBody>
                  <a:tcPr marL="18000" marR="18000" marT="18000" marB="18000">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92D050"/>
                    </a:solidFill>
                  </a:tcPr>
                </a:tc>
                <a:tc>
                  <a:txBody>
                    <a:bodyPr/>
                    <a:lstStyle/>
                    <a:p>
                      <a:pPr algn="ctr" rtl="0"/>
                      <a:r>
                        <a:rPr lang="en-GB" sz="900" dirty="0"/>
                        <a:t>N/A</a:t>
                      </a:r>
                    </a:p>
                  </a:txBody>
                  <a:tcPr marL="18000" marR="18000" marT="18000" marB="18000">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03486722"/>
                  </a:ext>
                </a:extLst>
              </a:tr>
            </a:tbl>
          </a:graphicData>
        </a:graphic>
      </p:graphicFrame>
      <p:graphicFrame>
        <p:nvGraphicFramePr>
          <p:cNvPr id="38" name="Table 37">
            <a:extLst>
              <a:ext uri="{FF2B5EF4-FFF2-40B4-BE49-F238E27FC236}">
                <a16:creationId xmlns:a16="http://schemas.microsoft.com/office/drawing/2014/main" id="{622F46DD-3C76-3EFE-0452-A406E624765F}"/>
              </a:ext>
            </a:extLst>
          </p:cNvPr>
          <p:cNvGraphicFramePr>
            <a:graphicFrameLocks noGrp="1"/>
          </p:cNvGraphicFramePr>
          <p:nvPr>
            <p:extLst>
              <p:ext uri="{D42A27DB-BD31-4B8C-83A1-F6EECF244321}">
                <p14:modId xmlns:p14="http://schemas.microsoft.com/office/powerpoint/2010/main" val="2285775211"/>
              </p:ext>
            </p:extLst>
          </p:nvPr>
        </p:nvGraphicFramePr>
        <p:xfrm>
          <a:off x="2127745" y="3716538"/>
          <a:ext cx="648000" cy="519480"/>
        </p:xfrm>
        <a:graphic>
          <a:graphicData uri="http://schemas.openxmlformats.org/drawingml/2006/table">
            <a:tbl>
              <a:tblPr bandRow="1">
                <a:tableStyleId>{5C22544A-7EE6-4342-B048-85BDC9FD1C3A}</a:tableStyleId>
              </a:tblPr>
              <a:tblGrid>
                <a:gridCol w="324000">
                  <a:extLst>
                    <a:ext uri="{9D8B030D-6E8A-4147-A177-3AD203B41FA5}">
                      <a16:colId xmlns:a16="http://schemas.microsoft.com/office/drawing/2014/main" val="3005305730"/>
                    </a:ext>
                  </a:extLst>
                </a:gridCol>
                <a:gridCol w="324000">
                  <a:extLst>
                    <a:ext uri="{9D8B030D-6E8A-4147-A177-3AD203B41FA5}">
                      <a16:colId xmlns:a16="http://schemas.microsoft.com/office/drawing/2014/main" val="247706515"/>
                    </a:ext>
                  </a:extLst>
                </a:gridCol>
              </a:tblGrid>
              <a:tr h="0">
                <a:tc gridSpan="2">
                  <a:txBody>
                    <a:bodyPr/>
                    <a:lstStyle/>
                    <a:p>
                      <a:pPr algn="ctr" rtl="0"/>
                      <a:r>
                        <a:rPr lang="en-GB" sz="900" dirty="0">
                          <a:solidFill>
                            <a:schemeClr val="bg1"/>
                          </a:solidFill>
                        </a:rPr>
                        <a:t>AT</a:t>
                      </a:r>
                    </a:p>
                  </a:txBody>
                  <a:tcPr marL="18000" marR="18000" marT="18000" marB="1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c hMerge="1">
                  <a:txBody>
                    <a:bodyPr/>
                    <a:lstStyle/>
                    <a:p>
                      <a:endParaRPr lang="hu-HU" dirty="0"/>
                    </a:p>
                  </a:txBody>
                  <a:tcPr/>
                </a:tc>
                <a:extLst>
                  <a:ext uri="{0D108BD9-81ED-4DB2-BD59-A6C34878D82A}">
                    <a16:rowId xmlns:a16="http://schemas.microsoft.com/office/drawing/2014/main" val="938145559"/>
                  </a:ext>
                </a:extLst>
              </a:tr>
              <a:tr h="0">
                <a:tc>
                  <a:txBody>
                    <a:bodyPr/>
                    <a:lstStyle/>
                    <a:p>
                      <a:pPr algn="ctr" rtl="0"/>
                      <a:r>
                        <a:rPr lang="en-GB" sz="900"/>
                        <a:t>4.4</a:t>
                      </a:r>
                      <a:endParaRPr lang="en-GB" sz="900" dirty="0"/>
                    </a:p>
                  </a:txBody>
                  <a:tcPr marL="18000" marR="18000" marT="18000" marB="18000">
                    <a:lnL w="12700" cap="flat" cmpd="sng" algn="ctr">
                      <a:solidFill>
                        <a:schemeClr val="tx2"/>
                      </a:solidFill>
                      <a:prstDash val="solid"/>
                      <a:round/>
                      <a:headEnd type="none" w="med" len="med"/>
                      <a:tailEnd type="none" w="med" len="med"/>
                    </a:lnL>
                    <a:solidFill>
                      <a:schemeClr val="accent2">
                        <a:lumMod val="40000"/>
                        <a:lumOff val="60000"/>
                      </a:schemeClr>
                    </a:solidFill>
                  </a:tcPr>
                </a:tc>
                <a:tc>
                  <a:txBody>
                    <a:bodyPr/>
                    <a:lstStyle/>
                    <a:p>
                      <a:pPr algn="ctr" rtl="0"/>
                      <a:r>
                        <a:rPr lang="en-GB" sz="900"/>
                        <a:t>3.7</a:t>
                      </a:r>
                      <a:endParaRPr lang="en-GB" sz="900" dirty="0"/>
                    </a:p>
                  </a:txBody>
                  <a:tcPr marL="18000" marR="18000" marT="18000" marB="18000">
                    <a:lnR w="12700" cap="flat" cmpd="sng" algn="ctr">
                      <a:solidFill>
                        <a:schemeClr val="tx2"/>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794159133"/>
                  </a:ext>
                </a:extLst>
              </a:tr>
              <a:tr h="0">
                <a:tc>
                  <a:txBody>
                    <a:bodyPr/>
                    <a:lstStyle/>
                    <a:p>
                      <a:pPr algn="ctr" rtl="0"/>
                      <a:r>
                        <a:rPr lang="en-GB" sz="900"/>
                        <a:t>6.1</a:t>
                      </a:r>
                      <a:endParaRPr lang="en-GB" sz="900" dirty="0"/>
                    </a:p>
                  </a:txBody>
                  <a:tcPr marL="18000" marR="18000" marT="18000" marB="18000">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92D050"/>
                    </a:solidFill>
                  </a:tcPr>
                </a:tc>
                <a:tc>
                  <a:txBody>
                    <a:bodyPr/>
                    <a:lstStyle/>
                    <a:p>
                      <a:pPr algn="ctr" rtl="0"/>
                      <a:r>
                        <a:rPr lang="en-GB" sz="900" dirty="0"/>
                        <a:t>8.1</a:t>
                      </a:r>
                    </a:p>
                  </a:txBody>
                  <a:tcPr marL="18000" marR="18000" marT="18000" marB="18000">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03486722"/>
                  </a:ext>
                </a:extLst>
              </a:tr>
            </a:tbl>
          </a:graphicData>
        </a:graphic>
      </p:graphicFrame>
      <p:graphicFrame>
        <p:nvGraphicFramePr>
          <p:cNvPr id="39" name="Table 38">
            <a:extLst>
              <a:ext uri="{FF2B5EF4-FFF2-40B4-BE49-F238E27FC236}">
                <a16:creationId xmlns:a16="http://schemas.microsoft.com/office/drawing/2014/main" id="{2D54B062-B158-648A-3D2B-CD09235E7730}"/>
              </a:ext>
            </a:extLst>
          </p:cNvPr>
          <p:cNvGraphicFramePr>
            <a:graphicFrameLocks noGrp="1"/>
          </p:cNvGraphicFramePr>
          <p:nvPr>
            <p:extLst>
              <p:ext uri="{D42A27DB-BD31-4B8C-83A1-F6EECF244321}">
                <p14:modId xmlns:p14="http://schemas.microsoft.com/office/powerpoint/2010/main" val="1452542488"/>
              </p:ext>
            </p:extLst>
          </p:nvPr>
        </p:nvGraphicFramePr>
        <p:xfrm>
          <a:off x="3310079" y="3941301"/>
          <a:ext cx="648000" cy="519480"/>
        </p:xfrm>
        <a:graphic>
          <a:graphicData uri="http://schemas.openxmlformats.org/drawingml/2006/table">
            <a:tbl>
              <a:tblPr bandRow="1">
                <a:tableStyleId>{5C22544A-7EE6-4342-B048-85BDC9FD1C3A}</a:tableStyleId>
              </a:tblPr>
              <a:tblGrid>
                <a:gridCol w="324000">
                  <a:extLst>
                    <a:ext uri="{9D8B030D-6E8A-4147-A177-3AD203B41FA5}">
                      <a16:colId xmlns:a16="http://schemas.microsoft.com/office/drawing/2014/main" val="3005305730"/>
                    </a:ext>
                  </a:extLst>
                </a:gridCol>
                <a:gridCol w="324000">
                  <a:extLst>
                    <a:ext uri="{9D8B030D-6E8A-4147-A177-3AD203B41FA5}">
                      <a16:colId xmlns:a16="http://schemas.microsoft.com/office/drawing/2014/main" val="247706515"/>
                    </a:ext>
                  </a:extLst>
                </a:gridCol>
              </a:tblGrid>
              <a:tr h="0">
                <a:tc gridSpan="2">
                  <a:txBody>
                    <a:bodyPr/>
                    <a:lstStyle/>
                    <a:p>
                      <a:pPr algn="ctr" rtl="0"/>
                      <a:r>
                        <a:rPr lang="en-GB" sz="900" dirty="0">
                          <a:solidFill>
                            <a:schemeClr val="bg1"/>
                          </a:solidFill>
                        </a:rPr>
                        <a:t>HU</a:t>
                      </a:r>
                    </a:p>
                  </a:txBody>
                  <a:tcPr marL="18000" marR="18000" marT="18000" marB="1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c hMerge="1">
                  <a:txBody>
                    <a:bodyPr/>
                    <a:lstStyle/>
                    <a:p>
                      <a:endParaRPr lang="hu-HU" dirty="0"/>
                    </a:p>
                  </a:txBody>
                  <a:tcPr/>
                </a:tc>
                <a:extLst>
                  <a:ext uri="{0D108BD9-81ED-4DB2-BD59-A6C34878D82A}">
                    <a16:rowId xmlns:a16="http://schemas.microsoft.com/office/drawing/2014/main" val="938145559"/>
                  </a:ext>
                </a:extLst>
              </a:tr>
              <a:tr h="0">
                <a:tc>
                  <a:txBody>
                    <a:bodyPr/>
                    <a:lstStyle/>
                    <a:p>
                      <a:pPr algn="ctr" rtl="0"/>
                      <a:r>
                        <a:rPr lang="en-GB" sz="900"/>
                        <a:t>4.6</a:t>
                      </a:r>
                      <a:endParaRPr lang="en-GB" sz="900" dirty="0"/>
                    </a:p>
                  </a:txBody>
                  <a:tcPr marL="18000" marR="18000" marT="18000" marB="18000">
                    <a:lnL w="12700" cap="flat" cmpd="sng" algn="ctr">
                      <a:solidFill>
                        <a:schemeClr val="tx2"/>
                      </a:solidFill>
                      <a:prstDash val="solid"/>
                      <a:round/>
                      <a:headEnd type="none" w="med" len="med"/>
                      <a:tailEnd type="none" w="med" len="med"/>
                    </a:lnL>
                    <a:solidFill>
                      <a:schemeClr val="accent2">
                        <a:lumMod val="40000"/>
                        <a:lumOff val="60000"/>
                      </a:schemeClr>
                    </a:solidFill>
                  </a:tcPr>
                </a:tc>
                <a:tc>
                  <a:txBody>
                    <a:bodyPr/>
                    <a:lstStyle/>
                    <a:p>
                      <a:pPr algn="ctr" rtl="0"/>
                      <a:r>
                        <a:rPr lang="en-GB" sz="900"/>
                        <a:t>4.0</a:t>
                      </a:r>
                      <a:endParaRPr lang="en-GB" sz="900" dirty="0"/>
                    </a:p>
                  </a:txBody>
                  <a:tcPr marL="18000" marR="18000" marT="18000" marB="18000">
                    <a:lnR w="12700" cap="flat" cmpd="sng" algn="ctr">
                      <a:solidFill>
                        <a:schemeClr val="tx2"/>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794159133"/>
                  </a:ext>
                </a:extLst>
              </a:tr>
              <a:tr h="0">
                <a:tc>
                  <a:txBody>
                    <a:bodyPr/>
                    <a:lstStyle/>
                    <a:p>
                      <a:pPr algn="ctr" rtl="0"/>
                      <a:r>
                        <a:rPr lang="en-GB" sz="900"/>
                        <a:t>8.9</a:t>
                      </a:r>
                      <a:endParaRPr lang="en-GB" sz="900" dirty="0"/>
                    </a:p>
                  </a:txBody>
                  <a:tcPr marL="18000" marR="18000" marT="18000" marB="18000">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92D050"/>
                    </a:solidFill>
                  </a:tcPr>
                </a:tc>
                <a:tc>
                  <a:txBody>
                    <a:bodyPr/>
                    <a:lstStyle/>
                    <a:p>
                      <a:pPr algn="ctr" rtl="0"/>
                      <a:r>
                        <a:rPr lang="en-GB" sz="900" dirty="0"/>
                        <a:t>10.0</a:t>
                      </a:r>
                    </a:p>
                  </a:txBody>
                  <a:tcPr marL="18000" marR="18000" marT="18000" marB="18000">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03486722"/>
                  </a:ext>
                </a:extLst>
              </a:tr>
            </a:tbl>
          </a:graphicData>
        </a:graphic>
      </p:graphicFrame>
      <p:graphicFrame>
        <p:nvGraphicFramePr>
          <p:cNvPr id="40" name="Table 39">
            <a:extLst>
              <a:ext uri="{FF2B5EF4-FFF2-40B4-BE49-F238E27FC236}">
                <a16:creationId xmlns:a16="http://schemas.microsoft.com/office/drawing/2014/main" id="{AD3F597A-B0D5-A676-9F53-C1FBAD249D31}"/>
              </a:ext>
            </a:extLst>
          </p:cNvPr>
          <p:cNvGraphicFramePr>
            <a:graphicFrameLocks noGrp="1"/>
          </p:cNvGraphicFramePr>
          <p:nvPr>
            <p:extLst>
              <p:ext uri="{D42A27DB-BD31-4B8C-83A1-F6EECF244321}">
                <p14:modId xmlns:p14="http://schemas.microsoft.com/office/powerpoint/2010/main" val="1486147825"/>
              </p:ext>
            </p:extLst>
          </p:nvPr>
        </p:nvGraphicFramePr>
        <p:xfrm>
          <a:off x="5760302" y="3997935"/>
          <a:ext cx="324000" cy="346320"/>
        </p:xfrm>
        <a:graphic>
          <a:graphicData uri="http://schemas.openxmlformats.org/drawingml/2006/table">
            <a:tbl>
              <a:tblPr bandRow="1">
                <a:tableStyleId>{5C22544A-7EE6-4342-B048-85BDC9FD1C3A}</a:tableStyleId>
              </a:tblPr>
              <a:tblGrid>
                <a:gridCol w="324000">
                  <a:extLst>
                    <a:ext uri="{9D8B030D-6E8A-4147-A177-3AD203B41FA5}">
                      <a16:colId xmlns:a16="http://schemas.microsoft.com/office/drawing/2014/main" val="3005305730"/>
                    </a:ext>
                  </a:extLst>
                </a:gridCol>
              </a:tblGrid>
              <a:tr h="0">
                <a:tc>
                  <a:txBody>
                    <a:bodyPr/>
                    <a:lstStyle/>
                    <a:p>
                      <a:pPr algn="ctr" rtl="0"/>
                      <a:r>
                        <a:rPr lang="en-GB" sz="900">
                          <a:solidFill>
                            <a:schemeClr val="bg1"/>
                          </a:solidFill>
                        </a:rPr>
                        <a:t>MD</a:t>
                      </a:r>
                      <a:endParaRPr lang="en-GB" sz="900" dirty="0">
                        <a:solidFill>
                          <a:schemeClr val="bg1"/>
                        </a:solidFill>
                      </a:endParaRPr>
                    </a:p>
                  </a:txBody>
                  <a:tcPr marL="18000" marR="18000" marT="18000" marB="1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extLst>
                  <a:ext uri="{0D108BD9-81ED-4DB2-BD59-A6C34878D82A}">
                    <a16:rowId xmlns:a16="http://schemas.microsoft.com/office/drawing/2014/main" val="938145559"/>
                  </a:ext>
                </a:extLst>
              </a:tr>
              <a:tr h="0">
                <a:tc>
                  <a:txBody>
                    <a:bodyPr/>
                    <a:lstStyle/>
                    <a:p>
                      <a:pPr algn="ctr" rtl="0"/>
                      <a:r>
                        <a:rPr lang="en-GB" sz="900" dirty="0"/>
                        <a:t>N/A</a:t>
                      </a:r>
                    </a:p>
                  </a:txBody>
                  <a:tcPr marL="18000" marR="18000" marT="18000" marB="1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4159133"/>
                  </a:ext>
                </a:extLst>
              </a:tr>
            </a:tbl>
          </a:graphicData>
        </a:graphic>
      </p:graphicFrame>
      <p:graphicFrame>
        <p:nvGraphicFramePr>
          <p:cNvPr id="41" name="Table 40">
            <a:extLst>
              <a:ext uri="{FF2B5EF4-FFF2-40B4-BE49-F238E27FC236}">
                <a16:creationId xmlns:a16="http://schemas.microsoft.com/office/drawing/2014/main" id="{76CEB3BC-2664-AB52-5ED7-836DB6BD5C75}"/>
              </a:ext>
            </a:extLst>
          </p:cNvPr>
          <p:cNvGraphicFramePr>
            <a:graphicFrameLocks noGrp="1"/>
          </p:cNvGraphicFramePr>
          <p:nvPr>
            <p:extLst>
              <p:ext uri="{D42A27DB-BD31-4B8C-83A1-F6EECF244321}">
                <p14:modId xmlns:p14="http://schemas.microsoft.com/office/powerpoint/2010/main" val="1494053346"/>
              </p:ext>
            </p:extLst>
          </p:nvPr>
        </p:nvGraphicFramePr>
        <p:xfrm>
          <a:off x="4711100" y="4347753"/>
          <a:ext cx="648000" cy="519480"/>
        </p:xfrm>
        <a:graphic>
          <a:graphicData uri="http://schemas.openxmlformats.org/drawingml/2006/table">
            <a:tbl>
              <a:tblPr bandRow="1">
                <a:tableStyleId>{5C22544A-7EE6-4342-B048-85BDC9FD1C3A}</a:tableStyleId>
              </a:tblPr>
              <a:tblGrid>
                <a:gridCol w="324000">
                  <a:extLst>
                    <a:ext uri="{9D8B030D-6E8A-4147-A177-3AD203B41FA5}">
                      <a16:colId xmlns:a16="http://schemas.microsoft.com/office/drawing/2014/main" val="3005305730"/>
                    </a:ext>
                  </a:extLst>
                </a:gridCol>
                <a:gridCol w="324000">
                  <a:extLst>
                    <a:ext uri="{9D8B030D-6E8A-4147-A177-3AD203B41FA5}">
                      <a16:colId xmlns:a16="http://schemas.microsoft.com/office/drawing/2014/main" val="247706515"/>
                    </a:ext>
                  </a:extLst>
                </a:gridCol>
              </a:tblGrid>
              <a:tr h="0">
                <a:tc gridSpan="2">
                  <a:txBody>
                    <a:bodyPr/>
                    <a:lstStyle/>
                    <a:p>
                      <a:pPr algn="ctr" rtl="0"/>
                      <a:r>
                        <a:rPr lang="en-GB" sz="900" dirty="0">
                          <a:solidFill>
                            <a:schemeClr val="bg1"/>
                          </a:solidFill>
                        </a:rPr>
                        <a:t>RO</a:t>
                      </a:r>
                    </a:p>
                  </a:txBody>
                  <a:tcPr marL="18000" marR="18000" marT="18000" marB="1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c hMerge="1">
                  <a:txBody>
                    <a:bodyPr/>
                    <a:lstStyle/>
                    <a:p>
                      <a:endParaRPr lang="hu-HU" dirty="0"/>
                    </a:p>
                  </a:txBody>
                  <a:tcPr/>
                </a:tc>
                <a:extLst>
                  <a:ext uri="{0D108BD9-81ED-4DB2-BD59-A6C34878D82A}">
                    <a16:rowId xmlns:a16="http://schemas.microsoft.com/office/drawing/2014/main" val="938145559"/>
                  </a:ext>
                </a:extLst>
              </a:tr>
              <a:tr h="0">
                <a:tc>
                  <a:txBody>
                    <a:bodyPr/>
                    <a:lstStyle/>
                    <a:p>
                      <a:pPr algn="ctr" rtl="0"/>
                      <a:r>
                        <a:rPr lang="en-GB" sz="900"/>
                        <a:t>3.8</a:t>
                      </a:r>
                      <a:endParaRPr lang="en-GB" sz="900" dirty="0"/>
                    </a:p>
                  </a:txBody>
                  <a:tcPr marL="18000" marR="18000" marT="18000" marB="18000">
                    <a:lnL w="12700" cap="flat" cmpd="sng" algn="ctr">
                      <a:solidFill>
                        <a:schemeClr val="tx2"/>
                      </a:solidFill>
                      <a:prstDash val="solid"/>
                      <a:round/>
                      <a:headEnd type="none" w="med" len="med"/>
                      <a:tailEnd type="none" w="med" len="med"/>
                    </a:lnL>
                    <a:solidFill>
                      <a:schemeClr val="accent2">
                        <a:lumMod val="40000"/>
                        <a:lumOff val="60000"/>
                      </a:schemeClr>
                    </a:solidFill>
                  </a:tcPr>
                </a:tc>
                <a:tc>
                  <a:txBody>
                    <a:bodyPr/>
                    <a:lstStyle/>
                    <a:p>
                      <a:pPr algn="ctr" rtl="0"/>
                      <a:r>
                        <a:rPr lang="en-GB" sz="900"/>
                        <a:t>3.2</a:t>
                      </a:r>
                      <a:endParaRPr lang="en-GB" sz="900" dirty="0"/>
                    </a:p>
                  </a:txBody>
                  <a:tcPr marL="18000" marR="18000" marT="18000" marB="18000">
                    <a:lnR w="12700" cap="flat" cmpd="sng" algn="ctr">
                      <a:solidFill>
                        <a:schemeClr val="tx2"/>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794159133"/>
                  </a:ext>
                </a:extLst>
              </a:tr>
              <a:tr h="0">
                <a:tc>
                  <a:txBody>
                    <a:bodyPr/>
                    <a:lstStyle/>
                    <a:p>
                      <a:pPr algn="ctr" rtl="0"/>
                      <a:r>
                        <a:rPr lang="en-GB" sz="900"/>
                        <a:t>8.2</a:t>
                      </a:r>
                      <a:endParaRPr lang="en-GB" sz="900" dirty="0"/>
                    </a:p>
                  </a:txBody>
                  <a:tcPr marL="18000" marR="18000" marT="18000" marB="18000">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92D050"/>
                    </a:solidFill>
                  </a:tcPr>
                </a:tc>
                <a:tc>
                  <a:txBody>
                    <a:bodyPr/>
                    <a:lstStyle/>
                    <a:p>
                      <a:pPr algn="ctr" rtl="0"/>
                      <a:r>
                        <a:rPr lang="en-GB" sz="900" dirty="0"/>
                        <a:t>8.3</a:t>
                      </a:r>
                    </a:p>
                  </a:txBody>
                  <a:tcPr marL="18000" marR="18000" marT="18000" marB="18000">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03486722"/>
                  </a:ext>
                </a:extLst>
              </a:tr>
            </a:tbl>
          </a:graphicData>
        </a:graphic>
      </p:graphicFrame>
      <p:graphicFrame>
        <p:nvGraphicFramePr>
          <p:cNvPr id="42" name="Table 41">
            <a:extLst>
              <a:ext uri="{FF2B5EF4-FFF2-40B4-BE49-F238E27FC236}">
                <a16:creationId xmlns:a16="http://schemas.microsoft.com/office/drawing/2014/main" id="{C64B71BB-1DD4-727A-7E67-58B37548CC85}"/>
              </a:ext>
            </a:extLst>
          </p:cNvPr>
          <p:cNvGraphicFramePr>
            <a:graphicFrameLocks noGrp="1"/>
          </p:cNvGraphicFramePr>
          <p:nvPr>
            <p:extLst>
              <p:ext uri="{D42A27DB-BD31-4B8C-83A1-F6EECF244321}">
                <p14:modId xmlns:p14="http://schemas.microsoft.com/office/powerpoint/2010/main" val="287590995"/>
              </p:ext>
            </p:extLst>
          </p:nvPr>
        </p:nvGraphicFramePr>
        <p:xfrm>
          <a:off x="4764252" y="5434178"/>
          <a:ext cx="648000" cy="473760"/>
        </p:xfrm>
        <a:graphic>
          <a:graphicData uri="http://schemas.openxmlformats.org/drawingml/2006/table">
            <a:tbl>
              <a:tblPr bandRow="1">
                <a:tableStyleId>{5C22544A-7EE6-4342-B048-85BDC9FD1C3A}</a:tableStyleId>
              </a:tblPr>
              <a:tblGrid>
                <a:gridCol w="324000">
                  <a:extLst>
                    <a:ext uri="{9D8B030D-6E8A-4147-A177-3AD203B41FA5}">
                      <a16:colId xmlns:a16="http://schemas.microsoft.com/office/drawing/2014/main" val="3005305730"/>
                    </a:ext>
                  </a:extLst>
                </a:gridCol>
                <a:gridCol w="324000">
                  <a:extLst>
                    <a:ext uri="{9D8B030D-6E8A-4147-A177-3AD203B41FA5}">
                      <a16:colId xmlns:a16="http://schemas.microsoft.com/office/drawing/2014/main" val="247706515"/>
                    </a:ext>
                  </a:extLst>
                </a:gridCol>
              </a:tblGrid>
              <a:tr h="0">
                <a:tc gridSpan="2">
                  <a:txBody>
                    <a:bodyPr/>
                    <a:lstStyle/>
                    <a:p>
                      <a:pPr algn="ctr" rtl="0"/>
                      <a:r>
                        <a:rPr lang="en-GB" sz="800" dirty="0">
                          <a:solidFill>
                            <a:schemeClr val="bg1"/>
                          </a:solidFill>
                        </a:rPr>
                        <a:t>BG</a:t>
                      </a:r>
                    </a:p>
                  </a:txBody>
                  <a:tcPr marL="18000" marR="18000" marT="18000" marB="1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c hMerge="1">
                  <a:txBody>
                    <a:bodyPr/>
                    <a:lstStyle/>
                    <a:p>
                      <a:endParaRPr lang="hu-HU" dirty="0"/>
                    </a:p>
                  </a:txBody>
                  <a:tcPr/>
                </a:tc>
                <a:extLst>
                  <a:ext uri="{0D108BD9-81ED-4DB2-BD59-A6C34878D82A}">
                    <a16:rowId xmlns:a16="http://schemas.microsoft.com/office/drawing/2014/main" val="938145559"/>
                  </a:ext>
                </a:extLst>
              </a:tr>
              <a:tr h="0">
                <a:tc>
                  <a:txBody>
                    <a:bodyPr/>
                    <a:lstStyle/>
                    <a:p>
                      <a:pPr algn="ctr" rtl="0"/>
                      <a:r>
                        <a:rPr lang="en-GB" sz="800"/>
                        <a:t>4.0</a:t>
                      </a:r>
                      <a:endParaRPr lang="en-GB" sz="800" dirty="0"/>
                    </a:p>
                  </a:txBody>
                  <a:tcPr marL="18000" marR="18000" marT="18000" marB="18000">
                    <a:lnL w="12700" cap="flat" cmpd="sng" algn="ctr">
                      <a:solidFill>
                        <a:schemeClr val="tx2"/>
                      </a:solidFill>
                      <a:prstDash val="solid"/>
                      <a:round/>
                      <a:headEnd type="none" w="med" len="med"/>
                      <a:tailEnd type="none" w="med" len="med"/>
                    </a:lnL>
                    <a:solidFill>
                      <a:schemeClr val="accent2">
                        <a:lumMod val="40000"/>
                        <a:lumOff val="60000"/>
                      </a:schemeClr>
                    </a:solidFill>
                  </a:tcPr>
                </a:tc>
                <a:tc>
                  <a:txBody>
                    <a:bodyPr/>
                    <a:lstStyle/>
                    <a:p>
                      <a:pPr algn="ctr" rtl="0"/>
                      <a:r>
                        <a:rPr lang="en-GB" sz="800"/>
                        <a:t>3.4</a:t>
                      </a:r>
                      <a:endParaRPr lang="en-GB" sz="800" dirty="0"/>
                    </a:p>
                  </a:txBody>
                  <a:tcPr marL="18000" marR="18000" marT="18000" marB="18000">
                    <a:lnR w="12700" cap="flat" cmpd="sng" algn="ctr">
                      <a:solidFill>
                        <a:schemeClr val="tx2"/>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794159133"/>
                  </a:ext>
                </a:extLst>
              </a:tr>
              <a:tr h="0">
                <a:tc>
                  <a:txBody>
                    <a:bodyPr/>
                    <a:lstStyle/>
                    <a:p>
                      <a:pPr algn="ctr" rtl="0"/>
                      <a:r>
                        <a:rPr lang="en-GB" sz="800"/>
                        <a:t>7.9</a:t>
                      </a:r>
                      <a:endParaRPr lang="en-GB" sz="800" dirty="0"/>
                    </a:p>
                  </a:txBody>
                  <a:tcPr marL="18000" marR="18000" marT="18000" marB="18000">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92D050"/>
                    </a:solidFill>
                  </a:tcPr>
                </a:tc>
                <a:tc>
                  <a:txBody>
                    <a:bodyPr/>
                    <a:lstStyle/>
                    <a:p>
                      <a:pPr algn="ctr" rtl="0"/>
                      <a:r>
                        <a:rPr lang="en-GB" sz="800" dirty="0"/>
                        <a:t>7.4</a:t>
                      </a:r>
                    </a:p>
                  </a:txBody>
                  <a:tcPr marL="18000" marR="18000" marT="18000" marB="18000">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03486722"/>
                  </a:ext>
                </a:extLst>
              </a:tr>
            </a:tbl>
          </a:graphicData>
        </a:graphic>
      </p:graphicFrame>
      <p:graphicFrame>
        <p:nvGraphicFramePr>
          <p:cNvPr id="46" name="Table 45">
            <a:extLst>
              <a:ext uri="{FF2B5EF4-FFF2-40B4-BE49-F238E27FC236}">
                <a16:creationId xmlns:a16="http://schemas.microsoft.com/office/drawing/2014/main" id="{65CDDE66-A1BD-BDF5-8A66-178844615CEE}"/>
              </a:ext>
            </a:extLst>
          </p:cNvPr>
          <p:cNvGraphicFramePr>
            <a:graphicFrameLocks noGrp="1"/>
          </p:cNvGraphicFramePr>
          <p:nvPr>
            <p:extLst>
              <p:ext uri="{D42A27DB-BD31-4B8C-83A1-F6EECF244321}">
                <p14:modId xmlns:p14="http://schemas.microsoft.com/office/powerpoint/2010/main" val="1162680441"/>
              </p:ext>
            </p:extLst>
          </p:nvPr>
        </p:nvGraphicFramePr>
        <p:xfrm>
          <a:off x="2205718" y="4324279"/>
          <a:ext cx="648000" cy="519480"/>
        </p:xfrm>
        <a:graphic>
          <a:graphicData uri="http://schemas.openxmlformats.org/drawingml/2006/table">
            <a:tbl>
              <a:tblPr bandRow="1">
                <a:tableStyleId>{5C22544A-7EE6-4342-B048-85BDC9FD1C3A}</a:tableStyleId>
              </a:tblPr>
              <a:tblGrid>
                <a:gridCol w="324000">
                  <a:extLst>
                    <a:ext uri="{9D8B030D-6E8A-4147-A177-3AD203B41FA5}">
                      <a16:colId xmlns:a16="http://schemas.microsoft.com/office/drawing/2014/main" val="3005305730"/>
                    </a:ext>
                  </a:extLst>
                </a:gridCol>
                <a:gridCol w="324000">
                  <a:extLst>
                    <a:ext uri="{9D8B030D-6E8A-4147-A177-3AD203B41FA5}">
                      <a16:colId xmlns:a16="http://schemas.microsoft.com/office/drawing/2014/main" val="247706515"/>
                    </a:ext>
                  </a:extLst>
                </a:gridCol>
              </a:tblGrid>
              <a:tr h="0">
                <a:tc gridSpan="2">
                  <a:txBody>
                    <a:bodyPr/>
                    <a:lstStyle/>
                    <a:p>
                      <a:pPr algn="ctr" rtl="0"/>
                      <a:r>
                        <a:rPr lang="en-GB" sz="900" dirty="0">
                          <a:solidFill>
                            <a:schemeClr val="bg1"/>
                          </a:solidFill>
                        </a:rPr>
                        <a:t>SI</a:t>
                      </a:r>
                    </a:p>
                  </a:txBody>
                  <a:tcPr marL="18000" marR="18000" marT="18000" marB="1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c hMerge="1">
                  <a:txBody>
                    <a:bodyPr/>
                    <a:lstStyle/>
                    <a:p>
                      <a:endParaRPr lang="hu-HU" dirty="0"/>
                    </a:p>
                  </a:txBody>
                  <a:tcPr/>
                </a:tc>
                <a:extLst>
                  <a:ext uri="{0D108BD9-81ED-4DB2-BD59-A6C34878D82A}">
                    <a16:rowId xmlns:a16="http://schemas.microsoft.com/office/drawing/2014/main" val="938145559"/>
                  </a:ext>
                </a:extLst>
              </a:tr>
              <a:tr h="0">
                <a:tc>
                  <a:txBody>
                    <a:bodyPr/>
                    <a:lstStyle/>
                    <a:p>
                      <a:pPr algn="ctr" rtl="0"/>
                      <a:r>
                        <a:rPr lang="en-GB" sz="900"/>
                        <a:t>4.3</a:t>
                      </a:r>
                      <a:endParaRPr lang="en-GB" sz="900" dirty="0"/>
                    </a:p>
                  </a:txBody>
                  <a:tcPr marL="18000" marR="18000" marT="18000" marB="18000">
                    <a:lnL w="12700" cap="flat" cmpd="sng" algn="ctr">
                      <a:solidFill>
                        <a:schemeClr val="tx2"/>
                      </a:solidFill>
                      <a:prstDash val="solid"/>
                      <a:round/>
                      <a:headEnd type="none" w="med" len="med"/>
                      <a:tailEnd type="none" w="med" len="med"/>
                    </a:lnL>
                    <a:solidFill>
                      <a:schemeClr val="accent2">
                        <a:lumMod val="40000"/>
                        <a:lumOff val="60000"/>
                      </a:schemeClr>
                    </a:solidFill>
                  </a:tcPr>
                </a:tc>
                <a:tc>
                  <a:txBody>
                    <a:bodyPr/>
                    <a:lstStyle/>
                    <a:p>
                      <a:pPr algn="ctr" rtl="0"/>
                      <a:r>
                        <a:rPr lang="en-GB" sz="900"/>
                        <a:t>3.7</a:t>
                      </a:r>
                      <a:endParaRPr lang="en-GB" sz="900" dirty="0"/>
                    </a:p>
                  </a:txBody>
                  <a:tcPr marL="18000" marR="18000" marT="18000" marB="18000">
                    <a:lnR w="12700" cap="flat" cmpd="sng" algn="ctr">
                      <a:solidFill>
                        <a:schemeClr val="tx2"/>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794159133"/>
                  </a:ext>
                </a:extLst>
              </a:tr>
              <a:tr h="0">
                <a:tc>
                  <a:txBody>
                    <a:bodyPr/>
                    <a:lstStyle/>
                    <a:p>
                      <a:pPr algn="ctr" rtl="0"/>
                      <a:r>
                        <a:rPr lang="en-GB" sz="900"/>
                        <a:t>8.6</a:t>
                      </a:r>
                      <a:endParaRPr lang="en-GB" sz="900" dirty="0"/>
                    </a:p>
                  </a:txBody>
                  <a:tcPr marL="18000" marR="18000" marT="18000" marB="18000">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92D050"/>
                    </a:solidFill>
                  </a:tcPr>
                </a:tc>
                <a:tc>
                  <a:txBody>
                    <a:bodyPr/>
                    <a:lstStyle/>
                    <a:p>
                      <a:pPr algn="ctr" rtl="0"/>
                      <a:r>
                        <a:rPr lang="en-GB" sz="900" dirty="0"/>
                        <a:t>7.5</a:t>
                      </a:r>
                    </a:p>
                  </a:txBody>
                  <a:tcPr marL="18000" marR="18000" marT="18000" marB="18000">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03486722"/>
                  </a:ext>
                </a:extLst>
              </a:tr>
            </a:tbl>
          </a:graphicData>
        </a:graphic>
      </p:graphicFrame>
      <p:graphicFrame>
        <p:nvGraphicFramePr>
          <p:cNvPr id="47" name="Table 46">
            <a:extLst>
              <a:ext uri="{FF2B5EF4-FFF2-40B4-BE49-F238E27FC236}">
                <a16:creationId xmlns:a16="http://schemas.microsoft.com/office/drawing/2014/main" id="{F2BBCAC4-F1EA-63E8-6DEA-A52CA42A75E0}"/>
              </a:ext>
            </a:extLst>
          </p:cNvPr>
          <p:cNvGraphicFramePr>
            <a:graphicFrameLocks noGrp="1"/>
          </p:cNvGraphicFramePr>
          <p:nvPr>
            <p:extLst>
              <p:ext uri="{D42A27DB-BD31-4B8C-83A1-F6EECF244321}">
                <p14:modId xmlns:p14="http://schemas.microsoft.com/office/powerpoint/2010/main" val="3743582227"/>
              </p:ext>
            </p:extLst>
          </p:nvPr>
        </p:nvGraphicFramePr>
        <p:xfrm>
          <a:off x="2307806" y="4952327"/>
          <a:ext cx="648000" cy="519480"/>
        </p:xfrm>
        <a:graphic>
          <a:graphicData uri="http://schemas.openxmlformats.org/drawingml/2006/table">
            <a:tbl>
              <a:tblPr bandRow="1">
                <a:tableStyleId>{5C22544A-7EE6-4342-B048-85BDC9FD1C3A}</a:tableStyleId>
              </a:tblPr>
              <a:tblGrid>
                <a:gridCol w="324000">
                  <a:extLst>
                    <a:ext uri="{9D8B030D-6E8A-4147-A177-3AD203B41FA5}">
                      <a16:colId xmlns:a16="http://schemas.microsoft.com/office/drawing/2014/main" val="3005305730"/>
                    </a:ext>
                  </a:extLst>
                </a:gridCol>
                <a:gridCol w="324000">
                  <a:extLst>
                    <a:ext uri="{9D8B030D-6E8A-4147-A177-3AD203B41FA5}">
                      <a16:colId xmlns:a16="http://schemas.microsoft.com/office/drawing/2014/main" val="247706515"/>
                    </a:ext>
                  </a:extLst>
                </a:gridCol>
              </a:tblGrid>
              <a:tr h="0">
                <a:tc gridSpan="2">
                  <a:txBody>
                    <a:bodyPr/>
                    <a:lstStyle/>
                    <a:p>
                      <a:pPr algn="ctr" rtl="0"/>
                      <a:r>
                        <a:rPr lang="en-GB" sz="900" dirty="0">
                          <a:solidFill>
                            <a:schemeClr val="bg1"/>
                          </a:solidFill>
                        </a:rPr>
                        <a:t>HR</a:t>
                      </a:r>
                    </a:p>
                  </a:txBody>
                  <a:tcPr marL="18000" marR="18000" marT="18000" marB="1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c hMerge="1">
                  <a:txBody>
                    <a:bodyPr/>
                    <a:lstStyle/>
                    <a:p>
                      <a:endParaRPr lang="hu-HU" dirty="0"/>
                    </a:p>
                  </a:txBody>
                  <a:tcPr/>
                </a:tc>
                <a:extLst>
                  <a:ext uri="{0D108BD9-81ED-4DB2-BD59-A6C34878D82A}">
                    <a16:rowId xmlns:a16="http://schemas.microsoft.com/office/drawing/2014/main" val="938145559"/>
                  </a:ext>
                </a:extLst>
              </a:tr>
              <a:tr h="0">
                <a:tc>
                  <a:txBody>
                    <a:bodyPr/>
                    <a:lstStyle/>
                    <a:p>
                      <a:pPr algn="ctr" rtl="0"/>
                      <a:r>
                        <a:rPr lang="en-GB" sz="900"/>
                        <a:t>4.0</a:t>
                      </a:r>
                      <a:endParaRPr lang="en-GB" sz="900" dirty="0"/>
                    </a:p>
                  </a:txBody>
                  <a:tcPr marL="18000" marR="18000" marT="18000" marB="18000">
                    <a:lnL w="12700" cap="flat" cmpd="sng" algn="ctr">
                      <a:solidFill>
                        <a:schemeClr val="tx2"/>
                      </a:solidFill>
                      <a:prstDash val="solid"/>
                      <a:round/>
                      <a:headEnd type="none" w="med" len="med"/>
                      <a:tailEnd type="none" w="med" len="med"/>
                    </a:lnL>
                    <a:solidFill>
                      <a:schemeClr val="accent2">
                        <a:lumMod val="40000"/>
                        <a:lumOff val="60000"/>
                      </a:schemeClr>
                    </a:solidFill>
                  </a:tcPr>
                </a:tc>
                <a:tc>
                  <a:txBody>
                    <a:bodyPr/>
                    <a:lstStyle/>
                    <a:p>
                      <a:pPr algn="ctr" rtl="0"/>
                      <a:r>
                        <a:rPr lang="en-GB" sz="900"/>
                        <a:t>3.4</a:t>
                      </a:r>
                      <a:endParaRPr lang="en-GB" sz="900" dirty="0"/>
                    </a:p>
                  </a:txBody>
                  <a:tcPr marL="18000" marR="18000" marT="18000" marB="18000">
                    <a:lnR w="12700" cap="flat" cmpd="sng" algn="ctr">
                      <a:solidFill>
                        <a:schemeClr val="tx2"/>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794159133"/>
                  </a:ext>
                </a:extLst>
              </a:tr>
              <a:tr h="0">
                <a:tc>
                  <a:txBody>
                    <a:bodyPr/>
                    <a:lstStyle/>
                    <a:p>
                      <a:pPr algn="ctr" rtl="0"/>
                      <a:r>
                        <a:rPr lang="en-GB" sz="900"/>
                        <a:t>7.4</a:t>
                      </a:r>
                      <a:endParaRPr lang="en-GB" sz="900" dirty="0"/>
                    </a:p>
                  </a:txBody>
                  <a:tcPr marL="18000" marR="18000" marT="18000" marB="18000">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92D050"/>
                    </a:solidFill>
                  </a:tcPr>
                </a:tc>
                <a:tc>
                  <a:txBody>
                    <a:bodyPr/>
                    <a:lstStyle/>
                    <a:p>
                      <a:pPr algn="ctr" rtl="0"/>
                      <a:r>
                        <a:rPr lang="en-GB" sz="900" dirty="0"/>
                        <a:t>8.1</a:t>
                      </a:r>
                    </a:p>
                  </a:txBody>
                  <a:tcPr marL="18000" marR="18000" marT="18000" marB="18000">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03486722"/>
                  </a:ext>
                </a:extLst>
              </a:tr>
            </a:tbl>
          </a:graphicData>
        </a:graphic>
      </p:graphicFrame>
      <p:graphicFrame>
        <p:nvGraphicFramePr>
          <p:cNvPr id="48" name="Table 47">
            <a:extLst>
              <a:ext uri="{FF2B5EF4-FFF2-40B4-BE49-F238E27FC236}">
                <a16:creationId xmlns:a16="http://schemas.microsoft.com/office/drawing/2014/main" id="{97D9AA39-509A-ED7F-31E9-7DFB2DABCBE4}"/>
              </a:ext>
            </a:extLst>
          </p:cNvPr>
          <p:cNvGraphicFramePr>
            <a:graphicFrameLocks noGrp="1"/>
          </p:cNvGraphicFramePr>
          <p:nvPr>
            <p:extLst>
              <p:ext uri="{D42A27DB-BD31-4B8C-83A1-F6EECF244321}">
                <p14:modId xmlns:p14="http://schemas.microsoft.com/office/powerpoint/2010/main" val="3388035961"/>
              </p:ext>
            </p:extLst>
          </p:nvPr>
        </p:nvGraphicFramePr>
        <p:xfrm>
          <a:off x="3134680" y="5047952"/>
          <a:ext cx="324000" cy="346320"/>
        </p:xfrm>
        <a:graphic>
          <a:graphicData uri="http://schemas.openxmlformats.org/drawingml/2006/table">
            <a:tbl>
              <a:tblPr bandRow="1">
                <a:tableStyleId>{5C22544A-7EE6-4342-B048-85BDC9FD1C3A}</a:tableStyleId>
              </a:tblPr>
              <a:tblGrid>
                <a:gridCol w="324000">
                  <a:extLst>
                    <a:ext uri="{9D8B030D-6E8A-4147-A177-3AD203B41FA5}">
                      <a16:colId xmlns:a16="http://schemas.microsoft.com/office/drawing/2014/main" val="3005305730"/>
                    </a:ext>
                  </a:extLst>
                </a:gridCol>
              </a:tblGrid>
              <a:tr h="0">
                <a:tc>
                  <a:txBody>
                    <a:bodyPr/>
                    <a:lstStyle/>
                    <a:p>
                      <a:pPr algn="ctr" rtl="0"/>
                      <a:r>
                        <a:rPr lang="en-GB" sz="900">
                          <a:solidFill>
                            <a:schemeClr val="bg1"/>
                          </a:solidFill>
                        </a:rPr>
                        <a:t>BA</a:t>
                      </a:r>
                      <a:endParaRPr lang="en-GB" sz="900" dirty="0">
                        <a:solidFill>
                          <a:schemeClr val="bg1"/>
                        </a:solidFill>
                      </a:endParaRPr>
                    </a:p>
                  </a:txBody>
                  <a:tcPr marL="18000" marR="18000" marT="18000" marB="1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extLst>
                  <a:ext uri="{0D108BD9-81ED-4DB2-BD59-A6C34878D82A}">
                    <a16:rowId xmlns:a16="http://schemas.microsoft.com/office/drawing/2014/main" val="938145559"/>
                  </a:ext>
                </a:extLst>
              </a:tr>
              <a:tr h="0">
                <a:tc>
                  <a:txBody>
                    <a:bodyPr/>
                    <a:lstStyle/>
                    <a:p>
                      <a:pPr algn="ctr" rtl="0"/>
                      <a:r>
                        <a:rPr lang="en-GB" sz="900" dirty="0"/>
                        <a:t>N/A</a:t>
                      </a:r>
                    </a:p>
                  </a:txBody>
                  <a:tcPr marL="18000" marR="18000" marT="18000" marB="1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4159133"/>
                  </a:ext>
                </a:extLst>
              </a:tr>
            </a:tbl>
          </a:graphicData>
        </a:graphic>
      </p:graphicFrame>
      <p:graphicFrame>
        <p:nvGraphicFramePr>
          <p:cNvPr id="49" name="Table 48">
            <a:extLst>
              <a:ext uri="{FF2B5EF4-FFF2-40B4-BE49-F238E27FC236}">
                <a16:creationId xmlns:a16="http://schemas.microsoft.com/office/drawing/2014/main" id="{7D05357B-37DD-04EE-B110-D96EDBEC932D}"/>
              </a:ext>
            </a:extLst>
          </p:cNvPr>
          <p:cNvGraphicFramePr>
            <a:graphicFrameLocks noGrp="1"/>
          </p:cNvGraphicFramePr>
          <p:nvPr>
            <p:extLst>
              <p:ext uri="{D42A27DB-BD31-4B8C-83A1-F6EECF244321}">
                <p14:modId xmlns:p14="http://schemas.microsoft.com/office/powerpoint/2010/main" val="1982027147"/>
              </p:ext>
            </p:extLst>
          </p:nvPr>
        </p:nvGraphicFramePr>
        <p:xfrm>
          <a:off x="3461478" y="5511555"/>
          <a:ext cx="324000" cy="346320"/>
        </p:xfrm>
        <a:graphic>
          <a:graphicData uri="http://schemas.openxmlformats.org/drawingml/2006/table">
            <a:tbl>
              <a:tblPr bandRow="1">
                <a:tableStyleId>{5C22544A-7EE6-4342-B048-85BDC9FD1C3A}</a:tableStyleId>
              </a:tblPr>
              <a:tblGrid>
                <a:gridCol w="324000">
                  <a:extLst>
                    <a:ext uri="{9D8B030D-6E8A-4147-A177-3AD203B41FA5}">
                      <a16:colId xmlns:a16="http://schemas.microsoft.com/office/drawing/2014/main" val="3005305730"/>
                    </a:ext>
                  </a:extLst>
                </a:gridCol>
              </a:tblGrid>
              <a:tr h="0">
                <a:tc>
                  <a:txBody>
                    <a:bodyPr/>
                    <a:lstStyle/>
                    <a:p>
                      <a:pPr algn="ctr" rtl="0"/>
                      <a:r>
                        <a:rPr lang="en-GB" sz="900">
                          <a:solidFill>
                            <a:schemeClr val="bg1"/>
                          </a:solidFill>
                        </a:rPr>
                        <a:t>ME</a:t>
                      </a:r>
                      <a:endParaRPr lang="en-GB" sz="900" dirty="0">
                        <a:solidFill>
                          <a:schemeClr val="bg1"/>
                        </a:solidFill>
                      </a:endParaRPr>
                    </a:p>
                  </a:txBody>
                  <a:tcPr marL="18000" marR="18000" marT="18000" marB="1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extLst>
                  <a:ext uri="{0D108BD9-81ED-4DB2-BD59-A6C34878D82A}">
                    <a16:rowId xmlns:a16="http://schemas.microsoft.com/office/drawing/2014/main" val="938145559"/>
                  </a:ext>
                </a:extLst>
              </a:tr>
              <a:tr h="0">
                <a:tc>
                  <a:txBody>
                    <a:bodyPr/>
                    <a:lstStyle/>
                    <a:p>
                      <a:pPr algn="ctr" rtl="0"/>
                      <a:r>
                        <a:rPr lang="en-GB" sz="900" dirty="0"/>
                        <a:t>N/A</a:t>
                      </a:r>
                    </a:p>
                  </a:txBody>
                  <a:tcPr marL="18000" marR="18000" marT="18000" marB="1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4159133"/>
                  </a:ext>
                </a:extLst>
              </a:tr>
            </a:tbl>
          </a:graphicData>
        </a:graphic>
      </p:graphicFrame>
      <p:graphicFrame>
        <p:nvGraphicFramePr>
          <p:cNvPr id="50" name="Table 49">
            <a:extLst>
              <a:ext uri="{FF2B5EF4-FFF2-40B4-BE49-F238E27FC236}">
                <a16:creationId xmlns:a16="http://schemas.microsoft.com/office/drawing/2014/main" id="{049C845B-DDB7-03B2-9DCC-ED9E2DEA8FF0}"/>
              </a:ext>
            </a:extLst>
          </p:cNvPr>
          <p:cNvGraphicFramePr>
            <a:graphicFrameLocks noGrp="1"/>
          </p:cNvGraphicFramePr>
          <p:nvPr>
            <p:extLst>
              <p:ext uri="{D42A27DB-BD31-4B8C-83A1-F6EECF244321}">
                <p14:modId xmlns:p14="http://schemas.microsoft.com/office/powerpoint/2010/main" val="1051246274"/>
              </p:ext>
            </p:extLst>
          </p:nvPr>
        </p:nvGraphicFramePr>
        <p:xfrm>
          <a:off x="3868450" y="5175774"/>
          <a:ext cx="324000" cy="346320"/>
        </p:xfrm>
        <a:graphic>
          <a:graphicData uri="http://schemas.openxmlformats.org/drawingml/2006/table">
            <a:tbl>
              <a:tblPr bandRow="1">
                <a:tableStyleId>{5C22544A-7EE6-4342-B048-85BDC9FD1C3A}</a:tableStyleId>
              </a:tblPr>
              <a:tblGrid>
                <a:gridCol w="324000">
                  <a:extLst>
                    <a:ext uri="{9D8B030D-6E8A-4147-A177-3AD203B41FA5}">
                      <a16:colId xmlns:a16="http://schemas.microsoft.com/office/drawing/2014/main" val="3005305730"/>
                    </a:ext>
                  </a:extLst>
                </a:gridCol>
              </a:tblGrid>
              <a:tr h="0">
                <a:tc>
                  <a:txBody>
                    <a:bodyPr/>
                    <a:lstStyle/>
                    <a:p>
                      <a:pPr algn="ctr" rtl="0"/>
                      <a:r>
                        <a:rPr lang="en-GB" sz="900">
                          <a:solidFill>
                            <a:schemeClr val="bg1"/>
                          </a:solidFill>
                        </a:rPr>
                        <a:t>RS</a:t>
                      </a:r>
                      <a:endParaRPr lang="en-GB" sz="900" dirty="0">
                        <a:solidFill>
                          <a:schemeClr val="bg1"/>
                        </a:solidFill>
                      </a:endParaRPr>
                    </a:p>
                  </a:txBody>
                  <a:tcPr marL="18000" marR="18000" marT="18000" marB="1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extLst>
                  <a:ext uri="{0D108BD9-81ED-4DB2-BD59-A6C34878D82A}">
                    <a16:rowId xmlns:a16="http://schemas.microsoft.com/office/drawing/2014/main" val="938145559"/>
                  </a:ext>
                </a:extLst>
              </a:tr>
              <a:tr h="0">
                <a:tc>
                  <a:txBody>
                    <a:bodyPr/>
                    <a:lstStyle/>
                    <a:p>
                      <a:pPr algn="ctr" rtl="0"/>
                      <a:r>
                        <a:rPr lang="en-GB" sz="900" dirty="0"/>
                        <a:t>N/A</a:t>
                      </a:r>
                    </a:p>
                  </a:txBody>
                  <a:tcPr marL="18000" marR="18000" marT="18000" marB="1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4159133"/>
                  </a:ext>
                </a:extLst>
              </a:tr>
            </a:tbl>
          </a:graphicData>
        </a:graphic>
      </p:graphicFrame>
      <p:graphicFrame>
        <p:nvGraphicFramePr>
          <p:cNvPr id="3" name="Table 2">
            <a:extLst>
              <a:ext uri="{FF2B5EF4-FFF2-40B4-BE49-F238E27FC236}">
                <a16:creationId xmlns:a16="http://schemas.microsoft.com/office/drawing/2014/main" id="{86550B91-BA0D-C597-854C-1126B50D2F91}"/>
              </a:ext>
            </a:extLst>
          </p:cNvPr>
          <p:cNvGraphicFramePr>
            <a:graphicFrameLocks noGrp="1"/>
          </p:cNvGraphicFramePr>
          <p:nvPr>
            <p:extLst>
              <p:ext uri="{D42A27DB-BD31-4B8C-83A1-F6EECF244321}">
                <p14:modId xmlns:p14="http://schemas.microsoft.com/office/powerpoint/2010/main" val="2642603464"/>
              </p:ext>
            </p:extLst>
          </p:nvPr>
        </p:nvGraphicFramePr>
        <p:xfrm>
          <a:off x="3145385" y="1206403"/>
          <a:ext cx="4680000" cy="946200"/>
        </p:xfrm>
        <a:graphic>
          <a:graphicData uri="http://schemas.openxmlformats.org/drawingml/2006/table">
            <a:tbl>
              <a:tblPr bandRow="1">
                <a:tableStyleId>{5C22544A-7EE6-4342-B048-85BDC9FD1C3A}</a:tableStyleId>
              </a:tblPr>
              <a:tblGrid>
                <a:gridCol w="2052000">
                  <a:extLst>
                    <a:ext uri="{9D8B030D-6E8A-4147-A177-3AD203B41FA5}">
                      <a16:colId xmlns:a16="http://schemas.microsoft.com/office/drawing/2014/main" val="3005305730"/>
                    </a:ext>
                  </a:extLst>
                </a:gridCol>
                <a:gridCol w="2628000">
                  <a:extLst>
                    <a:ext uri="{9D8B030D-6E8A-4147-A177-3AD203B41FA5}">
                      <a16:colId xmlns:a16="http://schemas.microsoft.com/office/drawing/2014/main" val="247706515"/>
                    </a:ext>
                  </a:extLst>
                </a:gridCol>
              </a:tblGrid>
              <a:tr h="157826">
                <a:tc gridSpan="2">
                  <a:txBody>
                    <a:bodyPr/>
                    <a:lstStyle/>
                    <a:p>
                      <a:pPr algn="l" rtl="0"/>
                      <a:r>
                        <a:rPr lang="en-GB" sz="1100" noProof="0" dirty="0">
                          <a:solidFill>
                            <a:schemeClr val="bg1"/>
                          </a:solidFill>
                        </a:rPr>
                        <a:t>Cost of hydrogen production</a:t>
                      </a:r>
                    </a:p>
                  </a:txBody>
                  <a:tcPr marL="10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tx2"/>
                    </a:solidFill>
                  </a:tcPr>
                </a:tc>
                <a:tc hMerge="1">
                  <a:txBody>
                    <a:bodyPr/>
                    <a:lstStyle/>
                    <a:p>
                      <a:endParaRPr lang="hu-HU" dirty="0"/>
                    </a:p>
                  </a:txBody>
                  <a:tcPr/>
                </a:tc>
                <a:extLst>
                  <a:ext uri="{0D108BD9-81ED-4DB2-BD59-A6C34878D82A}">
                    <a16:rowId xmlns:a16="http://schemas.microsoft.com/office/drawing/2014/main" val="938145559"/>
                  </a:ext>
                </a:extLst>
              </a:tr>
              <a:tr h="289694">
                <a:tc>
                  <a:txBody>
                    <a:bodyPr/>
                    <a:lstStyle/>
                    <a:p>
                      <a:pPr algn="l" rtl="0"/>
                      <a:r>
                        <a:rPr lang="en-GB" sz="1100" b="1" noProof="0" dirty="0"/>
                        <a:t>Blue hydrogen</a:t>
                      </a:r>
                      <a:r>
                        <a:rPr lang="en-GB" sz="1100" noProof="0" dirty="0"/>
                        <a:t> </a:t>
                      </a:r>
                    </a:p>
                    <a:p>
                      <a:pPr algn="l" rtl="0"/>
                      <a:r>
                        <a:rPr lang="en-GB" sz="1100" noProof="0" dirty="0" err="1"/>
                        <a:t>Refo</a:t>
                      </a:r>
                      <a:r>
                        <a:rPr lang="hu-HU" sz="1100" noProof="0" dirty="0"/>
                        <a:t>r</a:t>
                      </a:r>
                      <a:r>
                        <a:rPr lang="en-GB" sz="1100" noProof="0" dirty="0" err="1"/>
                        <a:t>ming</a:t>
                      </a:r>
                      <a:r>
                        <a:rPr lang="en-GB" sz="1100" noProof="0" dirty="0"/>
                        <a:t> with CCS</a:t>
                      </a:r>
                    </a:p>
                  </a:txBody>
                  <a:tcPr marL="108000" marR="18000" marT="18000" marB="18000" anchor="ctr">
                    <a:lnL w="6350" cap="flat" cmpd="sng" algn="ctr">
                      <a:solidFill>
                        <a:schemeClr val="tx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l" rtl="0"/>
                      <a:r>
                        <a:rPr lang="en-GB" sz="1100" b="1" noProof="0" dirty="0"/>
                        <a:t>Grey hydrogen</a:t>
                      </a:r>
                      <a:r>
                        <a:rPr lang="en-GB" sz="1100" noProof="0" dirty="0"/>
                        <a:t> </a:t>
                      </a:r>
                    </a:p>
                    <a:p>
                      <a:pPr algn="l" rtl="0"/>
                      <a:r>
                        <a:rPr lang="en-GB" sz="1100" noProof="0" dirty="0" err="1"/>
                        <a:t>Refoming</a:t>
                      </a:r>
                      <a:r>
                        <a:rPr lang="en-GB" sz="1100" noProof="0" dirty="0"/>
                        <a:t> without CCS</a:t>
                      </a:r>
                    </a:p>
                  </a:txBody>
                  <a:tcPr marL="108000" marR="18000" marT="18000" marB="18000" anchor="ctr">
                    <a:lnL w="3175"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94159133"/>
                  </a:ext>
                </a:extLst>
              </a:tr>
              <a:tr h="289694">
                <a:tc>
                  <a:txBody>
                    <a:bodyPr/>
                    <a:lstStyle/>
                    <a:p>
                      <a:pPr algn="l" rtl="0"/>
                      <a:r>
                        <a:rPr lang="en-GB" sz="1100" b="1" noProof="0"/>
                        <a:t>Green hydrogen</a:t>
                      </a:r>
                    </a:p>
                    <a:p>
                      <a:pPr algn="l" rtl="0"/>
                      <a:r>
                        <a:rPr lang="en-GB" sz="1100" noProof="0"/>
                        <a:t>Electrolysis with renewables</a:t>
                      </a:r>
                      <a:endParaRPr lang="en-GB" sz="1100" noProof="0" dirty="0"/>
                    </a:p>
                  </a:txBody>
                  <a:tcPr marL="108000" marR="18000" marT="18000" marB="18000" anchor="ctr">
                    <a:lnL w="6350" cap="flat" cmpd="sng" algn="ctr">
                      <a:solidFill>
                        <a:schemeClr val="tx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92D050"/>
                    </a:solidFill>
                  </a:tcPr>
                </a:tc>
                <a:tc>
                  <a:txBody>
                    <a:bodyPr/>
                    <a:lstStyle/>
                    <a:p>
                      <a:pPr algn="l" rtl="0"/>
                      <a:r>
                        <a:rPr lang="en-GB" sz="1100" b="1" noProof="0" dirty="0"/>
                        <a:t>Grid electrolysis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noProof="0" dirty="0"/>
                        <a:t>Electrolysis with using grid electricity</a:t>
                      </a:r>
                    </a:p>
                  </a:txBody>
                  <a:tcPr marL="108000" marR="18000" marT="18000" marB="18000" anchor="ctr">
                    <a:lnL w="3175"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03486722"/>
                  </a:ext>
                </a:extLst>
              </a:tr>
            </a:tbl>
          </a:graphicData>
        </a:graphic>
      </p:graphicFrame>
      <p:sp>
        <p:nvSpPr>
          <p:cNvPr id="5" name="Rectangle 4">
            <a:extLst>
              <a:ext uri="{FF2B5EF4-FFF2-40B4-BE49-F238E27FC236}">
                <a16:creationId xmlns:a16="http://schemas.microsoft.com/office/drawing/2014/main" id="{FAC61924-9C50-6566-D156-7944F2B57F29}"/>
              </a:ext>
            </a:extLst>
          </p:cNvPr>
          <p:cNvSpPr/>
          <p:nvPr/>
        </p:nvSpPr>
        <p:spPr>
          <a:xfrm>
            <a:off x="8226773" y="1347537"/>
            <a:ext cx="3458296" cy="46747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ctr"/>
            <a:r>
              <a:rPr lang="en-GB" sz="1500" b="1" dirty="0">
                <a:solidFill>
                  <a:schemeClr val="accent2"/>
                </a:solidFill>
              </a:rPr>
              <a:t>Preliminary findings</a:t>
            </a:r>
            <a:endParaRPr lang="en-GB" sz="1500" dirty="0">
              <a:solidFill>
                <a:schemeClr val="accent2"/>
              </a:solidFill>
            </a:endParaRPr>
          </a:p>
          <a:p>
            <a:pPr marL="285750" indent="-285750" algn="l">
              <a:spcBef>
                <a:spcPts val="600"/>
              </a:spcBef>
              <a:buFont typeface="Wingdings" panose="05000000000000000000" pitchFamily="2" charset="2"/>
              <a:buChar char="§"/>
            </a:pPr>
            <a:r>
              <a:rPr lang="en-GB" sz="1200" dirty="0">
                <a:solidFill>
                  <a:schemeClr val="accent2"/>
                </a:solidFill>
              </a:rPr>
              <a:t>Hydrogen in mostly used at the location of its production, hence liquid hydrogen </a:t>
            </a:r>
            <a:r>
              <a:rPr lang="hu-HU" sz="1200" dirty="0" err="1">
                <a:solidFill>
                  <a:schemeClr val="accent2"/>
                </a:solidFill>
              </a:rPr>
              <a:t>markets</a:t>
            </a:r>
            <a:r>
              <a:rPr lang="en-GB" sz="1200" dirty="0">
                <a:solidFill>
                  <a:schemeClr val="accent2"/>
                </a:solidFill>
              </a:rPr>
              <a:t> ha</a:t>
            </a:r>
            <a:r>
              <a:rPr lang="hu-HU" sz="1200" dirty="0" err="1">
                <a:solidFill>
                  <a:schemeClr val="accent2"/>
                </a:solidFill>
              </a:rPr>
              <a:t>ve</a:t>
            </a:r>
            <a:r>
              <a:rPr lang="en-GB" sz="1200" dirty="0">
                <a:solidFill>
                  <a:schemeClr val="accent2"/>
                </a:solidFill>
              </a:rPr>
              <a:t> not developed yet in most of the DRS countries</a:t>
            </a:r>
          </a:p>
          <a:p>
            <a:pPr marL="285750" indent="-285750" algn="l">
              <a:spcBef>
                <a:spcPts val="600"/>
              </a:spcBef>
              <a:buFont typeface="Wingdings" panose="05000000000000000000" pitchFamily="2" charset="2"/>
              <a:buChar char="§"/>
            </a:pPr>
            <a:r>
              <a:rPr lang="en-GB" sz="1200" dirty="0">
                <a:solidFill>
                  <a:schemeClr val="accent2"/>
                </a:solidFill>
              </a:rPr>
              <a:t>Comparing the most common hydrogen production options shows that </a:t>
            </a:r>
            <a:r>
              <a:rPr lang="en-GB" sz="1200" u="sng" dirty="0">
                <a:solidFill>
                  <a:schemeClr val="accent2"/>
                </a:solidFill>
              </a:rPr>
              <a:t>grey </a:t>
            </a:r>
            <a:r>
              <a:rPr lang="en-GB" sz="1200" dirty="0">
                <a:solidFill>
                  <a:schemeClr val="accent2"/>
                </a:solidFill>
              </a:rPr>
              <a:t>and </a:t>
            </a:r>
            <a:r>
              <a:rPr lang="en-GB" sz="1200" u="sng" dirty="0">
                <a:solidFill>
                  <a:schemeClr val="accent2"/>
                </a:solidFill>
              </a:rPr>
              <a:t>blue</a:t>
            </a:r>
            <a:r>
              <a:rPr lang="en-GB" sz="1200" dirty="0">
                <a:solidFill>
                  <a:schemeClr val="accent2"/>
                </a:solidFill>
              </a:rPr>
              <a:t> hydrogen has the lowest production cost while these technologies have the highest CO</a:t>
            </a:r>
            <a:r>
              <a:rPr lang="en-GB" sz="1200" baseline="-25000" dirty="0">
                <a:solidFill>
                  <a:schemeClr val="accent2"/>
                </a:solidFill>
              </a:rPr>
              <a:t>2</a:t>
            </a:r>
            <a:r>
              <a:rPr lang="en-GB" sz="1200" dirty="0">
                <a:solidFill>
                  <a:schemeClr val="accent2"/>
                </a:solidFill>
              </a:rPr>
              <a:t> emissions</a:t>
            </a:r>
          </a:p>
          <a:p>
            <a:pPr marL="285750" indent="-285750" algn="l">
              <a:spcBef>
                <a:spcPts val="600"/>
              </a:spcBef>
              <a:buFont typeface="Wingdings" panose="05000000000000000000" pitchFamily="2" charset="2"/>
              <a:buChar char="§"/>
            </a:pPr>
            <a:r>
              <a:rPr lang="en-GB" sz="1200" u="sng" dirty="0">
                <a:solidFill>
                  <a:schemeClr val="accent2"/>
                </a:solidFill>
              </a:rPr>
              <a:t>Green</a:t>
            </a:r>
            <a:r>
              <a:rPr lang="en-GB" sz="1200" dirty="0">
                <a:solidFill>
                  <a:schemeClr val="accent2"/>
                </a:solidFill>
              </a:rPr>
              <a:t> hydrogen production creates almost zero emission while has around </a:t>
            </a:r>
            <a:r>
              <a:rPr lang="en-GB" sz="1200" dirty="0" err="1">
                <a:solidFill>
                  <a:schemeClr val="accent2"/>
                </a:solidFill>
              </a:rPr>
              <a:t>doub</a:t>
            </a:r>
            <a:r>
              <a:rPr lang="hu-HU" sz="1200" dirty="0">
                <a:solidFill>
                  <a:schemeClr val="accent2"/>
                </a:solidFill>
              </a:rPr>
              <a:t>l</a:t>
            </a:r>
            <a:r>
              <a:rPr lang="en-GB" sz="1200" dirty="0">
                <a:solidFill>
                  <a:schemeClr val="accent2"/>
                </a:solidFill>
              </a:rPr>
              <a:t>e the production costs compared to grey and blue hydrogen production</a:t>
            </a:r>
          </a:p>
          <a:p>
            <a:pPr marL="285750" indent="-285750" algn="l">
              <a:spcBef>
                <a:spcPts val="600"/>
              </a:spcBef>
              <a:buFont typeface="Wingdings" panose="05000000000000000000" pitchFamily="2" charset="2"/>
              <a:buChar char="§"/>
            </a:pPr>
            <a:r>
              <a:rPr lang="en-GB" sz="1200" dirty="0">
                <a:solidFill>
                  <a:schemeClr val="accent2"/>
                </a:solidFill>
              </a:rPr>
              <a:t>Cost of </a:t>
            </a:r>
            <a:r>
              <a:rPr lang="en-GB" sz="1200" u="sng" dirty="0">
                <a:solidFill>
                  <a:schemeClr val="accent2"/>
                </a:solidFill>
              </a:rPr>
              <a:t>grid electrolysis</a:t>
            </a:r>
            <a:r>
              <a:rPr lang="en-GB" sz="1200" dirty="0">
                <a:solidFill>
                  <a:schemeClr val="accent2"/>
                </a:solidFill>
              </a:rPr>
              <a:t> based hydrogen product</a:t>
            </a:r>
            <a:r>
              <a:rPr lang="hu-HU" sz="1200" dirty="0">
                <a:solidFill>
                  <a:schemeClr val="accent2"/>
                </a:solidFill>
              </a:rPr>
              <a:t>i</a:t>
            </a:r>
            <a:r>
              <a:rPr lang="en-GB" sz="1200" dirty="0">
                <a:solidFill>
                  <a:schemeClr val="accent2"/>
                </a:solidFill>
              </a:rPr>
              <a:t>on differs significantly throughout the countries as </a:t>
            </a:r>
            <a:r>
              <a:rPr lang="hu-HU" sz="1200" dirty="0" err="1">
                <a:solidFill>
                  <a:schemeClr val="accent2"/>
                </a:solidFill>
              </a:rPr>
              <a:t>this</a:t>
            </a:r>
            <a:r>
              <a:rPr lang="hu-HU" sz="1200" dirty="0">
                <a:solidFill>
                  <a:schemeClr val="accent2"/>
                </a:solidFill>
              </a:rPr>
              <a:t> </a:t>
            </a:r>
            <a:r>
              <a:rPr lang="hu-HU" sz="1200" dirty="0" err="1">
                <a:solidFill>
                  <a:schemeClr val="accent2"/>
                </a:solidFill>
              </a:rPr>
              <a:t>option</a:t>
            </a:r>
            <a:r>
              <a:rPr lang="hu-HU" sz="1200" dirty="0">
                <a:solidFill>
                  <a:schemeClr val="accent2"/>
                </a:solidFill>
              </a:rPr>
              <a:t> </a:t>
            </a:r>
            <a:r>
              <a:rPr lang="en-GB" sz="1200" dirty="0">
                <a:solidFill>
                  <a:schemeClr val="accent2"/>
                </a:solidFill>
              </a:rPr>
              <a:t>depends on </a:t>
            </a:r>
            <a:r>
              <a:rPr lang="hu-HU" sz="1200" dirty="0" err="1">
                <a:solidFill>
                  <a:schemeClr val="accent2"/>
                </a:solidFill>
              </a:rPr>
              <a:t>the</a:t>
            </a:r>
            <a:r>
              <a:rPr lang="hu-HU" sz="1200" dirty="0">
                <a:solidFill>
                  <a:schemeClr val="accent2"/>
                </a:solidFill>
              </a:rPr>
              <a:t> </a:t>
            </a:r>
            <a:r>
              <a:rPr lang="en-GB" sz="1200" dirty="0">
                <a:solidFill>
                  <a:schemeClr val="accent2"/>
                </a:solidFill>
              </a:rPr>
              <a:t>local electricity price</a:t>
            </a:r>
          </a:p>
          <a:p>
            <a:pPr marL="285750" indent="-285750" algn="l">
              <a:spcBef>
                <a:spcPts val="600"/>
              </a:spcBef>
              <a:buFont typeface="Wingdings" panose="05000000000000000000" pitchFamily="2" charset="2"/>
              <a:buChar char="§"/>
            </a:pPr>
            <a:r>
              <a:rPr lang="en-GB" sz="1200" b="1" dirty="0">
                <a:solidFill>
                  <a:schemeClr val="accent2"/>
                </a:solidFill>
              </a:rPr>
              <a:t>Utilizing synergies, cooperation of DRS countries might </a:t>
            </a:r>
            <a:r>
              <a:rPr lang="hu-HU" sz="1200" b="1" dirty="0" err="1">
                <a:solidFill>
                  <a:schemeClr val="accent2"/>
                </a:solidFill>
              </a:rPr>
              <a:t>support</a:t>
            </a:r>
            <a:r>
              <a:rPr lang="hu-HU" sz="1200" b="1" dirty="0">
                <a:solidFill>
                  <a:schemeClr val="accent2"/>
                </a:solidFill>
              </a:rPr>
              <a:t> </a:t>
            </a:r>
            <a:r>
              <a:rPr lang="hu-HU" sz="1200" b="1" dirty="0" err="1">
                <a:solidFill>
                  <a:schemeClr val="accent2"/>
                </a:solidFill>
              </a:rPr>
              <a:t>development</a:t>
            </a:r>
            <a:r>
              <a:rPr lang="hu-HU" sz="1200" b="1" dirty="0">
                <a:solidFill>
                  <a:schemeClr val="accent2"/>
                </a:solidFill>
              </a:rPr>
              <a:t> of </a:t>
            </a:r>
            <a:r>
              <a:rPr lang="en-GB" sz="1200" b="1" dirty="0">
                <a:solidFill>
                  <a:schemeClr val="accent2"/>
                </a:solidFill>
              </a:rPr>
              <a:t>liquid h</a:t>
            </a:r>
            <a:r>
              <a:rPr lang="hu-HU" sz="1200" b="1" dirty="0">
                <a:solidFill>
                  <a:schemeClr val="accent2"/>
                </a:solidFill>
              </a:rPr>
              <a:t>y</a:t>
            </a:r>
            <a:r>
              <a:rPr lang="en-GB" sz="1200" b="1" dirty="0" err="1">
                <a:solidFill>
                  <a:schemeClr val="accent2"/>
                </a:solidFill>
              </a:rPr>
              <a:t>drogen</a:t>
            </a:r>
            <a:r>
              <a:rPr lang="en-GB" sz="1200" b="1" dirty="0">
                <a:solidFill>
                  <a:schemeClr val="accent2"/>
                </a:solidFill>
              </a:rPr>
              <a:t> markets and lower </a:t>
            </a:r>
            <a:r>
              <a:rPr lang="hu-HU" sz="1200" b="1" dirty="0" err="1">
                <a:solidFill>
                  <a:schemeClr val="accent2"/>
                </a:solidFill>
              </a:rPr>
              <a:t>production</a:t>
            </a:r>
            <a:r>
              <a:rPr lang="hu-HU" sz="1200" b="1" dirty="0">
                <a:solidFill>
                  <a:schemeClr val="accent2"/>
                </a:solidFill>
              </a:rPr>
              <a:t> </a:t>
            </a:r>
            <a:r>
              <a:rPr lang="en-GB" sz="1200" b="1" dirty="0">
                <a:solidFill>
                  <a:schemeClr val="accent2"/>
                </a:solidFill>
              </a:rPr>
              <a:t>costs on the long </a:t>
            </a:r>
            <a:r>
              <a:rPr lang="en-GB" sz="1200" b="1" dirty="0" err="1">
                <a:solidFill>
                  <a:schemeClr val="accent2"/>
                </a:solidFill>
              </a:rPr>
              <a:t>ru</a:t>
            </a:r>
            <a:r>
              <a:rPr lang="hu-HU" sz="1200" b="1" dirty="0">
                <a:solidFill>
                  <a:schemeClr val="accent2"/>
                </a:solidFill>
              </a:rPr>
              <a:t>n</a:t>
            </a:r>
            <a:endParaRPr lang="en-GB" sz="1200" b="1" dirty="0">
              <a:solidFill>
                <a:schemeClr val="accent2"/>
              </a:solidFill>
            </a:endParaRPr>
          </a:p>
        </p:txBody>
      </p:sp>
      <p:sp>
        <p:nvSpPr>
          <p:cNvPr id="6" name="Title 2">
            <a:extLst>
              <a:ext uri="{FF2B5EF4-FFF2-40B4-BE49-F238E27FC236}">
                <a16:creationId xmlns:a16="http://schemas.microsoft.com/office/drawing/2014/main" id="{1131BC95-6640-1146-D9F4-5418A659F528}"/>
              </a:ext>
            </a:extLst>
          </p:cNvPr>
          <p:cNvSpPr>
            <a:spLocks noGrp="1"/>
          </p:cNvSpPr>
          <p:nvPr>
            <p:ph type="title"/>
          </p:nvPr>
        </p:nvSpPr>
        <p:spPr>
          <a:xfrm>
            <a:off x="995364" y="431800"/>
            <a:ext cx="10204450" cy="533400"/>
          </a:xfrm>
        </p:spPr>
        <p:txBody>
          <a:bodyPr vert="horz"/>
          <a:lstStyle/>
          <a:p>
            <a:r>
              <a:rPr lang="en-GB" dirty="0"/>
              <a:t>Green H2 production almost doubles production costs</a:t>
            </a:r>
          </a:p>
        </p:txBody>
      </p:sp>
      <p:sp>
        <p:nvSpPr>
          <p:cNvPr id="10" name="Rectangle 9">
            <a:extLst>
              <a:ext uri="{FF2B5EF4-FFF2-40B4-BE49-F238E27FC236}">
                <a16:creationId xmlns:a16="http://schemas.microsoft.com/office/drawing/2014/main" id="{FEEB0170-0529-5BC3-9E3C-70D26D23C485}"/>
              </a:ext>
            </a:extLst>
          </p:cNvPr>
          <p:cNvSpPr/>
          <p:nvPr/>
        </p:nvSpPr>
        <p:spPr>
          <a:xfrm>
            <a:off x="8226773" y="6173788"/>
            <a:ext cx="3126289" cy="334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GB" sz="900" i="1" dirty="0">
                <a:solidFill>
                  <a:schemeClr val="tx2"/>
                </a:solidFill>
              </a:rPr>
              <a:t>Source: </a:t>
            </a:r>
            <a:r>
              <a:rPr lang="en-GB" sz="900" i="1" dirty="0">
                <a:solidFill>
                  <a:schemeClr val="tx2"/>
                </a:solidFill>
                <a:effectLst/>
              </a:rPr>
              <a:t>European Hydrogen Observatory (2023)</a:t>
            </a:r>
            <a:endParaRPr lang="en-GB" sz="900" i="1" dirty="0">
              <a:solidFill>
                <a:schemeClr val="tx2"/>
              </a:solidFill>
            </a:endParaRPr>
          </a:p>
        </p:txBody>
      </p:sp>
    </p:spTree>
    <p:extLst>
      <p:ext uri="{BB962C8B-B14F-4D97-AF65-F5344CB8AC3E}">
        <p14:creationId xmlns:p14="http://schemas.microsoft.com/office/powerpoint/2010/main" val="322558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2FA228B-60B9-DD8F-801A-E805E6B4F041}"/>
              </a:ext>
            </a:extLst>
          </p:cNvPr>
          <p:cNvGraphicFramePr>
            <a:graphicFrameLocks noChangeAspect="1"/>
          </p:cNvGraphicFramePr>
          <p:nvPr>
            <p:custDataLst>
              <p:tags r:id="rId1"/>
            </p:custDataLst>
            <p:extLst>
              <p:ext uri="{D42A27DB-BD31-4B8C-83A1-F6EECF244321}">
                <p14:modId xmlns:p14="http://schemas.microsoft.com/office/powerpoint/2010/main" val="3496179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think-cell data - do not delete" hidden="1">
                        <a:extLst>
                          <a:ext uri="{FF2B5EF4-FFF2-40B4-BE49-F238E27FC236}">
                            <a16:creationId xmlns:a16="http://schemas.microsoft.com/office/drawing/2014/main" id="{72FA228B-60B9-DD8F-801A-E805E6B4F0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3C336FC-43B7-4EAC-9103-59F0A1FC91B9}"/>
              </a:ext>
            </a:extLst>
          </p:cNvPr>
          <p:cNvSpPr>
            <a:spLocks noGrp="1"/>
          </p:cNvSpPr>
          <p:nvPr>
            <p:ph type="ctrTitle"/>
          </p:nvPr>
        </p:nvSpPr>
        <p:spPr>
          <a:xfrm>
            <a:off x="1289860" y="1330325"/>
            <a:ext cx="5252400" cy="865944"/>
          </a:xfrm>
        </p:spPr>
        <p:txBody>
          <a:bodyPr vert="horz"/>
          <a:lstStyle/>
          <a:p>
            <a:r>
              <a:rPr lang="hu-HU" sz="6600" dirty="0" err="1"/>
              <a:t>Contact</a:t>
            </a:r>
            <a:endParaRPr lang="hu-HU" sz="6600" dirty="0"/>
          </a:p>
        </p:txBody>
      </p:sp>
      <p:sp>
        <p:nvSpPr>
          <p:cNvPr id="10" name="TextBox 2">
            <a:extLst>
              <a:ext uri="{FF2B5EF4-FFF2-40B4-BE49-F238E27FC236}">
                <a16:creationId xmlns:a16="http://schemas.microsoft.com/office/drawing/2014/main" id="{AFB970B0-7C20-8166-57E6-71856461A296}"/>
              </a:ext>
            </a:extLst>
          </p:cNvPr>
          <p:cNvSpPr txBox="1"/>
          <p:nvPr/>
        </p:nvSpPr>
        <p:spPr>
          <a:xfrm>
            <a:off x="3871792" y="4046528"/>
            <a:ext cx="2309017" cy="156966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b="1" i="0" u="none" strike="noStrike" kern="1200" cap="none" spc="0" normalizeH="0" baseline="0" noProof="0" dirty="0">
                <a:ln>
                  <a:noFill/>
                </a:ln>
                <a:solidFill>
                  <a:schemeClr val="bg1"/>
                </a:solidFill>
                <a:effectLst/>
                <a:uLnTx/>
                <a:uFillTx/>
                <a:latin typeface="+mj-lt"/>
                <a:ea typeface="+mn-ea"/>
                <a:cs typeface="Univers for KPMG"/>
              </a:rPr>
              <a:t>Márton Sipos</a:t>
            </a:r>
            <a:endParaRPr kumimoji="0" lang="en-GB" b="1" i="0" u="none" strike="noStrike" kern="1200" cap="none" spc="0" normalizeH="0" baseline="0" noProof="0" dirty="0">
              <a:ln>
                <a:noFill/>
              </a:ln>
              <a:solidFill>
                <a:schemeClr val="bg1"/>
              </a:solidFill>
              <a:effectLst/>
              <a:uLnTx/>
              <a:uFillTx/>
              <a:latin typeface="+mj-lt"/>
              <a:ea typeface="+mn-ea"/>
              <a:cs typeface="Univers for KPMG"/>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a:ln>
                  <a:noFill/>
                </a:ln>
                <a:solidFill>
                  <a:schemeClr val="bg1"/>
                </a:solidFill>
                <a:effectLst/>
                <a:uLnTx/>
                <a:uFillTx/>
                <a:latin typeface="Arial"/>
                <a:ea typeface="+mn-ea"/>
                <a:cs typeface="Univers for KPMG"/>
              </a:rPr>
              <a:t>Senior</a:t>
            </a:r>
            <a:r>
              <a:rPr kumimoji="0" lang="hu-HU" sz="1200" b="0" i="0" u="none" strike="noStrike" kern="1200" cap="none" spc="0" normalizeH="0" baseline="0" noProof="0" dirty="0">
                <a:ln>
                  <a:noFill/>
                </a:ln>
                <a:solidFill>
                  <a:schemeClr val="bg1"/>
                </a:solidFill>
                <a:effectLst/>
                <a:uLnTx/>
                <a:uFillTx/>
                <a:latin typeface="Arial"/>
                <a:ea typeface="+mn-ea"/>
                <a:cs typeface="Univers for KPMG"/>
              </a:rPr>
              <a:t> </a:t>
            </a:r>
            <a:r>
              <a:rPr kumimoji="0" lang="en-GB" sz="1200" b="0" i="0" u="none" strike="noStrike" kern="1200" cap="none" spc="0" normalizeH="0" baseline="0" noProof="0" dirty="0">
                <a:ln>
                  <a:noFill/>
                </a:ln>
                <a:solidFill>
                  <a:schemeClr val="bg1"/>
                </a:solidFill>
                <a:effectLst/>
                <a:uLnTx/>
                <a:uFillTx/>
                <a:latin typeface="Arial"/>
                <a:ea typeface="+mn-ea"/>
                <a:cs typeface="Univers for KPMG"/>
              </a:rPr>
              <a:t>M</a:t>
            </a:r>
            <a:r>
              <a:rPr kumimoji="0" lang="hu-HU" sz="1200" b="0" i="0" u="none" strike="noStrike" kern="1200" cap="none" spc="0" normalizeH="0" baseline="0" noProof="0" dirty="0" err="1">
                <a:ln>
                  <a:noFill/>
                </a:ln>
                <a:solidFill>
                  <a:schemeClr val="bg1"/>
                </a:solidFill>
                <a:effectLst/>
                <a:uLnTx/>
                <a:uFillTx/>
                <a:latin typeface="Arial"/>
                <a:ea typeface="+mn-ea"/>
                <a:cs typeface="Univers for KPMG"/>
              </a:rPr>
              <a:t>anager</a:t>
            </a:r>
            <a:endParaRPr kumimoji="0" lang="en-GB" sz="1200" b="0" i="0" u="none" strike="noStrike" kern="1200" cap="none" spc="0" normalizeH="0" baseline="0" noProof="0" dirty="0">
              <a:ln>
                <a:noFill/>
              </a:ln>
              <a:solidFill>
                <a:schemeClr val="bg1"/>
              </a:solidFill>
              <a:effectLst/>
              <a:uLnTx/>
              <a:uFillTx/>
              <a:latin typeface="Arial"/>
              <a:ea typeface="+mn-ea"/>
              <a:cs typeface="Univers for KPMG"/>
            </a:endParaRPr>
          </a:p>
          <a:p>
            <a:pPr defTabSz="914377"/>
            <a:endParaRPr lang="hu-HU" sz="1200" dirty="0">
              <a:solidFill>
                <a:prstClr val="white"/>
              </a:solidFill>
              <a:cs typeface="Univers for KPMG"/>
            </a:endParaRPr>
          </a:p>
          <a:p>
            <a:pPr defTabSz="914377"/>
            <a:r>
              <a:rPr lang="hu-HU" sz="1200" dirty="0">
                <a:solidFill>
                  <a:prstClr val="white"/>
                </a:solidFill>
                <a:cs typeface="Univers for KPMG"/>
              </a:rPr>
              <a:t>KPMG Tanácsadó Kft.</a:t>
            </a:r>
          </a:p>
          <a:p>
            <a:pPr defTabSz="914377"/>
            <a:r>
              <a:rPr lang="hu-HU" sz="1200" dirty="0">
                <a:solidFill>
                  <a:prstClr val="white"/>
                </a:solidFill>
                <a:cs typeface="Univers for KPMG"/>
              </a:rPr>
              <a:t>1134 Budapest, Váci út 31.</a:t>
            </a:r>
          </a:p>
          <a:p>
            <a:pPr defTabSz="914377"/>
            <a:endParaRPr kumimoji="0" lang="en-GB" sz="1200" b="0" i="0" u="none" strike="noStrike" kern="1200" cap="none" spc="0" normalizeH="0" baseline="0" noProof="0" dirty="0">
              <a:ln>
                <a:noFill/>
              </a:ln>
              <a:solidFill>
                <a:schemeClr val="bg1"/>
              </a:solidFill>
              <a:effectLst/>
              <a:uLnTx/>
              <a:uFillTx/>
              <a:latin typeface="Arial"/>
              <a:ea typeface="+mn-ea"/>
              <a:cs typeface="Univers for KPMG"/>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Univers for KPMG"/>
              </a:rPr>
              <a:t>M: +36 70 520 4451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Univers for KPMG"/>
              </a:rPr>
              <a:t>E: Marton.Sipos@kpmg.hu</a:t>
            </a:r>
          </a:p>
        </p:txBody>
      </p:sp>
      <p:pic>
        <p:nvPicPr>
          <p:cNvPr id="11" name="Picture 10">
            <a:extLst>
              <a:ext uri="{FF2B5EF4-FFF2-40B4-BE49-F238E27FC236}">
                <a16:creationId xmlns:a16="http://schemas.microsoft.com/office/drawing/2014/main" id="{F7E2EF27-E162-8B7C-F28F-6CF7BBD963D4}"/>
              </a:ext>
            </a:extLst>
          </p:cNvPr>
          <p:cNvPicPr>
            <a:picLocks noChangeAspect="1"/>
          </p:cNvPicPr>
          <p:nvPr/>
        </p:nvPicPr>
        <p:blipFill rotWithShape="1">
          <a:blip r:embed="rId5"/>
          <a:srcRect l="10447" t="618" r="4070" b="15004"/>
          <a:stretch/>
        </p:blipFill>
        <p:spPr>
          <a:xfrm>
            <a:off x="3871793" y="2385203"/>
            <a:ext cx="1216490" cy="1519970"/>
          </a:xfrm>
          <a:prstGeom prst="rect">
            <a:avLst/>
          </a:prstGeom>
        </p:spPr>
      </p:pic>
      <p:sp>
        <p:nvSpPr>
          <p:cNvPr id="3" name="TextBox 1">
            <a:extLst>
              <a:ext uri="{FF2B5EF4-FFF2-40B4-BE49-F238E27FC236}">
                <a16:creationId xmlns:a16="http://schemas.microsoft.com/office/drawing/2014/main" id="{6B8B6111-FEC2-70C7-7546-CF04A6173FFF}"/>
              </a:ext>
            </a:extLst>
          </p:cNvPr>
          <p:cNvSpPr txBox="1"/>
          <p:nvPr/>
        </p:nvSpPr>
        <p:spPr>
          <a:xfrm>
            <a:off x="1337697" y="4046528"/>
            <a:ext cx="2309018" cy="156966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dirty="0">
                <a:solidFill>
                  <a:schemeClr val="bg1"/>
                </a:solidFill>
                <a:latin typeface="+mj-lt"/>
                <a:cs typeface="Univers for KPMG"/>
              </a:rPr>
              <a:t>Géza </a:t>
            </a:r>
            <a:r>
              <a:rPr lang="en-GB" b="1" dirty="0">
                <a:solidFill>
                  <a:schemeClr val="bg1"/>
                </a:solidFill>
                <a:latin typeface="+mj-lt"/>
                <a:cs typeface="Univers for KPMG"/>
              </a:rPr>
              <a:t>Losonczy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Univers for KPMG"/>
              </a:rPr>
              <a:t>Associate Partner</a:t>
            </a:r>
            <a:endParaRPr kumimoji="0" lang="hu-HU" sz="1200" b="0" i="0" u="none" strike="noStrike" kern="1200" cap="none" spc="0" normalizeH="0" baseline="0" noProof="0" dirty="0">
              <a:ln>
                <a:noFill/>
              </a:ln>
              <a:solidFill>
                <a:schemeClr val="bg1"/>
              </a:solidFill>
              <a:effectLst/>
              <a:uLnTx/>
              <a:uFillTx/>
              <a:latin typeface="Arial"/>
              <a:ea typeface="+mn-ea"/>
              <a:cs typeface="Univers for KPMG"/>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bg1"/>
              </a:solidFill>
              <a:effectLst/>
              <a:uLnTx/>
              <a:uFillTx/>
              <a:latin typeface="Arial"/>
              <a:ea typeface="+mn-ea"/>
              <a:cs typeface="Univers for KPMG"/>
            </a:endParaRPr>
          </a:p>
          <a:p>
            <a:pPr defTabSz="914377"/>
            <a:r>
              <a:rPr lang="hu-HU" sz="1200" dirty="0">
                <a:solidFill>
                  <a:prstClr val="white"/>
                </a:solidFill>
                <a:cs typeface="Univers for KPMG"/>
              </a:rPr>
              <a:t>KPMG Tanácsadó Kft.</a:t>
            </a:r>
          </a:p>
          <a:p>
            <a:pPr defTabSz="914377"/>
            <a:r>
              <a:rPr lang="hu-HU" sz="1200" dirty="0">
                <a:solidFill>
                  <a:prstClr val="white"/>
                </a:solidFill>
                <a:cs typeface="Univers for KPMG"/>
              </a:rPr>
              <a:t>1134 Budapest, Váci út 31.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bg1"/>
              </a:solidFill>
              <a:effectLst/>
              <a:uLnTx/>
              <a:uFillTx/>
              <a:latin typeface="Arial"/>
              <a:ea typeface="+mn-ea"/>
              <a:cs typeface="Univers for KPMG"/>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Univers for KPMG"/>
              </a:rPr>
              <a:t>M: +36 70 370 1932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Univers for KPMG"/>
              </a:rPr>
              <a:t>E: Geza.Losonczy@kpmg.hu</a:t>
            </a:r>
          </a:p>
        </p:txBody>
      </p:sp>
      <p:pic>
        <p:nvPicPr>
          <p:cNvPr id="4" name="Picture 3">
            <a:extLst>
              <a:ext uri="{FF2B5EF4-FFF2-40B4-BE49-F238E27FC236}">
                <a16:creationId xmlns:a16="http://schemas.microsoft.com/office/drawing/2014/main" id="{FA84EFE2-45A8-1B00-5610-5613E13BDE24}"/>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337696" y="2385200"/>
            <a:ext cx="1216491" cy="1539862"/>
          </a:xfrm>
          <a:prstGeom prst="rect">
            <a:avLst/>
          </a:prstGeom>
        </p:spPr>
      </p:pic>
    </p:spTree>
    <p:extLst>
      <p:ext uri="{BB962C8B-B14F-4D97-AF65-F5344CB8AC3E}">
        <p14:creationId xmlns:p14="http://schemas.microsoft.com/office/powerpoint/2010/main" val="3418262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0"/>
            <p:custDataLst>
              <p:tags r:id="rId1"/>
            </p:custDataLst>
          </p:nvPr>
        </p:nvSpPr>
        <p:spPr>
          <a:xfrm>
            <a:off x="989012" y="4307498"/>
            <a:ext cx="6660000" cy="1569427"/>
          </a:xfrm>
        </p:spPr>
        <p:txBody>
          <a:bodyPr/>
          <a:lstStyle/>
          <a:p>
            <a:r>
              <a:rPr lang="en-US" dirty="0"/>
              <a:t>This non-binding proposal/tender is made by KPMG </a:t>
            </a:r>
            <a:r>
              <a:rPr lang="en-US" noProof="0" dirty="0"/>
              <a:t>Advisory</a:t>
            </a:r>
            <a:r>
              <a:rPr lang="en-US" dirty="0"/>
              <a:t> Ltd., a Hungarian limited liability company  and a member firm of the KPMG global organization of independent firms affiliated with KPMG International Limited (“KPMG International”), a private English company limited by guarantee, is in all respects subject to the negotiation, agreement, and signing of a specific engagement letter or contract including agreement of the scope of services and to the satisfactory completion by KPMG </a:t>
            </a:r>
            <a:r>
              <a:rPr lang="en-US" noProof="0" dirty="0"/>
              <a:t>Advisory</a:t>
            </a:r>
            <a:r>
              <a:rPr lang="en-US" dirty="0"/>
              <a:t> Ltd.</a:t>
            </a:r>
            <a:r>
              <a:rPr lang="hu-HU" dirty="0"/>
              <a:t> </a:t>
            </a:r>
            <a:r>
              <a:rPr lang="en-US" dirty="0"/>
              <a:t>of applicable client and engagement acceptance procedures, including independence and conflict of interest checks and, where applicable, audit committee approval. </a:t>
            </a:r>
          </a:p>
          <a:p>
            <a:r>
              <a:rPr lang="en-US" dirty="0"/>
              <a:t>KPMG International and its related entities provide no services to clients. No member firm has any authority to obligate or bind KPMG International, any of its related entities or any other member firm vis-à-vis third parties, nor does KPMG International or any of its related entities have any such authority to obligate or bind any member firm.</a:t>
            </a:r>
          </a:p>
          <a:p>
            <a:r>
              <a:rPr lang="en-US" noProof="0" dirty="0"/>
              <a:t>© 202</a:t>
            </a:r>
            <a:r>
              <a:rPr lang="hu-HU" dirty="0"/>
              <a:t>4</a:t>
            </a:r>
            <a:r>
              <a:rPr lang="en-US" noProof="0" dirty="0"/>
              <a:t> KPMG Advisory Ltd., a Hungarian limited liability company and a member firm of the KPMG global organization of independent member firms affiliated with KPMG International Limited, a private English company limited by guarantee. All rights reserved. </a:t>
            </a:r>
          </a:p>
          <a:p>
            <a:r>
              <a:rPr lang="en-US" dirty="0"/>
              <a:t>The KPMG name and logo are trademarks used under license by the independent member firms of the KPMG global organization.</a:t>
            </a:r>
            <a:endParaRPr lang="en-US" noProof="0" dirty="0"/>
          </a:p>
        </p:txBody>
      </p:sp>
      <p:sp>
        <p:nvSpPr>
          <p:cNvPr id="4" name="Text Placeholder 39">
            <a:extLst>
              <a:ext uri="{FF2B5EF4-FFF2-40B4-BE49-F238E27FC236}">
                <a16:creationId xmlns:a16="http://schemas.microsoft.com/office/drawing/2014/main" id="{580F2E8C-8BE3-4F22-B59B-5DF225A6FCEF}"/>
              </a:ext>
            </a:extLst>
          </p:cNvPr>
          <p:cNvSpPr txBox="1">
            <a:spLocks/>
          </p:cNvSpPr>
          <p:nvPr/>
        </p:nvSpPr>
        <p:spPr>
          <a:xfrm>
            <a:off x="989012" y="1330325"/>
            <a:ext cx="6318167" cy="389255"/>
          </a:xfrm>
          <a:prstGeom prst="rect">
            <a:avLst/>
          </a:prstGeom>
        </p:spPr>
        <p:txBody>
          <a:bodyPr vert="horz" wrap="square"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spcBef>
                <a:spcPts val="0"/>
              </a:spcBef>
              <a:spcAft>
                <a:spcPts val="0"/>
              </a:spcAft>
            </a:pPr>
            <a:r>
              <a:rPr lang="en-US" sz="1200" kern="1200" dirty="0">
                <a:solidFill>
                  <a:schemeClr val="tx2"/>
                </a:solidFill>
                <a:effectLst/>
                <a:latin typeface="Arial" panose="020B0604020202020204" pitchFamily="34" charset="0"/>
                <a:ea typeface="Times New Roman" panose="02020603050405020304" pitchFamily="18" charset="0"/>
                <a:cs typeface="Cordia New"/>
              </a:rPr>
              <a:t>Some or all of the services described herein may not be permissible for KPMG audit clients and their affiliates or related entities.</a:t>
            </a:r>
            <a:endParaRPr lang="en-US" sz="12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Text Placeholder 10">
            <a:extLst>
              <a:ext uri="{FF2B5EF4-FFF2-40B4-BE49-F238E27FC236}">
                <a16:creationId xmlns:a16="http://schemas.microsoft.com/office/drawing/2014/main" id="{C8B85AF1-E09E-4252-B52E-F7803DA8E80D}"/>
              </a:ext>
            </a:extLst>
          </p:cNvPr>
          <p:cNvSpPr>
            <a:spLocks noGrp="1"/>
          </p:cNvSpPr>
          <p:nvPr>
            <p:ph type="body" sz="quarter" idx="4294967295"/>
          </p:nvPr>
        </p:nvSpPr>
        <p:spPr>
          <a:xfrm>
            <a:off x="989012" y="3328971"/>
            <a:ext cx="2411738" cy="119064"/>
          </a:xfrm>
        </p:spPr>
        <p:txBody>
          <a:bodyPr/>
          <a:lstStyle/>
          <a:p>
            <a:r>
              <a:rPr lang="en-GB" sz="1200" dirty="0"/>
              <a:t>kpmg.com/</a:t>
            </a:r>
            <a:r>
              <a:rPr lang="en-GB" sz="1200" dirty="0" err="1"/>
              <a:t>socialmedia</a:t>
            </a:r>
            <a:endParaRPr lang="en-GB" sz="1200" dirty="0"/>
          </a:p>
        </p:txBody>
      </p:sp>
    </p:spTree>
    <p:extLst>
      <p:ext uri="{BB962C8B-B14F-4D97-AF65-F5344CB8AC3E}">
        <p14:creationId xmlns:p14="http://schemas.microsoft.com/office/powerpoint/2010/main" val="19922735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USED" val="KPMGFONT"/>
  <p:tag name="CREATEDBY" val="Global PowerPoint Toolbar"/>
  <p:tag name="TOOLBARVERSION" val="5.30a"/>
  <p:tag name="TYPE" val="ScreenWide"/>
  <p:tag name="KEYWORD" val="SCREENWIDE"/>
  <p:tag name="TEMPLATEVERSION" val="17/07/2017 11:56:04"/>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OxmsTeewjLCITvPMRfcJf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VzIWu1ruq6as8ZK7yvsR2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Nl.4h6JO7GxD7FBejTfVQ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CYexIKgJl0yDwykMv2_1y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ZBuVoSrHDc3Cynsl_vcc3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5o.N2jQC53lIyp4np8hv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XRPPhJ0MIQMViwbXhZYpf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gDmmsmur3frnYXsXJZyUJ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kVFse6KkFsCWKbqjg79D2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7TQ_8e1KMAspsHr6BmTgD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e6KRjXvTaU_RxKQjEr4AD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ME1QnvwFt02FVNzCEEs4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coTh7fhMwXApYIIOPeMBx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N9B1tIyJENlJc3YiJae5v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DeTKKKljOWZLfdwp3gEo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1PFrauTbIGapsk70yuftS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vgY.7KY6461AzIutxE4r3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Szdb9bIloTK6MnOiPTrng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ZGZgVtGYh6tqqc0KmL8OZ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m2_nHxcRZFN4Hxpc_1UwLQ"/>
</p:tagLst>
</file>

<file path=ppt/tags/tag3.xml><?xml version="1.0" encoding="utf-8"?>
<p:tagLst xmlns:a="http://schemas.openxmlformats.org/drawingml/2006/main" xmlns:r="http://schemas.openxmlformats.org/officeDocument/2006/relationships" xmlns:p="http://schemas.openxmlformats.org/presentationml/2006/main">
  <p:tag name="ADV_TOP" val="123.2499"/>
  <p:tag name="ADV_LEFT" val="25.37504"/>
  <p:tag name="ADV_HEIGHT" val="361.75"/>
  <p:tag name="ADV_WIDTH" val="328.7599"/>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y4wfyjRATKzMNLmkKD_Tr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Z2Rna3dACQxJEAXkz4B5u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gtewntFPOE1zM6fU_U0oS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sqgthL.mviKluOzj64SFO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TTJJcXMQIqDoa3fZcnNv9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90DHLKfSs2MilxDocMOTA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X.SwwqeCymZxdrouxmzQn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BiKRAijQ6kGPbGOpEQd02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4Vn6cyp4vJ5Sc0sBh_0Sj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cvnzYnw4z_CBbG00zcEDU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l_h2WQwIaC5HvRt6UjYQa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tL3wRxFSRnt3iBhp2UWfC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ChkwjLNZKzuf3QKFxe76b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mTFItWW7zc91CQLGE2R0c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4cgQJ_8whWGQHTl.FYHS6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1UvSRWUfm97RrCqV8JD_2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qMeTwi7INNSBc3ZMHz4Wr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vGT_8ZlVkVRjFvUTd0Cp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1dGguboU1JrNt6l1clA_U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su8URPBoZEFfGpRb6qliW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mzr2cU9HEd5fWPHfUd1BZ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d_eXKsn4_BYRm_ZFrECqN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f8xBhdF_AhzWXbbbdZ2qi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Ty_z1Ll_Z3KvTbj62LIg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AldOuJAv8lSAOWdx0lSI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COPYRIGHT1" val="TRU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qWUqejBm9e97eaneo4nOCg"/>
</p:tagLst>
</file>

<file path=ppt/theme/theme1.xml><?xml version="1.0" encoding="utf-8"?>
<a:theme xmlns:a="http://schemas.openxmlformats.org/drawingml/2006/main" name="KPMG Widescreen [16:9] Feb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5">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Presentation2" id="{54978B57-5385-4442-8ABE-D0E7D9BCDD82}" vid="{AB9C9FD2-0B8F-4D8E-AD5B-A03025396F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ndC_ReviewDate xmlns="0f6bf8cc-00aa-4b20-b463-4c268ea65578" xsi:nil="true"/>
    <CandC_Tax_8TaxHTField xmlns="0f6bf8cc-00aa-4b20-b463-4c268ea65578">
      <Terms xmlns="http://schemas.microsoft.com/office/infopath/2007/PartnerControls"/>
    </CandC_Tax_8TaxHTField>
    <CandC_Tax_7TaxHTField xmlns="0f6bf8cc-00aa-4b20-b463-4c268ea65578">
      <Terms xmlns="http://schemas.microsoft.com/office/infopath/2007/PartnerControls"/>
    </CandC_Tax_7TaxHTField>
    <CandC_Tax_SolutionsTaxHTField xmlns="f55fa297-941e-4f65-91a6-f6cf39da8240">
      <Terms xmlns="http://schemas.microsoft.com/office/infopath/2007/PartnerControls"/>
    </CandC_Tax_SolutionsTaxHTField>
    <CandC_Tax_6TaxHTField xmlns="0f6bf8cc-00aa-4b20-b463-4c268ea65578">
      <Terms xmlns="http://schemas.microsoft.com/office/infopath/2007/PartnerControls"/>
    </CandC_Tax_6TaxHTField>
    <CandC_Tax_5TaxHTField xmlns="0f6bf8cc-00aa-4b20-b463-4c268ea65578">
      <Terms xmlns="http://schemas.microsoft.com/office/infopath/2007/PartnerControls"/>
    </CandC_Tax_5TaxHTField>
    <KPMG_ContentPublisher xmlns="0f6bf8cc-00aa-4b20-b463-4c268ea65578">
      <UserInfo>
        <DisplayName/>
        <AccountId xsi:nil="true"/>
        <AccountType/>
      </UserInfo>
    </KPMG_ContentPublisher>
    <CandC_Tax_4TaxHTField xmlns="0f6bf8cc-00aa-4b20-b463-4c268ea65578">
      <Terms xmlns="http://schemas.microsoft.com/office/infopath/2007/PartnerControls"/>
    </CandC_Tax_4TaxHTField>
    <CandC_PublishedExpirationDate xmlns="4ca9bab2-2aca-4fd9-9657-56a4c58137fc" xsi:nil="true"/>
    <CandC_Tax_DeliveryToolsTaxHTField xmlns="f55fa297-941e-4f65-91a6-f6cf39da8240">
      <Terms xmlns="http://schemas.microsoft.com/office/infopath/2007/PartnerControls"/>
    </CandC_Tax_DeliveryToolsTaxHTField>
    <CandC_Tax_3TaxHTField xmlns="0f6bf8cc-00aa-4b20-b463-4c268ea65578">
      <Terms xmlns="http://schemas.microsoft.com/office/infopath/2007/PartnerControls"/>
    </CandC_Tax_3TaxHTField>
    <KPMG_HideOISearch xmlns="0f6bf8cc-00aa-4b20-b463-4c268ea65578">false</KPMG_HideOISearch>
    <CandC_Tax_2TaxHTField xmlns="0f6bf8cc-00aa-4b20-b463-4c268ea65578">
      <Terms xmlns="http://schemas.microsoft.com/office/infopath/2007/PartnerControls"/>
    </CandC_Tax_2TaxHTField>
    <CandC_Tax_1TaxHTField xmlns="0f6bf8cc-00aa-4b20-b463-4c268ea65578">
      <Terms xmlns="http://schemas.microsoft.com/office/infopath/2007/PartnerControls"/>
    </CandC_Tax_1TaxHTField>
    <CandC_Featured xmlns="0f6bf8cc-00aa-4b20-b463-4c268ea65578">false</CandC_Featured>
    <CandC_OverrideImageUrl xmlns="0f6bf8cc-00aa-4b20-b463-4c268ea65578">
      <Url xsi:nil="true"/>
      <Description xsi:nil="true"/>
    </CandC_OverrideImageUrl>
    <CandC_Description xmlns="0f6bf8cc-00aa-4b20-b463-4c268ea65578" xsi:nil="true"/>
    <KPMG_ContentOwner xmlns="0f6bf8cc-00aa-4b20-b463-4c268ea65578">
      <UserInfo>
        <DisplayName/>
        <AccountId xsi:nil="true"/>
        <AccountType/>
      </UserInfo>
    </KPMG_ContentOwner>
    <CandC_Tax_TechnologyTaxHTField xmlns="f55fa297-941e-4f65-91a6-f6cf39da8240">
      <Terms xmlns="http://schemas.microsoft.com/office/infopath/2007/PartnerControls"/>
    </CandC_Tax_TechnologyTaxHTField>
    <TaxCatchAll xmlns="4243d5be-521d-4052-81ca-f0f31ea6f2da" xsi:nil="true"/>
    <CandC_PublishedDate xmlns="4ca9bab2-2aca-4fd9-9657-56a4c58137fc">2024-06-11T10:17:55+00:00</CandC_Published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Fresh document" ma:contentTypeID="0x01010036DF8ACB058DF9489700B19236AAD594007BDE19D564628142BE73F16C3D135CA1" ma:contentTypeVersion="55" ma:contentTypeDescription="" ma:contentTypeScope="" ma:versionID="5366442ff97034ec4b400bcd276b5770">
  <xsd:schema xmlns:xsd="http://www.w3.org/2001/XMLSchema" xmlns:xs="http://www.w3.org/2001/XMLSchema" xmlns:p="http://schemas.microsoft.com/office/2006/metadata/properties" xmlns:ns1="0f6bf8cc-00aa-4b20-b463-4c268ea65578" xmlns:ns2="4243d5be-521d-4052-81ca-f0f31ea6f2da" xmlns:ns4="4ca9bab2-2aca-4fd9-9657-56a4c58137fc" xmlns:ns5="f55fa297-941e-4f65-91a6-f6cf39da8240" targetNamespace="http://schemas.microsoft.com/office/2006/metadata/properties" ma:root="true" ma:fieldsID="ac40ae4de12c98b29cfb80d1c07b02fc" ns1:_="" ns2:_="" ns4:_="" ns5:_="">
    <xsd:import namespace="0f6bf8cc-00aa-4b20-b463-4c268ea65578"/>
    <xsd:import namespace="4243d5be-521d-4052-81ca-f0f31ea6f2da"/>
    <xsd:import namespace="4ca9bab2-2aca-4fd9-9657-56a4c58137fc"/>
    <xsd:import namespace="f55fa297-941e-4f65-91a6-f6cf39da8240"/>
    <xsd:element name="properties">
      <xsd:complexType>
        <xsd:sequence>
          <xsd:element name="documentManagement">
            <xsd:complexType>
              <xsd:all>
                <xsd:element ref="ns1:CandC_Tax_1TaxHTField" minOccurs="0"/>
                <xsd:element ref="ns1:CandC_Tax_2TaxHTField" minOccurs="0"/>
                <xsd:element ref="ns1:CandC_Tax_3TaxHTField" minOccurs="0"/>
                <xsd:element ref="ns1:CandC_Tax_4TaxHTField" minOccurs="0"/>
                <xsd:element ref="ns1:CandC_Tax_5TaxHTField" minOccurs="0"/>
                <xsd:element ref="ns1:CandC_Tax_6TaxHTField" minOccurs="0"/>
                <xsd:element ref="ns1:CandC_Tax_7TaxHTField" minOccurs="0"/>
                <xsd:element ref="ns1:CandC_Tax_8TaxHTField" minOccurs="0"/>
                <xsd:element ref="ns2:TaxCatchAll" minOccurs="0"/>
                <xsd:element ref="ns2:TaxCatchAllLabel" minOccurs="0"/>
                <xsd:element ref="ns1:KPMG_ContentOwner" minOccurs="0"/>
                <xsd:element ref="ns1:KPMG_ContentPublisher" minOccurs="0"/>
                <xsd:element ref="ns1:CandC_Description" minOccurs="0"/>
                <xsd:element ref="ns1:CandC_Featured" minOccurs="0"/>
                <xsd:element ref="ns4:CandC_PublishedExpirationDate" minOccurs="0"/>
                <xsd:element ref="ns5:MediaServiceMetadata" minOccurs="0"/>
                <xsd:element ref="ns5:MediaServiceFastMetadata" minOccurs="0"/>
                <xsd:element ref="ns5:MediaServiceAutoKeyPoints" minOccurs="0"/>
                <xsd:element ref="ns5:MediaServiceKeyPoints" minOccurs="0"/>
                <xsd:element ref="ns5:MediaServiceDateTaken" minOccurs="0"/>
                <xsd:element ref="ns5:MediaLengthInSeconds" minOccurs="0"/>
                <xsd:element ref="ns5:MediaServiceAutoTags" minOccurs="0"/>
                <xsd:element ref="ns5:MediaServiceGenerationTime" minOccurs="0"/>
                <xsd:element ref="ns5:MediaServiceEventHashCode" minOccurs="0"/>
                <xsd:element ref="ns1:KPMG_HideOISearch" minOccurs="0"/>
                <xsd:element ref="ns1:CandC_ReviewDate" minOccurs="0"/>
                <xsd:element ref="ns1:CandC_OverrideImageUrl" minOccurs="0"/>
                <xsd:element ref="ns4:CandC_PublishedDate" minOccurs="0"/>
                <xsd:element ref="ns5:MediaServiceObjectDetectorVersions" minOccurs="0"/>
                <xsd:element ref="ns5:MediaServiceSearchProperties" minOccurs="0"/>
                <xsd:element ref="ns5:CandC_Tax_TechnologyTaxHTField" minOccurs="0"/>
                <xsd:element ref="ns5:CandC_Tax_SolutionsTaxHTField" minOccurs="0"/>
                <xsd:element ref="ns5:CandC_Tax_DeliveryTool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6bf8cc-00aa-4b20-b463-4c268ea65578" elementFormDefault="qualified">
    <xsd:import namespace="http://schemas.microsoft.com/office/2006/documentManagement/types"/>
    <xsd:import namespace="http://schemas.microsoft.com/office/infopath/2007/PartnerControls"/>
    <xsd:element name="CandC_Tax_1TaxHTField" ma:index="0" nillable="true" ma:taxonomy="true" ma:internalName="CandC_Tax_1TaxHTField" ma:taxonomyFieldName="CandC_Tax_1" ma:displayName="Language" ma:default="" ma:fieldId="{f0f184d7-0b9b-444f-94bc-10343587c733}" ma:taxonomyMulti="true" ma:sspId="8883d318-f35c-4577-94aa-4c8e836d27a7" ma:termSetId="b15add24-41dc-4ee9-8679-833227ef6319" ma:anchorId="00000000-0000-0000-0000-000000000000" ma:open="false" ma:isKeyword="false">
      <xsd:complexType>
        <xsd:sequence>
          <xsd:element ref="pc:Terms" minOccurs="0" maxOccurs="1"/>
        </xsd:sequence>
      </xsd:complexType>
    </xsd:element>
    <xsd:element name="CandC_Tax_2TaxHTField" ma:index="1" nillable="true" ma:taxonomy="true" ma:internalName="CandC_Tax_2TaxHTField" ma:taxonomyFieldName="CandC_Tax_2" ma:displayName="Service, Function, Capabilities" ma:default="" ma:fieldId="{6454b680-6f34-4f01-97ca-34334082f070}" ma:taxonomyMulti="true" ma:sspId="8883d318-f35c-4577-94aa-4c8e836d27a7" ma:termSetId="210431a7-aca7-40ef-933e-435cdc4d788d" ma:anchorId="00000000-0000-0000-0000-000000000000" ma:open="false" ma:isKeyword="false">
      <xsd:complexType>
        <xsd:sequence>
          <xsd:element ref="pc:Terms" minOccurs="0" maxOccurs="1"/>
        </xsd:sequence>
      </xsd:complexType>
    </xsd:element>
    <xsd:element name="CandC_Tax_3TaxHTField" ma:index="2" nillable="true" ma:taxonomy="true" ma:internalName="CandC_Tax_3TaxHTField" ma:taxonomyFieldName="CandC_Tax_3" ma:displayName="Industry, Sector, Market" ma:default="" ma:fieldId="{759fb41c-e9f4-4f8d-a428-53bd45fa9de8}" ma:taxonomyMulti="true" ma:sspId="8883d318-f35c-4577-94aa-4c8e836d27a7" ma:termSetId="083970bc-4775-41f3-94fd-50d9e705cf61" ma:anchorId="00000000-0000-0000-0000-000000000000" ma:open="false" ma:isKeyword="false">
      <xsd:complexType>
        <xsd:sequence>
          <xsd:element ref="pc:Terms" minOccurs="0" maxOccurs="1"/>
        </xsd:sequence>
      </xsd:complexType>
    </xsd:element>
    <xsd:element name="CandC_Tax_4TaxHTField" ma:index="3" nillable="true" ma:taxonomy="true" ma:internalName="CandC_Tax_4TaxHTField" ma:taxonomyFieldName="CandC_Tax_4" ma:displayName="Audience" ma:default="" ma:fieldId="{7884c4a6-666a-4c96-8d95-b481dcac504b}" ma:taxonomyMulti="true" ma:sspId="8883d318-f35c-4577-94aa-4c8e836d27a7" ma:termSetId="247f2540-a2ac-4f15-b574-8ab4a6c6329e" ma:anchorId="00000000-0000-0000-0000-000000000000" ma:open="true" ma:isKeyword="false">
      <xsd:complexType>
        <xsd:sequence>
          <xsd:element ref="pc:Terms" minOccurs="0" maxOccurs="1"/>
        </xsd:sequence>
      </xsd:complexType>
    </xsd:element>
    <xsd:element name="CandC_Tax_5TaxHTField" ma:index="4" nillable="true" ma:taxonomy="true" ma:internalName="CandC_Tax_5TaxHTField" ma:taxonomyFieldName="CandC_Tax_5" ma:displayName="Location" ma:default="" ma:fieldId="{8ec7b074-a3be-4541-acc0-5ffdcce0b2ed}" ma:taxonomyMulti="true" ma:sspId="8883d318-f35c-4577-94aa-4c8e836d27a7" ma:termSetId="0b85022e-18e5-442c-ae3e-ed94581a0bf1" ma:anchorId="00000000-0000-0000-0000-000000000000" ma:open="true" ma:isKeyword="false">
      <xsd:complexType>
        <xsd:sequence>
          <xsd:element ref="pc:Terms" minOccurs="0" maxOccurs="1"/>
        </xsd:sequence>
      </xsd:complexType>
    </xsd:element>
    <xsd:element name="CandC_Tax_6TaxHTField" ma:index="5" nillable="true" ma:taxonomy="true" ma:internalName="CandC_Tax_6TaxHTField" ma:taxonomyFieldName="CandC_Tax_6" ma:displayName="Content Category" ma:default="" ma:fieldId="{265a5956-1c57-4a67-958f-c252aefd9f60}" ma:taxonomyMulti="true" ma:sspId="8883d318-f35c-4577-94aa-4c8e836d27a7" ma:termSetId="485b2322-1710-4855-906b-a517a2fc86e6" ma:anchorId="00000000-0000-0000-0000-000000000000" ma:open="true" ma:isKeyword="false">
      <xsd:complexType>
        <xsd:sequence>
          <xsd:element ref="pc:Terms" minOccurs="0" maxOccurs="1"/>
        </xsd:sequence>
      </xsd:complexType>
    </xsd:element>
    <xsd:element name="CandC_Tax_7TaxHTField" ma:index="6" nillable="true" ma:taxonomy="true" ma:internalName="CandC_Tax_7TaxHTField" ma:taxonomyFieldName="CandC_Tax_7" ma:displayName="Topic" ma:default="" ma:fieldId="{95b187bc-b8e0-4cc3-9d90-48d038784e6d}" ma:taxonomyMulti="true" ma:sspId="8883d318-f35c-4577-94aa-4c8e836d27a7" ma:termSetId="f95bc37a-9d26-4eb4-ad77-9911f05fe907" ma:anchorId="00000000-0000-0000-0000-000000000000" ma:open="true" ma:isKeyword="false">
      <xsd:complexType>
        <xsd:sequence>
          <xsd:element ref="pc:Terms" minOccurs="0" maxOccurs="1"/>
        </xsd:sequence>
      </xsd:complexType>
    </xsd:element>
    <xsd:element name="CandC_Tax_8TaxHTField" ma:index="7" nillable="true" ma:taxonomy="true" ma:internalName="CandC_Tax_8TaxHTField" ma:taxonomyFieldName="CandC_Tax_8" ma:displayName="Instance Terms" ma:default="" ma:fieldId="{36cccf54-ed80-4bef-98cb-ca575c7ad017}" ma:taxonomyMulti="true" ma:sspId="8883d318-f35c-4577-94aa-4c8e836d27a7" ma:termSetId="8f366304-2bd4-43b5-9f1e-3308cdc00120" ma:anchorId="00000000-0000-0000-0000-000000000000" ma:open="true" ma:isKeyword="false">
      <xsd:complexType>
        <xsd:sequence>
          <xsd:element ref="pc:Terms" minOccurs="0" maxOccurs="1"/>
        </xsd:sequence>
      </xsd:complexType>
    </xsd:element>
    <xsd:element name="KPMG_ContentOwner" ma:index="10" nillable="true" ma:displayName="Content Owner" ma:list="UserInfo" ma:SharePointGroup="0" ma:internalName="KPMG_Conten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PMG_ContentPublisher" ma:index="11" nillable="true" ma:displayName="Content Publisher" ma:list="UserInfo" ma:SharePointGroup="0" ma:internalName="KPMG_ContentPublish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ndC_Description" ma:index="20" nillable="true" ma:displayName="Short description" ma:internalName="CandC_Description">
      <xsd:simpleType>
        <xsd:restriction base="dms:Note">
          <xsd:maxLength value="255"/>
        </xsd:restriction>
      </xsd:simpleType>
    </xsd:element>
    <xsd:element name="CandC_Featured" ma:index="21" nillable="true" ma:displayName="Featured" ma:default="0" ma:internalName="CandC_Featured">
      <xsd:simpleType>
        <xsd:restriction base="dms:Boolean"/>
      </xsd:simpleType>
    </xsd:element>
    <xsd:element name="KPMG_HideOISearch" ma:index="44" nillable="true" ma:displayName="Hide from OI Search" ma:default="0" ma:internalName="KPMG_HideOISearch">
      <xsd:simpleType>
        <xsd:restriction base="dms:Boolean"/>
      </xsd:simpleType>
    </xsd:element>
    <xsd:element name="CandC_ReviewDate" ma:index="45" nillable="true" ma:displayName="Review date" ma:description="Date for revision" ma:format="DateOnly" ma:internalName="CandC_ReviewDate">
      <xsd:simpleType>
        <xsd:restriction base="dms:DateTime"/>
      </xsd:simpleType>
    </xsd:element>
    <xsd:element name="CandC_OverrideImageUrl" ma:index="46" nillable="true" ma:displayName="Override rollup image" ma:description="Override the rollup image for this document" ma:format="Hyperlink" ma:internalName="CandC_OverrideImag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43d5be-521d-4052-81ca-f0f31ea6f2da"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c6411abe-3cbe-480e-89f0-fe4fabcc5afa}" ma:internalName="TaxCatchAll" ma:showField="CatchAllData" ma:web="0f6bf8cc-00aa-4b20-b463-4c268ea65578">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c6411abe-3cbe-480e-89f0-fe4fabcc5afa}" ma:internalName="TaxCatchAllLabel" ma:readOnly="true" ma:showField="CatchAllDataLabel" ma:web="0f6bf8cc-00aa-4b20-b463-4c268ea6557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ca9bab2-2aca-4fd9-9657-56a4c58137fc" elementFormDefault="qualified">
    <xsd:import namespace="http://schemas.microsoft.com/office/2006/documentManagement/types"/>
    <xsd:import namespace="http://schemas.microsoft.com/office/infopath/2007/PartnerControls"/>
    <xsd:element name="CandC_PublishedExpirationDate" ma:index="30" nillable="true" ma:displayName="Expiration date" ma:description="The date from which to stop pushing this content to users" ma:format="DateOnly" ma:internalName="CandC_PublishedExpirationDate" ma:readOnly="false">
      <xsd:simpleType>
        <xsd:restriction base="dms:DateTime"/>
      </xsd:simpleType>
    </xsd:element>
    <xsd:element name="CandC_PublishedDate" ma:index="47" nillable="true" ma:displayName="Publish date" ma:default="[today]" ma:description="The date from which to push this content to users" ma:format="DateOnly" ma:internalName="CandC_Published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55fa297-941e-4f65-91a6-f6cf39da8240" elementFormDefault="qualified">
    <xsd:import namespace="http://schemas.microsoft.com/office/2006/documentManagement/types"/>
    <xsd:import namespace="http://schemas.microsoft.com/office/infopath/2007/PartnerControls"/>
    <xsd:element name="MediaServiceMetadata" ma:index="35" nillable="true" ma:displayName="MediaServiceMetadata" ma:hidden="true" ma:internalName="MediaServiceMetadata" ma:readOnly="true">
      <xsd:simpleType>
        <xsd:restriction base="dms:Note"/>
      </xsd:simpleType>
    </xsd:element>
    <xsd:element name="MediaServiceFastMetadata" ma:index="36" nillable="true" ma:displayName="MediaServiceFastMetadata" ma:hidden="true" ma:internalName="MediaServiceFastMetadata" ma:readOnly="true">
      <xsd:simpleType>
        <xsd:restriction base="dms:Note"/>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ServiceDateTaken" ma:index="39" nillable="true" ma:displayName="MediaServiceDateTaken" ma:hidden="true" ma:internalName="MediaServiceDateTaken" ma:readOnly="true">
      <xsd:simpleType>
        <xsd:restriction base="dms:Text"/>
      </xsd:simpleType>
    </xsd:element>
    <xsd:element name="MediaLengthInSeconds" ma:index="40" nillable="true" ma:displayName="MediaLengthInSeconds" ma:hidden="true" ma:internalName="MediaLengthInSeconds" ma:readOnly="true">
      <xsd:simpleType>
        <xsd:restriction base="dms:Unknown"/>
      </xsd:simpleType>
    </xsd:element>
    <xsd:element name="MediaServiceAutoTags" ma:index="41" nillable="true" ma:displayName="Tags" ma:internalName="MediaServiceAutoTags" ma:readOnly="true">
      <xsd:simpleType>
        <xsd:restriction base="dms:Text"/>
      </xsd:simpleType>
    </xsd:element>
    <xsd:element name="MediaServiceGenerationTime" ma:index="42" nillable="true" ma:displayName="MediaServiceGenerationTime" ma:hidden="true" ma:internalName="MediaServiceGenerationTime" ma:readOnly="true">
      <xsd:simpleType>
        <xsd:restriction base="dms:Text"/>
      </xsd:simpleType>
    </xsd:element>
    <xsd:element name="MediaServiceEventHashCode" ma:index="43" nillable="true" ma:displayName="MediaServiceEventHashCode" ma:hidden="true" ma:internalName="MediaServiceEventHashCode" ma:readOnly="true">
      <xsd:simpleType>
        <xsd:restriction base="dms:Text"/>
      </xsd:simpleType>
    </xsd:element>
    <xsd:element name="MediaServiceObjectDetectorVersions" ma:index="51" nillable="true" ma:displayName="MediaServiceObjectDetectorVersions" ma:hidden="true" ma:indexed="true" ma:internalName="MediaServiceObjectDetectorVersions" ma:readOnly="true">
      <xsd:simpleType>
        <xsd:restriction base="dms:Text"/>
      </xsd:simpleType>
    </xsd:element>
    <xsd:element name="MediaServiceSearchProperties" ma:index="52" nillable="true" ma:displayName="MediaServiceSearchProperties" ma:hidden="true" ma:internalName="MediaServiceSearchProperties" ma:readOnly="true">
      <xsd:simpleType>
        <xsd:restriction base="dms:Note"/>
      </xsd:simpleType>
    </xsd:element>
    <xsd:element name="CandC_Tax_TechnologyTaxHTField" ma:index="53" nillable="true" ma:taxonomy="true" ma:internalName="CandC_Tax_TechnologyTaxHTField" ma:taxonomyFieldName="CandC_Tax_Technology" ma:displayName="Technology" ma:fieldId="{ce007774-c83b-48b9-94a0-74409f6e2c1a}" ma:taxonomyMulti="true" ma:sspId="8883d318-f35c-4577-94aa-4c8e836d27a7" ma:termSetId="f3468567-6766-472f-921a-8751701500ab" ma:anchorId="00000000-0000-0000-0000-000000000000" ma:open="false" ma:isKeyword="false">
      <xsd:complexType>
        <xsd:sequence>
          <xsd:element ref="pc:Terms" minOccurs="0" maxOccurs="1"/>
        </xsd:sequence>
      </xsd:complexType>
    </xsd:element>
    <xsd:element name="CandC_Tax_SolutionsTaxHTField" ma:index="54" nillable="true" ma:taxonomy="true" ma:internalName="CandC_Tax_SolutionsTaxHTField" ma:taxonomyFieldName="CandC_Tax_Solutions" ma:displayName="Solutions" ma:fieldId="{7a6b90f3-0f8a-4ce5-a56b-bcab213536eb}" ma:taxonomyMulti="true" ma:sspId="8883d318-f35c-4577-94aa-4c8e836d27a7" ma:termSetId="7130e335-71a2-46a0-b222-f2e8c41526df" ma:anchorId="00000000-0000-0000-0000-000000000000" ma:open="false" ma:isKeyword="false">
      <xsd:complexType>
        <xsd:sequence>
          <xsd:element ref="pc:Terms" minOccurs="0" maxOccurs="1"/>
        </xsd:sequence>
      </xsd:complexType>
    </xsd:element>
    <xsd:element name="CandC_Tax_DeliveryToolsTaxHTField" ma:index="55" nillable="true" ma:taxonomy="true" ma:internalName="CandC_Tax_DeliveryToolsTaxHTField" ma:taxonomyFieldName="CandC_Tax_DeliveryTools" ma:displayName="Delivery Tools" ma:fieldId="{ba9320ef-8284-4d5c-aee7-d8db98530e1f}" ma:taxonomyMulti="true" ma:sspId="8883d318-f35c-4577-94aa-4c8e836d27a7" ma:termSetId="8583c283-6d9b-4eec-8492-f0e8b259c16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2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134F8E-CE71-434D-9626-51D946C9341F}">
  <ds:schemaRefs>
    <ds:schemaRef ds:uri="http://schemas.openxmlformats.org/package/2006/metadata/core-properties"/>
    <ds:schemaRef ds:uri="0f6bf8cc-00aa-4b20-b463-4c268ea65578"/>
    <ds:schemaRef ds:uri="http://schemas.microsoft.com/office/2006/documentManagement/types"/>
    <ds:schemaRef ds:uri="4ca9bab2-2aca-4fd9-9657-56a4c58137fc"/>
    <ds:schemaRef ds:uri="f55fa297-941e-4f65-91a6-f6cf39da8240"/>
    <ds:schemaRef ds:uri="http://purl.org/dc/terms/"/>
    <ds:schemaRef ds:uri="http://purl.org/dc/dcmitype/"/>
    <ds:schemaRef ds:uri="http://schemas.microsoft.com/office/infopath/2007/PartnerControls"/>
    <ds:schemaRef ds:uri="http://purl.org/dc/elements/1.1/"/>
    <ds:schemaRef ds:uri="4243d5be-521d-4052-81ca-f0f31ea6f2d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C45BA00-3DE5-4502-9153-0FF8132F3483}">
  <ds:schemaRefs>
    <ds:schemaRef ds:uri="http://schemas.microsoft.com/sharepoint/v3/contenttype/forms"/>
  </ds:schemaRefs>
</ds:datastoreItem>
</file>

<file path=customXml/itemProps3.xml><?xml version="1.0" encoding="utf-8"?>
<ds:datastoreItem xmlns:ds="http://schemas.openxmlformats.org/officeDocument/2006/customXml" ds:itemID="{5D3C87E4-DEB0-4BFD-A23F-7997D5BF5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6bf8cc-00aa-4b20-b463-4c268ea65578"/>
    <ds:schemaRef ds:uri="4243d5be-521d-4052-81ca-f0f31ea6f2da"/>
    <ds:schemaRef ds:uri="4ca9bab2-2aca-4fd9-9657-56a4c58137fc"/>
    <ds:schemaRef ds:uri="f55fa297-941e-4f65-91a6-f6cf39da82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emplate/>
  <TotalTime>1384</TotalTime>
  <Words>1300</Words>
  <Application>Microsoft Office PowerPoint</Application>
  <PresentationFormat>Szélesvásznú</PresentationFormat>
  <Paragraphs>217</Paragraphs>
  <Slides>8</Slides>
  <Notes>0</Notes>
  <HiddenSlides>0</HiddenSlides>
  <MMClips>0</MMClips>
  <ScaleCrop>false</ScaleCrop>
  <HeadingPairs>
    <vt:vector size="8" baseType="variant">
      <vt:variant>
        <vt:lpstr>Használt betűtípusok</vt:lpstr>
      </vt:variant>
      <vt:variant>
        <vt:i4>4</vt:i4>
      </vt:variant>
      <vt:variant>
        <vt:lpstr>Téma</vt:lpstr>
      </vt:variant>
      <vt:variant>
        <vt:i4>1</vt:i4>
      </vt:variant>
      <vt:variant>
        <vt:lpstr>Beágyazott OLE kiszolgálók</vt:lpstr>
      </vt:variant>
      <vt:variant>
        <vt:i4>1</vt:i4>
      </vt:variant>
      <vt:variant>
        <vt:lpstr>Diacímek</vt:lpstr>
      </vt:variant>
      <vt:variant>
        <vt:i4>8</vt:i4>
      </vt:variant>
    </vt:vector>
  </HeadingPairs>
  <TitlesOfParts>
    <vt:vector size="14" baseType="lpstr">
      <vt:lpstr>Wingdings</vt:lpstr>
      <vt:lpstr>Univers for KPMG</vt:lpstr>
      <vt:lpstr>Arial</vt:lpstr>
      <vt:lpstr>KPMG Bold</vt:lpstr>
      <vt:lpstr>KPMG Widescreen [16:9] Feb 2022</vt:lpstr>
      <vt:lpstr>think-cell Slide</vt:lpstr>
      <vt:lpstr>Status report on the study: State -of-art - hydrogen economy in the Danube Region –  Danube Region Strategy</vt:lpstr>
      <vt:lpstr>Framework contract phases and tasks</vt:lpstr>
      <vt:lpstr>Structure of the study  </vt:lpstr>
      <vt:lpstr>Where we are at research</vt:lpstr>
      <vt:lpstr>Hydrogen supply-demand of DRS countries (thousand t/year)</vt:lpstr>
      <vt:lpstr>Green H2 production almost doubles production costs</vt:lpstr>
      <vt:lpstr>Contact</vt:lpstr>
      <vt:lpstr>PowerPoint-bemutató</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 screen template</dc:title>
  <dc:creator>Poole, Mike</dc:creator>
  <cp:lastModifiedBy>Zsuzsa Voros</cp:lastModifiedBy>
  <cp:revision>79</cp:revision>
  <cp:lastPrinted>2024-11-20T10:42:44Z</cp:lastPrinted>
  <dcterms:created xsi:type="dcterms:W3CDTF">2022-03-28T15:01:52Z</dcterms:created>
  <dcterms:modified xsi:type="dcterms:W3CDTF">2024-11-20T11:53:26Z</dcterms:modified>
  <cp:category>KPMG Public</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0x01010036DF8ACB058DF9489700B19236AAD594007BDE19D564628142BE73F16C3D135CA1</vt:lpwstr>
  </property>
</Properties>
</file>