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38" r:id="rId2"/>
  </p:sldMasterIdLst>
  <p:notesMasterIdLst>
    <p:notesMasterId r:id="rId22"/>
  </p:notesMasterIdLst>
  <p:handoutMasterIdLst>
    <p:handoutMasterId r:id="rId23"/>
  </p:handoutMasterIdLst>
  <p:sldIdLst>
    <p:sldId id="256" r:id="rId3"/>
    <p:sldId id="290" r:id="rId4"/>
    <p:sldId id="272" r:id="rId5"/>
    <p:sldId id="294" r:id="rId6"/>
    <p:sldId id="289" r:id="rId7"/>
    <p:sldId id="291" r:id="rId8"/>
    <p:sldId id="295" r:id="rId9"/>
    <p:sldId id="262" r:id="rId10"/>
    <p:sldId id="278" r:id="rId11"/>
    <p:sldId id="280" r:id="rId12"/>
    <p:sldId id="284" r:id="rId13"/>
    <p:sldId id="283" r:id="rId14"/>
    <p:sldId id="286" r:id="rId15"/>
    <p:sldId id="279" r:id="rId16"/>
    <p:sldId id="281" r:id="rId17"/>
    <p:sldId id="282" r:id="rId18"/>
    <p:sldId id="285" r:id="rId19"/>
    <p:sldId id="292" r:id="rId20"/>
    <p:sldId id="264" r:id="rId21"/>
  </p:sldIdLst>
  <p:sldSz cx="9144000" cy="6858000" type="screen4x3"/>
  <p:notesSz cx="6797675" cy="9926638"/>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8B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62" autoAdjust="0"/>
    <p:restoredTop sz="69231" autoAdjust="0"/>
  </p:normalViewPr>
  <p:slideViewPr>
    <p:cSldViewPr snapToGrid="0" snapToObjects="1">
      <p:cViewPr>
        <p:scale>
          <a:sx n="54" d="100"/>
          <a:sy n="54" d="100"/>
        </p:scale>
        <p:origin x="-648" y="-72"/>
      </p:cViewPr>
      <p:guideLst>
        <p:guide orient="horz" pos="2160"/>
        <p:guide pos="2880"/>
      </p:guideLst>
    </p:cSldViewPr>
  </p:slideViewPr>
  <p:notesTextViewPr>
    <p:cViewPr>
      <p:scale>
        <a:sx n="1" d="1"/>
        <a:sy n="1" d="1"/>
      </p:scale>
      <p:origin x="0" y="0"/>
    </p:cViewPr>
  </p:notesTextViewPr>
  <p:notesViewPr>
    <p:cSldViewPr snapToGrid="0" snapToObjects="1">
      <p:cViewPr varScale="1">
        <p:scale>
          <a:sx n="51" d="100"/>
          <a:sy n="51" d="100"/>
        </p:scale>
        <p:origin x="153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7CE857-36EC-4817-8DFA-87B69DA69D7C}"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6D1CDA86-2984-491A-98B5-EBB6D87FEB3E}">
      <dgm:prSet phldrT="[Text]"/>
      <dgm:spPr/>
      <dgm:t>
        <a:bodyPr/>
        <a:lstStyle/>
        <a:p>
          <a:r>
            <a:rPr lang="lv-LV" dirty="0"/>
            <a:t>PA </a:t>
          </a:r>
          <a:r>
            <a:rPr lang="lv-LV" dirty="0" err="1"/>
            <a:t>Energy</a:t>
          </a:r>
          <a:r>
            <a:rPr lang="lv-LV" dirty="0"/>
            <a:t> </a:t>
          </a:r>
          <a:r>
            <a:rPr lang="lv-LV" dirty="0" err="1"/>
            <a:t>coordinator</a:t>
          </a:r>
          <a:r>
            <a:rPr lang="lv-LV" dirty="0"/>
            <a:t> (LT)</a:t>
          </a:r>
          <a:endParaRPr lang="en-US" dirty="0"/>
        </a:p>
      </dgm:t>
    </dgm:pt>
    <dgm:pt modelId="{6761A407-3928-425B-A781-671D303E2B71}" type="parTrans" cxnId="{E94C781B-2AC6-4BDD-9583-C06D3469CB66}">
      <dgm:prSet/>
      <dgm:spPr/>
      <dgm:t>
        <a:bodyPr/>
        <a:lstStyle/>
        <a:p>
          <a:endParaRPr lang="en-US"/>
        </a:p>
      </dgm:t>
    </dgm:pt>
    <dgm:pt modelId="{9B4E9DAD-53E4-46AA-92B9-BFBD5F957153}" type="sibTrans" cxnId="{E94C781B-2AC6-4BDD-9583-C06D3469CB66}">
      <dgm:prSet/>
      <dgm:spPr/>
      <dgm:t>
        <a:bodyPr/>
        <a:lstStyle/>
        <a:p>
          <a:endParaRPr lang="en-US"/>
        </a:p>
      </dgm:t>
    </dgm:pt>
    <dgm:pt modelId="{9BE83EEB-D70E-4728-84E8-A0D77868C4D2}">
      <dgm:prSet phldrT="[Text]"/>
      <dgm:spPr/>
      <dgm:t>
        <a:bodyPr/>
        <a:lstStyle/>
        <a:p>
          <a:r>
            <a:rPr lang="lv-LV" dirty="0"/>
            <a:t>National </a:t>
          </a:r>
          <a:r>
            <a:rPr lang="lv-LV" dirty="0" err="1"/>
            <a:t>Coordinators</a:t>
          </a:r>
          <a:endParaRPr lang="en-US" dirty="0"/>
        </a:p>
      </dgm:t>
    </dgm:pt>
    <dgm:pt modelId="{D8D1A7A1-BE1A-4BF3-B940-2848092EB5F5}" type="parTrans" cxnId="{F0CC1EF0-F10A-4AC0-8341-B6DCAAE5F9E7}">
      <dgm:prSet/>
      <dgm:spPr/>
      <dgm:t>
        <a:bodyPr/>
        <a:lstStyle/>
        <a:p>
          <a:endParaRPr lang="en-US"/>
        </a:p>
      </dgm:t>
    </dgm:pt>
    <dgm:pt modelId="{FF45FD79-492B-4AD1-8F5B-3F6D19B9DF4A}" type="sibTrans" cxnId="{F0CC1EF0-F10A-4AC0-8341-B6DCAAE5F9E7}">
      <dgm:prSet/>
      <dgm:spPr/>
      <dgm:t>
        <a:bodyPr/>
        <a:lstStyle/>
        <a:p>
          <a:endParaRPr lang="en-US"/>
        </a:p>
      </dgm:t>
    </dgm:pt>
    <dgm:pt modelId="{FED39500-F75F-49E0-B5B8-9474AC559B8E}">
      <dgm:prSet phldrT="[Text]"/>
      <dgm:spPr/>
      <dgm:t>
        <a:bodyPr/>
        <a:lstStyle/>
        <a:p>
          <a:r>
            <a:rPr lang="lv-LV" dirty="0"/>
            <a:t>PA </a:t>
          </a:r>
          <a:r>
            <a:rPr lang="lv-LV" dirty="0" err="1"/>
            <a:t>Energy</a:t>
          </a:r>
          <a:r>
            <a:rPr lang="lv-LV" dirty="0"/>
            <a:t> </a:t>
          </a:r>
          <a:r>
            <a:rPr lang="lv-LV" dirty="0" err="1"/>
            <a:t>coordinator</a:t>
          </a:r>
          <a:r>
            <a:rPr lang="lv-LV" dirty="0"/>
            <a:t> (LV)</a:t>
          </a:r>
          <a:endParaRPr lang="en-US" dirty="0"/>
        </a:p>
      </dgm:t>
    </dgm:pt>
    <dgm:pt modelId="{A10CFA59-5031-48E8-989F-86512DA11182}" type="parTrans" cxnId="{E539B80F-889D-400B-AACF-35008437B8DC}">
      <dgm:prSet/>
      <dgm:spPr/>
      <dgm:t>
        <a:bodyPr/>
        <a:lstStyle/>
        <a:p>
          <a:endParaRPr lang="en-US"/>
        </a:p>
      </dgm:t>
    </dgm:pt>
    <dgm:pt modelId="{8768575B-F4E0-4DAF-A6B5-79836BB0BDE6}" type="sibTrans" cxnId="{E539B80F-889D-400B-AACF-35008437B8DC}">
      <dgm:prSet/>
      <dgm:spPr/>
      <dgm:t>
        <a:bodyPr/>
        <a:lstStyle/>
        <a:p>
          <a:endParaRPr lang="en-US"/>
        </a:p>
      </dgm:t>
    </dgm:pt>
    <dgm:pt modelId="{F8235E33-2AE4-4FBB-93CE-7269A3F96E51}">
      <dgm:prSet phldrT="[Text]" custT="1"/>
      <dgm:spPr/>
      <dgm:t>
        <a:bodyPr/>
        <a:lstStyle/>
        <a:p>
          <a:r>
            <a:rPr lang="lv-LV" sz="1200" dirty="0"/>
            <a:t>BEMIP </a:t>
          </a:r>
          <a:r>
            <a:rPr lang="lv-LV" sz="1200" dirty="0" err="1"/>
            <a:t>group</a:t>
          </a:r>
          <a:r>
            <a:rPr lang="lv-LV" sz="1200" dirty="0"/>
            <a:t> </a:t>
          </a:r>
          <a:r>
            <a:rPr lang="lv-LV" sz="1200" dirty="0" err="1"/>
            <a:t>members</a:t>
          </a:r>
          <a:endParaRPr lang="en-US" sz="1200" dirty="0"/>
        </a:p>
      </dgm:t>
    </dgm:pt>
    <dgm:pt modelId="{58C1073E-4B60-447C-A79A-EE9A9AD0C84C}" type="parTrans" cxnId="{5DD51E88-B72F-4758-972C-93645DCD1F75}">
      <dgm:prSet/>
      <dgm:spPr/>
      <dgm:t>
        <a:bodyPr/>
        <a:lstStyle/>
        <a:p>
          <a:endParaRPr lang="en-US"/>
        </a:p>
      </dgm:t>
    </dgm:pt>
    <dgm:pt modelId="{BAC4206D-4E6E-4DA1-B100-7235A40913AA}" type="sibTrans" cxnId="{5DD51E88-B72F-4758-972C-93645DCD1F75}">
      <dgm:prSet/>
      <dgm:spPr/>
      <dgm:t>
        <a:bodyPr/>
        <a:lstStyle/>
        <a:p>
          <a:endParaRPr lang="en-US"/>
        </a:p>
      </dgm:t>
    </dgm:pt>
    <dgm:pt modelId="{FE7AC327-6DBF-441D-8354-616EEE5ADAB8}">
      <dgm:prSet phldrT="[Text]" custT="1"/>
      <dgm:spPr/>
      <dgm:t>
        <a:bodyPr/>
        <a:lstStyle/>
        <a:p>
          <a:r>
            <a:rPr lang="lv-LV" sz="1200" dirty="0"/>
            <a:t>DG </a:t>
          </a:r>
          <a:r>
            <a:rPr lang="lv-LV" sz="1200" dirty="0" err="1"/>
            <a:t>Regio</a:t>
          </a:r>
          <a:endParaRPr lang="en-US" sz="1200" dirty="0"/>
        </a:p>
      </dgm:t>
    </dgm:pt>
    <dgm:pt modelId="{C663E283-6E42-4D5B-B2CE-CA40216C1F1C}" type="parTrans" cxnId="{12274800-2E31-4F63-94E5-076158B0269D}">
      <dgm:prSet/>
      <dgm:spPr/>
      <dgm:t>
        <a:bodyPr/>
        <a:lstStyle/>
        <a:p>
          <a:endParaRPr lang="en-US"/>
        </a:p>
      </dgm:t>
    </dgm:pt>
    <dgm:pt modelId="{FDDAFBA5-049C-4803-8BBC-69FF2111E2E2}" type="sibTrans" cxnId="{12274800-2E31-4F63-94E5-076158B0269D}">
      <dgm:prSet/>
      <dgm:spPr/>
      <dgm:t>
        <a:bodyPr/>
        <a:lstStyle/>
        <a:p>
          <a:endParaRPr lang="en-US"/>
        </a:p>
      </dgm:t>
    </dgm:pt>
    <dgm:pt modelId="{D16CCA8B-EB84-4EDF-973B-099FE31185DD}" type="pres">
      <dgm:prSet presAssocID="{BF7CE857-36EC-4817-8DFA-87B69DA69D7C}" presName="Name0" presStyleCnt="0">
        <dgm:presLayoutVars>
          <dgm:chMax val="1"/>
          <dgm:dir/>
          <dgm:animLvl val="ctr"/>
          <dgm:resizeHandles val="exact"/>
        </dgm:presLayoutVars>
      </dgm:prSet>
      <dgm:spPr/>
      <dgm:t>
        <a:bodyPr/>
        <a:lstStyle/>
        <a:p>
          <a:endParaRPr lang="hu-HU"/>
        </a:p>
      </dgm:t>
    </dgm:pt>
    <dgm:pt modelId="{D4C29FB7-CD54-4F88-996D-CC8D4DAD9C4F}" type="pres">
      <dgm:prSet presAssocID="{6D1CDA86-2984-491A-98B5-EBB6D87FEB3E}" presName="centerShape" presStyleLbl="node0" presStyleIdx="0" presStyleCnt="1" custLinFactNeighborX="-47035" custLinFactNeighborY="46386"/>
      <dgm:spPr/>
      <dgm:t>
        <a:bodyPr/>
        <a:lstStyle/>
        <a:p>
          <a:endParaRPr lang="hu-HU"/>
        </a:p>
      </dgm:t>
    </dgm:pt>
    <dgm:pt modelId="{B67B74B4-7B80-4935-99D1-C9CE9FC4D69E}" type="pres">
      <dgm:prSet presAssocID="{D8D1A7A1-BE1A-4BF3-B940-2848092EB5F5}" presName="parTrans" presStyleLbl="sibTrans2D1" presStyleIdx="0" presStyleCnt="4" custAng="2010813" custScaleX="57706" custLinFactY="-167528" custLinFactNeighborX="40315" custLinFactNeighborY="-200000"/>
      <dgm:spPr/>
      <dgm:t>
        <a:bodyPr/>
        <a:lstStyle/>
        <a:p>
          <a:endParaRPr lang="hu-HU"/>
        </a:p>
      </dgm:t>
    </dgm:pt>
    <dgm:pt modelId="{3C6C9F4A-A769-4BA2-A3AC-CFC5E4EF57B4}" type="pres">
      <dgm:prSet presAssocID="{D8D1A7A1-BE1A-4BF3-B940-2848092EB5F5}" presName="connectorText" presStyleLbl="sibTrans2D1" presStyleIdx="0" presStyleCnt="4"/>
      <dgm:spPr/>
      <dgm:t>
        <a:bodyPr/>
        <a:lstStyle/>
        <a:p>
          <a:endParaRPr lang="hu-HU"/>
        </a:p>
      </dgm:t>
    </dgm:pt>
    <dgm:pt modelId="{A6343D53-84AB-4C42-B8AB-82F3D68370D8}" type="pres">
      <dgm:prSet presAssocID="{9BE83EEB-D70E-4728-84E8-A0D77868C4D2}" presName="node" presStyleLbl="node1" presStyleIdx="0" presStyleCnt="4" custRadScaleRad="188049" custRadScaleInc="144358">
        <dgm:presLayoutVars>
          <dgm:bulletEnabled val="1"/>
        </dgm:presLayoutVars>
      </dgm:prSet>
      <dgm:spPr/>
      <dgm:t>
        <a:bodyPr/>
        <a:lstStyle/>
        <a:p>
          <a:endParaRPr lang="hu-HU"/>
        </a:p>
      </dgm:t>
    </dgm:pt>
    <dgm:pt modelId="{97A75BE0-FE09-437E-BBF8-9A943DEF99D0}" type="pres">
      <dgm:prSet presAssocID="{A10CFA59-5031-48E8-989F-86512DA11182}" presName="parTrans" presStyleLbl="sibTrans2D1" presStyleIdx="1" presStyleCnt="4"/>
      <dgm:spPr>
        <a:prstGeom prst="leftRightArrow">
          <a:avLst/>
        </a:prstGeom>
      </dgm:spPr>
      <dgm:t>
        <a:bodyPr/>
        <a:lstStyle/>
        <a:p>
          <a:endParaRPr lang="hu-HU"/>
        </a:p>
      </dgm:t>
    </dgm:pt>
    <dgm:pt modelId="{A739F41B-8928-4C76-9F7D-635FCF6BFDA6}" type="pres">
      <dgm:prSet presAssocID="{A10CFA59-5031-48E8-989F-86512DA11182}" presName="connectorText" presStyleLbl="sibTrans2D1" presStyleIdx="1" presStyleCnt="4"/>
      <dgm:spPr/>
      <dgm:t>
        <a:bodyPr/>
        <a:lstStyle/>
        <a:p>
          <a:endParaRPr lang="hu-HU"/>
        </a:p>
      </dgm:t>
    </dgm:pt>
    <dgm:pt modelId="{38D4313E-7CAC-4DA5-85B0-D6DD7088DB00}" type="pres">
      <dgm:prSet presAssocID="{FED39500-F75F-49E0-B5B8-9474AC559B8E}" presName="node" presStyleLbl="node1" presStyleIdx="1" presStyleCnt="4" custRadScaleRad="97629" custRadScaleInc="243237">
        <dgm:presLayoutVars>
          <dgm:bulletEnabled val="1"/>
        </dgm:presLayoutVars>
      </dgm:prSet>
      <dgm:spPr/>
      <dgm:t>
        <a:bodyPr/>
        <a:lstStyle/>
        <a:p>
          <a:endParaRPr lang="hu-HU"/>
        </a:p>
      </dgm:t>
    </dgm:pt>
    <dgm:pt modelId="{CA64E688-1F9B-4C51-AEB1-736764115C82}" type="pres">
      <dgm:prSet presAssocID="{58C1073E-4B60-447C-A79A-EE9A9AD0C84C}" presName="parTrans" presStyleLbl="sibTrans2D1" presStyleIdx="2" presStyleCnt="4" custAng="20833369" custScaleX="180820" custLinFactNeighborX="31297" custLinFactNeighborY="-34654"/>
      <dgm:spPr>
        <a:prstGeom prst="leftRightArrow">
          <a:avLst/>
        </a:prstGeom>
      </dgm:spPr>
      <dgm:t>
        <a:bodyPr/>
        <a:lstStyle/>
        <a:p>
          <a:endParaRPr lang="hu-HU"/>
        </a:p>
      </dgm:t>
    </dgm:pt>
    <dgm:pt modelId="{78D58689-C169-41DC-BAEB-627B22572F7C}" type="pres">
      <dgm:prSet presAssocID="{58C1073E-4B60-447C-A79A-EE9A9AD0C84C}" presName="connectorText" presStyleLbl="sibTrans2D1" presStyleIdx="2" presStyleCnt="4"/>
      <dgm:spPr/>
      <dgm:t>
        <a:bodyPr/>
        <a:lstStyle/>
        <a:p>
          <a:endParaRPr lang="hu-HU"/>
        </a:p>
      </dgm:t>
    </dgm:pt>
    <dgm:pt modelId="{683AA062-509A-42F8-80F8-A2BA6846360B}" type="pres">
      <dgm:prSet presAssocID="{F8235E33-2AE4-4FBB-93CE-7269A3F96E51}" presName="node" presStyleLbl="node1" presStyleIdx="2" presStyleCnt="4" custRadScaleRad="167846" custRadScaleInc="262453">
        <dgm:presLayoutVars>
          <dgm:bulletEnabled val="1"/>
        </dgm:presLayoutVars>
      </dgm:prSet>
      <dgm:spPr/>
      <dgm:t>
        <a:bodyPr/>
        <a:lstStyle/>
        <a:p>
          <a:endParaRPr lang="hu-HU"/>
        </a:p>
      </dgm:t>
    </dgm:pt>
    <dgm:pt modelId="{09F5391B-0F05-4C17-9D41-F420D019EFFB}" type="pres">
      <dgm:prSet presAssocID="{C663E283-6E42-4D5B-B2CE-CA40216C1F1C}" presName="parTrans" presStyleLbl="sibTrans2D1" presStyleIdx="3" presStyleCnt="4" custAng="21263860" custScaleX="137359" custScaleY="89321" custLinFactNeighborX="20326" custLinFactNeighborY="-35967"/>
      <dgm:spPr/>
      <dgm:t>
        <a:bodyPr/>
        <a:lstStyle/>
        <a:p>
          <a:endParaRPr lang="hu-HU"/>
        </a:p>
      </dgm:t>
    </dgm:pt>
    <dgm:pt modelId="{D045FB48-54BC-4609-B49F-8A3342F4875D}" type="pres">
      <dgm:prSet presAssocID="{C663E283-6E42-4D5B-B2CE-CA40216C1F1C}" presName="connectorText" presStyleLbl="sibTrans2D1" presStyleIdx="3" presStyleCnt="4"/>
      <dgm:spPr/>
      <dgm:t>
        <a:bodyPr/>
        <a:lstStyle/>
        <a:p>
          <a:endParaRPr lang="hu-HU"/>
        </a:p>
      </dgm:t>
    </dgm:pt>
    <dgm:pt modelId="{3DE10153-DFFA-4702-BD04-67D8D72EBCEC}" type="pres">
      <dgm:prSet presAssocID="{FE7AC327-6DBF-441D-8354-616EEE5ADAB8}" presName="node" presStyleLbl="node1" presStyleIdx="3" presStyleCnt="4" custRadScaleRad="78581" custRadScaleInc="198932">
        <dgm:presLayoutVars>
          <dgm:bulletEnabled val="1"/>
        </dgm:presLayoutVars>
      </dgm:prSet>
      <dgm:spPr/>
      <dgm:t>
        <a:bodyPr/>
        <a:lstStyle/>
        <a:p>
          <a:endParaRPr lang="hu-HU"/>
        </a:p>
      </dgm:t>
    </dgm:pt>
  </dgm:ptLst>
  <dgm:cxnLst>
    <dgm:cxn modelId="{B2B3280E-0717-4A1D-B08A-FF36E5DC0DA8}" type="presOf" srcId="{C663E283-6E42-4D5B-B2CE-CA40216C1F1C}" destId="{09F5391B-0F05-4C17-9D41-F420D019EFFB}" srcOrd="0" destOrd="0" presId="urn:microsoft.com/office/officeart/2005/8/layout/radial5"/>
    <dgm:cxn modelId="{F9E4262C-65AF-4C28-A9A3-FBC69DF4B9F3}" type="presOf" srcId="{FE7AC327-6DBF-441D-8354-616EEE5ADAB8}" destId="{3DE10153-DFFA-4702-BD04-67D8D72EBCEC}" srcOrd="0" destOrd="0" presId="urn:microsoft.com/office/officeart/2005/8/layout/radial5"/>
    <dgm:cxn modelId="{5A23B151-F7C8-4431-9F30-26DAF8CBEE12}" type="presOf" srcId="{F8235E33-2AE4-4FBB-93CE-7269A3F96E51}" destId="{683AA062-509A-42F8-80F8-A2BA6846360B}" srcOrd="0" destOrd="0" presId="urn:microsoft.com/office/officeart/2005/8/layout/radial5"/>
    <dgm:cxn modelId="{9881AD9A-E7A3-4988-8780-DC3B62332BB6}" type="presOf" srcId="{A10CFA59-5031-48E8-989F-86512DA11182}" destId="{97A75BE0-FE09-437E-BBF8-9A943DEF99D0}" srcOrd="0" destOrd="0" presId="urn:microsoft.com/office/officeart/2005/8/layout/radial5"/>
    <dgm:cxn modelId="{5DD51E88-B72F-4758-972C-93645DCD1F75}" srcId="{6D1CDA86-2984-491A-98B5-EBB6D87FEB3E}" destId="{F8235E33-2AE4-4FBB-93CE-7269A3F96E51}" srcOrd="2" destOrd="0" parTransId="{58C1073E-4B60-447C-A79A-EE9A9AD0C84C}" sibTransId="{BAC4206D-4E6E-4DA1-B100-7235A40913AA}"/>
    <dgm:cxn modelId="{070DAA37-54A0-4F82-9DAB-65792FF6D84B}" type="presOf" srcId="{C663E283-6E42-4D5B-B2CE-CA40216C1F1C}" destId="{D045FB48-54BC-4609-B49F-8A3342F4875D}" srcOrd="1" destOrd="0" presId="urn:microsoft.com/office/officeart/2005/8/layout/radial5"/>
    <dgm:cxn modelId="{A88F6ADF-63B2-4292-B1BD-EBB993AC275B}" type="presOf" srcId="{D8D1A7A1-BE1A-4BF3-B940-2848092EB5F5}" destId="{3C6C9F4A-A769-4BA2-A3AC-CFC5E4EF57B4}" srcOrd="1" destOrd="0" presId="urn:microsoft.com/office/officeart/2005/8/layout/radial5"/>
    <dgm:cxn modelId="{CC93C3CA-1BE6-477B-9420-0019E7FE7ACF}" type="presOf" srcId="{BF7CE857-36EC-4817-8DFA-87B69DA69D7C}" destId="{D16CCA8B-EB84-4EDF-973B-099FE31185DD}" srcOrd="0" destOrd="0" presId="urn:microsoft.com/office/officeart/2005/8/layout/radial5"/>
    <dgm:cxn modelId="{C0930822-2F4A-415B-BF10-0015D7891F7E}" type="presOf" srcId="{9BE83EEB-D70E-4728-84E8-A0D77868C4D2}" destId="{A6343D53-84AB-4C42-B8AB-82F3D68370D8}" srcOrd="0" destOrd="0" presId="urn:microsoft.com/office/officeart/2005/8/layout/radial5"/>
    <dgm:cxn modelId="{BFC2B2B6-F7F9-4EA3-8486-9133D0D00D71}" type="presOf" srcId="{6D1CDA86-2984-491A-98B5-EBB6D87FEB3E}" destId="{D4C29FB7-CD54-4F88-996D-CC8D4DAD9C4F}" srcOrd="0" destOrd="0" presId="urn:microsoft.com/office/officeart/2005/8/layout/radial5"/>
    <dgm:cxn modelId="{E539B80F-889D-400B-AACF-35008437B8DC}" srcId="{6D1CDA86-2984-491A-98B5-EBB6D87FEB3E}" destId="{FED39500-F75F-49E0-B5B8-9474AC559B8E}" srcOrd="1" destOrd="0" parTransId="{A10CFA59-5031-48E8-989F-86512DA11182}" sibTransId="{8768575B-F4E0-4DAF-A6B5-79836BB0BDE6}"/>
    <dgm:cxn modelId="{F0CC1EF0-F10A-4AC0-8341-B6DCAAE5F9E7}" srcId="{6D1CDA86-2984-491A-98B5-EBB6D87FEB3E}" destId="{9BE83EEB-D70E-4728-84E8-A0D77868C4D2}" srcOrd="0" destOrd="0" parTransId="{D8D1A7A1-BE1A-4BF3-B940-2848092EB5F5}" sibTransId="{FF45FD79-492B-4AD1-8F5B-3F6D19B9DF4A}"/>
    <dgm:cxn modelId="{DCC200E9-F992-4EA8-B9CA-0D2B728DF102}" type="presOf" srcId="{D8D1A7A1-BE1A-4BF3-B940-2848092EB5F5}" destId="{B67B74B4-7B80-4935-99D1-C9CE9FC4D69E}" srcOrd="0" destOrd="0" presId="urn:microsoft.com/office/officeart/2005/8/layout/radial5"/>
    <dgm:cxn modelId="{14DA595C-46CF-464C-810D-E3D21C7F0DB8}" type="presOf" srcId="{58C1073E-4B60-447C-A79A-EE9A9AD0C84C}" destId="{78D58689-C169-41DC-BAEB-627B22572F7C}" srcOrd="1" destOrd="0" presId="urn:microsoft.com/office/officeart/2005/8/layout/radial5"/>
    <dgm:cxn modelId="{5E26AD73-E75A-4FF9-9DA0-3DE80DFD3034}" type="presOf" srcId="{FED39500-F75F-49E0-B5B8-9474AC559B8E}" destId="{38D4313E-7CAC-4DA5-85B0-D6DD7088DB00}" srcOrd="0" destOrd="0" presId="urn:microsoft.com/office/officeart/2005/8/layout/radial5"/>
    <dgm:cxn modelId="{E94C781B-2AC6-4BDD-9583-C06D3469CB66}" srcId="{BF7CE857-36EC-4817-8DFA-87B69DA69D7C}" destId="{6D1CDA86-2984-491A-98B5-EBB6D87FEB3E}" srcOrd="0" destOrd="0" parTransId="{6761A407-3928-425B-A781-671D303E2B71}" sibTransId="{9B4E9DAD-53E4-46AA-92B9-BFBD5F957153}"/>
    <dgm:cxn modelId="{FB85AAD7-7E19-470F-9C24-0A2A6372117F}" type="presOf" srcId="{58C1073E-4B60-447C-A79A-EE9A9AD0C84C}" destId="{CA64E688-1F9B-4C51-AEB1-736764115C82}" srcOrd="0" destOrd="0" presId="urn:microsoft.com/office/officeart/2005/8/layout/radial5"/>
    <dgm:cxn modelId="{12274800-2E31-4F63-94E5-076158B0269D}" srcId="{6D1CDA86-2984-491A-98B5-EBB6D87FEB3E}" destId="{FE7AC327-6DBF-441D-8354-616EEE5ADAB8}" srcOrd="3" destOrd="0" parTransId="{C663E283-6E42-4D5B-B2CE-CA40216C1F1C}" sibTransId="{FDDAFBA5-049C-4803-8BBC-69FF2111E2E2}"/>
    <dgm:cxn modelId="{5079C64C-3840-402A-9C25-8960A7AA7FC0}" type="presOf" srcId="{A10CFA59-5031-48E8-989F-86512DA11182}" destId="{A739F41B-8928-4C76-9F7D-635FCF6BFDA6}" srcOrd="1" destOrd="0" presId="urn:microsoft.com/office/officeart/2005/8/layout/radial5"/>
    <dgm:cxn modelId="{40F733FB-5F1C-4BB9-B3D0-9919E7AD6B3F}" type="presParOf" srcId="{D16CCA8B-EB84-4EDF-973B-099FE31185DD}" destId="{D4C29FB7-CD54-4F88-996D-CC8D4DAD9C4F}" srcOrd="0" destOrd="0" presId="urn:microsoft.com/office/officeart/2005/8/layout/radial5"/>
    <dgm:cxn modelId="{D516436C-51E0-4F01-AE71-604728DBF89A}" type="presParOf" srcId="{D16CCA8B-EB84-4EDF-973B-099FE31185DD}" destId="{B67B74B4-7B80-4935-99D1-C9CE9FC4D69E}" srcOrd="1" destOrd="0" presId="urn:microsoft.com/office/officeart/2005/8/layout/radial5"/>
    <dgm:cxn modelId="{9170AD4A-68C9-468B-862C-0BBADE3885D7}" type="presParOf" srcId="{B67B74B4-7B80-4935-99D1-C9CE9FC4D69E}" destId="{3C6C9F4A-A769-4BA2-A3AC-CFC5E4EF57B4}" srcOrd="0" destOrd="0" presId="urn:microsoft.com/office/officeart/2005/8/layout/radial5"/>
    <dgm:cxn modelId="{C686D1D4-B8FC-4D9F-8A96-07C12A8D3C9D}" type="presParOf" srcId="{D16CCA8B-EB84-4EDF-973B-099FE31185DD}" destId="{A6343D53-84AB-4C42-B8AB-82F3D68370D8}" srcOrd="2" destOrd="0" presId="urn:microsoft.com/office/officeart/2005/8/layout/radial5"/>
    <dgm:cxn modelId="{7055E4BE-5A71-44A4-B78B-7A1E1461C2F2}" type="presParOf" srcId="{D16CCA8B-EB84-4EDF-973B-099FE31185DD}" destId="{97A75BE0-FE09-437E-BBF8-9A943DEF99D0}" srcOrd="3" destOrd="0" presId="urn:microsoft.com/office/officeart/2005/8/layout/radial5"/>
    <dgm:cxn modelId="{7BF46033-B116-470C-B732-E04F4F84BB10}" type="presParOf" srcId="{97A75BE0-FE09-437E-BBF8-9A943DEF99D0}" destId="{A739F41B-8928-4C76-9F7D-635FCF6BFDA6}" srcOrd="0" destOrd="0" presId="urn:microsoft.com/office/officeart/2005/8/layout/radial5"/>
    <dgm:cxn modelId="{0523CBE7-C18D-4F77-BBE2-3166AD939CDE}" type="presParOf" srcId="{D16CCA8B-EB84-4EDF-973B-099FE31185DD}" destId="{38D4313E-7CAC-4DA5-85B0-D6DD7088DB00}" srcOrd="4" destOrd="0" presId="urn:microsoft.com/office/officeart/2005/8/layout/radial5"/>
    <dgm:cxn modelId="{2B8FF4E9-32DC-433B-9C45-EF7EAB9D730E}" type="presParOf" srcId="{D16CCA8B-EB84-4EDF-973B-099FE31185DD}" destId="{CA64E688-1F9B-4C51-AEB1-736764115C82}" srcOrd="5" destOrd="0" presId="urn:microsoft.com/office/officeart/2005/8/layout/radial5"/>
    <dgm:cxn modelId="{87B69375-AE11-4949-A7F4-BA42F6B227EB}" type="presParOf" srcId="{CA64E688-1F9B-4C51-AEB1-736764115C82}" destId="{78D58689-C169-41DC-BAEB-627B22572F7C}" srcOrd="0" destOrd="0" presId="urn:microsoft.com/office/officeart/2005/8/layout/radial5"/>
    <dgm:cxn modelId="{F78E0FC0-C01C-4915-AE06-B8A48E589B72}" type="presParOf" srcId="{D16CCA8B-EB84-4EDF-973B-099FE31185DD}" destId="{683AA062-509A-42F8-80F8-A2BA6846360B}" srcOrd="6" destOrd="0" presId="urn:microsoft.com/office/officeart/2005/8/layout/radial5"/>
    <dgm:cxn modelId="{ED3AC506-5451-4686-A5BA-87C64394C56E}" type="presParOf" srcId="{D16CCA8B-EB84-4EDF-973B-099FE31185DD}" destId="{09F5391B-0F05-4C17-9D41-F420D019EFFB}" srcOrd="7" destOrd="0" presId="urn:microsoft.com/office/officeart/2005/8/layout/radial5"/>
    <dgm:cxn modelId="{665EFF77-F28B-4FA9-B802-37C3D00AF6EF}" type="presParOf" srcId="{09F5391B-0F05-4C17-9D41-F420D019EFFB}" destId="{D045FB48-54BC-4609-B49F-8A3342F4875D}" srcOrd="0" destOrd="0" presId="urn:microsoft.com/office/officeart/2005/8/layout/radial5"/>
    <dgm:cxn modelId="{A700C18C-BF23-4050-B1B0-48C5E55D32CB}" type="presParOf" srcId="{D16CCA8B-EB84-4EDF-973B-099FE31185DD}" destId="{3DE10153-DFFA-4702-BD04-67D8D72EBCEC}"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C29FB7-CD54-4F88-996D-CC8D4DAD9C4F}">
      <dsp:nvSpPr>
        <dsp:cNvPr id="0" name=""/>
        <dsp:cNvSpPr/>
      </dsp:nvSpPr>
      <dsp:spPr>
        <a:xfrm>
          <a:off x="1340736" y="3105574"/>
          <a:ext cx="1148581" cy="11485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lv-LV" sz="1300" kern="1200" dirty="0"/>
            <a:t>PA </a:t>
          </a:r>
          <a:r>
            <a:rPr lang="lv-LV" sz="1300" kern="1200" dirty="0" err="1"/>
            <a:t>Energy</a:t>
          </a:r>
          <a:r>
            <a:rPr lang="lv-LV" sz="1300" kern="1200" dirty="0"/>
            <a:t> </a:t>
          </a:r>
          <a:r>
            <a:rPr lang="lv-LV" sz="1300" kern="1200" dirty="0" err="1"/>
            <a:t>coordinator</a:t>
          </a:r>
          <a:r>
            <a:rPr lang="lv-LV" sz="1300" kern="1200" dirty="0"/>
            <a:t> (LT)</a:t>
          </a:r>
          <a:endParaRPr lang="en-US" sz="1300" kern="1200" dirty="0"/>
        </a:p>
      </dsp:txBody>
      <dsp:txXfrm>
        <a:off x="1508942" y="3273780"/>
        <a:ext cx="812169" cy="812169"/>
      </dsp:txXfrm>
    </dsp:sp>
    <dsp:sp modelId="{B67B74B4-7B80-4935-99D1-C9CE9FC4D69E}">
      <dsp:nvSpPr>
        <dsp:cNvPr id="0" name=""/>
        <dsp:cNvSpPr/>
      </dsp:nvSpPr>
      <dsp:spPr>
        <a:xfrm rot="25084">
          <a:off x="4232476" y="694551"/>
          <a:ext cx="1202464" cy="3905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4232478" y="772227"/>
        <a:ext cx="1085309" cy="234311"/>
      </dsp:txXfrm>
    </dsp:sp>
    <dsp:sp modelId="{A6343D53-84AB-4C42-B8AB-82F3D68370D8}">
      <dsp:nvSpPr>
        <dsp:cNvPr id="0" name=""/>
        <dsp:cNvSpPr/>
      </dsp:nvSpPr>
      <dsp:spPr>
        <a:xfrm>
          <a:off x="5596764" y="331582"/>
          <a:ext cx="1148581" cy="11485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lv-LV" sz="1100" kern="1200" dirty="0"/>
            <a:t>National </a:t>
          </a:r>
          <a:r>
            <a:rPr lang="lv-LV" sz="1100" kern="1200" dirty="0" err="1"/>
            <a:t>Coordinators</a:t>
          </a:r>
          <a:endParaRPr lang="en-US" sz="1100" kern="1200" dirty="0"/>
        </a:p>
      </dsp:txBody>
      <dsp:txXfrm>
        <a:off x="5764970" y="499788"/>
        <a:ext cx="812169" cy="812169"/>
      </dsp:txXfrm>
    </dsp:sp>
    <dsp:sp modelId="{97A75BE0-FE09-437E-BBF8-9A943DEF99D0}">
      <dsp:nvSpPr>
        <dsp:cNvPr id="0" name=""/>
        <dsp:cNvSpPr/>
      </dsp:nvSpPr>
      <dsp:spPr>
        <a:xfrm rot="10759887">
          <a:off x="2370847" y="3478798"/>
          <a:ext cx="83694" cy="390517"/>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2395954" y="3556755"/>
        <a:ext cx="58586" cy="234311"/>
      </dsp:txXfrm>
    </dsp:sp>
    <dsp:sp modelId="{38D4313E-7CAC-4DA5-85B0-D6DD7088DB00}">
      <dsp:nvSpPr>
        <dsp:cNvPr id="0" name=""/>
        <dsp:cNvSpPr/>
      </dsp:nvSpPr>
      <dsp:spPr>
        <a:xfrm>
          <a:off x="2331335" y="3094014"/>
          <a:ext cx="1148581" cy="11485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lv-LV" sz="1100" kern="1200" dirty="0"/>
            <a:t>PA </a:t>
          </a:r>
          <a:r>
            <a:rPr lang="lv-LV" sz="1100" kern="1200" dirty="0" err="1"/>
            <a:t>Energy</a:t>
          </a:r>
          <a:r>
            <a:rPr lang="lv-LV" sz="1100" kern="1200" dirty="0"/>
            <a:t> </a:t>
          </a:r>
          <a:r>
            <a:rPr lang="lv-LV" sz="1100" kern="1200" dirty="0" err="1"/>
            <a:t>coordinator</a:t>
          </a:r>
          <a:r>
            <a:rPr lang="lv-LV" sz="1100" kern="1200" dirty="0"/>
            <a:t> (LV)</a:t>
          </a:r>
          <a:endParaRPr lang="en-US" sz="1100" kern="1200" dirty="0"/>
        </a:p>
      </dsp:txBody>
      <dsp:txXfrm>
        <a:off x="2499541" y="3262220"/>
        <a:ext cx="812169" cy="812169"/>
      </dsp:txXfrm>
    </dsp:sp>
    <dsp:sp modelId="{CA64E688-1F9B-4C51-AEB1-736764115C82}">
      <dsp:nvSpPr>
        <dsp:cNvPr id="0" name=""/>
        <dsp:cNvSpPr/>
      </dsp:nvSpPr>
      <dsp:spPr>
        <a:xfrm rot="14386911">
          <a:off x="940101" y="1991521"/>
          <a:ext cx="1677387" cy="390517"/>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1028160" y="2120242"/>
        <a:ext cx="1560232" cy="234311"/>
      </dsp:txXfrm>
    </dsp:sp>
    <dsp:sp modelId="{683AA062-509A-42F8-80F8-A2BA6846360B}">
      <dsp:nvSpPr>
        <dsp:cNvPr id="0" name=""/>
        <dsp:cNvSpPr/>
      </dsp:nvSpPr>
      <dsp:spPr>
        <a:xfrm>
          <a:off x="471877" y="339971"/>
          <a:ext cx="1148581" cy="11485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lv-LV" sz="1200" kern="1200" dirty="0"/>
            <a:t>BEMIP </a:t>
          </a:r>
          <a:r>
            <a:rPr lang="lv-LV" sz="1200" kern="1200" dirty="0" err="1"/>
            <a:t>group</a:t>
          </a:r>
          <a:r>
            <a:rPr lang="lv-LV" sz="1200" kern="1200" dirty="0"/>
            <a:t> </a:t>
          </a:r>
          <a:r>
            <a:rPr lang="lv-LV" sz="1200" kern="1200" dirty="0" err="1"/>
            <a:t>members</a:t>
          </a:r>
          <a:endParaRPr lang="en-US" sz="1200" kern="1200" dirty="0"/>
        </a:p>
      </dsp:txBody>
      <dsp:txXfrm>
        <a:off x="640083" y="508177"/>
        <a:ext cx="812169" cy="812169"/>
      </dsp:txXfrm>
    </dsp:sp>
    <dsp:sp modelId="{09F5391B-0F05-4C17-9D41-F420D019EFFB}">
      <dsp:nvSpPr>
        <dsp:cNvPr id="0" name=""/>
        <dsp:cNvSpPr/>
      </dsp:nvSpPr>
      <dsp:spPr>
        <a:xfrm rot="17579670">
          <a:off x="2141829" y="2012373"/>
          <a:ext cx="1450405" cy="3488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2173712" y="2130301"/>
        <a:ext cx="1345761" cy="209288"/>
      </dsp:txXfrm>
    </dsp:sp>
    <dsp:sp modelId="{3DE10153-DFFA-4702-BD04-67D8D72EBCEC}">
      <dsp:nvSpPr>
        <dsp:cNvPr id="0" name=""/>
        <dsp:cNvSpPr/>
      </dsp:nvSpPr>
      <dsp:spPr>
        <a:xfrm>
          <a:off x="2844101" y="347843"/>
          <a:ext cx="1148581" cy="11485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lv-LV" sz="1200" kern="1200" dirty="0"/>
            <a:t>DG </a:t>
          </a:r>
          <a:r>
            <a:rPr lang="lv-LV" sz="1200" kern="1200" dirty="0" err="1"/>
            <a:t>Regio</a:t>
          </a:r>
          <a:endParaRPr lang="en-US" sz="1200" kern="1200" dirty="0"/>
        </a:p>
      </dsp:txBody>
      <dsp:txXfrm>
        <a:off x="3012307" y="516049"/>
        <a:ext cx="812169" cy="812169"/>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cs typeface="Arial" charset="0"/>
              </a:defRPr>
            </a:lvl1pPr>
          </a:lstStyle>
          <a:p>
            <a:pPr>
              <a:defRPr/>
            </a:pPr>
            <a:endParaRPr lang="lv-LV"/>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cs typeface="Arial" charset="0"/>
              </a:defRPr>
            </a:lvl1pPr>
          </a:lstStyle>
          <a:p>
            <a:pPr>
              <a:defRPr/>
            </a:pPr>
            <a:fld id="{D3A0FB99-4FFB-47C8-B4D6-3C3FFCC35B10}" type="datetimeFigureOut">
              <a:rPr lang="lv-LV"/>
              <a:pPr>
                <a:defRPr/>
              </a:pPr>
              <a:t>2017.07.18.</a:t>
            </a:fld>
            <a:endParaRPr lang="lv-LV"/>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cs typeface="Arial" charset="0"/>
              </a:defRPr>
            </a:lvl1pPr>
          </a:lstStyle>
          <a:p>
            <a:pPr>
              <a:defRPr/>
            </a:pPr>
            <a:endParaRPr lang="lv-LV"/>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A6E3930-8A98-45E3-9270-54D5A1B68BF4}" type="slidenum">
              <a:rPr lang="lv-LV" altLang="lv-LV"/>
              <a:pPr/>
              <a:t>‹#›</a:t>
            </a:fld>
            <a:endParaRPr lang="lv-LV" altLang="lv-LV"/>
          </a:p>
        </p:txBody>
      </p:sp>
    </p:spTree>
    <p:extLst>
      <p:ext uri="{BB962C8B-B14F-4D97-AF65-F5344CB8AC3E}">
        <p14:creationId xmlns:p14="http://schemas.microsoft.com/office/powerpoint/2010/main" val="8779508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defTabSz="939575"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defTabSz="939575" fontAlgn="auto">
              <a:spcBef>
                <a:spcPts val="0"/>
              </a:spcBef>
              <a:spcAft>
                <a:spcPts val="0"/>
              </a:spcAft>
              <a:defRPr sz="1200">
                <a:latin typeface="+mn-lt"/>
                <a:cs typeface="+mn-cs"/>
              </a:defRPr>
            </a:lvl1pPr>
          </a:lstStyle>
          <a:p>
            <a:pPr>
              <a:defRPr/>
            </a:pPr>
            <a:fld id="{2FF85FA0-5672-4D00-A887-DB4644915133}" type="datetimeFigureOut">
              <a:rPr lang="lv-LV"/>
              <a:pPr>
                <a:defRPr/>
              </a:pPr>
              <a:t>2017.07.18.</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defTabSz="939575"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F18CD1B9-52EF-49E0-9893-F3E070B1011F}" type="slidenum">
              <a:rPr lang="lv-LV" altLang="lv-LV"/>
              <a:pPr/>
              <a:t>‹#›</a:t>
            </a:fld>
            <a:endParaRPr lang="lv-LV" altLang="lv-LV"/>
          </a:p>
        </p:txBody>
      </p:sp>
    </p:spTree>
    <p:extLst>
      <p:ext uri="{BB962C8B-B14F-4D97-AF65-F5344CB8AC3E}">
        <p14:creationId xmlns:p14="http://schemas.microsoft.com/office/powerpoint/2010/main" val="4143480661"/>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18CD1B9-52EF-49E0-9893-F3E070B1011F}" type="slidenum">
              <a:rPr lang="lv-LV" altLang="lv-LV" smtClean="0"/>
              <a:pPr/>
              <a:t>6</a:t>
            </a:fld>
            <a:endParaRPr lang="lv-LV" altLang="lv-LV"/>
          </a:p>
        </p:txBody>
      </p:sp>
    </p:spTree>
    <p:extLst>
      <p:ext uri="{BB962C8B-B14F-4D97-AF65-F5344CB8AC3E}">
        <p14:creationId xmlns:p14="http://schemas.microsoft.com/office/powerpoint/2010/main" val="3340402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15</a:t>
            </a:fld>
            <a:endParaRPr lang="lv-LV" altLang="lv-LV"/>
          </a:p>
        </p:txBody>
      </p:sp>
    </p:spTree>
    <p:extLst>
      <p:ext uri="{BB962C8B-B14F-4D97-AF65-F5344CB8AC3E}">
        <p14:creationId xmlns:p14="http://schemas.microsoft.com/office/powerpoint/2010/main" val="3903980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16</a:t>
            </a:fld>
            <a:endParaRPr lang="lv-LV" altLang="lv-LV"/>
          </a:p>
        </p:txBody>
      </p:sp>
    </p:spTree>
    <p:extLst>
      <p:ext uri="{BB962C8B-B14F-4D97-AF65-F5344CB8AC3E}">
        <p14:creationId xmlns:p14="http://schemas.microsoft.com/office/powerpoint/2010/main" val="36003223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17</a:t>
            </a:fld>
            <a:endParaRPr lang="lv-LV" altLang="lv-LV"/>
          </a:p>
        </p:txBody>
      </p:sp>
    </p:spTree>
    <p:extLst>
      <p:ext uri="{BB962C8B-B14F-4D97-AF65-F5344CB8AC3E}">
        <p14:creationId xmlns:p14="http://schemas.microsoft.com/office/powerpoint/2010/main" val="16878850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18CD1B9-52EF-49E0-9893-F3E070B1011F}" type="slidenum">
              <a:rPr lang="lv-LV" altLang="lv-LV" smtClean="0"/>
              <a:pPr/>
              <a:t>18</a:t>
            </a:fld>
            <a:endParaRPr lang="lv-LV" altLang="lv-LV"/>
          </a:p>
        </p:txBody>
      </p:sp>
    </p:spTree>
    <p:extLst>
      <p:ext uri="{BB962C8B-B14F-4D97-AF65-F5344CB8AC3E}">
        <p14:creationId xmlns:p14="http://schemas.microsoft.com/office/powerpoint/2010/main" val="600272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7</a:t>
            </a:fld>
            <a:endParaRPr lang="lv-LV" altLang="lv-LV"/>
          </a:p>
        </p:txBody>
      </p:sp>
    </p:spTree>
    <p:extLst>
      <p:ext uri="{BB962C8B-B14F-4D97-AF65-F5344CB8AC3E}">
        <p14:creationId xmlns:p14="http://schemas.microsoft.com/office/powerpoint/2010/main" val="399105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18CD1B9-52EF-49E0-9893-F3E070B1011F}" type="slidenum">
              <a:rPr lang="lv-LV" altLang="lv-LV" smtClean="0"/>
              <a:pPr/>
              <a:t>8</a:t>
            </a:fld>
            <a:endParaRPr lang="lv-LV" altLang="lv-LV"/>
          </a:p>
        </p:txBody>
      </p:sp>
    </p:spTree>
    <p:extLst>
      <p:ext uri="{BB962C8B-B14F-4D97-AF65-F5344CB8AC3E}">
        <p14:creationId xmlns:p14="http://schemas.microsoft.com/office/powerpoint/2010/main" val="2904889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9</a:t>
            </a:fld>
            <a:endParaRPr lang="lv-LV" altLang="lv-LV"/>
          </a:p>
        </p:txBody>
      </p:sp>
    </p:spTree>
    <p:extLst>
      <p:ext uri="{BB962C8B-B14F-4D97-AF65-F5344CB8AC3E}">
        <p14:creationId xmlns:p14="http://schemas.microsoft.com/office/powerpoint/2010/main" val="17959621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10</a:t>
            </a:fld>
            <a:endParaRPr lang="lv-LV" altLang="lv-LV"/>
          </a:p>
        </p:txBody>
      </p:sp>
    </p:spTree>
    <p:extLst>
      <p:ext uri="{BB962C8B-B14F-4D97-AF65-F5344CB8AC3E}">
        <p14:creationId xmlns:p14="http://schemas.microsoft.com/office/powerpoint/2010/main" val="3211093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11</a:t>
            </a:fld>
            <a:endParaRPr lang="lv-LV" altLang="lv-LV"/>
          </a:p>
        </p:txBody>
      </p:sp>
    </p:spTree>
    <p:extLst>
      <p:ext uri="{BB962C8B-B14F-4D97-AF65-F5344CB8AC3E}">
        <p14:creationId xmlns:p14="http://schemas.microsoft.com/office/powerpoint/2010/main" val="29606329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12</a:t>
            </a:fld>
            <a:endParaRPr lang="lv-LV" altLang="lv-LV"/>
          </a:p>
        </p:txBody>
      </p:sp>
    </p:spTree>
    <p:extLst>
      <p:ext uri="{BB962C8B-B14F-4D97-AF65-F5344CB8AC3E}">
        <p14:creationId xmlns:p14="http://schemas.microsoft.com/office/powerpoint/2010/main" val="188268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13</a:t>
            </a:fld>
            <a:endParaRPr lang="lv-LV" altLang="lv-LV"/>
          </a:p>
        </p:txBody>
      </p:sp>
    </p:spTree>
    <p:extLst>
      <p:ext uri="{BB962C8B-B14F-4D97-AF65-F5344CB8AC3E}">
        <p14:creationId xmlns:p14="http://schemas.microsoft.com/office/powerpoint/2010/main" val="1611804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0B6471B5-5B30-4400-AEF2-0392995FEF1D}" type="slidenum">
              <a:rPr lang="lv-LV" altLang="lv-LV" smtClean="0"/>
              <a:pPr/>
              <a:t>14</a:t>
            </a:fld>
            <a:endParaRPr lang="lv-LV" altLang="lv-LV"/>
          </a:p>
        </p:txBody>
      </p:sp>
    </p:spTree>
    <p:extLst>
      <p:ext uri="{BB962C8B-B14F-4D97-AF65-F5344CB8AC3E}">
        <p14:creationId xmlns:p14="http://schemas.microsoft.com/office/powerpoint/2010/main" val="9440889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Tree>
    <p:extLst>
      <p:ext uri="{BB962C8B-B14F-4D97-AF65-F5344CB8AC3E}">
        <p14:creationId xmlns:p14="http://schemas.microsoft.com/office/powerpoint/2010/main" val="1121874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790089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A6796DE6-10EE-424E-994A-972C0376029D}" type="slidenum">
              <a:rPr lang="en-US" altLang="lv-LV"/>
              <a:pPr/>
              <a:t>‹#›</a:t>
            </a:fld>
            <a:endParaRPr lang="en-US" altLang="lv-LV"/>
          </a:p>
        </p:txBody>
      </p:sp>
    </p:spTree>
    <p:extLst>
      <p:ext uri="{BB962C8B-B14F-4D97-AF65-F5344CB8AC3E}">
        <p14:creationId xmlns:p14="http://schemas.microsoft.com/office/powerpoint/2010/main" val="2501086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AE08E13-3DFF-4564-9562-0AB42D2B7C79}" type="slidenum">
              <a:rPr lang="en-US" altLang="lv-LV"/>
              <a:pPr/>
              <a:t>‹#›</a:t>
            </a:fld>
            <a:endParaRPr lang="en-US" altLang="lv-LV"/>
          </a:p>
        </p:txBody>
      </p:sp>
    </p:spTree>
    <p:extLst>
      <p:ext uri="{BB962C8B-B14F-4D97-AF65-F5344CB8AC3E}">
        <p14:creationId xmlns:p14="http://schemas.microsoft.com/office/powerpoint/2010/main" val="2354297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E905895F-24BD-4AB2-A56C-9CDE44D11BF6}" type="slidenum">
              <a:rPr lang="en-US" altLang="lv-LV"/>
              <a:pPr/>
              <a:t>‹#›</a:t>
            </a:fld>
            <a:endParaRPr lang="en-US" altLang="lv-LV"/>
          </a:p>
        </p:txBody>
      </p:sp>
    </p:spTree>
    <p:extLst>
      <p:ext uri="{BB962C8B-B14F-4D97-AF65-F5344CB8AC3E}">
        <p14:creationId xmlns:p14="http://schemas.microsoft.com/office/powerpoint/2010/main" val="3127951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E14B5087-13D6-479D-80D7-8A024E16A56B}" type="slidenum">
              <a:rPr lang="en-US" altLang="lv-LV"/>
              <a:pPr/>
              <a:t>‹#›</a:t>
            </a:fld>
            <a:endParaRPr lang="en-US" altLang="lv-LV"/>
          </a:p>
        </p:txBody>
      </p:sp>
    </p:spTree>
    <p:extLst>
      <p:ext uri="{BB962C8B-B14F-4D97-AF65-F5344CB8AC3E}">
        <p14:creationId xmlns:p14="http://schemas.microsoft.com/office/powerpoint/2010/main" val="40752407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11E8D446-3EA9-4928-8438-4112F68433E2}" type="slidenum">
              <a:rPr lang="en-US" altLang="lv-LV"/>
              <a:pPr/>
              <a:t>‹#›</a:t>
            </a:fld>
            <a:endParaRPr lang="en-US" altLang="lv-LV"/>
          </a:p>
        </p:txBody>
      </p:sp>
    </p:spTree>
    <p:extLst>
      <p:ext uri="{BB962C8B-B14F-4D97-AF65-F5344CB8AC3E}">
        <p14:creationId xmlns:p14="http://schemas.microsoft.com/office/powerpoint/2010/main" val="3286415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FE7C82EF-0EE3-44C4-8906-340E721ADA2D}" type="slidenum">
              <a:rPr lang="en-US" altLang="lv-LV"/>
              <a:pPr/>
              <a:t>‹#›</a:t>
            </a:fld>
            <a:endParaRPr lang="en-US" altLang="lv-LV"/>
          </a:p>
        </p:txBody>
      </p:sp>
    </p:spTree>
    <p:extLst>
      <p:ext uri="{BB962C8B-B14F-4D97-AF65-F5344CB8AC3E}">
        <p14:creationId xmlns:p14="http://schemas.microsoft.com/office/powerpoint/2010/main" val="39249002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1C894D45-E400-41AF-8E4A-A2C1947707FD}" type="slidenum">
              <a:rPr lang="en-US" altLang="lv-LV"/>
              <a:pPr/>
              <a:t>‹#›</a:t>
            </a:fld>
            <a:endParaRPr lang="en-US" altLang="lv-LV"/>
          </a:p>
        </p:txBody>
      </p:sp>
    </p:spTree>
    <p:extLst>
      <p:ext uri="{BB962C8B-B14F-4D97-AF65-F5344CB8AC3E}">
        <p14:creationId xmlns:p14="http://schemas.microsoft.com/office/powerpoint/2010/main" val="8645119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768202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C66EAAB-9D14-4832-A4EF-F3A02517C5B6}" type="slidenum">
              <a:rPr lang="en-US" altLang="lv-LV"/>
              <a:pPr/>
              <a:t>‹#›</a:t>
            </a:fld>
            <a:endParaRPr lang="en-US" altLang="lv-LV"/>
          </a:p>
        </p:txBody>
      </p:sp>
    </p:spTree>
    <p:extLst>
      <p:ext uri="{BB962C8B-B14F-4D97-AF65-F5344CB8AC3E}">
        <p14:creationId xmlns:p14="http://schemas.microsoft.com/office/powerpoint/2010/main" val="4078673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F4C41DF-7527-4E95-BB7E-A4515344D657}" type="slidenum">
              <a:rPr lang="en-US" altLang="lv-LV"/>
              <a:pPr/>
              <a:t>‹#›</a:t>
            </a:fld>
            <a:endParaRPr lang="en-US" altLang="lv-LV"/>
          </a:p>
        </p:txBody>
      </p:sp>
    </p:spTree>
    <p:extLst>
      <p:ext uri="{BB962C8B-B14F-4D97-AF65-F5344CB8AC3E}">
        <p14:creationId xmlns:p14="http://schemas.microsoft.com/office/powerpoint/2010/main" val="2305299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4D769EA-7671-41A1-8F29-CDC2132BB99B}" type="slidenum">
              <a:rPr lang="en-US" altLang="lv-LV"/>
              <a:pPr/>
              <a:t>‹#›</a:t>
            </a:fld>
            <a:endParaRPr lang="en-US" altLang="lv-LV"/>
          </a:p>
        </p:txBody>
      </p:sp>
    </p:spTree>
    <p:extLst>
      <p:ext uri="{BB962C8B-B14F-4D97-AF65-F5344CB8AC3E}">
        <p14:creationId xmlns:p14="http://schemas.microsoft.com/office/powerpoint/2010/main" val="1000357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10FCC005-2FC0-4564-BD31-DD45B7535360}" type="slidenum">
              <a:rPr lang="en-US" altLang="lv-LV"/>
              <a:pPr/>
              <a:t>‹#›</a:t>
            </a:fld>
            <a:endParaRPr lang="en-US" altLang="lv-LV"/>
          </a:p>
        </p:txBody>
      </p:sp>
    </p:spTree>
    <p:extLst>
      <p:ext uri="{BB962C8B-B14F-4D97-AF65-F5344CB8AC3E}">
        <p14:creationId xmlns:p14="http://schemas.microsoft.com/office/powerpoint/2010/main" val="3486678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E73DA1A-801B-4551-B2F1-DE453988D27D}" type="slidenum">
              <a:rPr lang="en-US" altLang="lv-LV"/>
              <a:pPr/>
              <a:t>‹#›</a:t>
            </a:fld>
            <a:endParaRPr lang="en-US" altLang="lv-LV"/>
          </a:p>
        </p:txBody>
      </p:sp>
    </p:spTree>
    <p:extLst>
      <p:ext uri="{BB962C8B-B14F-4D97-AF65-F5344CB8AC3E}">
        <p14:creationId xmlns:p14="http://schemas.microsoft.com/office/powerpoint/2010/main" val="2267353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B076E58-B245-480B-9986-91E66161A99C}" type="slidenum">
              <a:rPr lang="en-US" altLang="lv-LV"/>
              <a:pPr/>
              <a:t>‹#›</a:t>
            </a:fld>
            <a:endParaRPr lang="en-US" altLang="lv-LV"/>
          </a:p>
        </p:txBody>
      </p:sp>
    </p:spTree>
    <p:extLst>
      <p:ext uri="{BB962C8B-B14F-4D97-AF65-F5344CB8AC3E}">
        <p14:creationId xmlns:p14="http://schemas.microsoft.com/office/powerpoint/2010/main" val="3098026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290EC42-8E14-4315-9F6E-00E77078178D}" type="slidenum">
              <a:rPr lang="en-US" altLang="lv-LV"/>
              <a:pPr/>
              <a:t>‹#›</a:t>
            </a:fld>
            <a:endParaRPr lang="en-US" altLang="lv-LV"/>
          </a:p>
        </p:txBody>
      </p:sp>
    </p:spTree>
    <p:extLst>
      <p:ext uri="{BB962C8B-B14F-4D97-AF65-F5344CB8AC3E}">
        <p14:creationId xmlns:p14="http://schemas.microsoft.com/office/powerpoint/2010/main" val="3026699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Tree>
    <p:extLst>
      <p:ext uri="{BB962C8B-B14F-4D97-AF65-F5344CB8AC3E}">
        <p14:creationId xmlns:p14="http://schemas.microsoft.com/office/powerpoint/2010/main" val="1621188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B0D0083F-4015-4E3A-9C20-208F7F1D0D36}"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Lst>
  <p:hf sldNum="0" hd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05827890-5AA8-4000-B301-F51EBE2BFED0}" type="slidenum">
              <a:rPr lang="en-US" altLang="lv-LV"/>
              <a:pPr/>
              <a:t>‹#›</a:t>
            </a:fld>
            <a:endParaRPr lang="en-US" altLang="lv-LV"/>
          </a:p>
        </p:txBody>
      </p:sp>
    </p:spTree>
    <p:extLst>
      <p:ext uri="{BB962C8B-B14F-4D97-AF65-F5344CB8AC3E}">
        <p14:creationId xmlns:p14="http://schemas.microsoft.com/office/powerpoint/2010/main" val="2327963434"/>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Lst>
  <p:hf hd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em.gov.lv/" TargetMode="External"/><Relationship Id="rId2" Type="http://schemas.openxmlformats.org/officeDocument/2006/relationships/hyperlink" Target="mailto:pasts@em.gov.lv" TargetMode="External"/><Relationship Id="rId1" Type="http://schemas.openxmlformats.org/officeDocument/2006/relationships/slideLayout" Target="../slideLayouts/slideLayout9.xml"/><Relationship Id="rId6" Type="http://schemas.openxmlformats.org/officeDocument/2006/relationships/image" Target="../media/image4.png"/><Relationship Id="rId5" Type="http://schemas.openxmlformats.org/officeDocument/2006/relationships/hyperlink" Target="http://www.facebook.com/atbalstsuznemejiem" TargetMode="External"/><Relationship Id="rId4" Type="http://schemas.openxmlformats.org/officeDocument/2006/relationships/hyperlink" Target="http://www.youtube.com/ekonomikasministrij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balticsea-region-strategy.eu/action-pla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2708365"/>
            <a:ext cx="7772400" cy="960438"/>
          </a:xfrm>
        </p:spPr>
        <p:txBody>
          <a:bodyPr>
            <a:normAutofit fontScale="90000"/>
          </a:bodyPr>
          <a:lstStyle/>
          <a:p>
            <a:r>
              <a:rPr lang="en-GB" b="0" dirty="0"/>
              <a:t/>
            </a:r>
            <a:br>
              <a:rPr lang="en-GB" b="0" dirty="0"/>
            </a:br>
            <a:r>
              <a:rPr lang="en-GB" b="0" dirty="0"/>
              <a:t> </a:t>
            </a:r>
            <a:r>
              <a:rPr lang="en-GB" dirty="0"/>
              <a:t>EU Strategy for the Baltic Sea Region– PA Energy</a:t>
            </a:r>
            <a:br>
              <a:rPr lang="en-GB" dirty="0"/>
            </a:br>
            <a:r>
              <a:rPr lang="en-GB" b="0" dirty="0"/>
              <a:t/>
            </a:r>
            <a:br>
              <a:rPr lang="en-GB" b="0" dirty="0"/>
            </a:br>
            <a:r>
              <a:rPr lang="en-GB" sz="2200" b="0" dirty="0" err="1"/>
              <a:t>Dr.</a:t>
            </a:r>
            <a:r>
              <a:rPr lang="lv-LV" sz="2200" b="0" dirty="0"/>
              <a:t> </a:t>
            </a:r>
            <a:r>
              <a:rPr lang="en-GB" sz="2200" b="0" dirty="0" err="1"/>
              <a:t>oec</a:t>
            </a:r>
            <a:r>
              <a:rPr lang="en-GB" sz="2200" b="0" dirty="0"/>
              <a:t>. Olga BOGDANOVA, PA Energy Coordinator</a:t>
            </a:r>
            <a:endParaRPr lang="en-GB" altLang="lv-LV" sz="2200" dirty="0"/>
          </a:p>
        </p:txBody>
      </p:sp>
      <p:sp>
        <p:nvSpPr>
          <p:cNvPr id="11268" name="Text Placeholder 3"/>
          <p:cNvSpPr>
            <a:spLocks noGrp="1"/>
          </p:cNvSpPr>
          <p:nvPr>
            <p:ph type="body" sz="quarter" idx="11"/>
          </p:nvPr>
        </p:nvSpPr>
        <p:spPr/>
        <p:txBody>
          <a:bodyPr anchor="ctr"/>
          <a:lstStyle/>
          <a:p>
            <a:r>
              <a:rPr lang="en-US" dirty="0"/>
              <a:t>5th July, 2017, Brussels</a:t>
            </a:r>
            <a:endParaRPr lang="en-US" altLang="lv-LV"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15028" y="5180393"/>
            <a:ext cx="2340869" cy="116129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627797"/>
            <a:ext cx="6096000" cy="789844"/>
          </a:xfrm>
        </p:spPr>
        <p:txBody>
          <a:bodyPr>
            <a:normAutofit fontScale="90000"/>
          </a:bodyPr>
          <a:lstStyle/>
          <a:p>
            <a:r>
              <a:rPr lang="lv-LV" dirty="0"/>
              <a:t>CURRENT FLAGSHIP</a:t>
            </a:r>
            <a:br>
              <a:rPr lang="lv-LV" dirty="0"/>
            </a:br>
            <a:endParaRPr lang="lv-LV" dirty="0">
              <a:solidFill>
                <a:srgbClr val="FF0000"/>
              </a:solidFill>
            </a:endParaRPr>
          </a:p>
        </p:txBody>
      </p:sp>
      <p:sp>
        <p:nvSpPr>
          <p:cNvPr id="3" name="Content Placeholder 2"/>
          <p:cNvSpPr>
            <a:spLocks noGrp="1"/>
          </p:cNvSpPr>
          <p:nvPr>
            <p:ph idx="1"/>
          </p:nvPr>
        </p:nvSpPr>
        <p:spPr>
          <a:xfrm>
            <a:off x="491319" y="1542196"/>
            <a:ext cx="8195481" cy="5087203"/>
          </a:xfrm>
        </p:spPr>
        <p:txBody>
          <a:bodyPr>
            <a:normAutofit fontScale="77500" lnSpcReduction="20000"/>
          </a:bodyPr>
          <a:lstStyle/>
          <a:p>
            <a:pPr algn="just">
              <a:lnSpc>
                <a:spcPct val="150000"/>
              </a:lnSpc>
              <a:spcBef>
                <a:spcPts val="600"/>
              </a:spcBef>
              <a:spcAft>
                <a:spcPts val="0"/>
              </a:spcAft>
              <a:buClr>
                <a:srgbClr val="228B9D"/>
              </a:buClr>
              <a:defRPr/>
            </a:pPr>
            <a:r>
              <a:rPr lang="lv-LV" sz="2800" b="1" dirty="0"/>
              <a:t>1. </a:t>
            </a:r>
            <a:r>
              <a:rPr lang="en-US" sz="2800" b="1" dirty="0"/>
              <a:t>BALTIC</a:t>
            </a:r>
            <a:r>
              <a:rPr lang="en-US" sz="2800" dirty="0"/>
              <a:t> </a:t>
            </a:r>
            <a:r>
              <a:rPr lang="en-US" sz="2800" b="1" dirty="0"/>
              <a:t>INTEGRID</a:t>
            </a:r>
            <a:r>
              <a:rPr lang="en-US" sz="2800" dirty="0"/>
              <a:t> - Integrated Baltic offshore wind electricity grid development </a:t>
            </a:r>
            <a:endParaRPr lang="lv-LV" sz="2800" dirty="0"/>
          </a:p>
          <a:p>
            <a:pPr marL="342900" indent="-342900" algn="just">
              <a:lnSpc>
                <a:spcPct val="120000"/>
              </a:lnSpc>
              <a:spcBef>
                <a:spcPts val="600"/>
              </a:spcBef>
              <a:spcAft>
                <a:spcPts val="0"/>
              </a:spcAft>
              <a:buClr>
                <a:srgbClr val="228B9D"/>
              </a:buClr>
              <a:buFont typeface="Wingdings" panose="05000000000000000000" pitchFamily="2" charset="2"/>
              <a:buChar char="Ø"/>
              <a:defRPr/>
            </a:pPr>
            <a:r>
              <a:rPr lang="en-US" sz="2200" dirty="0"/>
              <a:t>The </a:t>
            </a:r>
            <a:r>
              <a:rPr lang="lv-LV" sz="2200" b="1" dirty="0" err="1"/>
              <a:t>aim</a:t>
            </a:r>
            <a:r>
              <a:rPr lang="lv-LV" sz="2200" dirty="0"/>
              <a:t> </a:t>
            </a:r>
            <a:r>
              <a:rPr lang="lv-LV" sz="2200" dirty="0" err="1"/>
              <a:t>of</a:t>
            </a:r>
            <a:r>
              <a:rPr lang="lv-LV" sz="2200" dirty="0"/>
              <a:t> </a:t>
            </a:r>
            <a:r>
              <a:rPr lang="lv-LV" sz="2200" dirty="0" err="1"/>
              <a:t>the</a:t>
            </a:r>
            <a:r>
              <a:rPr lang="lv-LV" sz="2200" dirty="0"/>
              <a:t> </a:t>
            </a:r>
            <a:r>
              <a:rPr lang="en-US" sz="2200" dirty="0"/>
              <a:t>project is to contribute to sustainable local electricity generation, further integration of the regional electricity market and enhancing security of supply around the Baltic Sea. </a:t>
            </a:r>
            <a:endParaRPr lang="lv-LV" sz="2200" dirty="0"/>
          </a:p>
          <a:p>
            <a:pPr marL="342900" indent="-342900" algn="just">
              <a:lnSpc>
                <a:spcPct val="120000"/>
              </a:lnSpc>
              <a:spcBef>
                <a:spcPts val="600"/>
              </a:spcBef>
              <a:spcAft>
                <a:spcPts val="0"/>
              </a:spcAft>
              <a:buClr>
                <a:srgbClr val="228B9D"/>
              </a:buClr>
              <a:buFont typeface="Wingdings" panose="05000000000000000000" pitchFamily="2" charset="2"/>
              <a:buChar char="Ø"/>
              <a:defRPr/>
            </a:pPr>
            <a:r>
              <a:rPr lang="en-US" sz="2200" dirty="0"/>
              <a:t>The Baltic </a:t>
            </a:r>
            <a:r>
              <a:rPr lang="en-US" sz="2200" dirty="0" err="1"/>
              <a:t>InteGrid</a:t>
            </a:r>
            <a:r>
              <a:rPr lang="en-US" sz="2200" dirty="0"/>
              <a:t> will provide a professional network for expertise exchange and interdisciplinary research on the optimization potential of offshore wind energy in the Baltic Sea region</a:t>
            </a:r>
            <a:r>
              <a:rPr lang="lv-LV" sz="2200" dirty="0"/>
              <a:t>.</a:t>
            </a:r>
          </a:p>
          <a:p>
            <a:pPr marL="342900" indent="-342900" algn="just">
              <a:lnSpc>
                <a:spcPct val="120000"/>
              </a:lnSpc>
              <a:spcBef>
                <a:spcPts val="600"/>
              </a:spcBef>
              <a:spcAft>
                <a:spcPts val="0"/>
              </a:spcAft>
              <a:buClr>
                <a:srgbClr val="228B9D"/>
              </a:buClr>
              <a:buFont typeface="Wingdings" panose="05000000000000000000" pitchFamily="2" charset="2"/>
              <a:buChar char="Ø"/>
              <a:defRPr/>
            </a:pPr>
            <a:r>
              <a:rPr lang="en-US" sz="2200" dirty="0"/>
              <a:t>The project is a step towards the creation of a fully interconnected and integrated regional energy marked</a:t>
            </a:r>
            <a:r>
              <a:rPr lang="lv-LV" sz="2200" dirty="0"/>
              <a:t>.</a:t>
            </a:r>
          </a:p>
          <a:p>
            <a:endParaRPr lang="lv-LV" b="1" dirty="0"/>
          </a:p>
          <a:p>
            <a:r>
              <a:rPr lang="en-US" b="1" dirty="0"/>
              <a:t>Lead Partner:</a:t>
            </a:r>
            <a:r>
              <a:rPr lang="en-US" dirty="0"/>
              <a:t> Germany.</a:t>
            </a:r>
            <a:endParaRPr lang="lv-LV" dirty="0"/>
          </a:p>
          <a:p>
            <a:r>
              <a:rPr lang="en-US" b="1" dirty="0"/>
              <a:t>Project partners:</a:t>
            </a:r>
            <a:r>
              <a:rPr lang="en-US" dirty="0"/>
              <a:t> Poland, Germany, Denmark, Sweden, Latvia, Finland, Estonia, Lithuania.</a:t>
            </a:r>
            <a:endParaRPr lang="lv-LV" dirty="0"/>
          </a:p>
          <a:p>
            <a:r>
              <a:rPr lang="en-US" b="1" dirty="0"/>
              <a:t>Estimated duration and deadline:</a:t>
            </a:r>
            <a:r>
              <a:rPr lang="en-US" dirty="0"/>
              <a:t> 2016-2019.</a:t>
            </a:r>
            <a:endParaRPr lang="lv-LV" dirty="0"/>
          </a:p>
        </p:txBody>
      </p:sp>
      <p:sp>
        <p:nvSpPr>
          <p:cNvPr id="6" name="Slide Number Placeholder 5"/>
          <p:cNvSpPr>
            <a:spLocks noGrp="1"/>
          </p:cNvSpPr>
          <p:nvPr>
            <p:ph type="sldNum" sz="quarter" idx="13"/>
          </p:nvPr>
        </p:nvSpPr>
        <p:spPr/>
        <p:txBody>
          <a:bodyPr/>
          <a:lstStyle/>
          <a:p>
            <a:fld id="{A6796DE6-10EE-424E-994A-972C0376029D}" type="slidenum">
              <a:rPr lang="en-US" altLang="lv-LV" smtClean="0"/>
              <a:pPr/>
              <a:t>10</a:t>
            </a:fld>
            <a:endParaRPr lang="en-US" altLang="lv-LV"/>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8743" y="5694668"/>
            <a:ext cx="1728057" cy="857278"/>
          </a:xfrm>
          <a:prstGeom prst="rect">
            <a:avLst/>
          </a:prstGeom>
        </p:spPr>
      </p:pic>
    </p:spTree>
    <p:extLst>
      <p:ext uri="{BB962C8B-B14F-4D97-AF65-F5344CB8AC3E}">
        <p14:creationId xmlns:p14="http://schemas.microsoft.com/office/powerpoint/2010/main" val="2645153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545910"/>
            <a:ext cx="6096000" cy="871731"/>
          </a:xfrm>
        </p:spPr>
        <p:txBody>
          <a:bodyPr/>
          <a:lstStyle/>
          <a:p>
            <a:r>
              <a:rPr lang="lv-LV" dirty="0"/>
              <a:t>CURRENT FLAGSHIP</a:t>
            </a:r>
          </a:p>
        </p:txBody>
      </p:sp>
      <p:sp>
        <p:nvSpPr>
          <p:cNvPr id="3" name="Content Placeholder 2"/>
          <p:cNvSpPr>
            <a:spLocks noGrp="1"/>
          </p:cNvSpPr>
          <p:nvPr>
            <p:ph idx="1"/>
          </p:nvPr>
        </p:nvSpPr>
        <p:spPr>
          <a:xfrm>
            <a:off x="614149" y="1752600"/>
            <a:ext cx="8072651" cy="4730087"/>
          </a:xfrm>
        </p:spPr>
        <p:txBody>
          <a:bodyPr>
            <a:normAutofit lnSpcReduction="10000"/>
          </a:bodyPr>
          <a:lstStyle/>
          <a:p>
            <a:pPr algn="just">
              <a:lnSpc>
                <a:spcPct val="110000"/>
              </a:lnSpc>
              <a:spcBef>
                <a:spcPts val="600"/>
              </a:spcBef>
              <a:spcAft>
                <a:spcPts val="0"/>
              </a:spcAft>
              <a:buClr>
                <a:srgbClr val="228B9D"/>
              </a:buClr>
              <a:defRPr/>
            </a:pPr>
            <a:r>
              <a:rPr lang="lv-LV" sz="2200" b="1" dirty="0"/>
              <a:t>2</a:t>
            </a:r>
            <a:r>
              <a:rPr lang="en-US" sz="2200" b="1" dirty="0"/>
              <a:t>. USE-LBM-</a:t>
            </a:r>
            <a:r>
              <a:rPr lang="en-US" sz="2200" b="1" dirty="0" err="1"/>
              <a:t>BioPro</a:t>
            </a:r>
            <a:r>
              <a:rPr lang="en-US" sz="2200" dirty="0"/>
              <a:t> - Use of liquefied biogas from waste (LBM) as gasoline substitute including side product utilization for Biopolymer production. </a:t>
            </a:r>
          </a:p>
          <a:p>
            <a:pPr marL="342900" indent="-342900">
              <a:buFont typeface="Wingdings" panose="05000000000000000000" pitchFamily="2" charset="2"/>
              <a:buChar char="Ø"/>
            </a:pPr>
            <a:r>
              <a:rPr lang="en-US" sz="1900" b="1" dirty="0"/>
              <a:t>The project aim </a:t>
            </a:r>
            <a:r>
              <a:rPr lang="en-US" sz="1900" dirty="0"/>
              <a:t>is to use various types of bio-waste liquid (LBM) as fuel in private, public and professional transportation that would decrease the greenhouse gas emissions and increase the use of renewable energy. </a:t>
            </a:r>
          </a:p>
          <a:p>
            <a:pPr marL="342900" indent="-342900">
              <a:buFont typeface="Wingdings" panose="05000000000000000000" pitchFamily="2" charset="2"/>
              <a:buChar char="Ø"/>
            </a:pPr>
            <a:r>
              <a:rPr lang="en-US" sz="1900" dirty="0"/>
              <a:t>The project is </a:t>
            </a:r>
            <a:r>
              <a:rPr lang="en-US" sz="1900" b="1" dirty="0"/>
              <a:t>focused</a:t>
            </a:r>
            <a:r>
              <a:rPr lang="en-US" sz="1900" dirty="0"/>
              <a:t> at improving the circular economy through reusing bio-waste as a basis for new products. </a:t>
            </a:r>
          </a:p>
          <a:p>
            <a:endParaRPr lang="en-US" sz="1900" dirty="0"/>
          </a:p>
          <a:p>
            <a:r>
              <a:rPr lang="en-US" sz="1900" b="1" dirty="0"/>
              <a:t>Lead Partner:</a:t>
            </a:r>
            <a:r>
              <a:rPr lang="en-US" sz="1900" dirty="0"/>
              <a:t> Estonia.</a:t>
            </a:r>
          </a:p>
          <a:p>
            <a:r>
              <a:rPr lang="en-US" sz="1900" b="1" dirty="0"/>
              <a:t>Project partners:</a:t>
            </a:r>
            <a:r>
              <a:rPr lang="en-US" sz="1900" dirty="0"/>
              <a:t> Germany, Finland.</a:t>
            </a:r>
          </a:p>
          <a:p>
            <a:r>
              <a:rPr lang="en-US" sz="1900" b="1" dirty="0"/>
              <a:t>Estimated duration and deadline:</a:t>
            </a:r>
            <a:r>
              <a:rPr lang="en-US" sz="1900" dirty="0"/>
              <a:t> </a:t>
            </a:r>
          </a:p>
          <a:p>
            <a:r>
              <a:rPr lang="en-US" sz="1900" dirty="0"/>
              <a:t>February 2016 – September 2016.</a:t>
            </a:r>
          </a:p>
          <a:p>
            <a:endParaRPr lang="en-US" dirty="0"/>
          </a:p>
        </p:txBody>
      </p:sp>
      <p:sp>
        <p:nvSpPr>
          <p:cNvPr id="6" name="Slide Number Placeholder 5"/>
          <p:cNvSpPr>
            <a:spLocks noGrp="1"/>
          </p:cNvSpPr>
          <p:nvPr>
            <p:ph type="sldNum" sz="quarter" idx="13"/>
          </p:nvPr>
        </p:nvSpPr>
        <p:spPr>
          <a:xfrm>
            <a:off x="8379725" y="6324600"/>
            <a:ext cx="459475" cy="304800"/>
          </a:xfrm>
        </p:spPr>
        <p:txBody>
          <a:bodyPr/>
          <a:lstStyle/>
          <a:p>
            <a:fld id="{A6796DE6-10EE-424E-994A-972C0376029D}" type="slidenum">
              <a:rPr lang="en-US" altLang="lv-LV" smtClean="0"/>
              <a:pPr/>
              <a:t>11</a:t>
            </a:fld>
            <a:endParaRPr lang="en-US" altLang="lv-LV"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8743" y="5694668"/>
            <a:ext cx="1728057" cy="857278"/>
          </a:xfrm>
          <a:prstGeom prst="rect">
            <a:avLst/>
          </a:prstGeom>
        </p:spPr>
      </p:pic>
    </p:spTree>
    <p:extLst>
      <p:ext uri="{BB962C8B-B14F-4D97-AF65-F5344CB8AC3E}">
        <p14:creationId xmlns:p14="http://schemas.microsoft.com/office/powerpoint/2010/main" val="2511264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573206"/>
            <a:ext cx="6096000" cy="844436"/>
          </a:xfrm>
        </p:spPr>
        <p:txBody>
          <a:bodyPr/>
          <a:lstStyle/>
          <a:p>
            <a:r>
              <a:rPr lang="lv-LV" dirty="0"/>
              <a:t>CURRENT FLAGSHIP</a:t>
            </a:r>
          </a:p>
        </p:txBody>
      </p:sp>
      <p:sp>
        <p:nvSpPr>
          <p:cNvPr id="3" name="Content Placeholder 2"/>
          <p:cNvSpPr>
            <a:spLocks noGrp="1"/>
          </p:cNvSpPr>
          <p:nvPr>
            <p:ph idx="1"/>
          </p:nvPr>
        </p:nvSpPr>
        <p:spPr>
          <a:xfrm>
            <a:off x="532263" y="1569494"/>
            <a:ext cx="8154537" cy="4913194"/>
          </a:xfrm>
        </p:spPr>
        <p:txBody>
          <a:bodyPr>
            <a:normAutofit/>
          </a:bodyPr>
          <a:lstStyle/>
          <a:p>
            <a:pPr algn="just">
              <a:lnSpc>
                <a:spcPct val="110000"/>
              </a:lnSpc>
              <a:spcBef>
                <a:spcPts val="600"/>
              </a:spcBef>
              <a:spcAft>
                <a:spcPts val="0"/>
              </a:spcAft>
              <a:buClr>
                <a:srgbClr val="228B9D"/>
              </a:buClr>
              <a:defRPr/>
            </a:pPr>
            <a:r>
              <a:rPr lang="lv-LV" sz="2200" b="1" dirty="0"/>
              <a:t>3</a:t>
            </a:r>
            <a:r>
              <a:rPr lang="en-US" sz="2200" b="1" dirty="0"/>
              <a:t>. EFFECT4buildings</a:t>
            </a:r>
            <a:r>
              <a:rPr lang="en-US" sz="2200" dirty="0"/>
              <a:t> - Effective Financing Tools for implementing Energy Efficiency in Buildings</a:t>
            </a:r>
          </a:p>
          <a:p>
            <a:r>
              <a:rPr lang="en-US" sz="1800" dirty="0"/>
              <a:t>The </a:t>
            </a:r>
            <a:r>
              <a:rPr lang="en-US" sz="1800" b="1" dirty="0"/>
              <a:t>aims</a:t>
            </a:r>
            <a:r>
              <a:rPr lang="en-US" sz="1800" dirty="0"/>
              <a:t> are:</a:t>
            </a:r>
          </a:p>
          <a:p>
            <a:pPr marL="536575" lvl="1" indent="-441325">
              <a:buFont typeface="Wingdings" panose="05000000000000000000" pitchFamily="2" charset="2"/>
              <a:buChar char="Ø"/>
            </a:pPr>
            <a:r>
              <a:rPr lang="en-US" sz="1800" dirty="0">
                <a:latin typeface="Verdana" panose="020B0604030504040204" pitchFamily="34" charset="0"/>
                <a:ea typeface="Verdana" panose="020B0604030504040204" pitchFamily="34" charset="0"/>
                <a:cs typeface="Verdana" panose="020B0604030504040204" pitchFamily="34" charset="0"/>
              </a:rPr>
              <a:t>developing and improving institutional and financial measures, </a:t>
            </a:r>
          </a:p>
          <a:p>
            <a:pPr marL="536575" lvl="1" indent="-441325">
              <a:buFont typeface="Wingdings" panose="05000000000000000000" pitchFamily="2" charset="2"/>
              <a:buChar char="Ø"/>
            </a:pPr>
            <a:r>
              <a:rPr lang="en-US" sz="1800" dirty="0">
                <a:latin typeface="Verdana" panose="020B0604030504040204" pitchFamily="34" charset="0"/>
                <a:ea typeface="Verdana" panose="020B0604030504040204" pitchFamily="34" charset="0"/>
                <a:cs typeface="Verdana" panose="020B0604030504040204" pitchFamily="34" charset="0"/>
              </a:rPr>
              <a:t>promoting energy efficient technological solutions to increase energy efficiency in buildings, </a:t>
            </a:r>
          </a:p>
          <a:p>
            <a:pPr marL="536575" lvl="1" indent="-441325">
              <a:buFont typeface="Wingdings" panose="05000000000000000000" pitchFamily="2" charset="2"/>
              <a:buChar char="Ø"/>
            </a:pPr>
            <a:r>
              <a:rPr lang="en-US" sz="1800" dirty="0">
                <a:latin typeface="Verdana" panose="020B0604030504040204" pitchFamily="34" charset="0"/>
                <a:ea typeface="Verdana" panose="020B0604030504040204" pitchFamily="34" charset="0"/>
                <a:cs typeface="Verdana" panose="020B0604030504040204" pitchFamily="34" charset="0"/>
              </a:rPr>
              <a:t>developing and implementing training schemes for professionals and anchoring them in the daily practice of the target group. </a:t>
            </a:r>
          </a:p>
          <a:p>
            <a:r>
              <a:rPr lang="en-US" sz="1800" dirty="0"/>
              <a:t> </a:t>
            </a:r>
          </a:p>
          <a:p>
            <a:r>
              <a:rPr lang="en-US" sz="1800" b="1" dirty="0"/>
              <a:t>Lead Partner:</a:t>
            </a:r>
            <a:r>
              <a:rPr lang="en-US" sz="1800" dirty="0"/>
              <a:t> Sweden.</a:t>
            </a:r>
          </a:p>
          <a:p>
            <a:r>
              <a:rPr lang="en-US" sz="1800" b="1" dirty="0"/>
              <a:t>Project partners:</a:t>
            </a:r>
            <a:r>
              <a:rPr lang="en-US" sz="1800" dirty="0"/>
              <a:t> Finland, Norway, Latvia, Denmark,</a:t>
            </a:r>
          </a:p>
          <a:p>
            <a:r>
              <a:rPr lang="en-US" sz="1800" dirty="0"/>
              <a:t>Estonia, Poland.</a:t>
            </a:r>
          </a:p>
          <a:p>
            <a:r>
              <a:rPr lang="en-US" sz="1800" b="1" dirty="0"/>
              <a:t>Estimated duration:</a:t>
            </a:r>
            <a:r>
              <a:rPr lang="en-US" sz="1800" dirty="0"/>
              <a:t> 36 months.</a:t>
            </a:r>
          </a:p>
          <a:p>
            <a:pPr algn="just">
              <a:lnSpc>
                <a:spcPct val="150000"/>
              </a:lnSpc>
              <a:spcBef>
                <a:spcPts val="600"/>
              </a:spcBef>
              <a:spcAft>
                <a:spcPts val="0"/>
              </a:spcAft>
              <a:buClr>
                <a:srgbClr val="228B9D"/>
              </a:buClr>
              <a:defRPr/>
            </a:pPr>
            <a:endParaRPr lang="en-US" dirty="0"/>
          </a:p>
          <a:p>
            <a:endParaRPr lang="en-US" dirty="0"/>
          </a:p>
        </p:txBody>
      </p:sp>
      <p:sp>
        <p:nvSpPr>
          <p:cNvPr id="6" name="Slide Number Placeholder 5"/>
          <p:cNvSpPr>
            <a:spLocks noGrp="1"/>
          </p:cNvSpPr>
          <p:nvPr>
            <p:ph type="sldNum" sz="quarter" idx="13"/>
          </p:nvPr>
        </p:nvSpPr>
        <p:spPr/>
        <p:txBody>
          <a:bodyPr/>
          <a:lstStyle/>
          <a:p>
            <a:fld id="{A6796DE6-10EE-424E-994A-972C0376029D}" type="slidenum">
              <a:rPr lang="en-US" altLang="lv-LV" smtClean="0"/>
              <a:pPr/>
              <a:t>12</a:t>
            </a:fld>
            <a:endParaRPr lang="en-US" altLang="lv-LV"/>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8743" y="5694668"/>
            <a:ext cx="1728057" cy="857278"/>
          </a:xfrm>
          <a:prstGeom prst="rect">
            <a:avLst/>
          </a:prstGeom>
        </p:spPr>
      </p:pic>
    </p:spTree>
    <p:extLst>
      <p:ext uri="{BB962C8B-B14F-4D97-AF65-F5344CB8AC3E}">
        <p14:creationId xmlns:p14="http://schemas.microsoft.com/office/powerpoint/2010/main" val="2056725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573206"/>
            <a:ext cx="6096000" cy="844436"/>
          </a:xfrm>
        </p:spPr>
        <p:txBody>
          <a:bodyPr/>
          <a:lstStyle/>
          <a:p>
            <a:r>
              <a:rPr lang="lv-LV" dirty="0"/>
              <a:t>CURRENT FLAGSHIP</a:t>
            </a:r>
          </a:p>
        </p:txBody>
      </p:sp>
      <p:sp>
        <p:nvSpPr>
          <p:cNvPr id="3" name="Content Placeholder 2"/>
          <p:cNvSpPr>
            <a:spLocks noGrp="1"/>
          </p:cNvSpPr>
          <p:nvPr>
            <p:ph idx="1"/>
          </p:nvPr>
        </p:nvSpPr>
        <p:spPr>
          <a:xfrm>
            <a:off x="614149" y="1752600"/>
            <a:ext cx="8072651" cy="4572000"/>
          </a:xfrm>
        </p:spPr>
        <p:txBody>
          <a:bodyPr>
            <a:normAutofit fontScale="77500" lnSpcReduction="20000"/>
          </a:bodyPr>
          <a:lstStyle/>
          <a:p>
            <a:r>
              <a:rPr lang="lv-LV" sz="2200" b="1" dirty="0"/>
              <a:t>4</a:t>
            </a:r>
            <a:r>
              <a:rPr lang="en-US" sz="2200" b="1" dirty="0"/>
              <a:t>. </a:t>
            </a:r>
            <a:r>
              <a:rPr lang="en-US" sz="2200" b="1" kern="0" dirty="0"/>
              <a:t>ACT NOW </a:t>
            </a:r>
            <a:r>
              <a:rPr lang="en-US" sz="2200" kern="0" dirty="0"/>
              <a:t>- Action for Energy Efficiency in Baltic Cities</a:t>
            </a:r>
          </a:p>
          <a:p>
            <a:pPr marL="342900" indent="-342900">
              <a:lnSpc>
                <a:spcPct val="120000"/>
              </a:lnSpc>
              <a:buFont typeface="Wingdings" panose="05000000000000000000" pitchFamily="2" charset="2"/>
              <a:buChar char="Ø"/>
            </a:pPr>
            <a:r>
              <a:rPr lang="en-US" sz="2200" dirty="0"/>
              <a:t>The </a:t>
            </a:r>
            <a:r>
              <a:rPr lang="en-US" sz="2200" b="1" dirty="0"/>
              <a:t>objective</a:t>
            </a:r>
            <a:r>
              <a:rPr lang="en-US" sz="2200" dirty="0"/>
              <a:t> is to increase energy efficiency based on enhanced capacity of public and private actors involved in energy planning.</a:t>
            </a:r>
          </a:p>
          <a:p>
            <a:pPr marL="342900" indent="-342900">
              <a:lnSpc>
                <a:spcPct val="120000"/>
              </a:lnSpc>
              <a:buFont typeface="Wingdings" panose="05000000000000000000" pitchFamily="2" charset="2"/>
              <a:buChar char="Ø"/>
            </a:pPr>
            <a:r>
              <a:rPr lang="en-US" sz="2200" dirty="0"/>
              <a:t>The project will show how local “Sustainable Energy Action Plans (SEAPs)” can be turned to concrete measures reducing energy consumption in buildings. . </a:t>
            </a:r>
          </a:p>
          <a:p>
            <a:pPr marL="342900" indent="-342900">
              <a:lnSpc>
                <a:spcPct val="120000"/>
              </a:lnSpc>
              <a:buFont typeface="Wingdings" panose="05000000000000000000" pitchFamily="2" charset="2"/>
              <a:buChar char="Ø"/>
            </a:pPr>
            <a:r>
              <a:rPr lang="en-US" sz="2200" dirty="0"/>
              <a:t>The </a:t>
            </a:r>
            <a:r>
              <a:rPr lang="en-US" sz="2200" b="1" dirty="0"/>
              <a:t>project focusses </a:t>
            </a:r>
            <a:r>
              <a:rPr lang="en-US" sz="2200" dirty="0"/>
              <a:t>on strengthening the capacities of municipalities in the field of energy management, definition and funding of investment projects and addressing private investors like housing companies or landlords to stimulate their investments in energy efficiency. </a:t>
            </a:r>
          </a:p>
          <a:p>
            <a:endParaRPr lang="en-US" sz="1900" b="1" dirty="0"/>
          </a:p>
          <a:p>
            <a:r>
              <a:rPr lang="en-US" sz="2300" b="1" dirty="0"/>
              <a:t>Lead Partner:</a:t>
            </a:r>
            <a:r>
              <a:rPr lang="en-US" sz="2300" dirty="0"/>
              <a:t> Germany</a:t>
            </a:r>
          </a:p>
          <a:p>
            <a:r>
              <a:rPr lang="en-US" sz="2300" b="1" dirty="0"/>
              <a:t>Project partners:</a:t>
            </a:r>
            <a:r>
              <a:rPr lang="en-US" sz="2300" dirty="0"/>
              <a:t> Germany, Sweden, Poland, Finland, Denmark, Lithuania, Latvia, Estonia</a:t>
            </a:r>
          </a:p>
          <a:p>
            <a:r>
              <a:rPr lang="en-US" sz="2300" b="1" dirty="0"/>
              <a:t>Estimated duration: </a:t>
            </a:r>
            <a:r>
              <a:rPr lang="en-US" sz="2300" dirty="0"/>
              <a:t>36 months.</a:t>
            </a:r>
          </a:p>
        </p:txBody>
      </p:sp>
      <p:sp>
        <p:nvSpPr>
          <p:cNvPr id="6" name="Slide Number Placeholder 5"/>
          <p:cNvSpPr>
            <a:spLocks noGrp="1"/>
          </p:cNvSpPr>
          <p:nvPr>
            <p:ph type="sldNum" sz="quarter" idx="13"/>
          </p:nvPr>
        </p:nvSpPr>
        <p:spPr>
          <a:xfrm>
            <a:off x="8256896" y="6324600"/>
            <a:ext cx="582304" cy="304800"/>
          </a:xfrm>
        </p:spPr>
        <p:txBody>
          <a:bodyPr/>
          <a:lstStyle/>
          <a:p>
            <a:fld id="{A6796DE6-10EE-424E-994A-972C0376029D}" type="slidenum">
              <a:rPr lang="en-US" altLang="lv-LV" smtClean="0"/>
              <a:pPr/>
              <a:t>13</a:t>
            </a:fld>
            <a:endParaRPr lang="en-US" altLang="lv-LV"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8743" y="5694668"/>
            <a:ext cx="1728057" cy="857278"/>
          </a:xfrm>
          <a:prstGeom prst="rect">
            <a:avLst/>
          </a:prstGeom>
        </p:spPr>
      </p:pic>
    </p:spTree>
    <p:extLst>
      <p:ext uri="{BB962C8B-B14F-4D97-AF65-F5344CB8AC3E}">
        <p14:creationId xmlns:p14="http://schemas.microsoft.com/office/powerpoint/2010/main" val="1224298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627796"/>
            <a:ext cx="6096000" cy="789845"/>
          </a:xfrm>
        </p:spPr>
        <p:txBody>
          <a:bodyPr/>
          <a:lstStyle/>
          <a:p>
            <a:r>
              <a:rPr lang="lv-LV" dirty="0"/>
              <a:t>CURRENT FLAGSHIP</a:t>
            </a:r>
          </a:p>
        </p:txBody>
      </p:sp>
      <p:sp>
        <p:nvSpPr>
          <p:cNvPr id="3" name="Content Placeholder 2"/>
          <p:cNvSpPr>
            <a:spLocks noGrp="1"/>
          </p:cNvSpPr>
          <p:nvPr>
            <p:ph idx="1"/>
          </p:nvPr>
        </p:nvSpPr>
        <p:spPr>
          <a:xfrm>
            <a:off x="409433" y="1752600"/>
            <a:ext cx="8277367" cy="4876800"/>
          </a:xfrm>
        </p:spPr>
        <p:txBody>
          <a:bodyPr>
            <a:normAutofit fontScale="85000" lnSpcReduction="20000"/>
          </a:bodyPr>
          <a:lstStyle/>
          <a:p>
            <a:r>
              <a:rPr lang="lv-LV" sz="2600" b="1" dirty="0"/>
              <a:t>5. </a:t>
            </a:r>
            <a:r>
              <a:rPr lang="en-US" sz="2600" b="1" dirty="0"/>
              <a:t>BALTFLEX</a:t>
            </a:r>
            <a:r>
              <a:rPr lang="en-US" sz="2600" dirty="0"/>
              <a:t> - Development of flexibility services for energy market</a:t>
            </a:r>
            <a:endParaRPr lang="lv-LV" sz="2600" dirty="0"/>
          </a:p>
          <a:p>
            <a:pPr marL="441325" lvl="1" indent="-346075" algn="just">
              <a:buFont typeface="Wingdings" panose="05000000000000000000" pitchFamily="2" charset="2"/>
              <a:buChar char="Ø"/>
              <a:tabLst>
                <a:tab pos="266700" algn="l"/>
              </a:tabLst>
            </a:pPr>
            <a:r>
              <a:rPr lang="en-US" dirty="0">
                <a:latin typeface="Verdana" panose="020B0604030504040204" pitchFamily="34" charset="0"/>
                <a:ea typeface="Verdana" panose="020B0604030504040204" pitchFamily="34" charset="0"/>
                <a:cs typeface="Verdana" panose="020B0604030504040204" pitchFamily="34" charset="0"/>
              </a:rPr>
              <a:t>The project's </a:t>
            </a:r>
            <a:r>
              <a:rPr lang="en-US" b="1" dirty="0">
                <a:latin typeface="Verdana" panose="020B0604030504040204" pitchFamily="34" charset="0"/>
                <a:ea typeface="Verdana" panose="020B0604030504040204" pitchFamily="34" charset="0"/>
                <a:cs typeface="Verdana" panose="020B0604030504040204" pitchFamily="34" charset="0"/>
              </a:rPr>
              <a:t>goal</a:t>
            </a:r>
            <a:r>
              <a:rPr lang="en-US" dirty="0">
                <a:latin typeface="Verdana" panose="020B0604030504040204" pitchFamily="34" charset="0"/>
                <a:ea typeface="Verdana" panose="020B0604030504040204" pitchFamily="34" charset="0"/>
                <a:cs typeface="Verdana" panose="020B0604030504040204" pitchFamily="34" charset="0"/>
              </a:rPr>
              <a:t> is to tackle the electricity flexibility market development issues regionally and to create an effectively operating energy market with flexibility services. </a:t>
            </a:r>
            <a:endParaRPr lang="lv-LV" dirty="0">
              <a:latin typeface="Verdana" panose="020B0604030504040204" pitchFamily="34" charset="0"/>
              <a:ea typeface="Verdana" panose="020B0604030504040204" pitchFamily="34" charset="0"/>
              <a:cs typeface="Verdana" panose="020B0604030504040204" pitchFamily="34" charset="0"/>
            </a:endParaRPr>
          </a:p>
          <a:p>
            <a:pPr marL="441325" indent="-346075" algn="just">
              <a:buFont typeface="Wingdings" panose="05000000000000000000" pitchFamily="2" charset="2"/>
              <a:buChar char="Ø"/>
              <a:tabLst>
                <a:tab pos="266700" algn="l"/>
              </a:tabLst>
            </a:pPr>
            <a:r>
              <a:rPr lang="en-US" dirty="0"/>
              <a:t>Through creating a report with description of regional market design for flexibility services and implementing 1-3 ICT pilot projects on flexibility services project partners seek:</a:t>
            </a:r>
            <a:endParaRPr lang="lv-LV" dirty="0"/>
          </a:p>
          <a:p>
            <a:pPr marL="1549400" lvl="1" indent="-342900" algn="just">
              <a:buFont typeface="Verdana" panose="020B0604030504040204" pitchFamily="34" charset="0"/>
              <a:buChar char="−"/>
              <a:tabLst>
                <a:tab pos="266700" algn="l"/>
              </a:tabLst>
            </a:pPr>
            <a:r>
              <a:rPr lang="en-US" dirty="0">
                <a:latin typeface="Verdana" panose="020B0604030504040204" pitchFamily="34" charset="0"/>
                <a:ea typeface="Verdana" panose="020B0604030504040204" pitchFamily="34" charset="0"/>
                <a:cs typeface="Verdana" panose="020B0604030504040204" pitchFamily="34" charset="0"/>
              </a:rPr>
              <a:t>to </a:t>
            </a:r>
            <a:r>
              <a:rPr lang="en-US" b="1" dirty="0">
                <a:latin typeface="Verdana" panose="020B0604030504040204" pitchFamily="34" charset="0"/>
                <a:ea typeface="Verdana" panose="020B0604030504040204" pitchFamily="34" charset="0"/>
                <a:cs typeface="Verdana" panose="020B0604030504040204" pitchFamily="34" charset="0"/>
              </a:rPr>
              <a:t>build up institutionalized knowledge and competence </a:t>
            </a:r>
            <a:r>
              <a:rPr lang="en-US" dirty="0">
                <a:latin typeface="Verdana" panose="020B0604030504040204" pitchFamily="34" charset="0"/>
                <a:ea typeface="Verdana" panose="020B0604030504040204" pitchFamily="34" charset="0"/>
                <a:cs typeface="Verdana" panose="020B0604030504040204" pitchFamily="34" charset="0"/>
              </a:rPr>
              <a:t>of stakeholders and thus creating a basis for development of appropriate regulatory framework for flexibility services;</a:t>
            </a:r>
            <a:endParaRPr lang="lv-LV" dirty="0">
              <a:latin typeface="Verdana" panose="020B0604030504040204" pitchFamily="34" charset="0"/>
              <a:ea typeface="Verdana" panose="020B0604030504040204" pitchFamily="34" charset="0"/>
              <a:cs typeface="Verdana" panose="020B0604030504040204" pitchFamily="34" charset="0"/>
            </a:endParaRPr>
          </a:p>
          <a:p>
            <a:pPr marL="1549400" lvl="1" indent="-342900" algn="just">
              <a:buFont typeface="Verdana" panose="020B0604030504040204" pitchFamily="34" charset="0"/>
              <a:buChar char="−"/>
              <a:tabLst>
                <a:tab pos="266700" algn="l"/>
              </a:tabLst>
            </a:pPr>
            <a:r>
              <a:rPr lang="en-US" dirty="0">
                <a:latin typeface="Verdana" panose="020B0604030504040204" pitchFamily="34" charset="0"/>
                <a:ea typeface="Verdana" panose="020B0604030504040204" pitchFamily="34" charset="0"/>
                <a:cs typeface="Verdana" panose="020B0604030504040204" pitchFamily="34" charset="0"/>
              </a:rPr>
              <a:t>to </a:t>
            </a:r>
            <a:r>
              <a:rPr lang="en-US" b="1" dirty="0">
                <a:latin typeface="Verdana" panose="020B0604030504040204" pitchFamily="34" charset="0"/>
                <a:ea typeface="Verdana" panose="020B0604030504040204" pitchFamily="34" charset="0"/>
                <a:cs typeface="Verdana" panose="020B0604030504040204" pitchFamily="34" charset="0"/>
              </a:rPr>
              <a:t>create a technical (IT) solution for flexibility services </a:t>
            </a:r>
            <a:r>
              <a:rPr lang="en-US" dirty="0">
                <a:latin typeface="Verdana" panose="020B0604030504040204" pitchFamily="34" charset="0"/>
                <a:ea typeface="Verdana" panose="020B0604030504040204" pitchFamily="34" charset="0"/>
                <a:cs typeface="Verdana" panose="020B0604030504040204" pitchFamily="34" charset="0"/>
              </a:rPr>
              <a:t>in Baltic-Nordic region and thus enable more efficient use of human and technical resources. </a:t>
            </a:r>
            <a:endParaRPr lang="lv-LV" dirty="0">
              <a:latin typeface="Verdana" panose="020B0604030504040204" pitchFamily="34" charset="0"/>
              <a:ea typeface="Verdana" panose="020B0604030504040204" pitchFamily="34" charset="0"/>
              <a:cs typeface="Verdana" panose="020B0604030504040204" pitchFamily="34" charset="0"/>
            </a:endParaRPr>
          </a:p>
          <a:p>
            <a:endParaRPr lang="lv-LV" dirty="0"/>
          </a:p>
          <a:p>
            <a:r>
              <a:rPr lang="en-US" b="1" dirty="0"/>
              <a:t>Lead Partner:</a:t>
            </a:r>
            <a:r>
              <a:rPr lang="en-US" dirty="0"/>
              <a:t> Estonia. </a:t>
            </a:r>
            <a:endParaRPr lang="lv-LV" dirty="0"/>
          </a:p>
          <a:p>
            <a:r>
              <a:rPr lang="en-US" b="1" dirty="0"/>
              <a:t>Project partners:</a:t>
            </a:r>
            <a:r>
              <a:rPr lang="en-US" dirty="0"/>
              <a:t> Latvia, Lithuania, Finland.</a:t>
            </a:r>
            <a:endParaRPr lang="lv-LV" dirty="0"/>
          </a:p>
          <a:p>
            <a:r>
              <a:rPr lang="en-US" b="1" dirty="0"/>
              <a:t>Estimated duration:</a:t>
            </a:r>
            <a:r>
              <a:rPr lang="en-US" dirty="0"/>
              <a:t> 36 months.</a:t>
            </a:r>
            <a:endParaRPr lang="lv-LV" dirty="0"/>
          </a:p>
          <a:p>
            <a:endParaRPr lang="lv-LV" dirty="0"/>
          </a:p>
        </p:txBody>
      </p:sp>
      <p:sp>
        <p:nvSpPr>
          <p:cNvPr id="6" name="Slide Number Placeholder 5"/>
          <p:cNvSpPr>
            <a:spLocks noGrp="1"/>
          </p:cNvSpPr>
          <p:nvPr>
            <p:ph type="sldNum" sz="quarter" idx="13"/>
          </p:nvPr>
        </p:nvSpPr>
        <p:spPr/>
        <p:txBody>
          <a:bodyPr/>
          <a:lstStyle/>
          <a:p>
            <a:fld id="{A6796DE6-10EE-424E-994A-972C0376029D}" type="slidenum">
              <a:rPr lang="en-US" altLang="lv-LV" smtClean="0"/>
              <a:pPr/>
              <a:t>14</a:t>
            </a:fld>
            <a:endParaRPr lang="en-US" altLang="lv-LV"/>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8743" y="5694668"/>
            <a:ext cx="1728057" cy="857278"/>
          </a:xfrm>
          <a:prstGeom prst="rect">
            <a:avLst/>
          </a:prstGeom>
        </p:spPr>
      </p:pic>
    </p:spTree>
    <p:extLst>
      <p:ext uri="{BB962C8B-B14F-4D97-AF65-F5344CB8AC3E}">
        <p14:creationId xmlns:p14="http://schemas.microsoft.com/office/powerpoint/2010/main" val="178572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627797"/>
            <a:ext cx="6096000" cy="789844"/>
          </a:xfrm>
        </p:spPr>
        <p:txBody>
          <a:bodyPr/>
          <a:lstStyle/>
          <a:p>
            <a:r>
              <a:rPr lang="lv-LV" dirty="0"/>
              <a:t>CURRENT FLAGSHIP</a:t>
            </a:r>
          </a:p>
        </p:txBody>
      </p:sp>
      <p:sp>
        <p:nvSpPr>
          <p:cNvPr id="3" name="Content Placeholder 2"/>
          <p:cNvSpPr>
            <a:spLocks noGrp="1"/>
          </p:cNvSpPr>
          <p:nvPr>
            <p:ph idx="1"/>
          </p:nvPr>
        </p:nvSpPr>
        <p:spPr>
          <a:xfrm>
            <a:off x="477673" y="1569493"/>
            <a:ext cx="8209128" cy="5158853"/>
          </a:xfrm>
        </p:spPr>
        <p:txBody>
          <a:bodyPr>
            <a:normAutofit fontScale="85000" lnSpcReduction="20000"/>
          </a:bodyPr>
          <a:lstStyle/>
          <a:p>
            <a:pPr algn="just">
              <a:lnSpc>
                <a:spcPct val="150000"/>
              </a:lnSpc>
              <a:spcBef>
                <a:spcPts val="600"/>
              </a:spcBef>
              <a:spcAft>
                <a:spcPts val="0"/>
              </a:spcAft>
              <a:buClr>
                <a:srgbClr val="228B9D"/>
              </a:buClr>
              <a:defRPr/>
            </a:pPr>
            <a:r>
              <a:rPr lang="lv-LV" sz="2600" b="1" dirty="0"/>
              <a:t>6. </a:t>
            </a:r>
            <a:r>
              <a:rPr lang="en-US" sz="2600" b="1" dirty="0"/>
              <a:t>CO-ENERGY</a:t>
            </a:r>
            <a:r>
              <a:rPr lang="en-US" sz="2600" dirty="0"/>
              <a:t> - Establishment and operation of cooperatives to generate energy</a:t>
            </a:r>
            <a:endParaRPr lang="lv-LV" sz="2600" dirty="0"/>
          </a:p>
          <a:p>
            <a:pPr marL="342900" indent="-342900">
              <a:buFont typeface="Wingdings" panose="05000000000000000000" pitchFamily="2" charset="2"/>
              <a:buChar char="Ø"/>
            </a:pPr>
            <a:r>
              <a:rPr lang="en-US" dirty="0"/>
              <a:t>Main </a:t>
            </a:r>
            <a:r>
              <a:rPr lang="en-US" b="1" dirty="0"/>
              <a:t>project goals</a:t>
            </a:r>
            <a:r>
              <a:rPr lang="en-US" dirty="0"/>
              <a:t>:</a:t>
            </a:r>
            <a:endParaRPr lang="lv-LV" dirty="0"/>
          </a:p>
          <a:p>
            <a:pPr marL="723900"/>
            <a:r>
              <a:rPr lang="en-US" dirty="0"/>
              <a:t>- implementation of best practices for energy co-operatives;</a:t>
            </a:r>
            <a:endParaRPr lang="lv-LV" dirty="0"/>
          </a:p>
          <a:p>
            <a:pPr marL="723900"/>
            <a:r>
              <a:rPr lang="en-US" dirty="0"/>
              <a:t>- setup of 12-15 power generating co-operatives by 90 SMEs;</a:t>
            </a:r>
            <a:endParaRPr lang="lv-LV" dirty="0"/>
          </a:p>
          <a:p>
            <a:pPr marL="723900"/>
            <a:r>
              <a:rPr lang="en-US" dirty="0"/>
              <a:t>- completion of at least one pilot co-operative;</a:t>
            </a:r>
            <a:endParaRPr lang="lv-LV" dirty="0"/>
          </a:p>
          <a:p>
            <a:pPr marL="898525" indent="-174625"/>
            <a:r>
              <a:rPr lang="en-US" dirty="0"/>
              <a:t>- setup of regional power innovation clusters and development of regional strategies;</a:t>
            </a:r>
            <a:endParaRPr lang="lv-LV" dirty="0"/>
          </a:p>
          <a:p>
            <a:pPr marL="723900"/>
            <a:r>
              <a:rPr lang="en-US" dirty="0"/>
              <a:t>- tested trainings and concepts of counselling.</a:t>
            </a:r>
            <a:endParaRPr lang="lv-LV" dirty="0"/>
          </a:p>
          <a:p>
            <a:pPr marL="342900" indent="-342900" algn="just">
              <a:lnSpc>
                <a:spcPct val="120000"/>
              </a:lnSpc>
              <a:spcBef>
                <a:spcPts val="0"/>
              </a:spcBef>
              <a:spcAft>
                <a:spcPts val="0"/>
              </a:spcAft>
              <a:buClr>
                <a:srgbClr val="228B9D"/>
              </a:buClr>
              <a:buFont typeface="Wingdings" panose="05000000000000000000" pitchFamily="2" charset="2"/>
              <a:buChar char="Ø"/>
              <a:defRPr/>
            </a:pPr>
            <a:r>
              <a:rPr lang="en-US" dirty="0"/>
              <a:t>The project </a:t>
            </a:r>
            <a:r>
              <a:rPr lang="en-US" b="1" dirty="0"/>
              <a:t>will contribute </a:t>
            </a:r>
            <a:r>
              <a:rPr lang="en-US" dirty="0"/>
              <a:t>to bridging the gap between regional pioneers</a:t>
            </a:r>
            <a:r>
              <a:rPr lang="lv-LV" dirty="0"/>
              <a:t>, t.i., </a:t>
            </a:r>
            <a:r>
              <a:rPr lang="en-US" dirty="0"/>
              <a:t>Denmark, Finland and to some extent in Germany</a:t>
            </a:r>
            <a:r>
              <a:rPr lang="lv-LV" dirty="0"/>
              <a:t>,</a:t>
            </a:r>
            <a:r>
              <a:rPr lang="en-US" dirty="0"/>
              <a:t> and other BSR countries.</a:t>
            </a:r>
            <a:endParaRPr lang="lv-LV" dirty="0"/>
          </a:p>
          <a:p>
            <a:endParaRPr lang="lv-LV" b="1" dirty="0"/>
          </a:p>
          <a:p>
            <a:r>
              <a:rPr lang="en-US" b="1" dirty="0"/>
              <a:t>Lead Partner:</a:t>
            </a:r>
            <a:r>
              <a:rPr lang="en-US" dirty="0"/>
              <a:t> Germany</a:t>
            </a:r>
            <a:endParaRPr lang="lv-LV" dirty="0"/>
          </a:p>
          <a:p>
            <a:r>
              <a:rPr lang="en-US" b="1" dirty="0"/>
              <a:t>Project partners:</a:t>
            </a:r>
            <a:r>
              <a:rPr lang="en-US" dirty="0"/>
              <a:t> Poland, Lithuania, Latvia</a:t>
            </a:r>
            <a:r>
              <a:rPr lang="lv-LV" dirty="0"/>
              <a:t>,</a:t>
            </a:r>
            <a:r>
              <a:rPr lang="en-US" dirty="0"/>
              <a:t> Finland, </a:t>
            </a:r>
            <a:endParaRPr lang="lv-LV" dirty="0"/>
          </a:p>
          <a:p>
            <a:r>
              <a:rPr lang="en-US" dirty="0"/>
              <a:t>Denmark, Germany.</a:t>
            </a:r>
            <a:endParaRPr lang="lv-LV" dirty="0"/>
          </a:p>
          <a:p>
            <a:r>
              <a:rPr lang="en-US" b="1" dirty="0"/>
              <a:t>Estimated duration:</a:t>
            </a:r>
            <a:r>
              <a:rPr lang="en-US" dirty="0"/>
              <a:t> 36 months.</a:t>
            </a:r>
            <a:endParaRPr lang="lv-LV" dirty="0"/>
          </a:p>
        </p:txBody>
      </p:sp>
      <p:sp>
        <p:nvSpPr>
          <p:cNvPr id="6" name="Slide Number Placeholder 5"/>
          <p:cNvSpPr>
            <a:spLocks noGrp="1"/>
          </p:cNvSpPr>
          <p:nvPr>
            <p:ph type="sldNum" sz="quarter" idx="13"/>
          </p:nvPr>
        </p:nvSpPr>
        <p:spPr/>
        <p:txBody>
          <a:bodyPr/>
          <a:lstStyle/>
          <a:p>
            <a:fld id="{A6796DE6-10EE-424E-994A-972C0376029D}" type="slidenum">
              <a:rPr lang="en-US" altLang="lv-LV" smtClean="0"/>
              <a:pPr/>
              <a:t>15</a:t>
            </a:fld>
            <a:endParaRPr lang="en-US" altLang="lv-LV"/>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8743" y="5694668"/>
            <a:ext cx="1728057" cy="857278"/>
          </a:xfrm>
          <a:prstGeom prst="rect">
            <a:avLst/>
          </a:prstGeom>
        </p:spPr>
      </p:pic>
    </p:spTree>
    <p:extLst>
      <p:ext uri="{BB962C8B-B14F-4D97-AF65-F5344CB8AC3E}">
        <p14:creationId xmlns:p14="http://schemas.microsoft.com/office/powerpoint/2010/main" val="2488538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614149"/>
            <a:ext cx="6096000" cy="803492"/>
          </a:xfrm>
        </p:spPr>
        <p:txBody>
          <a:bodyPr/>
          <a:lstStyle/>
          <a:p>
            <a:r>
              <a:rPr lang="lv-LV" dirty="0"/>
              <a:t>CURRENT FLAGSHIP</a:t>
            </a:r>
          </a:p>
        </p:txBody>
      </p:sp>
      <p:sp>
        <p:nvSpPr>
          <p:cNvPr id="3" name="Content Placeholder 2"/>
          <p:cNvSpPr>
            <a:spLocks noGrp="1"/>
          </p:cNvSpPr>
          <p:nvPr>
            <p:ph idx="1"/>
          </p:nvPr>
        </p:nvSpPr>
        <p:spPr>
          <a:xfrm>
            <a:off x="491319" y="1624084"/>
            <a:ext cx="8195481" cy="5005316"/>
          </a:xfrm>
        </p:spPr>
        <p:txBody>
          <a:bodyPr>
            <a:normAutofit fontScale="92500" lnSpcReduction="20000"/>
          </a:bodyPr>
          <a:lstStyle/>
          <a:p>
            <a:pPr algn="just">
              <a:lnSpc>
                <a:spcPct val="120000"/>
              </a:lnSpc>
              <a:spcBef>
                <a:spcPts val="600"/>
              </a:spcBef>
              <a:spcAft>
                <a:spcPts val="0"/>
              </a:spcAft>
              <a:buClr>
                <a:srgbClr val="228B9D"/>
              </a:buClr>
              <a:defRPr/>
            </a:pPr>
            <a:r>
              <a:rPr lang="lv-LV" sz="2400" b="1" dirty="0"/>
              <a:t>7. </a:t>
            </a:r>
            <a:r>
              <a:rPr lang="en-US" sz="2400" b="1" dirty="0"/>
              <a:t>COPREMM</a:t>
            </a:r>
            <a:r>
              <a:rPr lang="en-US" sz="2400" dirty="0"/>
              <a:t> - Conceiving and Piloting Resources Efficiency Management Measures for carbon</a:t>
            </a:r>
            <a:r>
              <a:rPr lang="lv-LV" sz="2400" dirty="0"/>
              <a:t> </a:t>
            </a:r>
            <a:r>
              <a:rPr lang="en-US" sz="2400" dirty="0"/>
              <a:t>free heating in rural BSR communities</a:t>
            </a:r>
            <a:endParaRPr lang="lv-LV" sz="2400" dirty="0"/>
          </a:p>
          <a:p>
            <a:pPr marL="342900" indent="-342900" algn="just">
              <a:lnSpc>
                <a:spcPct val="120000"/>
              </a:lnSpc>
              <a:spcBef>
                <a:spcPts val="600"/>
              </a:spcBef>
              <a:spcAft>
                <a:spcPts val="0"/>
              </a:spcAft>
              <a:buClr>
                <a:srgbClr val="228B9D"/>
              </a:buClr>
              <a:buFont typeface="Wingdings" panose="05000000000000000000" pitchFamily="2" charset="2"/>
              <a:buChar char="Ø"/>
              <a:defRPr/>
            </a:pPr>
            <a:r>
              <a:rPr lang="en-US" sz="1800" dirty="0"/>
              <a:t>The project </a:t>
            </a:r>
            <a:r>
              <a:rPr lang="en-US" sz="1800" b="1" dirty="0"/>
              <a:t>promotes</a:t>
            </a:r>
            <a:r>
              <a:rPr lang="en-US" sz="1800" dirty="0"/>
              <a:t> a more efficient use of climate-friendly resources by sharing best practices and testing adequate heating technologies. </a:t>
            </a:r>
            <a:endParaRPr lang="lv-LV" sz="1800" dirty="0"/>
          </a:p>
          <a:p>
            <a:pPr marL="342900" indent="-342900" algn="just">
              <a:lnSpc>
                <a:spcPct val="120000"/>
              </a:lnSpc>
              <a:spcBef>
                <a:spcPts val="600"/>
              </a:spcBef>
              <a:spcAft>
                <a:spcPts val="0"/>
              </a:spcAft>
              <a:buClr>
                <a:srgbClr val="228B9D"/>
              </a:buClr>
              <a:buFont typeface="Wingdings" panose="05000000000000000000" pitchFamily="2" charset="2"/>
              <a:buChar char="Ø"/>
              <a:defRPr/>
            </a:pPr>
            <a:r>
              <a:rPr lang="en-US" sz="1800" dirty="0"/>
              <a:t>It </a:t>
            </a:r>
            <a:r>
              <a:rPr lang="en-US" sz="1800" b="1" dirty="0"/>
              <a:t>focuses </a:t>
            </a:r>
            <a:r>
              <a:rPr lang="en-US" sz="1800" dirty="0"/>
              <a:t>on administrative bodies of small rural municipalities which intend to develop emission neutral regions. </a:t>
            </a:r>
            <a:endParaRPr lang="lv-LV" sz="1800" dirty="0"/>
          </a:p>
          <a:p>
            <a:pPr marL="342900" indent="-342900" algn="just">
              <a:lnSpc>
                <a:spcPct val="120000"/>
              </a:lnSpc>
              <a:spcBef>
                <a:spcPts val="600"/>
              </a:spcBef>
              <a:spcAft>
                <a:spcPts val="0"/>
              </a:spcAft>
              <a:buClr>
                <a:srgbClr val="228B9D"/>
              </a:buClr>
              <a:buFont typeface="Wingdings" panose="05000000000000000000" pitchFamily="2" charset="2"/>
              <a:buChar char="Ø"/>
              <a:defRPr/>
            </a:pPr>
            <a:r>
              <a:rPr lang="lv-LV" sz="1800" dirty="0"/>
              <a:t>E</a:t>
            </a:r>
            <a:r>
              <a:rPr lang="en-US" sz="1800" dirty="0" err="1"/>
              <a:t>xperienced</a:t>
            </a:r>
            <a:r>
              <a:rPr lang="en-US" sz="1800" dirty="0"/>
              <a:t> municipalities</a:t>
            </a:r>
            <a:r>
              <a:rPr lang="lv-LV" sz="1800" dirty="0"/>
              <a:t> </a:t>
            </a:r>
            <a:r>
              <a:rPr lang="en-US" sz="1800" dirty="0"/>
              <a:t>will form a </a:t>
            </a:r>
            <a:r>
              <a:rPr lang="en-US" sz="1800" b="1" dirty="0"/>
              <a:t>group of coaches </a:t>
            </a:r>
            <a:r>
              <a:rPr lang="en-US" sz="1800" dirty="0"/>
              <a:t>which will be established as Baltic Sea Region competence center and train also future local coaches.</a:t>
            </a:r>
            <a:endParaRPr lang="lv-LV" sz="1800" dirty="0"/>
          </a:p>
          <a:p>
            <a:endParaRPr lang="lv-LV" sz="1800" b="1" dirty="0"/>
          </a:p>
          <a:p>
            <a:r>
              <a:rPr lang="en-US" sz="1800" b="1" dirty="0"/>
              <a:t>Lead Partner:</a:t>
            </a:r>
            <a:r>
              <a:rPr lang="en-US" sz="1800" dirty="0"/>
              <a:t> Germany</a:t>
            </a:r>
            <a:endParaRPr lang="lv-LV" sz="1800" dirty="0"/>
          </a:p>
          <a:p>
            <a:r>
              <a:rPr lang="en-US" sz="1800" b="1" dirty="0"/>
              <a:t>Project partners:</a:t>
            </a:r>
            <a:r>
              <a:rPr lang="en-US" sz="1800" dirty="0"/>
              <a:t> Germany, Denmark, Finland, </a:t>
            </a:r>
            <a:endParaRPr lang="lv-LV" sz="1800" dirty="0"/>
          </a:p>
          <a:p>
            <a:r>
              <a:rPr lang="en-US" sz="1800" dirty="0"/>
              <a:t>Latvia, Poland.</a:t>
            </a:r>
            <a:endParaRPr lang="lv-LV" sz="1800" dirty="0"/>
          </a:p>
          <a:p>
            <a:r>
              <a:rPr lang="en-US" sz="1800" b="1" dirty="0"/>
              <a:t>Estimated duration:</a:t>
            </a:r>
            <a:r>
              <a:rPr lang="en-US" sz="1800" dirty="0"/>
              <a:t> 36 months.</a:t>
            </a:r>
            <a:endParaRPr lang="lv-LV" sz="1800" dirty="0"/>
          </a:p>
          <a:p>
            <a:endParaRPr lang="lv-LV" dirty="0"/>
          </a:p>
        </p:txBody>
      </p:sp>
      <p:sp>
        <p:nvSpPr>
          <p:cNvPr id="6" name="Slide Number Placeholder 5"/>
          <p:cNvSpPr>
            <a:spLocks noGrp="1"/>
          </p:cNvSpPr>
          <p:nvPr>
            <p:ph type="sldNum" sz="quarter" idx="13"/>
          </p:nvPr>
        </p:nvSpPr>
        <p:spPr/>
        <p:txBody>
          <a:bodyPr/>
          <a:lstStyle/>
          <a:p>
            <a:fld id="{A6796DE6-10EE-424E-994A-972C0376029D}" type="slidenum">
              <a:rPr lang="en-US" altLang="lv-LV" smtClean="0"/>
              <a:pPr/>
              <a:t>16</a:t>
            </a:fld>
            <a:endParaRPr lang="en-US" altLang="lv-LV"/>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8743" y="5694668"/>
            <a:ext cx="1728057" cy="857278"/>
          </a:xfrm>
          <a:prstGeom prst="rect">
            <a:avLst/>
          </a:prstGeom>
        </p:spPr>
      </p:pic>
    </p:spTree>
    <p:extLst>
      <p:ext uri="{BB962C8B-B14F-4D97-AF65-F5344CB8AC3E}">
        <p14:creationId xmlns:p14="http://schemas.microsoft.com/office/powerpoint/2010/main" val="3416819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518614"/>
            <a:ext cx="6096000" cy="899027"/>
          </a:xfrm>
        </p:spPr>
        <p:txBody>
          <a:bodyPr/>
          <a:lstStyle/>
          <a:p>
            <a:r>
              <a:rPr lang="lv-LV" dirty="0"/>
              <a:t>CURRENT FLAGSHIP</a:t>
            </a:r>
          </a:p>
        </p:txBody>
      </p:sp>
      <p:sp>
        <p:nvSpPr>
          <p:cNvPr id="3" name="Content Placeholder 2"/>
          <p:cNvSpPr>
            <a:spLocks noGrp="1"/>
          </p:cNvSpPr>
          <p:nvPr>
            <p:ph idx="1"/>
          </p:nvPr>
        </p:nvSpPr>
        <p:spPr>
          <a:xfrm>
            <a:off x="491319" y="1542197"/>
            <a:ext cx="8195481" cy="4870795"/>
          </a:xfrm>
        </p:spPr>
        <p:txBody>
          <a:bodyPr>
            <a:noAutofit/>
          </a:bodyPr>
          <a:lstStyle/>
          <a:p>
            <a:r>
              <a:rPr lang="lv-LV" sz="1800" b="1" kern="0" dirty="0"/>
              <a:t>8. </a:t>
            </a:r>
            <a:r>
              <a:rPr lang="en-US" sz="1800" b="1" kern="0" dirty="0"/>
              <a:t>URBAN BIOGAS HUBS </a:t>
            </a:r>
            <a:r>
              <a:rPr lang="en-US" sz="1800" kern="0" dirty="0"/>
              <a:t>- Enhancing the use of biogas for urban transport</a:t>
            </a:r>
          </a:p>
          <a:p>
            <a:pPr marL="361950" indent="-361950">
              <a:buFont typeface="Wingdings" panose="05000000000000000000" pitchFamily="2" charset="2"/>
              <a:buChar char="Ø"/>
            </a:pPr>
            <a:r>
              <a:rPr lang="en-US" sz="1600" kern="0" dirty="0"/>
              <a:t>The project </a:t>
            </a:r>
            <a:r>
              <a:rPr lang="en-US" sz="1600" b="1" kern="0" dirty="0"/>
              <a:t>aims</a:t>
            </a:r>
            <a:r>
              <a:rPr lang="en-US" sz="1600" kern="0" dirty="0"/>
              <a:t> to demonstrate for politicians and private sector directors that biogas is a competitive alternative from the financial, environment, climate and health aspects with the benefit of local/regional fuel supply and production. </a:t>
            </a:r>
          </a:p>
          <a:p>
            <a:pPr marL="361950" indent="-361950">
              <a:buFont typeface="Wingdings" panose="05000000000000000000" pitchFamily="2" charset="2"/>
              <a:buChar char="Ø"/>
            </a:pPr>
            <a:r>
              <a:rPr lang="en-US" sz="1600" kern="0" dirty="0"/>
              <a:t>The project </a:t>
            </a:r>
            <a:r>
              <a:rPr lang="en-US" sz="1600" b="1" kern="0" dirty="0"/>
              <a:t>focuses</a:t>
            </a:r>
            <a:r>
              <a:rPr lang="en-US" sz="1600" kern="0" dirty="0"/>
              <a:t> on developing the security of fuel supply and regional substrates collection capacity; researching the relative economic and environmental performance of modern biogas buses as compared to traditional diesel and other fuel buses; as well as elaborating and implementing solution-wide ‘holistic’ business models, that include an innovative approach to green public procurement and financial setup.</a:t>
            </a:r>
          </a:p>
          <a:p>
            <a:pPr marL="361950" indent="-361950">
              <a:buFont typeface="Wingdings" panose="05000000000000000000" pitchFamily="2" charset="2"/>
              <a:buChar char="Ø"/>
            </a:pPr>
            <a:r>
              <a:rPr lang="en-US" sz="1600" kern="0" dirty="0"/>
              <a:t>The project will </a:t>
            </a:r>
            <a:r>
              <a:rPr lang="en-US" sz="1600" b="1" kern="0" dirty="0"/>
              <a:t>address</a:t>
            </a:r>
            <a:r>
              <a:rPr lang="en-US" sz="1600" kern="0" dirty="0"/>
              <a:t> a technology that reduces external costs, including mitigation and adaptation to climate change, in the areas of freight and/or passenger transport.</a:t>
            </a:r>
            <a:endParaRPr lang="en-US" sz="1600" b="1" dirty="0"/>
          </a:p>
          <a:p>
            <a:r>
              <a:rPr lang="en-US" sz="1600" b="1" dirty="0"/>
              <a:t>Lead Partner:</a:t>
            </a:r>
            <a:r>
              <a:rPr lang="en-US" sz="1600" dirty="0"/>
              <a:t> Sweden </a:t>
            </a:r>
          </a:p>
          <a:p>
            <a:r>
              <a:rPr lang="en-US" sz="1600" b="1" dirty="0"/>
              <a:t>Project partners:</a:t>
            </a:r>
            <a:r>
              <a:rPr lang="en-US" sz="1600" dirty="0"/>
              <a:t> Sweden, Poland, Estonia, Denmark, </a:t>
            </a:r>
          </a:p>
          <a:p>
            <a:r>
              <a:rPr lang="en-US" sz="1600" dirty="0"/>
              <a:t>Finland</a:t>
            </a:r>
          </a:p>
          <a:p>
            <a:r>
              <a:rPr lang="en-US" sz="1600" b="1" dirty="0"/>
              <a:t>Estimated duration: </a:t>
            </a:r>
            <a:r>
              <a:rPr lang="en-US" sz="1600" dirty="0"/>
              <a:t>36 months.</a:t>
            </a:r>
          </a:p>
        </p:txBody>
      </p:sp>
      <p:sp>
        <p:nvSpPr>
          <p:cNvPr id="6" name="Slide Number Placeholder 5"/>
          <p:cNvSpPr>
            <a:spLocks noGrp="1"/>
          </p:cNvSpPr>
          <p:nvPr>
            <p:ph type="sldNum" sz="quarter" idx="13"/>
          </p:nvPr>
        </p:nvSpPr>
        <p:spPr>
          <a:xfrm>
            <a:off x="8366078" y="6324600"/>
            <a:ext cx="473122" cy="304800"/>
          </a:xfrm>
        </p:spPr>
        <p:txBody>
          <a:bodyPr/>
          <a:lstStyle/>
          <a:p>
            <a:fld id="{A6796DE6-10EE-424E-994A-972C0376029D}" type="slidenum">
              <a:rPr lang="en-US" altLang="lv-LV" smtClean="0"/>
              <a:pPr/>
              <a:t>17</a:t>
            </a:fld>
            <a:endParaRPr lang="en-US" altLang="lv-LV"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8743" y="5694668"/>
            <a:ext cx="1728057" cy="857278"/>
          </a:xfrm>
          <a:prstGeom prst="rect">
            <a:avLst/>
          </a:prstGeom>
        </p:spPr>
      </p:pic>
    </p:spTree>
    <p:extLst>
      <p:ext uri="{BB962C8B-B14F-4D97-AF65-F5344CB8AC3E}">
        <p14:creationId xmlns:p14="http://schemas.microsoft.com/office/powerpoint/2010/main" val="943867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EUSBSR Annual </a:t>
            </a:r>
            <a:r>
              <a:rPr lang="lv-LV" dirty="0" err="1"/>
              <a:t>fora</a:t>
            </a:r>
            <a:endParaRPr lang="en-GB" dirty="0"/>
          </a:p>
        </p:txBody>
      </p:sp>
      <p:sp>
        <p:nvSpPr>
          <p:cNvPr id="3" name="Content Placeholder 2"/>
          <p:cNvSpPr>
            <a:spLocks noGrp="1"/>
          </p:cNvSpPr>
          <p:nvPr>
            <p:ph idx="1"/>
          </p:nvPr>
        </p:nvSpPr>
        <p:spPr>
          <a:xfrm>
            <a:off x="567559" y="1752600"/>
            <a:ext cx="8119241" cy="4373573"/>
          </a:xfrm>
        </p:spPr>
        <p:txBody>
          <a:bodyPr>
            <a:normAutofit/>
          </a:bodyPr>
          <a:lstStyle/>
          <a:p>
            <a:pPr marL="342900" indent="-342900">
              <a:buFont typeface="Wingdings" panose="05000000000000000000" pitchFamily="2" charset="2"/>
              <a:buChar char="Ø"/>
            </a:pPr>
            <a:r>
              <a:rPr lang="en-GB" dirty="0"/>
              <a:t>Since 2010 a yearly forum has been organised to support the EUSBSR. </a:t>
            </a:r>
          </a:p>
          <a:p>
            <a:pPr marL="342900" indent="-342900">
              <a:buFont typeface="Wingdings" panose="05000000000000000000" pitchFamily="2" charset="2"/>
              <a:buChar char="Ø"/>
            </a:pPr>
            <a:r>
              <a:rPr lang="en-GB" dirty="0"/>
              <a:t>Participants from governments, international organisations, NGOs, universities, local and regional administrations and business discussed a broad range of issues relevant for the Baltic Sea Region.</a:t>
            </a:r>
          </a:p>
          <a:p>
            <a:pPr marL="342900" indent="-342900">
              <a:buFont typeface="Wingdings" panose="05000000000000000000" pitchFamily="2" charset="2"/>
              <a:buChar char="Ø"/>
            </a:pPr>
            <a:r>
              <a:rPr lang="en-GB" dirty="0"/>
              <a:t>EUSBSR 9th Annual Forum</a:t>
            </a:r>
            <a:r>
              <a:rPr lang="lv-LV" dirty="0"/>
              <a:t> i</a:t>
            </a:r>
            <a:r>
              <a:rPr lang="en-GB" dirty="0"/>
              <a:t>s planned in</a:t>
            </a:r>
            <a:r>
              <a:rPr lang="lv-LV" dirty="0"/>
              <a:t> </a:t>
            </a:r>
            <a:r>
              <a:rPr lang="en-GB" dirty="0"/>
              <a:t>Tallinn, Estonia on 4-5 June 2018 in</a:t>
            </a:r>
            <a:r>
              <a:rPr lang="lv-LV" dirty="0"/>
              <a:t> </a:t>
            </a:r>
            <a:r>
              <a:rPr lang="en-GB" dirty="0" err="1"/>
              <a:t>Kultuurikatel</a:t>
            </a:r>
            <a:r>
              <a:rPr lang="en-GB" dirty="0"/>
              <a:t>.</a:t>
            </a:r>
          </a:p>
          <a:p>
            <a:pPr marL="342900" indent="-342900">
              <a:buFont typeface="Wingdings" panose="05000000000000000000" pitchFamily="2" charset="2"/>
              <a:buChar char="Ø"/>
            </a:pPr>
            <a:r>
              <a:rPr lang="en-GB" dirty="0"/>
              <a:t>Main theme: </a:t>
            </a:r>
            <a:r>
              <a:rPr lang="en-GB" b="1" dirty="0"/>
              <a:t>After 2020- </a:t>
            </a:r>
            <a:r>
              <a:rPr lang="en-GB" dirty="0"/>
              <a:t>EUSBSR and future</a:t>
            </a:r>
            <a:r>
              <a:rPr lang="lv-LV" dirty="0"/>
              <a:t> </a:t>
            </a:r>
            <a:r>
              <a:rPr lang="en-GB" dirty="0"/>
              <a:t>of EU policies especially cohesion policy,</a:t>
            </a:r>
            <a:r>
              <a:rPr lang="lv-LV" dirty="0"/>
              <a:t> </a:t>
            </a:r>
            <a:r>
              <a:rPr lang="en-GB" dirty="0"/>
              <a:t>funds and programmes</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45931" y="5299841"/>
            <a:ext cx="2340869" cy="1161290"/>
          </a:xfrm>
          <a:prstGeom prst="rect">
            <a:avLst/>
          </a:prstGeom>
        </p:spPr>
      </p:pic>
    </p:spTree>
    <p:extLst>
      <p:ext uri="{BB962C8B-B14F-4D97-AF65-F5344CB8AC3E}">
        <p14:creationId xmlns:p14="http://schemas.microsoft.com/office/powerpoint/2010/main" val="426965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1"/>
          <p:cNvSpPr>
            <a:spLocks noGrp="1"/>
          </p:cNvSpPr>
          <p:nvPr>
            <p:ph type="body" sz="quarter" idx="10"/>
          </p:nvPr>
        </p:nvSpPr>
        <p:spPr>
          <a:xfrm>
            <a:off x="685800" y="3490913"/>
            <a:ext cx="7772400" cy="914400"/>
          </a:xfrm>
        </p:spPr>
        <p:txBody>
          <a:bodyPr/>
          <a:lstStyle/>
          <a:p>
            <a:r>
              <a:rPr lang="en-GB" altLang="lv-LV" sz="4400">
                <a:solidFill>
                  <a:srgbClr val="228B9D"/>
                </a:solidFill>
              </a:rPr>
              <a:t>Thank you!</a:t>
            </a:r>
          </a:p>
        </p:txBody>
      </p:sp>
      <p:sp>
        <p:nvSpPr>
          <p:cNvPr id="19459" name="Text Placeholder 2"/>
          <p:cNvSpPr>
            <a:spLocks noGrp="1"/>
          </p:cNvSpPr>
          <p:nvPr>
            <p:ph type="body" sz="quarter" idx="11"/>
          </p:nvPr>
        </p:nvSpPr>
        <p:spPr>
          <a:xfrm>
            <a:off x="685800" y="4489450"/>
            <a:ext cx="7772400" cy="2078038"/>
          </a:xfrm>
        </p:spPr>
        <p:txBody>
          <a:bodyPr/>
          <a:lstStyle/>
          <a:p>
            <a:pPr>
              <a:lnSpc>
                <a:spcPct val="90000"/>
              </a:lnSpc>
            </a:pPr>
            <a:endParaRPr lang="lv-LV" altLang="lv-LV" sz="1200" b="1"/>
          </a:p>
          <a:p>
            <a:pPr>
              <a:lnSpc>
                <a:spcPct val="90000"/>
              </a:lnSpc>
            </a:pPr>
            <a:r>
              <a:rPr lang="en-GB" altLang="lv-LV" sz="1200" b="1"/>
              <a:t>Ministry of Economics of the Republic of Latvia</a:t>
            </a:r>
          </a:p>
          <a:p>
            <a:pPr>
              <a:lnSpc>
                <a:spcPct val="90000"/>
              </a:lnSpc>
            </a:pPr>
            <a:r>
              <a:rPr lang="en-GB" altLang="lv-LV" sz="1200"/>
              <a:t>Address: Brīvības iela 55, Rīga, LV-1519, Latvia</a:t>
            </a:r>
            <a:endParaRPr lang="lv-LV" altLang="lv-LV" sz="1200"/>
          </a:p>
          <a:p>
            <a:pPr>
              <a:lnSpc>
                <a:spcPct val="90000"/>
              </a:lnSpc>
            </a:pPr>
            <a:r>
              <a:rPr lang="lv-LV" altLang="lv-LV" sz="1200"/>
              <a:t>P</a:t>
            </a:r>
            <a:r>
              <a:rPr lang="en-GB" altLang="lv-LV" sz="1200"/>
              <a:t>hone</a:t>
            </a:r>
            <a:r>
              <a:rPr lang="lv-LV" altLang="lv-LV" sz="1200"/>
              <a:t>:</a:t>
            </a:r>
            <a:r>
              <a:rPr lang="en-GB" altLang="lv-LV" sz="1200"/>
              <a:t> +371 67013100</a:t>
            </a:r>
            <a:endParaRPr lang="lv-LV" altLang="lv-LV" sz="1200"/>
          </a:p>
          <a:p>
            <a:pPr>
              <a:lnSpc>
                <a:spcPct val="90000"/>
              </a:lnSpc>
            </a:pPr>
            <a:r>
              <a:rPr lang="lv-LV" altLang="lv-LV" sz="1200"/>
              <a:t>F</a:t>
            </a:r>
            <a:r>
              <a:rPr lang="en-GB" altLang="lv-LV" sz="1200"/>
              <a:t>ax</a:t>
            </a:r>
            <a:r>
              <a:rPr lang="lv-LV" altLang="lv-LV" sz="1200"/>
              <a:t>:</a:t>
            </a:r>
            <a:r>
              <a:rPr lang="en-GB" altLang="lv-LV" sz="1200"/>
              <a:t> +371 67280882</a:t>
            </a:r>
            <a:endParaRPr lang="lv-LV" altLang="lv-LV" sz="1200"/>
          </a:p>
          <a:p>
            <a:pPr>
              <a:lnSpc>
                <a:spcPct val="90000"/>
              </a:lnSpc>
            </a:pPr>
            <a:r>
              <a:rPr lang="lv-LV" altLang="lv-LV" sz="1200"/>
              <a:t>E</a:t>
            </a:r>
            <a:r>
              <a:rPr lang="en-GB" altLang="lv-LV" sz="1200"/>
              <a:t>-mail</a:t>
            </a:r>
            <a:r>
              <a:rPr lang="lv-LV" altLang="lv-LV" sz="1200"/>
              <a:t>:</a:t>
            </a:r>
            <a:r>
              <a:rPr lang="en-GB" altLang="lv-LV" sz="1200"/>
              <a:t> </a:t>
            </a:r>
            <a:r>
              <a:rPr lang="en-GB" altLang="lv-LV" sz="1200">
                <a:hlinkClick r:id="rId2"/>
              </a:rPr>
              <a:t>pasts@em.gov.lv</a:t>
            </a:r>
            <a:endParaRPr lang="lv-LV" altLang="lv-LV" sz="1200"/>
          </a:p>
          <a:p>
            <a:pPr>
              <a:lnSpc>
                <a:spcPct val="90000"/>
              </a:lnSpc>
            </a:pPr>
            <a:r>
              <a:rPr lang="lv-LV" altLang="lv-LV" sz="1200"/>
              <a:t>Home page: </a:t>
            </a:r>
            <a:r>
              <a:rPr lang="en-GB" altLang="lv-LV" sz="1200">
                <a:hlinkClick r:id="rId3"/>
              </a:rPr>
              <a:t>www.em.gov.lv</a:t>
            </a:r>
            <a:endParaRPr lang="lv-LV" altLang="lv-LV" sz="1200"/>
          </a:p>
          <a:p>
            <a:pPr eaLnBrk="1" hangingPunct="1">
              <a:spcBef>
                <a:spcPct val="0"/>
              </a:spcBef>
              <a:buClr>
                <a:srgbClr val="DAEDA9"/>
              </a:buClr>
            </a:pPr>
            <a:r>
              <a:rPr lang="lv-LV" altLang="lv-LV" sz="1200"/>
              <a:t>Twitter: @EM_gov_lv, @siltinam</a:t>
            </a:r>
          </a:p>
          <a:p>
            <a:pPr eaLnBrk="1" hangingPunct="1">
              <a:spcBef>
                <a:spcPct val="0"/>
              </a:spcBef>
              <a:buClr>
                <a:srgbClr val="DAEDA9"/>
              </a:buClr>
            </a:pPr>
            <a:r>
              <a:rPr lang="lv-LV" altLang="lv-LV" sz="1200"/>
              <a:t>Youtube: </a:t>
            </a:r>
            <a:r>
              <a:rPr lang="lv-LV" altLang="lv-LV" sz="1200" u="sng">
                <a:solidFill>
                  <a:srgbClr val="005374"/>
                </a:solidFill>
                <a:hlinkClick r:id="rId4"/>
              </a:rPr>
              <a:t>http://www.youtube.com/ekonomikasministrija</a:t>
            </a:r>
            <a:endParaRPr lang="lv-LV" altLang="lv-LV" sz="1200" u="sng">
              <a:solidFill>
                <a:srgbClr val="005374"/>
              </a:solidFill>
            </a:endParaRPr>
          </a:p>
          <a:p>
            <a:pPr eaLnBrk="1" hangingPunct="1">
              <a:spcBef>
                <a:spcPct val="0"/>
              </a:spcBef>
              <a:buClr>
                <a:srgbClr val="DAEDA9"/>
              </a:buClr>
            </a:pPr>
            <a:r>
              <a:rPr lang="lv-LV" altLang="lv-LV" sz="1200"/>
              <a:t>Facebook:</a:t>
            </a:r>
            <a:r>
              <a:rPr lang="en-AU" altLang="lv-LV" sz="1200"/>
              <a:t> </a:t>
            </a:r>
            <a:r>
              <a:rPr lang="en-AU" altLang="lv-LV" sz="1200">
                <a:hlinkClick r:id="rId5"/>
              </a:rPr>
              <a:t>http:/</a:t>
            </a:r>
            <a:r>
              <a:rPr lang="lv-LV" altLang="lv-LV" sz="1200">
                <a:hlinkClick r:id="rId5"/>
              </a:rPr>
              <a:t>/</a:t>
            </a:r>
            <a:r>
              <a:rPr lang="en-AU" altLang="lv-LV" sz="1200" u="sng">
                <a:hlinkClick r:id="rId5"/>
              </a:rPr>
              <a:t>www.facebook.com/atbalstsuznemejiem</a:t>
            </a:r>
            <a:r>
              <a:rPr lang="lv-LV" altLang="lv-LV" sz="1200" u="sng"/>
              <a:t> </a:t>
            </a:r>
            <a:endParaRPr lang="lv-LV" altLang="lv-LV" sz="1200"/>
          </a:p>
          <a:p>
            <a:pPr>
              <a:lnSpc>
                <a:spcPct val="90000"/>
              </a:lnSpc>
            </a:pPr>
            <a:endParaRPr lang="lv-LV" altLang="lv-LV"/>
          </a:p>
          <a:p>
            <a:pPr>
              <a:lnSpc>
                <a:spcPct val="90000"/>
              </a:lnSpc>
            </a:pPr>
            <a:endParaRPr lang="en-GB" altLang="lv-LV"/>
          </a:p>
          <a:p>
            <a:pPr>
              <a:lnSpc>
                <a:spcPct val="90000"/>
              </a:lnSpc>
            </a:pPr>
            <a:endParaRPr lang="en-GB" altLang="lv-LV"/>
          </a:p>
        </p:txBody>
      </p:sp>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89531" y="5310556"/>
            <a:ext cx="2096814" cy="104021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200759" y="381000"/>
            <a:ext cx="6710766" cy="1036638"/>
          </a:xfrm>
        </p:spPr>
        <p:txBody>
          <a:bodyPr>
            <a:normAutofit/>
          </a:bodyPr>
          <a:lstStyle/>
          <a:p>
            <a:r>
              <a:rPr lang="lv-LV" altLang="lv-LV" dirty="0"/>
              <a:t>BEMIP/ EUSBSR: </a:t>
            </a:r>
            <a:r>
              <a:rPr lang="lv-LV" altLang="lv-LV" dirty="0" err="1"/>
              <a:t>Policy</a:t>
            </a:r>
            <a:r>
              <a:rPr lang="lv-LV" altLang="lv-LV" dirty="0"/>
              <a:t> </a:t>
            </a:r>
            <a:r>
              <a:rPr lang="lv-LV" altLang="lv-LV" dirty="0" err="1"/>
              <a:t>Area</a:t>
            </a:r>
            <a:r>
              <a:rPr lang="lv-LV" altLang="lv-LV" dirty="0"/>
              <a:t> Energy</a:t>
            </a:r>
          </a:p>
        </p:txBody>
      </p:sp>
      <p:sp>
        <p:nvSpPr>
          <p:cNvPr id="12291" name="Content Placeholder 2"/>
          <p:cNvSpPr>
            <a:spLocks noGrp="1"/>
          </p:cNvSpPr>
          <p:nvPr>
            <p:ph idx="1"/>
          </p:nvPr>
        </p:nvSpPr>
        <p:spPr>
          <a:xfrm>
            <a:off x="495946" y="1465424"/>
            <a:ext cx="8190854" cy="4746190"/>
          </a:xfrm>
        </p:spPr>
        <p:txBody>
          <a:bodyPr>
            <a:normAutofit/>
          </a:bodyPr>
          <a:lstStyle/>
          <a:p>
            <a:endParaRPr lang="lv-LV" dirty="0"/>
          </a:p>
          <a:p>
            <a:r>
              <a:rPr lang="en-GB" b="1" i="1" dirty="0"/>
              <a:t>Reform</a:t>
            </a:r>
            <a:r>
              <a:rPr lang="lv-LV" b="1" i="1" dirty="0"/>
              <a:t> </a:t>
            </a:r>
            <a:r>
              <a:rPr lang="en-GB" b="1" i="1" dirty="0"/>
              <a:t>of</a:t>
            </a:r>
            <a:r>
              <a:rPr lang="lv-LV" b="1" i="1" dirty="0"/>
              <a:t> </a:t>
            </a:r>
            <a:r>
              <a:rPr lang="en-GB" b="1" i="1" dirty="0"/>
              <a:t>optimising</a:t>
            </a:r>
            <a:r>
              <a:rPr lang="lv-LV" b="1" i="1" dirty="0"/>
              <a:t> </a:t>
            </a:r>
            <a:r>
              <a:rPr lang="en-GB" b="1" i="1" dirty="0"/>
              <a:t>regional</a:t>
            </a:r>
            <a:r>
              <a:rPr lang="lv-LV" b="1" i="1" dirty="0"/>
              <a:t> </a:t>
            </a:r>
            <a:r>
              <a:rPr lang="en-GB" b="1" i="1" dirty="0"/>
              <a:t>cooperation</a:t>
            </a:r>
            <a:r>
              <a:rPr lang="lv-LV" b="1" i="1" dirty="0"/>
              <a:t> </a:t>
            </a:r>
            <a:r>
              <a:rPr lang="en-GB" b="1" i="1" dirty="0"/>
              <a:t>formats</a:t>
            </a:r>
            <a:r>
              <a:rPr lang="lv-LV" b="1" i="1" dirty="0"/>
              <a:t> </a:t>
            </a:r>
            <a:r>
              <a:rPr lang="en-GB" b="1" i="1" dirty="0"/>
              <a:t>in</a:t>
            </a:r>
            <a:r>
              <a:rPr lang="lv-LV" b="1" i="1" dirty="0"/>
              <a:t> </a:t>
            </a:r>
            <a:r>
              <a:rPr lang="en-GB" b="1" i="1" dirty="0"/>
              <a:t>Energy</a:t>
            </a:r>
            <a:r>
              <a:rPr lang="lv-LV" b="1" i="1" dirty="0"/>
              <a:t>:</a:t>
            </a:r>
            <a:endParaRPr lang="lv-LV" altLang="lv-LV" b="1" i="1" dirty="0"/>
          </a:p>
          <a:p>
            <a:endParaRPr lang="lv-LV" dirty="0"/>
          </a:p>
          <a:p>
            <a:r>
              <a:rPr lang="en-GB" dirty="0"/>
              <a:t>June2015</a:t>
            </a:r>
          </a:p>
          <a:p>
            <a:pPr marL="342900" indent="-342900">
              <a:buFont typeface="Wingdings" panose="05000000000000000000" pitchFamily="2" charset="2"/>
              <a:buChar char="Ø"/>
            </a:pPr>
            <a:r>
              <a:rPr lang="en-GB" dirty="0"/>
              <a:t>Memorandum of Understanding on the Reinforced Baltic Energy Market Interconnection Plan 'BEMIP‘</a:t>
            </a:r>
          </a:p>
          <a:p>
            <a:pPr marL="342900" indent="-342900">
              <a:buFont typeface="Wingdings" panose="05000000000000000000" pitchFamily="2" charset="2"/>
              <a:buChar char="Ø"/>
            </a:pPr>
            <a:endParaRPr lang="en-GB" dirty="0"/>
          </a:p>
          <a:p>
            <a:pPr marL="342900" indent="-342900">
              <a:buFont typeface="Wingdings" panose="05000000000000000000" pitchFamily="2" charset="2"/>
              <a:buChar char="Ø"/>
            </a:pPr>
            <a:r>
              <a:rPr lang="en-GB" dirty="0"/>
              <a:t>Joint Action Plan for BEMIP and EU Strategy for the Baltic Sea Region (EUSBSR)</a:t>
            </a:r>
          </a:p>
          <a:p>
            <a:endParaRPr lang="en-GB" altLang="lv-LV" dirty="0"/>
          </a:p>
          <a:p>
            <a:r>
              <a:rPr lang="en-GB" altLang="lv-LV" dirty="0"/>
              <a:t>EUSBSR documents:</a:t>
            </a:r>
            <a:r>
              <a:rPr lang="lv-LV" altLang="lv-LV" dirty="0"/>
              <a:t/>
            </a:r>
            <a:br>
              <a:rPr lang="lv-LV" altLang="lv-LV" dirty="0"/>
            </a:br>
            <a:r>
              <a:rPr lang="en-GB" altLang="lv-LV" dirty="0">
                <a:hlinkClick r:id="rId2"/>
              </a:rPr>
              <a:t>Action Plan and Flagship Annex</a:t>
            </a:r>
            <a:endParaRPr lang="en-GB" altLang="lv-LV"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45931" y="5299841"/>
            <a:ext cx="2340869" cy="1161290"/>
          </a:xfrm>
          <a:prstGeom prst="rect">
            <a:avLst/>
          </a:prstGeom>
        </p:spPr>
      </p:pic>
    </p:spTree>
    <p:extLst>
      <p:ext uri="{BB962C8B-B14F-4D97-AF65-F5344CB8AC3E}">
        <p14:creationId xmlns:p14="http://schemas.microsoft.com/office/powerpoint/2010/main" val="1210611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428298"/>
            <a:ext cx="6096000" cy="754117"/>
          </a:xfrm>
        </p:spPr>
        <p:txBody>
          <a:bodyPr/>
          <a:lstStyle/>
          <a:p>
            <a:r>
              <a:rPr lang="en-GB" dirty="0"/>
              <a:t>BEMIP &amp; EUSBSR PA Energy</a:t>
            </a:r>
          </a:p>
        </p:txBody>
      </p:sp>
      <p:pic>
        <p:nvPicPr>
          <p:cNvPr id="4" name="Picture 3"/>
          <p:cNvPicPr>
            <a:picLocks noChangeAspect="1"/>
          </p:cNvPicPr>
          <p:nvPr/>
        </p:nvPicPr>
        <p:blipFill>
          <a:blip r:embed="rId2"/>
          <a:stretch>
            <a:fillRect/>
          </a:stretch>
        </p:blipFill>
        <p:spPr>
          <a:xfrm>
            <a:off x="1468987" y="1417641"/>
            <a:ext cx="7217813" cy="5418171"/>
          </a:xfrm>
          <a:prstGeom prst="rect">
            <a:avLst/>
          </a:prstGeom>
        </p:spPr>
      </p:pic>
    </p:spTree>
    <p:extLst>
      <p:ext uri="{BB962C8B-B14F-4D97-AF65-F5344CB8AC3E}">
        <p14:creationId xmlns:p14="http://schemas.microsoft.com/office/powerpoint/2010/main" val="278487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a:t>
            </a:r>
            <a:r>
              <a:rPr lang="lv-LV" dirty="0"/>
              <a:t> </a:t>
            </a:r>
            <a:r>
              <a:rPr lang="lv-LV" dirty="0" err="1"/>
              <a:t>Energy</a:t>
            </a:r>
            <a:r>
              <a:rPr lang="en-GB" dirty="0"/>
              <a:t> </a:t>
            </a:r>
            <a:r>
              <a:rPr lang="en-GB" dirty="0" err="1"/>
              <a:t>coordinat</a:t>
            </a:r>
            <a:r>
              <a:rPr lang="lv-LV" dirty="0" err="1"/>
              <a:t>ion</a:t>
            </a:r>
            <a:endParaRPr lang="en-GB" dirty="0"/>
          </a:p>
        </p:txBody>
      </p:sp>
      <p:sp>
        <p:nvSpPr>
          <p:cNvPr id="3" name="Content Placeholder 2"/>
          <p:cNvSpPr>
            <a:spLocks noGrp="1"/>
          </p:cNvSpPr>
          <p:nvPr>
            <p:ph idx="1"/>
          </p:nvPr>
        </p:nvSpPr>
        <p:spPr>
          <a:xfrm>
            <a:off x="630621" y="1752600"/>
            <a:ext cx="8056179" cy="3118945"/>
          </a:xfrm>
        </p:spPr>
        <p:txBody>
          <a:bodyPr>
            <a:normAutofit/>
          </a:bodyPr>
          <a:lstStyle/>
          <a:p>
            <a:pPr marL="457200" indent="-457200">
              <a:buFont typeface="Wingdings" panose="05000000000000000000" pitchFamily="2" charset="2"/>
              <a:buChar char="Ø"/>
            </a:pPr>
            <a:r>
              <a:rPr lang="en-US" dirty="0"/>
              <a:t>PA Energy coordinators LV&amp;LT:</a:t>
            </a:r>
          </a:p>
          <a:p>
            <a:pPr marL="1219200" lvl="1" indent="-457200">
              <a:buFont typeface="Verdana" panose="020B0604030504040204" pitchFamily="34" charset="0"/>
              <a:buChar char="−"/>
            </a:pPr>
            <a:r>
              <a:rPr lang="en-US" sz="1800" dirty="0">
                <a:latin typeface="Verdana" panose="020B0604030504040204" pitchFamily="34" charset="0"/>
                <a:ea typeface="Verdana" panose="020B0604030504040204" pitchFamily="34" charset="0"/>
                <a:cs typeface="Verdana" panose="020B0604030504040204" pitchFamily="34" charset="0"/>
              </a:rPr>
              <a:t>Ministry of Economics of Latvia</a:t>
            </a:r>
          </a:p>
          <a:p>
            <a:pPr marL="1219200" lvl="1" indent="-457200">
              <a:buFont typeface="Verdana" panose="020B0604030504040204" pitchFamily="34" charset="0"/>
              <a:buChar char="−"/>
            </a:pPr>
            <a:r>
              <a:rPr lang="en-US" sz="1800" dirty="0">
                <a:latin typeface="Verdana" panose="020B0604030504040204" pitchFamily="34" charset="0"/>
                <a:ea typeface="Verdana" panose="020B0604030504040204" pitchFamily="34" charset="0"/>
                <a:cs typeface="Verdana" panose="020B0604030504040204" pitchFamily="34" charset="0"/>
              </a:rPr>
              <a:t>Ministry of Foreign Affairs together with Ministry of Energy of the Republic of Lithuania</a:t>
            </a:r>
          </a:p>
          <a:p>
            <a:pPr marL="1104900" lvl="1" indent="-342900">
              <a:buFont typeface="Wingdings" panose="05000000000000000000" pitchFamily="2" charset="2"/>
              <a:buChar char="ü"/>
            </a:pPr>
            <a:endParaRPr lang="en-US" dirty="0"/>
          </a:p>
          <a:p>
            <a:pPr marL="457200" indent="-457200">
              <a:buFont typeface="Wingdings" panose="05000000000000000000" pitchFamily="2" charset="2"/>
              <a:buChar char="Ø"/>
            </a:pPr>
            <a:r>
              <a:rPr lang="en-US" dirty="0"/>
              <a:t>PA Energy coordinators work closely with the BEMIP group members and BEMIP HLG</a:t>
            </a:r>
          </a:p>
          <a:p>
            <a:pPr marL="1219200" lvl="1" indent="-457200">
              <a:buFont typeface="Verdana" panose="020B0604030504040204" pitchFamily="34" charset="0"/>
              <a:buChar char="−"/>
            </a:pPr>
            <a:r>
              <a:rPr lang="en-US" sz="1800" dirty="0">
                <a:latin typeface="Verdana" panose="020B0604030504040204" pitchFamily="34" charset="0"/>
                <a:ea typeface="Verdana" panose="020B0604030504040204" pitchFamily="34" charset="0"/>
                <a:cs typeface="Verdana" panose="020B0604030504040204" pitchFamily="34" charset="0"/>
              </a:rPr>
              <a:t>BEMIP group acting as the</a:t>
            </a:r>
            <a:r>
              <a:rPr lang="en-US" sz="180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Steering committee of the </a:t>
            </a:r>
            <a:r>
              <a:rPr lang="lv-LV" sz="180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EUSBSR </a:t>
            </a:r>
            <a:r>
              <a:rPr lang="en-US" sz="180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PA Energy </a:t>
            </a:r>
            <a:endParaRPr lang="en-US" sz="1800" dirty="0">
              <a:latin typeface="Verdana" panose="020B0604030504040204" pitchFamily="34" charset="0"/>
              <a:ea typeface="Verdana" panose="020B0604030504040204" pitchFamily="34" charset="0"/>
              <a:cs typeface="Verdana" panose="020B0604030504040204" pitchFamily="34"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45931" y="5299841"/>
            <a:ext cx="2340869" cy="1161290"/>
          </a:xfrm>
          <a:prstGeom prst="rect">
            <a:avLst/>
          </a:prstGeom>
        </p:spPr>
      </p:pic>
    </p:spTree>
    <p:extLst>
      <p:ext uri="{BB962C8B-B14F-4D97-AF65-F5344CB8AC3E}">
        <p14:creationId xmlns:p14="http://schemas.microsoft.com/office/powerpoint/2010/main" val="1037182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BEMIP/EUSBSR PA Energy objectives in the action plan</a:t>
            </a:r>
          </a:p>
        </p:txBody>
      </p:sp>
      <p:sp>
        <p:nvSpPr>
          <p:cNvPr id="3" name="Content Placeholder 2"/>
          <p:cNvSpPr>
            <a:spLocks noGrp="1"/>
          </p:cNvSpPr>
          <p:nvPr>
            <p:ph idx="1"/>
          </p:nvPr>
        </p:nvSpPr>
        <p:spPr>
          <a:xfrm>
            <a:off x="561703" y="1752600"/>
            <a:ext cx="8125097" cy="4373573"/>
          </a:xfrm>
        </p:spPr>
        <p:txBody>
          <a:bodyPr/>
          <a:lstStyle/>
          <a:p>
            <a:pPr marL="342900" indent="-342900">
              <a:buFont typeface="Wingdings" panose="05000000000000000000" pitchFamily="2" charset="2"/>
              <a:buChar char="Ø"/>
            </a:pPr>
            <a:r>
              <a:rPr lang="en-GB" dirty="0"/>
              <a:t>Better interconnected electricity market;</a:t>
            </a:r>
          </a:p>
          <a:p>
            <a:pPr marL="342900" indent="-342900">
              <a:buFont typeface="Wingdings" panose="05000000000000000000" pitchFamily="2" charset="2"/>
              <a:buChar char="Ø"/>
            </a:pPr>
            <a:r>
              <a:rPr lang="en-GB" dirty="0"/>
              <a:t>Level playing field for market participants;</a:t>
            </a:r>
          </a:p>
          <a:p>
            <a:pPr marL="342900" indent="-342900">
              <a:buFont typeface="Wingdings" panose="05000000000000000000" pitchFamily="2" charset="2"/>
              <a:buChar char="Ø"/>
            </a:pPr>
            <a:r>
              <a:rPr lang="en-GB" dirty="0"/>
              <a:t>Baltic States integrated to the EU internal electricity market;</a:t>
            </a:r>
          </a:p>
          <a:p>
            <a:pPr marL="342900" indent="-342900">
              <a:buFont typeface="Wingdings" panose="05000000000000000000" pitchFamily="2" charset="2"/>
              <a:buChar char="Ø"/>
            </a:pPr>
            <a:r>
              <a:rPr lang="en-GB" dirty="0"/>
              <a:t>Interconnected gas grid;</a:t>
            </a:r>
          </a:p>
          <a:p>
            <a:pPr marL="342900" indent="-342900">
              <a:buFont typeface="Wingdings" panose="05000000000000000000" pitchFamily="2" charset="2"/>
              <a:buChar char="Ø"/>
            </a:pPr>
            <a:r>
              <a:rPr lang="en-GB" dirty="0"/>
              <a:t>Fuel switching in heating/ Increased use of Renewable Energy Sources (RES) in heating;</a:t>
            </a:r>
          </a:p>
          <a:p>
            <a:pPr marL="342900" indent="-342900">
              <a:buFont typeface="Wingdings" panose="05000000000000000000" pitchFamily="2" charset="2"/>
              <a:buChar char="Ø"/>
            </a:pPr>
            <a:r>
              <a:rPr lang="en-GB" dirty="0"/>
              <a:t>Promotion of the development of sustainable energy;</a:t>
            </a:r>
          </a:p>
          <a:p>
            <a:pPr marL="342900" indent="-342900">
              <a:buFont typeface="Wingdings" panose="05000000000000000000" pitchFamily="2" charset="2"/>
              <a:buChar char="Ø"/>
            </a:pPr>
            <a:r>
              <a:rPr lang="en-GB" dirty="0"/>
              <a:t>Promotion of energy efficiency (EE). </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45931" y="5299841"/>
            <a:ext cx="2340869" cy="1161290"/>
          </a:xfrm>
          <a:prstGeom prst="rect">
            <a:avLst/>
          </a:prstGeom>
        </p:spPr>
      </p:pic>
    </p:spTree>
    <p:extLst>
      <p:ext uri="{BB962C8B-B14F-4D97-AF65-F5344CB8AC3E}">
        <p14:creationId xmlns:p14="http://schemas.microsoft.com/office/powerpoint/2010/main" val="1446851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Flagship projects and their purpose</a:t>
            </a:r>
          </a:p>
        </p:txBody>
      </p:sp>
      <p:sp>
        <p:nvSpPr>
          <p:cNvPr id="3" name="Content Placeholder 2"/>
          <p:cNvSpPr>
            <a:spLocks noGrp="1"/>
          </p:cNvSpPr>
          <p:nvPr>
            <p:ph idx="1"/>
          </p:nvPr>
        </p:nvSpPr>
        <p:spPr>
          <a:xfrm>
            <a:off x="725214" y="1752600"/>
            <a:ext cx="7961586" cy="4373573"/>
          </a:xfrm>
        </p:spPr>
        <p:txBody>
          <a:bodyPr/>
          <a:lstStyle/>
          <a:p>
            <a:pPr marL="342900" indent="-342900">
              <a:buFont typeface="Wingdings" panose="05000000000000000000" pitchFamily="2" charset="2"/>
              <a:buChar char="Ø"/>
            </a:pPr>
            <a:r>
              <a:rPr lang="en-GB" dirty="0"/>
              <a:t>Projects that help to reach the EU and regionally set targets</a:t>
            </a:r>
            <a:r>
              <a:rPr lang="lv-LV" dirty="0"/>
              <a:t>:</a:t>
            </a:r>
          </a:p>
          <a:p>
            <a:pPr marL="1104900" lvl="1" indent="-342900">
              <a:buFont typeface="Verdana" panose="020B0604030504040204" pitchFamily="34" charset="0"/>
              <a:buChar char="−"/>
            </a:pPr>
            <a:r>
              <a:rPr lang="en-GB" sz="1800" dirty="0">
                <a:latin typeface="Verdana" panose="020B0604030504040204" pitchFamily="34" charset="0"/>
                <a:ea typeface="Verdana" panose="020B0604030504040204" pitchFamily="34" charset="0"/>
                <a:cs typeface="Verdana" panose="020B0604030504040204" pitchFamily="34" charset="0"/>
              </a:rPr>
              <a:t>Has a clear macro-regional dimension (at least 3 BSR countries involved)</a:t>
            </a:r>
          </a:p>
          <a:p>
            <a:pPr marL="1104900" lvl="1" indent="-342900">
              <a:buFont typeface="Verdana" panose="020B0604030504040204" pitchFamily="34" charset="0"/>
              <a:buChar char="−"/>
            </a:pPr>
            <a:r>
              <a:rPr lang="lv-LV" sz="1800" dirty="0">
                <a:latin typeface="Verdana" panose="020B0604030504040204" pitchFamily="34" charset="0"/>
                <a:ea typeface="Verdana" panose="020B0604030504040204" pitchFamily="34" charset="0"/>
                <a:cs typeface="Verdana" panose="020B0604030504040204" pitchFamily="34" charset="0"/>
              </a:rPr>
              <a:t>I</a:t>
            </a:r>
            <a:r>
              <a:rPr lang="en-GB" sz="1800" dirty="0">
                <a:latin typeface="Verdana" panose="020B0604030504040204" pitchFamily="34" charset="0"/>
                <a:ea typeface="Verdana" panose="020B0604030504040204" pitchFamily="34" charset="0"/>
                <a:cs typeface="Verdana" panose="020B0604030504040204" pitchFamily="34" charset="0"/>
              </a:rPr>
              <a:t>s mature for implementation</a:t>
            </a:r>
            <a:endParaRPr lang="lv-LV" sz="1800" dirty="0">
              <a:latin typeface="Verdana" panose="020B0604030504040204" pitchFamily="34" charset="0"/>
              <a:ea typeface="Verdana" panose="020B0604030504040204" pitchFamily="34" charset="0"/>
              <a:cs typeface="Verdana" panose="020B0604030504040204" pitchFamily="34" charset="0"/>
            </a:endParaRPr>
          </a:p>
          <a:p>
            <a:pPr marL="1104900" lvl="1" indent="-342900">
              <a:buFont typeface="Verdana" panose="020B0604030504040204" pitchFamily="34" charset="0"/>
              <a:buChar char="−"/>
            </a:pPr>
            <a:r>
              <a:rPr lang="en-US" sz="1800" dirty="0">
                <a:latin typeface="Verdana" panose="020B0604030504040204" pitchFamily="34" charset="0"/>
                <a:ea typeface="Verdana" panose="020B0604030504040204" pitchFamily="34" charset="0"/>
                <a:cs typeface="Verdana" panose="020B0604030504040204" pitchFamily="34" charset="0"/>
              </a:rPr>
              <a:t>Policy impact</a:t>
            </a:r>
          </a:p>
          <a:p>
            <a:pPr marL="342900" indent="-342900">
              <a:buFont typeface="Arial" panose="020B0604020202020204" pitchFamily="34" charset="0"/>
              <a:buChar char="•"/>
            </a:pPr>
            <a:endParaRPr lang="lv-LV" dirty="0"/>
          </a:p>
          <a:p>
            <a:pPr marL="342900" indent="-342900">
              <a:buFont typeface="Wingdings" panose="05000000000000000000" pitchFamily="2" charset="2"/>
              <a:buChar char="Ø"/>
            </a:pPr>
            <a:r>
              <a:rPr lang="en-GB" dirty="0"/>
              <a:t>Types of Flagships in the EUSBSR</a:t>
            </a:r>
          </a:p>
          <a:p>
            <a:pPr marL="1104900" lvl="1" indent="-342900">
              <a:buFont typeface="Verdana" panose="020B0604030504040204" pitchFamily="34" charset="0"/>
              <a:buChar char="−"/>
            </a:pPr>
            <a:r>
              <a:rPr lang="en-GB" sz="1800" dirty="0">
                <a:latin typeface="Verdana" panose="020B0604030504040204" pitchFamily="34" charset="0"/>
                <a:ea typeface="Verdana" panose="020B0604030504040204" pitchFamily="34" charset="0"/>
                <a:cs typeface="Verdana" panose="020B0604030504040204" pitchFamily="34" charset="0"/>
              </a:rPr>
              <a:t>One project</a:t>
            </a:r>
          </a:p>
          <a:p>
            <a:pPr marL="1104900" lvl="1" indent="-342900">
              <a:buFont typeface="Verdana" panose="020B0604030504040204" pitchFamily="34" charset="0"/>
              <a:buChar char="−"/>
            </a:pPr>
            <a:r>
              <a:rPr lang="en-GB" sz="1800" dirty="0">
                <a:latin typeface="Verdana" panose="020B0604030504040204" pitchFamily="34" charset="0"/>
                <a:ea typeface="Verdana" panose="020B0604030504040204" pitchFamily="34" charset="0"/>
                <a:cs typeface="Verdana" panose="020B0604030504040204" pitchFamily="34" charset="0"/>
              </a:rPr>
              <a:t>Project chain</a:t>
            </a:r>
          </a:p>
          <a:p>
            <a:pPr marL="1104900" lvl="1" indent="-342900">
              <a:buFont typeface="Verdana" panose="020B0604030504040204" pitchFamily="34" charset="0"/>
              <a:buChar char="−"/>
            </a:pPr>
            <a:r>
              <a:rPr lang="en-GB" sz="1800" dirty="0">
                <a:latin typeface="Verdana" panose="020B0604030504040204" pitchFamily="34" charset="0"/>
                <a:ea typeface="Verdana" panose="020B0604030504040204" pitchFamily="34" charset="0"/>
                <a:cs typeface="Verdana" panose="020B0604030504040204" pitchFamily="34" charset="0"/>
              </a:rPr>
              <a:t>A process</a:t>
            </a:r>
          </a:p>
        </p:txBody>
      </p:sp>
      <p:sp>
        <p:nvSpPr>
          <p:cNvPr id="6" name="Slide Number Placeholder 5"/>
          <p:cNvSpPr>
            <a:spLocks noGrp="1"/>
          </p:cNvSpPr>
          <p:nvPr>
            <p:ph type="sldNum" sz="quarter" idx="13"/>
          </p:nvPr>
        </p:nvSpPr>
        <p:spPr/>
        <p:txBody>
          <a:bodyPr/>
          <a:lstStyle/>
          <a:p>
            <a:fld id="{A6796DE6-10EE-424E-994A-972C0376029D}" type="slidenum">
              <a:rPr lang="en-US" altLang="lv-LV" smtClean="0"/>
              <a:pPr/>
              <a:t>6</a:t>
            </a:fld>
            <a:endParaRPr lang="en-US" altLang="lv-LV"/>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45931" y="5299841"/>
            <a:ext cx="2340869" cy="1161290"/>
          </a:xfrm>
          <a:prstGeom prst="rect">
            <a:avLst/>
          </a:prstGeom>
        </p:spPr>
      </p:pic>
    </p:spTree>
    <p:extLst>
      <p:ext uri="{BB962C8B-B14F-4D97-AF65-F5344CB8AC3E}">
        <p14:creationId xmlns:p14="http://schemas.microsoft.com/office/powerpoint/2010/main" val="82594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Process </a:t>
            </a:r>
            <a:r>
              <a:rPr lang="lv-LV" dirty="0" err="1"/>
              <a:t>of</a:t>
            </a:r>
            <a:r>
              <a:rPr lang="lv-LV" dirty="0"/>
              <a:t> </a:t>
            </a:r>
            <a:r>
              <a:rPr lang="lv-LV" dirty="0" err="1"/>
              <a:t>receiving</a:t>
            </a:r>
            <a:r>
              <a:rPr lang="lv-LV" dirty="0"/>
              <a:t> </a:t>
            </a:r>
            <a:r>
              <a:rPr lang="lv-LV" dirty="0" err="1"/>
              <a:t>Flagship</a:t>
            </a:r>
            <a:r>
              <a:rPr lang="lv-LV" dirty="0"/>
              <a:t> </a:t>
            </a:r>
            <a:r>
              <a:rPr lang="lv-LV" dirty="0" err="1"/>
              <a:t>staturs</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17638507"/>
              </p:ext>
            </p:extLst>
          </p:nvPr>
        </p:nvGraphicFramePr>
        <p:xfrm>
          <a:off x="1250066" y="1684339"/>
          <a:ext cx="6858000" cy="4373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p:cNvSpPr>
            <a:spLocks noGrp="1"/>
          </p:cNvSpPr>
          <p:nvPr>
            <p:ph type="sldNum" sz="quarter" idx="13"/>
          </p:nvPr>
        </p:nvSpPr>
        <p:spPr/>
        <p:txBody>
          <a:bodyPr/>
          <a:lstStyle/>
          <a:p>
            <a:fld id="{A6796DE6-10EE-424E-994A-972C0376029D}" type="slidenum">
              <a:rPr lang="en-US" altLang="lv-LV" smtClean="0"/>
              <a:pPr/>
              <a:t>7</a:t>
            </a:fld>
            <a:endParaRPr lang="en-US" altLang="lv-LV"/>
          </a:p>
        </p:txBody>
      </p:sp>
      <p:sp>
        <p:nvSpPr>
          <p:cNvPr id="9" name="TextBox 8"/>
          <p:cNvSpPr txBox="1"/>
          <p:nvPr/>
        </p:nvSpPr>
        <p:spPr>
          <a:xfrm>
            <a:off x="2465408" y="3946967"/>
            <a:ext cx="405114" cy="353943"/>
          </a:xfrm>
          <a:prstGeom prst="rect">
            <a:avLst/>
          </a:prstGeom>
          <a:noFill/>
        </p:spPr>
        <p:txBody>
          <a:bodyPr wrap="square" rtlCol="0">
            <a:spAutoFit/>
          </a:bodyPr>
          <a:lstStyle/>
          <a:p>
            <a:r>
              <a:rPr lang="lv-LV" dirty="0"/>
              <a:t>1.</a:t>
            </a:r>
            <a:endParaRPr lang="en-GB" dirty="0"/>
          </a:p>
        </p:txBody>
      </p:sp>
      <p:sp>
        <p:nvSpPr>
          <p:cNvPr id="10" name="TextBox 9"/>
          <p:cNvSpPr txBox="1"/>
          <p:nvPr/>
        </p:nvSpPr>
        <p:spPr>
          <a:xfrm>
            <a:off x="3707758" y="3603072"/>
            <a:ext cx="405114" cy="353943"/>
          </a:xfrm>
          <a:prstGeom prst="rect">
            <a:avLst/>
          </a:prstGeom>
          <a:noFill/>
        </p:spPr>
        <p:txBody>
          <a:bodyPr wrap="square" rtlCol="0">
            <a:spAutoFit/>
          </a:bodyPr>
          <a:lstStyle/>
          <a:p>
            <a:r>
              <a:rPr lang="lv-LV" dirty="0"/>
              <a:t>2.</a:t>
            </a:r>
            <a:endParaRPr lang="en-GB" dirty="0"/>
          </a:p>
        </p:txBody>
      </p:sp>
      <p:sp>
        <p:nvSpPr>
          <p:cNvPr id="11" name="TextBox 10"/>
          <p:cNvSpPr txBox="1"/>
          <p:nvPr/>
        </p:nvSpPr>
        <p:spPr>
          <a:xfrm>
            <a:off x="5858720" y="2015924"/>
            <a:ext cx="405114" cy="353943"/>
          </a:xfrm>
          <a:prstGeom prst="rect">
            <a:avLst/>
          </a:prstGeom>
          <a:noFill/>
        </p:spPr>
        <p:txBody>
          <a:bodyPr wrap="square" rtlCol="0">
            <a:spAutoFit/>
          </a:bodyPr>
          <a:lstStyle/>
          <a:p>
            <a:r>
              <a:rPr lang="lv-LV" dirty="0"/>
              <a:t>3.</a:t>
            </a:r>
            <a:endParaRPr lang="en-GB" dirty="0"/>
          </a:p>
        </p:txBody>
      </p:sp>
      <p:sp>
        <p:nvSpPr>
          <p:cNvPr id="12" name="Arrow: Right 11"/>
          <p:cNvSpPr/>
          <p:nvPr/>
        </p:nvSpPr>
        <p:spPr>
          <a:xfrm rot="3428456">
            <a:off x="4842424" y="3587248"/>
            <a:ext cx="1540003" cy="338711"/>
          </a:xfrm>
          <a:prstGeom prs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Arrow: Right 12"/>
          <p:cNvSpPr/>
          <p:nvPr/>
        </p:nvSpPr>
        <p:spPr>
          <a:xfrm rot="7006664">
            <a:off x="6399759" y="3692668"/>
            <a:ext cx="1180474" cy="334241"/>
          </a:xfrm>
          <a:prstGeom prs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2" descr="Image result for EUSBSR Flagship status"/>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2404" y="4462022"/>
            <a:ext cx="1553724" cy="1553724"/>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6202205" y="3875884"/>
            <a:ext cx="405114" cy="353943"/>
          </a:xfrm>
          <a:prstGeom prst="rect">
            <a:avLst/>
          </a:prstGeom>
          <a:noFill/>
        </p:spPr>
        <p:txBody>
          <a:bodyPr wrap="square" rtlCol="0">
            <a:spAutoFit/>
          </a:bodyPr>
          <a:lstStyle/>
          <a:p>
            <a:r>
              <a:rPr lang="lv-LV" dirty="0"/>
              <a:t>4.</a:t>
            </a:r>
            <a:endParaRPr lang="en-GB" dirty="0"/>
          </a:p>
        </p:txBody>
      </p:sp>
    </p:spTree>
    <p:extLst>
      <p:ext uri="{BB962C8B-B14F-4D97-AF65-F5344CB8AC3E}">
        <p14:creationId xmlns:p14="http://schemas.microsoft.com/office/powerpoint/2010/main" val="3783334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Projects receiving PA Energy support when applying for funding</a:t>
            </a:r>
          </a:p>
        </p:txBody>
      </p:sp>
      <p:sp>
        <p:nvSpPr>
          <p:cNvPr id="3" name="Content Placeholder 2"/>
          <p:cNvSpPr>
            <a:spLocks noGrp="1"/>
          </p:cNvSpPr>
          <p:nvPr>
            <p:ph idx="1"/>
          </p:nvPr>
        </p:nvSpPr>
        <p:spPr>
          <a:xfrm>
            <a:off x="692331" y="1752600"/>
            <a:ext cx="7994469" cy="4373573"/>
          </a:xfrm>
        </p:spPr>
        <p:txBody>
          <a:bodyPr>
            <a:normAutofit/>
          </a:bodyPr>
          <a:lstStyle/>
          <a:p>
            <a:pPr marL="342900" indent="-342900">
              <a:buFont typeface="Arial" panose="020B0604020202020204" pitchFamily="34" charset="0"/>
              <a:buChar char="•"/>
            </a:pPr>
            <a:endParaRPr lang="en-GB" dirty="0"/>
          </a:p>
          <a:p>
            <a:endParaRPr lang="en-GB" sz="1600" dirty="0"/>
          </a:p>
          <a:p>
            <a:endParaRPr lang="en-GB"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45931" y="5299841"/>
            <a:ext cx="2340869" cy="116129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890330105"/>
              </p:ext>
            </p:extLst>
          </p:nvPr>
        </p:nvGraphicFramePr>
        <p:xfrm>
          <a:off x="450423" y="1659853"/>
          <a:ext cx="8478283" cy="3472509"/>
        </p:xfrm>
        <a:graphic>
          <a:graphicData uri="http://schemas.openxmlformats.org/drawingml/2006/table">
            <a:tbl>
              <a:tblPr firstRow="1" firstCol="1" bandRow="1">
                <a:tableStyleId>{5C22544A-7EE6-4342-B048-85BDC9FD1C3A}</a:tableStyleId>
              </a:tblPr>
              <a:tblGrid>
                <a:gridCol w="3680967">
                  <a:extLst>
                    <a:ext uri="{9D8B030D-6E8A-4147-A177-3AD203B41FA5}">
                      <a16:colId xmlns:a16="http://schemas.microsoft.com/office/drawing/2014/main" xmlns="" val="775739448"/>
                    </a:ext>
                  </a:extLst>
                </a:gridCol>
                <a:gridCol w="1418072">
                  <a:extLst>
                    <a:ext uri="{9D8B030D-6E8A-4147-A177-3AD203B41FA5}">
                      <a16:colId xmlns:a16="http://schemas.microsoft.com/office/drawing/2014/main" xmlns="" val="2155378264"/>
                    </a:ext>
                  </a:extLst>
                </a:gridCol>
                <a:gridCol w="1702676">
                  <a:extLst>
                    <a:ext uri="{9D8B030D-6E8A-4147-A177-3AD203B41FA5}">
                      <a16:colId xmlns:a16="http://schemas.microsoft.com/office/drawing/2014/main" xmlns="" val="2892536890"/>
                    </a:ext>
                  </a:extLst>
                </a:gridCol>
                <a:gridCol w="1676568">
                  <a:extLst>
                    <a:ext uri="{9D8B030D-6E8A-4147-A177-3AD203B41FA5}">
                      <a16:colId xmlns:a16="http://schemas.microsoft.com/office/drawing/2014/main" xmlns="" val="2879247371"/>
                    </a:ext>
                  </a:extLst>
                </a:gridCol>
              </a:tblGrid>
              <a:tr h="703447">
                <a:tc>
                  <a:txBody>
                    <a:bodyPr/>
                    <a:lstStyle/>
                    <a:p>
                      <a:endParaRPr lang="en-US" sz="2000" b="0" noProof="0" dirty="0">
                        <a:latin typeface="Verdana" panose="020B0604030504040204" pitchFamily="34" charset="0"/>
                        <a:ea typeface="Verdana" panose="020B0604030504040204" pitchFamily="34" charset="0"/>
                        <a:cs typeface="Verdana" panose="020B0604030504040204" pitchFamily="34" charset="0"/>
                      </a:endParaRPr>
                    </a:p>
                  </a:txBody>
                  <a:tcPr marL="105517" marR="105517" marT="52759" marB="52759">
                    <a:solidFill>
                      <a:schemeClr val="bg1"/>
                    </a:solidFill>
                  </a:tcPr>
                </a:tc>
                <a:tc gridSpan="2">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Seed Money Projects</a:t>
                      </a:r>
                    </a:p>
                  </a:txBody>
                  <a:tcPr marL="105517" marR="105517" marT="52759" marB="52759"/>
                </a:tc>
                <a:tc hMerge="1">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Regula</a:t>
                      </a:r>
                      <a:r>
                        <a:rPr lang="lv-LV" sz="2000" b="0" noProof="0" dirty="0">
                          <a:latin typeface="Verdana" panose="020B0604030504040204" pitchFamily="34" charset="0"/>
                          <a:ea typeface="Verdana" panose="020B0604030504040204" pitchFamily="34" charset="0"/>
                          <a:cs typeface="Verdana" panose="020B0604030504040204" pitchFamily="34" charset="0"/>
                        </a:rPr>
                        <a:t>r</a:t>
                      </a:r>
                      <a:r>
                        <a:rPr lang="en-US" sz="2000" b="0" noProof="0" dirty="0">
                          <a:latin typeface="Verdana" panose="020B0604030504040204" pitchFamily="34" charset="0"/>
                          <a:ea typeface="Verdana" panose="020B0604030504040204" pitchFamily="34" charset="0"/>
                          <a:cs typeface="Verdana" panose="020B0604030504040204" pitchFamily="34" charset="0"/>
                        </a:rPr>
                        <a:t> Projects</a:t>
                      </a:r>
                    </a:p>
                  </a:txBody>
                  <a:tcPr marL="105517" marR="105517" marT="52759" marB="52759"/>
                </a:tc>
                <a:extLst>
                  <a:ext uri="{0D108BD9-81ED-4DB2-BD59-A6C34878D82A}">
                    <a16:rowId xmlns:a16="http://schemas.microsoft.com/office/drawing/2014/main" xmlns="" val="3348437872"/>
                  </a:ext>
                </a:extLst>
              </a:tr>
              <a:tr h="703447">
                <a:tc>
                  <a:txBody>
                    <a:bodyPr/>
                    <a:lstStyle/>
                    <a:p>
                      <a:r>
                        <a:rPr lang="lv-LV" sz="2000" b="0" noProof="0" dirty="0" err="1">
                          <a:solidFill>
                            <a:schemeClr val="tx1"/>
                          </a:solidFill>
                          <a:latin typeface="Verdana" panose="020B0604030504040204" pitchFamily="34" charset="0"/>
                          <a:ea typeface="Verdana" panose="020B0604030504040204" pitchFamily="34" charset="0"/>
                          <a:cs typeface="Verdana" panose="020B0604030504040204" pitchFamily="34" charset="0"/>
                        </a:rPr>
                        <a:t>Year</a:t>
                      </a:r>
                      <a:endParaRPr lang="en-US" sz="2000" b="0" noProof="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marL="105517" marR="105517" marT="52759" marB="52759">
                    <a:solidFill>
                      <a:schemeClr val="tx2">
                        <a:lumMod val="20000"/>
                        <a:lumOff val="80000"/>
                      </a:schemeClr>
                    </a:solidFill>
                  </a:tcPr>
                </a:tc>
                <a:tc>
                  <a:txBody>
                    <a:bodyPr/>
                    <a:lstStyle/>
                    <a:p>
                      <a:pPr algn="ctr"/>
                      <a:r>
                        <a:rPr lang="lv-LV" sz="1900" b="0" noProof="0" dirty="0">
                          <a:latin typeface="Verdana" panose="020B0604030504040204" pitchFamily="34" charset="0"/>
                          <a:ea typeface="Verdana" panose="020B0604030504040204" pitchFamily="34" charset="0"/>
                          <a:cs typeface="Verdana" panose="020B0604030504040204" pitchFamily="34" charset="0"/>
                        </a:rPr>
                        <a:t>2015</a:t>
                      </a:r>
                      <a:endParaRPr lang="en-US" sz="1900" b="0" noProof="0" dirty="0">
                        <a:latin typeface="Verdana" panose="020B0604030504040204" pitchFamily="34" charset="0"/>
                        <a:ea typeface="Verdana" panose="020B0604030504040204" pitchFamily="34" charset="0"/>
                        <a:cs typeface="Verdana" panose="020B0604030504040204" pitchFamily="34" charset="0"/>
                      </a:endParaRPr>
                    </a:p>
                  </a:txBody>
                  <a:tcPr marL="105517" marR="105517" marT="52759" marB="52759">
                    <a:solidFill>
                      <a:schemeClr val="tx2">
                        <a:lumMod val="20000"/>
                        <a:lumOff val="80000"/>
                      </a:schemeClr>
                    </a:solidFill>
                  </a:tcPr>
                </a:tc>
                <a:tc>
                  <a:txBody>
                    <a:bodyPr/>
                    <a:lstStyle/>
                    <a:p>
                      <a:pPr algn="ctr"/>
                      <a:r>
                        <a:rPr lang="lv-LV" sz="1900" b="0" kern="1200" dirty="0">
                          <a:solidFill>
                            <a:schemeClr val="dk1"/>
                          </a:solidFill>
                          <a:latin typeface="Verdana" panose="020B0604030504040204" pitchFamily="34" charset="0"/>
                          <a:ea typeface="Verdana" panose="020B0604030504040204" pitchFamily="34" charset="0"/>
                          <a:cs typeface="Verdana" panose="020B0604030504040204" pitchFamily="34" charset="0"/>
                        </a:rPr>
                        <a:t>2016/2017</a:t>
                      </a:r>
                      <a:endParaRPr lang="en-GB" sz="1900" b="0" kern="1200" dirty="0">
                        <a:solidFill>
                          <a:schemeClr val="dk1"/>
                        </a:solidFill>
                        <a:latin typeface="Verdana" panose="020B0604030504040204" pitchFamily="34" charset="0"/>
                        <a:ea typeface="Verdana" panose="020B0604030504040204" pitchFamily="34" charset="0"/>
                        <a:cs typeface="Verdana" panose="020B0604030504040204" pitchFamily="34" charset="0"/>
                      </a:endParaRPr>
                    </a:p>
                  </a:txBody>
                  <a:tcPr marL="105517" marR="105517" marT="52759" marB="52759">
                    <a:solidFill>
                      <a:schemeClr val="tx2">
                        <a:lumMod val="20000"/>
                        <a:lumOff val="80000"/>
                      </a:schemeClr>
                    </a:solidFill>
                  </a:tcPr>
                </a:tc>
                <a:tc>
                  <a:txBody>
                    <a:bodyPr/>
                    <a:lstStyle/>
                    <a:p>
                      <a:pPr algn="ctr"/>
                      <a:r>
                        <a:rPr lang="lv-LV" sz="1900" b="0" noProof="0" dirty="0">
                          <a:latin typeface="Verdana" panose="020B0604030504040204" pitchFamily="34" charset="0"/>
                          <a:ea typeface="Verdana" panose="020B0604030504040204" pitchFamily="34" charset="0"/>
                          <a:cs typeface="Verdana" panose="020B0604030504040204" pitchFamily="34" charset="0"/>
                        </a:rPr>
                        <a:t>2016/2017</a:t>
                      </a:r>
                      <a:endParaRPr lang="en-US" sz="1900" b="0" noProof="0" dirty="0">
                        <a:latin typeface="Verdana" panose="020B0604030504040204" pitchFamily="34" charset="0"/>
                        <a:ea typeface="Verdana" panose="020B0604030504040204" pitchFamily="34" charset="0"/>
                        <a:cs typeface="Verdana" panose="020B0604030504040204" pitchFamily="34" charset="0"/>
                      </a:endParaRPr>
                    </a:p>
                  </a:txBody>
                  <a:tcPr marL="105517" marR="105517" marT="52759" marB="52759">
                    <a:solidFill>
                      <a:schemeClr val="tx2">
                        <a:lumMod val="20000"/>
                        <a:lumOff val="80000"/>
                      </a:schemeClr>
                    </a:solidFill>
                  </a:tcPr>
                </a:tc>
                <a:extLst>
                  <a:ext uri="{0D108BD9-81ED-4DB2-BD59-A6C34878D82A}">
                    <a16:rowId xmlns:a16="http://schemas.microsoft.com/office/drawing/2014/main" xmlns="" val="1868744616"/>
                  </a:ext>
                </a:extLst>
              </a:tr>
              <a:tr h="684648">
                <a:tc>
                  <a:txBody>
                    <a:bodyPr/>
                    <a:lstStyle/>
                    <a:p>
                      <a:r>
                        <a:rPr lang="en-US" sz="1800" b="0" noProof="0" dirty="0">
                          <a:latin typeface="Verdana" panose="020B0604030504040204" pitchFamily="34" charset="0"/>
                          <a:ea typeface="Verdana" panose="020B0604030504040204" pitchFamily="34" charset="0"/>
                          <a:cs typeface="Verdana" panose="020B0604030504040204" pitchFamily="34" charset="0"/>
                        </a:rPr>
                        <a:t>Projects applied to PA Energy for support</a:t>
                      </a:r>
                    </a:p>
                  </a:txBody>
                  <a:tcPr marL="105517" marR="105517" marT="52759" marB="52759"/>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7</a:t>
                      </a:r>
                    </a:p>
                  </a:txBody>
                  <a:tcPr marL="105517" marR="105517" marT="52759" marB="52759" anchor="ctr"/>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5</a:t>
                      </a:r>
                    </a:p>
                  </a:txBody>
                  <a:tcPr marL="105517" marR="105517" marT="52759" marB="52759" anchor="ctr"/>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10</a:t>
                      </a:r>
                    </a:p>
                  </a:txBody>
                  <a:tcPr marL="105517" marR="105517" marT="52759" marB="52759" anchor="ctr"/>
                </a:tc>
                <a:extLst>
                  <a:ext uri="{0D108BD9-81ED-4DB2-BD59-A6C34878D82A}">
                    <a16:rowId xmlns:a16="http://schemas.microsoft.com/office/drawing/2014/main" xmlns="" val="2952223219"/>
                  </a:ext>
                </a:extLst>
              </a:tr>
              <a:tr h="684648">
                <a:tc>
                  <a:txBody>
                    <a:bodyPr/>
                    <a:lstStyle/>
                    <a:p>
                      <a:r>
                        <a:rPr lang="en-US" sz="1800" b="0" noProof="0" dirty="0">
                          <a:latin typeface="Verdana" panose="020B0604030504040204" pitchFamily="34" charset="0"/>
                          <a:ea typeface="Verdana" panose="020B0604030504040204" pitchFamily="34" charset="0"/>
                          <a:cs typeface="Verdana" panose="020B0604030504040204" pitchFamily="34" charset="0"/>
                        </a:rPr>
                        <a:t>Projects supported by the PA Energy</a:t>
                      </a:r>
                    </a:p>
                  </a:txBody>
                  <a:tcPr marL="105517" marR="105517" marT="52759" marB="52759"/>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2</a:t>
                      </a:r>
                    </a:p>
                  </a:txBody>
                  <a:tcPr marL="105517" marR="105517" marT="52759" marB="52759" anchor="ctr">
                    <a:solidFill>
                      <a:schemeClr val="bg1">
                        <a:lumMod val="95000"/>
                      </a:schemeClr>
                    </a:solidFill>
                  </a:tcPr>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3</a:t>
                      </a:r>
                    </a:p>
                  </a:txBody>
                  <a:tcPr marL="105517" marR="105517" marT="52759" marB="52759" anchor="ctr">
                    <a:solidFill>
                      <a:schemeClr val="bg1">
                        <a:lumMod val="95000"/>
                      </a:schemeClr>
                    </a:solidFill>
                  </a:tcPr>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6</a:t>
                      </a:r>
                    </a:p>
                  </a:txBody>
                  <a:tcPr marL="105517" marR="105517" marT="52759" marB="52759" anchor="ctr">
                    <a:solidFill>
                      <a:schemeClr val="bg1">
                        <a:lumMod val="95000"/>
                      </a:schemeClr>
                    </a:solidFill>
                  </a:tcPr>
                </a:tc>
                <a:extLst>
                  <a:ext uri="{0D108BD9-81ED-4DB2-BD59-A6C34878D82A}">
                    <a16:rowId xmlns:a16="http://schemas.microsoft.com/office/drawing/2014/main" xmlns="" val="637167787"/>
                  </a:ext>
                </a:extLst>
              </a:tr>
              <a:tr h="684648">
                <a:tc>
                  <a:txBody>
                    <a:bodyPr/>
                    <a:lstStyle/>
                    <a:p>
                      <a:r>
                        <a:rPr lang="en-US" sz="1800" b="0" noProof="0" dirty="0">
                          <a:latin typeface="Verdana" panose="020B0604030504040204" pitchFamily="34" charset="0"/>
                          <a:ea typeface="Verdana" panose="020B0604030504040204" pitchFamily="34" charset="0"/>
                          <a:cs typeface="Verdana" panose="020B0604030504040204" pitchFamily="34" charset="0"/>
                        </a:rPr>
                        <a:t>Projects Financed by Interreg BSR</a:t>
                      </a:r>
                    </a:p>
                  </a:txBody>
                  <a:tcPr marL="105517" marR="105517" marT="52759" marB="52759"/>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1</a:t>
                      </a:r>
                    </a:p>
                  </a:txBody>
                  <a:tcPr marL="105517" marR="105517" marT="52759" marB="52759" anchor="ctr"/>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1</a:t>
                      </a:r>
                    </a:p>
                  </a:txBody>
                  <a:tcPr marL="105517" marR="105517" marT="52759" marB="52759" anchor="ctr"/>
                </a:tc>
                <a:tc>
                  <a:txBody>
                    <a:bodyPr/>
                    <a:lstStyle/>
                    <a:p>
                      <a:pPr algn="ctr"/>
                      <a:r>
                        <a:rPr lang="en-US" sz="2000" b="0" noProof="0" dirty="0">
                          <a:latin typeface="Verdana" panose="020B0604030504040204" pitchFamily="34" charset="0"/>
                          <a:ea typeface="Verdana" panose="020B0604030504040204" pitchFamily="34" charset="0"/>
                          <a:cs typeface="Verdana" panose="020B0604030504040204" pitchFamily="34" charset="0"/>
                        </a:rPr>
                        <a:t>2</a:t>
                      </a:r>
                    </a:p>
                  </a:txBody>
                  <a:tcPr marL="105517" marR="105517" marT="52759" marB="52759" anchor="ctr"/>
                </a:tc>
                <a:extLst>
                  <a:ext uri="{0D108BD9-81ED-4DB2-BD59-A6C34878D82A}">
                    <a16:rowId xmlns:a16="http://schemas.microsoft.com/office/drawing/2014/main" xmlns="" val="37572295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504967" y="1576137"/>
            <a:ext cx="8143733" cy="5053263"/>
          </a:xfrm>
        </p:spPr>
        <p:txBody>
          <a:bodyPr>
            <a:noAutofit/>
          </a:bodyPr>
          <a:lstStyle/>
          <a:p>
            <a:pPr marL="457200" indent="-457200" algn="just">
              <a:lnSpc>
                <a:spcPct val="150000"/>
              </a:lnSpc>
              <a:spcBef>
                <a:spcPts val="600"/>
              </a:spcBef>
              <a:spcAft>
                <a:spcPts val="0"/>
              </a:spcAft>
              <a:buClr>
                <a:srgbClr val="228B9D"/>
              </a:buClr>
              <a:buFont typeface="+mj-lt"/>
              <a:buAutoNum type="arabicPeriod"/>
              <a:defRPr/>
            </a:pPr>
            <a:r>
              <a:rPr lang="en-US" sz="1400" b="1" dirty="0"/>
              <a:t>BALTIC</a:t>
            </a:r>
            <a:r>
              <a:rPr lang="en-US" sz="1400" dirty="0"/>
              <a:t> </a:t>
            </a:r>
            <a:r>
              <a:rPr lang="en-US" sz="1400" b="1" dirty="0"/>
              <a:t>INTEGRID</a:t>
            </a:r>
            <a:r>
              <a:rPr lang="en-US" sz="1400" dirty="0"/>
              <a:t> - Integrated Baltic offshore wind electricity grid development </a:t>
            </a:r>
            <a:endParaRPr lang="lv-LV" sz="1400" dirty="0"/>
          </a:p>
          <a:p>
            <a:pPr marL="457200" indent="-457200" algn="just">
              <a:lnSpc>
                <a:spcPct val="150000"/>
              </a:lnSpc>
              <a:spcBef>
                <a:spcPts val="600"/>
              </a:spcBef>
              <a:spcAft>
                <a:spcPts val="0"/>
              </a:spcAft>
              <a:buClr>
                <a:srgbClr val="228B9D"/>
              </a:buClr>
              <a:buFont typeface="+mj-lt"/>
              <a:buAutoNum type="arabicPeriod"/>
              <a:defRPr/>
            </a:pPr>
            <a:r>
              <a:rPr lang="en-US" sz="1400" b="1" dirty="0"/>
              <a:t>USE-LBM-</a:t>
            </a:r>
            <a:r>
              <a:rPr lang="en-US" sz="1400" b="1" dirty="0" err="1"/>
              <a:t>BioPro</a:t>
            </a:r>
            <a:r>
              <a:rPr lang="en-US" sz="1400" dirty="0"/>
              <a:t> - Use of liquefied biogas from waste (LBM) as gasoline substitute including side product utilization for Biopolymer production </a:t>
            </a:r>
            <a:endParaRPr lang="lv-LV" sz="1400" dirty="0"/>
          </a:p>
          <a:p>
            <a:pPr marL="457200" indent="-457200" algn="just">
              <a:lnSpc>
                <a:spcPct val="150000"/>
              </a:lnSpc>
              <a:spcBef>
                <a:spcPts val="600"/>
              </a:spcBef>
              <a:spcAft>
                <a:spcPts val="0"/>
              </a:spcAft>
              <a:buClr>
                <a:srgbClr val="228B9D"/>
              </a:buClr>
              <a:buFont typeface="+mj-lt"/>
              <a:buAutoNum type="arabicPeriod"/>
              <a:defRPr/>
            </a:pPr>
            <a:r>
              <a:rPr lang="en-US" sz="1400" b="1" dirty="0"/>
              <a:t>EFFECT4buildings</a:t>
            </a:r>
            <a:r>
              <a:rPr lang="en-US" sz="1400" dirty="0"/>
              <a:t> - Effective Financing Tools for implementing Energy Efficiency in Buildings</a:t>
            </a:r>
            <a:endParaRPr lang="lv-LV" sz="1400" dirty="0"/>
          </a:p>
          <a:p>
            <a:pPr marL="457200" indent="-457200" algn="just">
              <a:lnSpc>
                <a:spcPct val="150000"/>
              </a:lnSpc>
              <a:spcBef>
                <a:spcPts val="600"/>
              </a:spcBef>
              <a:spcAft>
                <a:spcPts val="0"/>
              </a:spcAft>
              <a:buClr>
                <a:srgbClr val="228B9D"/>
              </a:buClr>
              <a:buFont typeface="+mj-lt"/>
              <a:buAutoNum type="arabicPeriod"/>
              <a:defRPr/>
            </a:pPr>
            <a:r>
              <a:rPr lang="lv-LV" sz="1400" b="1" kern="0" dirty="0"/>
              <a:t>ACT NOW </a:t>
            </a:r>
            <a:r>
              <a:rPr lang="lv-LV" sz="1400" kern="0" dirty="0"/>
              <a:t>- </a:t>
            </a:r>
            <a:r>
              <a:rPr lang="en-US" sz="1400" kern="0" dirty="0"/>
              <a:t>Action for Energy Efficiency in Baltic Cities</a:t>
            </a:r>
            <a:endParaRPr lang="lv-LV" sz="1400" kern="0" dirty="0"/>
          </a:p>
          <a:p>
            <a:pPr marL="457200" indent="-457200" algn="just">
              <a:lnSpc>
                <a:spcPct val="150000"/>
              </a:lnSpc>
              <a:spcBef>
                <a:spcPts val="600"/>
              </a:spcBef>
              <a:spcAft>
                <a:spcPts val="0"/>
              </a:spcAft>
              <a:buClr>
                <a:srgbClr val="228B9D"/>
              </a:buClr>
              <a:buFont typeface="+mj-lt"/>
              <a:buAutoNum type="arabicPeriod"/>
              <a:defRPr/>
            </a:pPr>
            <a:r>
              <a:rPr lang="en-US" sz="1400" b="1" dirty="0"/>
              <a:t>BALTFLEX</a:t>
            </a:r>
            <a:r>
              <a:rPr lang="en-US" sz="1400" dirty="0"/>
              <a:t> - Development of flexibility services for energy market </a:t>
            </a:r>
            <a:endParaRPr lang="lv-LV" sz="1400" dirty="0"/>
          </a:p>
          <a:p>
            <a:pPr marL="457200" indent="-457200" algn="just">
              <a:lnSpc>
                <a:spcPct val="150000"/>
              </a:lnSpc>
              <a:spcBef>
                <a:spcPts val="600"/>
              </a:spcBef>
              <a:spcAft>
                <a:spcPts val="0"/>
              </a:spcAft>
              <a:buClr>
                <a:srgbClr val="228B9D"/>
              </a:buClr>
              <a:buFont typeface="+mj-lt"/>
              <a:buAutoNum type="arabicPeriod"/>
              <a:defRPr/>
            </a:pPr>
            <a:r>
              <a:rPr lang="en-US" sz="1400" b="1" dirty="0"/>
              <a:t>CO-ENERGY</a:t>
            </a:r>
            <a:r>
              <a:rPr lang="en-US" sz="1400" dirty="0"/>
              <a:t> - Establishment and operation of cooperatives to generate energy</a:t>
            </a:r>
            <a:endParaRPr lang="lv-LV" sz="1400" dirty="0"/>
          </a:p>
          <a:p>
            <a:pPr marL="457200" indent="-457200" algn="just">
              <a:lnSpc>
                <a:spcPct val="150000"/>
              </a:lnSpc>
              <a:spcBef>
                <a:spcPts val="600"/>
              </a:spcBef>
              <a:spcAft>
                <a:spcPts val="0"/>
              </a:spcAft>
              <a:buClr>
                <a:srgbClr val="228B9D"/>
              </a:buClr>
              <a:buFont typeface="+mj-lt"/>
              <a:buAutoNum type="arabicPeriod"/>
              <a:defRPr/>
            </a:pPr>
            <a:r>
              <a:rPr lang="en-US" sz="1400" b="1" dirty="0"/>
              <a:t>COPREMM</a:t>
            </a:r>
            <a:r>
              <a:rPr lang="en-US" sz="1400" dirty="0"/>
              <a:t> - Conceiving and Piloting Resources Efficiency Management Measures for carbon</a:t>
            </a:r>
            <a:r>
              <a:rPr lang="lv-LV" sz="1400" dirty="0"/>
              <a:t>-</a:t>
            </a:r>
            <a:r>
              <a:rPr lang="en-US" sz="1400" dirty="0"/>
              <a:t>free heating in rural BSR communities</a:t>
            </a:r>
            <a:endParaRPr lang="lv-LV" sz="1400" dirty="0"/>
          </a:p>
          <a:p>
            <a:pPr marL="441325" indent="-441325" algn="just">
              <a:lnSpc>
                <a:spcPct val="150000"/>
              </a:lnSpc>
              <a:spcBef>
                <a:spcPts val="600"/>
              </a:spcBef>
              <a:spcAft>
                <a:spcPts val="0"/>
              </a:spcAft>
              <a:buClr>
                <a:srgbClr val="228B9D"/>
              </a:buClr>
              <a:buFont typeface="+mj-lt"/>
              <a:buAutoNum type="arabicPeriod"/>
              <a:defRPr/>
            </a:pPr>
            <a:r>
              <a:rPr lang="lv-LV" sz="1400" b="1" kern="0" dirty="0"/>
              <a:t>URBAN BIOGAS HUBS </a:t>
            </a:r>
            <a:r>
              <a:rPr lang="lv-LV" sz="1400" kern="0" dirty="0"/>
              <a:t>- </a:t>
            </a:r>
            <a:r>
              <a:rPr lang="en-US" sz="1400" kern="0" dirty="0"/>
              <a:t>Enhancing the use of biogas for urban transport</a:t>
            </a:r>
            <a:endParaRPr lang="lv-LV" sz="1400" kern="0" dirty="0"/>
          </a:p>
          <a:p>
            <a:pPr marL="285750" indent="-285750" algn="just">
              <a:lnSpc>
                <a:spcPct val="150000"/>
              </a:lnSpc>
              <a:spcBef>
                <a:spcPts val="600"/>
              </a:spcBef>
              <a:spcAft>
                <a:spcPts val="0"/>
              </a:spcAft>
              <a:buClr>
                <a:srgbClr val="228B9D"/>
              </a:buClr>
              <a:buFont typeface="Arial" panose="020B0604020202020204" pitchFamily="34" charset="0"/>
              <a:buChar char="•"/>
              <a:defRPr/>
            </a:pPr>
            <a:endParaRPr lang="en-US" sz="1400" dirty="0"/>
          </a:p>
          <a:p>
            <a:pPr marL="457200" indent="-457200" algn="just">
              <a:lnSpc>
                <a:spcPct val="150000"/>
              </a:lnSpc>
              <a:spcBef>
                <a:spcPts val="600"/>
              </a:spcBef>
              <a:spcAft>
                <a:spcPts val="0"/>
              </a:spcAft>
              <a:buClr>
                <a:srgbClr val="228B9D"/>
              </a:buClr>
              <a:buFont typeface="Wingdings" panose="05000000000000000000" pitchFamily="2" charset="2"/>
              <a:buChar char="q"/>
              <a:defRPr/>
            </a:pPr>
            <a:endParaRPr lang="lv-LV" altLang="lv-LV" sz="1100" dirty="0"/>
          </a:p>
        </p:txBody>
      </p:sp>
      <p:sp>
        <p:nvSpPr>
          <p:cNvPr id="24580" name="Slide Number Placeholder 5"/>
          <p:cNvSpPr>
            <a:spLocks noGrp="1"/>
          </p:cNvSpPr>
          <p:nvPr>
            <p:ph type="sldNum" sz="quarter" idx="13"/>
          </p:nvPr>
        </p:nvSpPr>
        <p:spPr bwMode="auto">
          <a:xfrm>
            <a:off x="8458200" y="6324600"/>
            <a:ext cx="3810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8C5D7F1-AA27-4C14-82C8-229959FADF80}" type="slidenum">
              <a:rPr lang="en-US" altLang="lv-LV"/>
              <a:pPr/>
              <a:t>9</a:t>
            </a:fld>
            <a:endParaRPr lang="en-US" altLang="lv-LV" dirty="0"/>
          </a:p>
        </p:txBody>
      </p:sp>
      <p:sp>
        <p:nvSpPr>
          <p:cNvPr id="7" name="Title 1"/>
          <p:cNvSpPr>
            <a:spLocks noGrp="1"/>
          </p:cNvSpPr>
          <p:nvPr>
            <p:ph type="title"/>
          </p:nvPr>
        </p:nvSpPr>
        <p:spPr>
          <a:xfrm>
            <a:off x="2590800" y="613611"/>
            <a:ext cx="6096000" cy="657726"/>
          </a:xfrm>
        </p:spPr>
        <p:txBody>
          <a:bodyPr>
            <a:noAutofit/>
          </a:bodyPr>
          <a:lstStyle/>
          <a:p>
            <a:r>
              <a:rPr lang="lv-LV" kern="0" dirty="0"/>
              <a:t>CURRENT FLAGSHIPS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8743" y="5694668"/>
            <a:ext cx="1728057" cy="857278"/>
          </a:xfrm>
          <a:prstGeom prst="rect">
            <a:avLst/>
          </a:prstGeom>
        </p:spPr>
      </p:pic>
    </p:spTree>
    <p:extLst>
      <p:ext uri="{BB962C8B-B14F-4D97-AF65-F5344CB8AC3E}">
        <p14:creationId xmlns:p14="http://schemas.microsoft.com/office/powerpoint/2010/main" val="3508184171"/>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90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Prezentacija_EN</Template>
  <TotalTime>0</TotalTime>
  <Words>1519</Words>
  <Application>Microsoft Office PowerPoint</Application>
  <PresentationFormat>Diavetítés a képernyőre (4:3 oldalarány)</PresentationFormat>
  <Paragraphs>199</Paragraphs>
  <Slides>19</Slides>
  <Notes>13</Notes>
  <HiddenSlides>0</HiddenSlides>
  <MMClips>0</MMClips>
  <ScaleCrop>false</ScaleCrop>
  <HeadingPairs>
    <vt:vector size="4" baseType="variant">
      <vt:variant>
        <vt:lpstr>Téma</vt:lpstr>
      </vt:variant>
      <vt:variant>
        <vt:i4>2</vt:i4>
      </vt:variant>
      <vt:variant>
        <vt:lpstr>Diacímek</vt:lpstr>
      </vt:variant>
      <vt:variant>
        <vt:i4>19</vt:i4>
      </vt:variant>
    </vt:vector>
  </HeadingPairs>
  <TitlesOfParts>
    <vt:vector size="21" baseType="lpstr">
      <vt:lpstr>89_Prezentacija_templateLV</vt:lpstr>
      <vt:lpstr>90_Prezentacija_templateLV</vt:lpstr>
      <vt:lpstr>  EU Strategy for the Baltic Sea Region– PA Energy  Dr. oec. Olga BOGDANOVA, PA Energy Coordinator</vt:lpstr>
      <vt:lpstr>BEMIP/ EUSBSR: Policy Area Energy</vt:lpstr>
      <vt:lpstr>BEMIP &amp; EUSBSR PA Energy</vt:lpstr>
      <vt:lpstr>PA Energy coordination</vt:lpstr>
      <vt:lpstr>BEMIP/EUSBSR PA Energy objectives in the action plan</vt:lpstr>
      <vt:lpstr>Flagship projects and their purpose</vt:lpstr>
      <vt:lpstr>Process of receiving Flagship staturs</vt:lpstr>
      <vt:lpstr>Projects receiving PA Energy support when applying for funding</vt:lpstr>
      <vt:lpstr>CURRENT FLAGSHIPS</vt:lpstr>
      <vt:lpstr>CURRENT FLAGSHIP </vt:lpstr>
      <vt:lpstr>CURRENT FLAGSHIP</vt:lpstr>
      <vt:lpstr>CURRENT FLAGSHIP</vt:lpstr>
      <vt:lpstr>CURRENT FLAGSHIP</vt:lpstr>
      <vt:lpstr>CURRENT FLAGSHIP</vt:lpstr>
      <vt:lpstr>CURRENT FLAGSHIP</vt:lpstr>
      <vt:lpstr>CURRENT FLAGSHIP</vt:lpstr>
      <vt:lpstr>CURRENT FLAGSHIP</vt:lpstr>
      <vt:lpstr>EUSBSR Annual fora</vt:lpstr>
      <vt:lpstr>PowerPoint bemutató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projects in the Baltic Sea Region Strategy – PA Energy  Dr.oec.Olga BOGDANOVA, PA Energy Coordinator</dc:title>
  <dc:creator>Madara Zvirgzdiņa</dc:creator>
  <cp:lastModifiedBy>Oláh Nikoletta</cp:lastModifiedBy>
  <cp:revision>57</cp:revision>
  <cp:lastPrinted>2015-01-05T10:38:08Z</cp:lastPrinted>
  <dcterms:created xsi:type="dcterms:W3CDTF">2017-05-13T08:57:24Z</dcterms:created>
  <dcterms:modified xsi:type="dcterms:W3CDTF">2017-07-18T06:48:59Z</dcterms:modified>
</cp:coreProperties>
</file>