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20" r:id="rId1"/>
  </p:sldMasterIdLst>
  <p:notesMasterIdLst>
    <p:notesMasterId r:id="rId12"/>
  </p:notesMasterIdLst>
  <p:handoutMasterIdLst>
    <p:handoutMasterId r:id="rId13"/>
  </p:handoutMasterIdLst>
  <p:sldIdLst>
    <p:sldId id="256" r:id="rId2"/>
    <p:sldId id="258" r:id="rId3"/>
    <p:sldId id="259" r:id="rId4"/>
    <p:sldId id="260" r:id="rId5"/>
    <p:sldId id="269" r:id="rId6"/>
    <p:sldId id="262" r:id="rId7"/>
    <p:sldId id="263" r:id="rId8"/>
    <p:sldId id="264" r:id="rId9"/>
    <p:sldId id="261" r:id="rId10"/>
    <p:sldId id="267" r:id="rId11"/>
  </p:sldIdLst>
  <p:sldSz cx="9144000" cy="6858000" type="screen4x3"/>
  <p:notesSz cx="6781800" cy="99187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10"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BUD\FILE\EU%20Duna%20R&#233;gi&#243;%20Strat&#233;gia%20Titk&#225;rs&#225;g\Regensburg%20prezi\Energy%20database_Nov23_v2.3.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24"/>
    </mc:Choice>
    <mc:Fallback>
      <c:style val="24"/>
    </mc:Fallback>
  </mc:AlternateContent>
  <c:chart>
    <c:title>
      <c:tx>
        <c:rich>
          <a:bodyPr/>
          <a:lstStyle/>
          <a:p>
            <a:pPr>
              <a:defRPr sz="1000" b="0" i="0" u="none" strike="noStrike" baseline="0">
                <a:solidFill>
                  <a:srgbClr val="000000"/>
                </a:solidFill>
                <a:latin typeface="Calibri"/>
                <a:ea typeface="Calibri"/>
                <a:cs typeface="Calibri"/>
              </a:defRPr>
            </a:pPr>
            <a:r>
              <a:rPr lang="hu-HU" sz="1800" b="1" i="0" u="none" strike="noStrike" baseline="0" dirty="0" err="1">
                <a:solidFill>
                  <a:srgbClr val="000000"/>
                </a:solidFill>
                <a:latin typeface="Calibri"/>
              </a:rPr>
              <a:t>Energy</a:t>
            </a:r>
            <a:r>
              <a:rPr lang="hu-HU" sz="1800" b="1" i="0" u="none" strike="noStrike" baseline="0" dirty="0">
                <a:solidFill>
                  <a:srgbClr val="000000"/>
                </a:solidFill>
                <a:latin typeface="Calibri"/>
              </a:rPr>
              <a:t> </a:t>
            </a:r>
            <a:r>
              <a:rPr lang="hu-HU" sz="1800" b="1" i="0" u="none" strike="noStrike" baseline="0" dirty="0" err="1" smtClean="0">
                <a:solidFill>
                  <a:srgbClr val="000000"/>
                </a:solidFill>
                <a:latin typeface="Calibri"/>
              </a:rPr>
              <a:t>intensity</a:t>
            </a:r>
            <a:r>
              <a:rPr lang="hu-HU" sz="1800" b="1" i="0" u="none" strike="noStrike" baseline="0" dirty="0" smtClean="0">
                <a:solidFill>
                  <a:srgbClr val="000000"/>
                </a:solidFill>
                <a:latin typeface="Calibri"/>
              </a:rPr>
              <a:t> </a:t>
            </a:r>
          </a:p>
          <a:p>
            <a:pPr>
              <a:defRPr sz="1000" b="0" i="0" u="none" strike="noStrike" baseline="0">
                <a:solidFill>
                  <a:srgbClr val="000000"/>
                </a:solidFill>
                <a:latin typeface="Calibri"/>
                <a:ea typeface="Calibri"/>
                <a:cs typeface="Calibri"/>
              </a:defRPr>
            </a:pPr>
            <a:r>
              <a:rPr lang="hu-HU" sz="1800" b="1" i="0" u="none" strike="noStrike" baseline="0" dirty="0" smtClean="0">
                <a:solidFill>
                  <a:srgbClr val="000000"/>
                </a:solidFill>
                <a:latin typeface="Calibri"/>
              </a:rPr>
              <a:t>(2011) </a:t>
            </a:r>
            <a:endParaRPr lang="hu-HU" dirty="0"/>
          </a:p>
        </c:rich>
      </c:tx>
      <c:layout>
        <c:manualLayout>
          <c:xMode val="edge"/>
          <c:yMode val="edge"/>
          <c:x val="0.281748324787716"/>
          <c:y val="2.2150085175721219E-2"/>
        </c:manualLayout>
      </c:layout>
      <c:overlay val="0"/>
    </c:title>
    <c:autoTitleDeleted val="0"/>
    <c:plotArea>
      <c:layout/>
      <c:barChart>
        <c:barDir val="col"/>
        <c:grouping val="clustered"/>
        <c:varyColors val="0"/>
        <c:ser>
          <c:idx val="0"/>
          <c:order val="0"/>
          <c:tx>
            <c:strRef>
              <c:f>'energy efficiency stat'!$A$1:$B$1</c:f>
              <c:strCache>
                <c:ptCount val="1"/>
                <c:pt idx="0">
                  <c:v>Energy intensity (TPES/GDP) 2010 ktoe/billion USD (2005 p)</c:v>
                </c:pt>
              </c:strCache>
            </c:strRef>
          </c:tx>
          <c:invertIfNegative val="0"/>
          <c:dPt>
            <c:idx val="14"/>
            <c:invertIfNegative val="0"/>
            <c:bubble3D val="0"/>
            <c:spPr>
              <a:solidFill>
                <a:srgbClr val="FFC000"/>
              </a:solidFill>
            </c:spPr>
          </c:dPt>
          <c:dPt>
            <c:idx val="15"/>
            <c:invertIfNegative val="0"/>
            <c:bubble3D val="0"/>
            <c:spPr>
              <a:solidFill>
                <a:srgbClr val="FF0000"/>
              </a:solidFill>
            </c:spPr>
          </c:dPt>
          <c:dPt>
            <c:idx val="16"/>
            <c:invertIfNegative val="0"/>
            <c:bubble3D val="0"/>
            <c:spPr>
              <a:solidFill>
                <a:srgbClr val="7030A0"/>
              </a:solidFill>
            </c:spPr>
          </c:dPt>
          <c:cat>
            <c:strRef>
              <c:f>'S:\Documents and Settings\RKaszab\Asztal\[Energy database_Nov19_v2.2.2.xls]energy efficiency stat'!$A$3:$A$19</c:f>
              <c:strCache>
                <c:ptCount val="17"/>
                <c:pt idx="0">
                  <c:v>AT</c:v>
                </c:pt>
                <c:pt idx="1">
                  <c:v>BA</c:v>
                </c:pt>
                <c:pt idx="2">
                  <c:v>BG</c:v>
                </c:pt>
                <c:pt idx="3">
                  <c:v>CZ</c:v>
                </c:pt>
                <c:pt idx="4">
                  <c:v>DE</c:v>
                </c:pt>
                <c:pt idx="5">
                  <c:v>HR</c:v>
                </c:pt>
                <c:pt idx="6">
                  <c:v>HU</c:v>
                </c:pt>
                <c:pt idx="7">
                  <c:v>ME</c:v>
                </c:pt>
                <c:pt idx="8">
                  <c:v>MD</c:v>
                </c:pt>
                <c:pt idx="9">
                  <c:v>RO</c:v>
                </c:pt>
                <c:pt idx="10">
                  <c:v>RS</c:v>
                </c:pt>
                <c:pt idx="11">
                  <c:v>SI</c:v>
                </c:pt>
                <c:pt idx="12">
                  <c:v>SK</c:v>
                </c:pt>
                <c:pt idx="13">
                  <c:v>UA</c:v>
                </c:pt>
                <c:pt idx="14">
                  <c:v>DRS</c:v>
                </c:pt>
                <c:pt idx="15">
                  <c:v>USA</c:v>
                </c:pt>
                <c:pt idx="16">
                  <c:v>JP</c:v>
                </c:pt>
              </c:strCache>
            </c:strRef>
          </c:cat>
          <c:val>
            <c:numRef>
              <c:f>'S:\Documents and Settings\RKaszab\Asztal\[Energy database_Nov19_v2.2.2.xls]energy efficiency stat'!$B$3:$B$19</c:f>
              <c:numCache>
                <c:formatCode>General</c:formatCode>
                <c:ptCount val="17"/>
                <c:pt idx="0">
                  <c:v>103.41</c:v>
                </c:pt>
                <c:pt idx="1">
                  <c:v>507.93</c:v>
                </c:pt>
                <c:pt idx="2">
                  <c:v>542.03</c:v>
                </c:pt>
                <c:pt idx="3">
                  <c:v>296.87</c:v>
                </c:pt>
                <c:pt idx="4">
                  <c:v>111.13</c:v>
                </c:pt>
                <c:pt idx="5">
                  <c:v>182.08</c:v>
                </c:pt>
                <c:pt idx="6">
                  <c:v>234.92</c:v>
                </c:pt>
                <c:pt idx="7">
                  <c:v>292.85000000000002</c:v>
                </c:pt>
                <c:pt idx="8">
                  <c:v>742.85</c:v>
                </c:pt>
                <c:pt idx="9">
                  <c:v>448.53</c:v>
                </c:pt>
                <c:pt idx="10">
                  <c:v>560.29999999999995</c:v>
                </c:pt>
                <c:pt idx="11">
                  <c:v>184.72</c:v>
                </c:pt>
                <c:pt idx="12">
                  <c:v>296.52999999999997</c:v>
                </c:pt>
                <c:pt idx="13">
                  <c:v>1440.71</c:v>
                </c:pt>
                <c:pt idx="14">
                  <c:v>424.63285714285712</c:v>
                </c:pt>
                <c:pt idx="15">
                  <c:v>170.26</c:v>
                </c:pt>
                <c:pt idx="16">
                  <c:v>233.66</c:v>
                </c:pt>
              </c:numCache>
            </c:numRef>
          </c:val>
        </c:ser>
        <c:dLbls>
          <c:showLegendKey val="0"/>
          <c:showVal val="0"/>
          <c:showCatName val="0"/>
          <c:showSerName val="0"/>
          <c:showPercent val="0"/>
          <c:showBubbleSize val="0"/>
        </c:dLbls>
        <c:gapWidth val="75"/>
        <c:overlap val="-25"/>
        <c:axId val="24144128"/>
        <c:axId val="24150016"/>
      </c:barChart>
      <c:catAx>
        <c:axId val="24144128"/>
        <c:scaling>
          <c:orientation val="minMax"/>
        </c:scaling>
        <c:delete val="0"/>
        <c:axPos val="b"/>
        <c:numFmt formatCode="General" sourceLinked="1"/>
        <c:majorTickMark val="none"/>
        <c:minorTickMark val="none"/>
        <c:tickLblPos val="nextTo"/>
        <c:txPr>
          <a:bodyPr rot="-5400000" vert="horz"/>
          <a:lstStyle/>
          <a:p>
            <a:pPr>
              <a:defRPr sz="1000" b="0" i="0" u="none" strike="noStrike" baseline="0">
                <a:solidFill>
                  <a:srgbClr val="000000"/>
                </a:solidFill>
                <a:latin typeface="Calibri"/>
                <a:ea typeface="Calibri"/>
                <a:cs typeface="Calibri"/>
              </a:defRPr>
            </a:pPr>
            <a:endParaRPr lang="hu-HU"/>
          </a:p>
        </c:txPr>
        <c:crossAx val="24150016"/>
        <c:crosses val="autoZero"/>
        <c:auto val="1"/>
        <c:lblAlgn val="ctr"/>
        <c:lblOffset val="100"/>
        <c:noMultiLvlLbl val="0"/>
      </c:catAx>
      <c:valAx>
        <c:axId val="24150016"/>
        <c:scaling>
          <c:orientation val="minMax"/>
        </c:scaling>
        <c:delete val="0"/>
        <c:axPos val="l"/>
        <c:majorGridlines/>
        <c:numFmt formatCode="General" sourceLinked="1"/>
        <c:majorTickMark val="none"/>
        <c:minorTickMark val="none"/>
        <c:tickLblPos val="nextTo"/>
        <c:spPr>
          <a:ln w="9525">
            <a:noFill/>
          </a:ln>
        </c:spPr>
        <c:txPr>
          <a:bodyPr rot="0" vert="horz"/>
          <a:lstStyle/>
          <a:p>
            <a:pPr>
              <a:defRPr sz="1000" b="0" i="0" u="none" strike="noStrike" baseline="0">
                <a:solidFill>
                  <a:srgbClr val="000000"/>
                </a:solidFill>
                <a:latin typeface="Calibri"/>
                <a:ea typeface="Calibri"/>
                <a:cs typeface="Calibri"/>
              </a:defRPr>
            </a:pPr>
            <a:endParaRPr lang="hu-HU"/>
          </a:p>
        </c:txPr>
        <c:crossAx val="24144128"/>
        <c:crosses val="autoZero"/>
        <c:crossBetween val="between"/>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hu-HU"/>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38780" cy="495935"/>
          </a:xfrm>
          <a:prstGeom prst="rect">
            <a:avLst/>
          </a:prstGeom>
        </p:spPr>
        <p:txBody>
          <a:bodyPr vert="horz" lIns="91294" tIns="45647" rIns="91294" bIns="45647" rtlCol="0"/>
          <a:lstStyle>
            <a:lvl1pPr algn="l">
              <a:defRPr sz="1200"/>
            </a:lvl1pPr>
          </a:lstStyle>
          <a:p>
            <a:endParaRPr lang="hu-HU"/>
          </a:p>
        </p:txBody>
      </p:sp>
      <p:sp>
        <p:nvSpPr>
          <p:cNvPr id="3" name="Dátum helye 2"/>
          <p:cNvSpPr>
            <a:spLocks noGrp="1"/>
          </p:cNvSpPr>
          <p:nvPr>
            <p:ph type="dt" sz="quarter" idx="1"/>
          </p:nvPr>
        </p:nvSpPr>
        <p:spPr>
          <a:xfrm>
            <a:off x="3841451" y="0"/>
            <a:ext cx="2938780" cy="495935"/>
          </a:xfrm>
          <a:prstGeom prst="rect">
            <a:avLst/>
          </a:prstGeom>
        </p:spPr>
        <p:txBody>
          <a:bodyPr vert="horz" lIns="91294" tIns="45647" rIns="91294" bIns="45647" rtlCol="0"/>
          <a:lstStyle>
            <a:lvl1pPr algn="r">
              <a:defRPr sz="1200"/>
            </a:lvl1pPr>
          </a:lstStyle>
          <a:p>
            <a:fld id="{DEC8B98C-90DF-48AA-814C-A0CE7012D6DC}" type="datetimeFigureOut">
              <a:rPr lang="hu-HU" smtClean="0"/>
              <a:t>2013.06.12.</a:t>
            </a:fld>
            <a:endParaRPr lang="hu-HU"/>
          </a:p>
        </p:txBody>
      </p:sp>
      <p:sp>
        <p:nvSpPr>
          <p:cNvPr id="4" name="Élőláb helye 3"/>
          <p:cNvSpPr>
            <a:spLocks noGrp="1"/>
          </p:cNvSpPr>
          <p:nvPr>
            <p:ph type="ftr" sz="quarter" idx="2"/>
          </p:nvPr>
        </p:nvSpPr>
        <p:spPr>
          <a:xfrm>
            <a:off x="0" y="9421044"/>
            <a:ext cx="2938780" cy="495935"/>
          </a:xfrm>
          <a:prstGeom prst="rect">
            <a:avLst/>
          </a:prstGeom>
        </p:spPr>
        <p:txBody>
          <a:bodyPr vert="horz" lIns="91294" tIns="45647" rIns="91294" bIns="45647" rtlCol="0" anchor="b"/>
          <a:lstStyle>
            <a:lvl1pPr algn="l">
              <a:defRPr sz="1200"/>
            </a:lvl1pPr>
          </a:lstStyle>
          <a:p>
            <a:endParaRPr lang="hu-HU"/>
          </a:p>
        </p:txBody>
      </p:sp>
      <p:sp>
        <p:nvSpPr>
          <p:cNvPr id="5" name="Dia számának helye 4"/>
          <p:cNvSpPr>
            <a:spLocks noGrp="1"/>
          </p:cNvSpPr>
          <p:nvPr>
            <p:ph type="sldNum" sz="quarter" idx="3"/>
          </p:nvPr>
        </p:nvSpPr>
        <p:spPr>
          <a:xfrm>
            <a:off x="3841451" y="9421044"/>
            <a:ext cx="2938780" cy="495935"/>
          </a:xfrm>
          <a:prstGeom prst="rect">
            <a:avLst/>
          </a:prstGeom>
        </p:spPr>
        <p:txBody>
          <a:bodyPr vert="horz" lIns="91294" tIns="45647" rIns="91294" bIns="45647" rtlCol="0" anchor="b"/>
          <a:lstStyle>
            <a:lvl1pPr algn="r">
              <a:defRPr sz="1200"/>
            </a:lvl1pPr>
          </a:lstStyle>
          <a:p>
            <a:fld id="{7DA7FE2D-A031-4E94-B734-AB481232D992}" type="slidenum">
              <a:rPr lang="hu-HU" smtClean="0"/>
              <a:t>‹#›</a:t>
            </a:fld>
            <a:endParaRPr lang="hu-HU"/>
          </a:p>
        </p:txBody>
      </p:sp>
    </p:spTree>
    <p:extLst>
      <p:ext uri="{BB962C8B-B14F-4D97-AF65-F5344CB8AC3E}">
        <p14:creationId xmlns:p14="http://schemas.microsoft.com/office/powerpoint/2010/main" val="9240227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38780" cy="495935"/>
          </a:xfrm>
          <a:prstGeom prst="rect">
            <a:avLst/>
          </a:prstGeom>
        </p:spPr>
        <p:txBody>
          <a:bodyPr vert="horz" lIns="91294" tIns="45647" rIns="91294" bIns="45647" rtlCol="0"/>
          <a:lstStyle>
            <a:lvl1pPr algn="l">
              <a:defRPr sz="1200"/>
            </a:lvl1pPr>
          </a:lstStyle>
          <a:p>
            <a:endParaRPr lang="hu-HU"/>
          </a:p>
        </p:txBody>
      </p:sp>
      <p:sp>
        <p:nvSpPr>
          <p:cNvPr id="3" name="Dátum helye 2"/>
          <p:cNvSpPr>
            <a:spLocks noGrp="1"/>
          </p:cNvSpPr>
          <p:nvPr>
            <p:ph type="dt" idx="1"/>
          </p:nvPr>
        </p:nvSpPr>
        <p:spPr>
          <a:xfrm>
            <a:off x="3841451" y="0"/>
            <a:ext cx="2938780" cy="495935"/>
          </a:xfrm>
          <a:prstGeom prst="rect">
            <a:avLst/>
          </a:prstGeom>
        </p:spPr>
        <p:txBody>
          <a:bodyPr vert="horz" lIns="91294" tIns="45647" rIns="91294" bIns="45647" rtlCol="0"/>
          <a:lstStyle>
            <a:lvl1pPr algn="r">
              <a:defRPr sz="1200"/>
            </a:lvl1pPr>
          </a:lstStyle>
          <a:p>
            <a:fld id="{5BE3785F-FF23-4996-B8CA-5995683711D3}" type="datetimeFigureOut">
              <a:rPr lang="hu-HU" smtClean="0"/>
              <a:t>2013.06.12.</a:t>
            </a:fld>
            <a:endParaRPr lang="hu-HU"/>
          </a:p>
        </p:txBody>
      </p:sp>
      <p:sp>
        <p:nvSpPr>
          <p:cNvPr id="4" name="Diakép helye 3"/>
          <p:cNvSpPr>
            <a:spLocks noGrp="1" noRot="1" noChangeAspect="1"/>
          </p:cNvSpPr>
          <p:nvPr>
            <p:ph type="sldImg" idx="2"/>
          </p:nvPr>
        </p:nvSpPr>
        <p:spPr>
          <a:xfrm>
            <a:off x="912813" y="744538"/>
            <a:ext cx="4956175" cy="3717925"/>
          </a:xfrm>
          <a:prstGeom prst="rect">
            <a:avLst/>
          </a:prstGeom>
          <a:noFill/>
          <a:ln w="12700">
            <a:solidFill>
              <a:prstClr val="black"/>
            </a:solidFill>
          </a:ln>
        </p:spPr>
        <p:txBody>
          <a:bodyPr vert="horz" lIns="91294" tIns="45647" rIns="91294" bIns="45647" rtlCol="0" anchor="ctr"/>
          <a:lstStyle/>
          <a:p>
            <a:endParaRPr lang="hu-HU"/>
          </a:p>
        </p:txBody>
      </p:sp>
      <p:sp>
        <p:nvSpPr>
          <p:cNvPr id="5" name="Jegyzetek helye 4"/>
          <p:cNvSpPr>
            <a:spLocks noGrp="1"/>
          </p:cNvSpPr>
          <p:nvPr>
            <p:ph type="body" sz="quarter" idx="3"/>
          </p:nvPr>
        </p:nvSpPr>
        <p:spPr>
          <a:xfrm>
            <a:off x="678180" y="4711383"/>
            <a:ext cx="5425440" cy="4463415"/>
          </a:xfrm>
          <a:prstGeom prst="rect">
            <a:avLst/>
          </a:prstGeom>
        </p:spPr>
        <p:txBody>
          <a:bodyPr vert="horz" lIns="91294" tIns="45647" rIns="91294" bIns="45647"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9421044"/>
            <a:ext cx="2938780" cy="495935"/>
          </a:xfrm>
          <a:prstGeom prst="rect">
            <a:avLst/>
          </a:prstGeom>
        </p:spPr>
        <p:txBody>
          <a:bodyPr vert="horz" lIns="91294" tIns="45647" rIns="91294" bIns="45647" rtlCol="0" anchor="b"/>
          <a:lstStyle>
            <a:lvl1pPr algn="l">
              <a:defRPr sz="1200"/>
            </a:lvl1pPr>
          </a:lstStyle>
          <a:p>
            <a:endParaRPr lang="hu-HU"/>
          </a:p>
        </p:txBody>
      </p:sp>
      <p:sp>
        <p:nvSpPr>
          <p:cNvPr id="7" name="Dia számának helye 6"/>
          <p:cNvSpPr>
            <a:spLocks noGrp="1"/>
          </p:cNvSpPr>
          <p:nvPr>
            <p:ph type="sldNum" sz="quarter" idx="5"/>
          </p:nvPr>
        </p:nvSpPr>
        <p:spPr>
          <a:xfrm>
            <a:off x="3841451" y="9421044"/>
            <a:ext cx="2938780" cy="495935"/>
          </a:xfrm>
          <a:prstGeom prst="rect">
            <a:avLst/>
          </a:prstGeom>
        </p:spPr>
        <p:txBody>
          <a:bodyPr vert="horz" lIns="91294" tIns="45647" rIns="91294" bIns="45647" rtlCol="0" anchor="b"/>
          <a:lstStyle>
            <a:lvl1pPr algn="r">
              <a:defRPr sz="1200"/>
            </a:lvl1pPr>
          </a:lstStyle>
          <a:p>
            <a:fld id="{D7EE7CDD-5547-40FE-A7E5-A00EC3158ACE}" type="slidenum">
              <a:rPr lang="hu-HU" smtClean="0"/>
              <a:t>‹#›</a:t>
            </a:fld>
            <a:endParaRPr lang="hu-HU"/>
          </a:p>
        </p:txBody>
      </p:sp>
    </p:spTree>
    <p:extLst>
      <p:ext uri="{BB962C8B-B14F-4D97-AF65-F5344CB8AC3E}">
        <p14:creationId xmlns:p14="http://schemas.microsoft.com/office/powerpoint/2010/main" val="3526747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D7EE7CDD-5547-40FE-A7E5-A00EC3158ACE}" type="slidenum">
              <a:rPr lang="hu-HU" smtClean="0"/>
              <a:t>0</a:t>
            </a:fld>
            <a:endParaRPr lang="hu-HU"/>
          </a:p>
        </p:txBody>
      </p:sp>
    </p:spTree>
    <p:extLst>
      <p:ext uri="{BB962C8B-B14F-4D97-AF65-F5344CB8AC3E}">
        <p14:creationId xmlns:p14="http://schemas.microsoft.com/office/powerpoint/2010/main" val="28808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D7EE7CDD-5547-40FE-A7E5-A00EC3158ACE}" type="slidenum">
              <a:rPr lang="hu-HU" smtClean="0"/>
              <a:t>9</a:t>
            </a:fld>
            <a:endParaRPr lang="hu-HU"/>
          </a:p>
        </p:txBody>
      </p:sp>
    </p:spTree>
    <p:extLst>
      <p:ext uri="{BB962C8B-B14F-4D97-AF65-F5344CB8AC3E}">
        <p14:creationId xmlns:p14="http://schemas.microsoft.com/office/powerpoint/2010/main" val="2872897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D7EE7CDD-5547-40FE-A7E5-A00EC3158ACE}" type="slidenum">
              <a:rPr lang="hu-HU" smtClean="0"/>
              <a:t>1</a:t>
            </a:fld>
            <a:endParaRPr lang="hu-HU"/>
          </a:p>
        </p:txBody>
      </p:sp>
    </p:spTree>
    <p:extLst>
      <p:ext uri="{BB962C8B-B14F-4D97-AF65-F5344CB8AC3E}">
        <p14:creationId xmlns:p14="http://schemas.microsoft.com/office/powerpoint/2010/main" val="1506076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D7EE7CDD-5547-40FE-A7E5-A00EC3158ACE}" type="slidenum">
              <a:rPr lang="hu-HU" smtClean="0"/>
              <a:t>2</a:t>
            </a:fld>
            <a:endParaRPr lang="hu-HU"/>
          </a:p>
        </p:txBody>
      </p:sp>
    </p:spTree>
    <p:extLst>
      <p:ext uri="{BB962C8B-B14F-4D97-AF65-F5344CB8AC3E}">
        <p14:creationId xmlns:p14="http://schemas.microsoft.com/office/powerpoint/2010/main" val="1506076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D7EE7CDD-5547-40FE-A7E5-A00EC3158ACE}" type="slidenum">
              <a:rPr lang="hu-HU" smtClean="0"/>
              <a:t>3</a:t>
            </a:fld>
            <a:endParaRPr lang="hu-HU"/>
          </a:p>
        </p:txBody>
      </p:sp>
    </p:spTree>
    <p:extLst>
      <p:ext uri="{BB962C8B-B14F-4D97-AF65-F5344CB8AC3E}">
        <p14:creationId xmlns:p14="http://schemas.microsoft.com/office/powerpoint/2010/main" val="1506076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D7EE7CDD-5547-40FE-A7E5-A00EC3158ACE}" type="slidenum">
              <a:rPr lang="hu-HU" smtClean="0"/>
              <a:t>4</a:t>
            </a:fld>
            <a:endParaRPr lang="hu-HU"/>
          </a:p>
        </p:txBody>
      </p:sp>
    </p:spTree>
    <p:extLst>
      <p:ext uri="{BB962C8B-B14F-4D97-AF65-F5344CB8AC3E}">
        <p14:creationId xmlns:p14="http://schemas.microsoft.com/office/powerpoint/2010/main" val="1506076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D7EE7CDD-5547-40FE-A7E5-A00EC3158ACE}" type="slidenum">
              <a:rPr lang="hu-HU" smtClean="0"/>
              <a:t>5</a:t>
            </a:fld>
            <a:endParaRPr lang="hu-HU"/>
          </a:p>
        </p:txBody>
      </p:sp>
    </p:spTree>
    <p:extLst>
      <p:ext uri="{BB962C8B-B14F-4D97-AF65-F5344CB8AC3E}">
        <p14:creationId xmlns:p14="http://schemas.microsoft.com/office/powerpoint/2010/main" val="15060764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D7EE7CDD-5547-40FE-A7E5-A00EC3158ACE}" type="slidenum">
              <a:rPr lang="hu-HU" smtClean="0"/>
              <a:t>6</a:t>
            </a:fld>
            <a:endParaRPr lang="hu-HU"/>
          </a:p>
        </p:txBody>
      </p:sp>
    </p:spTree>
    <p:extLst>
      <p:ext uri="{BB962C8B-B14F-4D97-AF65-F5344CB8AC3E}">
        <p14:creationId xmlns:p14="http://schemas.microsoft.com/office/powerpoint/2010/main" val="15060764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D7EE7CDD-5547-40FE-A7E5-A00EC3158ACE}" type="slidenum">
              <a:rPr lang="hu-HU" smtClean="0"/>
              <a:t>7</a:t>
            </a:fld>
            <a:endParaRPr lang="hu-HU"/>
          </a:p>
        </p:txBody>
      </p:sp>
    </p:spTree>
    <p:extLst>
      <p:ext uri="{BB962C8B-B14F-4D97-AF65-F5344CB8AC3E}">
        <p14:creationId xmlns:p14="http://schemas.microsoft.com/office/powerpoint/2010/main" val="15060764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D7EE7CDD-5547-40FE-A7E5-A00EC3158ACE}" type="slidenum">
              <a:rPr lang="hu-HU" smtClean="0"/>
              <a:t>8</a:t>
            </a:fld>
            <a:endParaRPr lang="hu-HU"/>
          </a:p>
        </p:txBody>
      </p:sp>
    </p:spTree>
    <p:extLst>
      <p:ext uri="{BB962C8B-B14F-4D97-AF65-F5344CB8AC3E}">
        <p14:creationId xmlns:p14="http://schemas.microsoft.com/office/powerpoint/2010/main" val="15060764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spTree>
      <p:nvGrpSpPr>
        <p:cNvPr id="1" name=""/>
        <p:cNvGrpSpPr/>
        <p:nvPr/>
      </p:nvGrpSpPr>
      <p:grpSpPr>
        <a:xfrm>
          <a:off x="0" y="0"/>
          <a:ext cx="0" cy="0"/>
          <a:chOff x="0" y="0"/>
          <a:chExt cx="0" cy="0"/>
        </a:xfrm>
      </p:grpSpPr>
      <p:pic>
        <p:nvPicPr>
          <p:cNvPr id="14" name="Kép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95736" y="116632"/>
            <a:ext cx="4394371" cy="1799040"/>
          </a:xfrm>
          <a:prstGeom prst="rect">
            <a:avLst/>
          </a:prstGeom>
        </p:spPr>
      </p:pic>
      <p:sp>
        <p:nvSpPr>
          <p:cNvPr id="10" name="Derékszögű háromszög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ím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hu-HU" smtClean="0"/>
              <a:t>Mintacím szerkesztése</a:t>
            </a:r>
            <a:endParaRPr kumimoji="0" lang="en-US"/>
          </a:p>
        </p:txBody>
      </p:sp>
      <p:sp>
        <p:nvSpPr>
          <p:cNvPr id="17" name="Alcím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u-HU" smtClean="0"/>
              <a:t>Alcím mintájának szerkesztése</a:t>
            </a:r>
            <a:endParaRPr kumimoji="0" lang="en-US"/>
          </a:p>
        </p:txBody>
      </p:sp>
      <p:grpSp>
        <p:nvGrpSpPr>
          <p:cNvPr id="2" name="Csoportba foglalás 1"/>
          <p:cNvGrpSpPr/>
          <p:nvPr/>
        </p:nvGrpSpPr>
        <p:grpSpPr>
          <a:xfrm>
            <a:off x="-3765" y="4953000"/>
            <a:ext cx="9147765" cy="1912088"/>
            <a:chOff x="-3765" y="4832896"/>
            <a:chExt cx="9147765" cy="2032192"/>
          </a:xfrm>
        </p:grpSpPr>
        <p:sp>
          <p:nvSpPr>
            <p:cNvPr id="7" name="Szabadkézi sokszög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Szabadkézi sokszög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Szabadkézi sokszög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Egyenes összekötő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átum helye 29"/>
          <p:cNvSpPr>
            <a:spLocks noGrp="1"/>
          </p:cNvSpPr>
          <p:nvPr>
            <p:ph type="dt" sz="half" idx="10"/>
          </p:nvPr>
        </p:nvSpPr>
        <p:spPr/>
        <p:txBody>
          <a:bodyPr/>
          <a:lstStyle>
            <a:lvl1pPr>
              <a:defRPr>
                <a:solidFill>
                  <a:srgbClr val="FFFFFF"/>
                </a:solidFill>
              </a:defRPr>
            </a:lvl1pPr>
            <a:extLst/>
          </a:lstStyle>
          <a:p>
            <a:fld id="{D55CE47A-C78F-48E5-99EC-1B49DF62F1A7}" type="datetime1">
              <a:rPr lang="hu-HU" smtClean="0"/>
              <a:t>2013.06.12.</a:t>
            </a:fld>
            <a:endParaRPr lang="hu-HU"/>
          </a:p>
        </p:txBody>
      </p:sp>
      <p:sp>
        <p:nvSpPr>
          <p:cNvPr id="19" name="Élőláb helye 18"/>
          <p:cNvSpPr>
            <a:spLocks noGrp="1"/>
          </p:cNvSpPr>
          <p:nvPr>
            <p:ph type="ftr" sz="quarter" idx="11"/>
          </p:nvPr>
        </p:nvSpPr>
        <p:spPr/>
        <p:txBody>
          <a:bodyPr/>
          <a:lstStyle>
            <a:lvl1pPr>
              <a:defRPr>
                <a:solidFill>
                  <a:schemeClr val="accent1">
                    <a:tint val="20000"/>
                  </a:schemeClr>
                </a:solidFill>
              </a:defRPr>
            </a:lvl1pPr>
            <a:extLst/>
          </a:lstStyle>
          <a:p>
            <a:endParaRPr lang="hu-HU"/>
          </a:p>
        </p:txBody>
      </p:sp>
      <p:sp>
        <p:nvSpPr>
          <p:cNvPr id="27" name="Dia számának helye 26"/>
          <p:cNvSpPr>
            <a:spLocks noGrp="1"/>
          </p:cNvSpPr>
          <p:nvPr>
            <p:ph type="sldNum" sz="quarter" idx="12"/>
          </p:nvPr>
        </p:nvSpPr>
        <p:spPr/>
        <p:txBody>
          <a:bodyPr/>
          <a:lstStyle>
            <a:lvl1pPr>
              <a:defRPr>
                <a:solidFill>
                  <a:srgbClr val="FFFFFF"/>
                </a:solidFill>
              </a:defRPr>
            </a:lvl1pPr>
            <a:extLst/>
          </a:lstStyle>
          <a:p>
            <a:fld id="{5A3917B8-8FDA-4CF6-8E30-A011D3272077}" type="slidenum">
              <a:rPr lang="hu-HU" smtClean="0"/>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extLst/>
          </a:lstStyle>
          <a:p>
            <a:r>
              <a:rPr kumimoji="0" lang="hu-HU" smtClean="0"/>
              <a:t>Mintacím szerkesztése</a:t>
            </a:r>
            <a:endParaRPr kumimoji="0" lang="en-US"/>
          </a:p>
        </p:txBody>
      </p:sp>
      <p:sp>
        <p:nvSpPr>
          <p:cNvPr id="3" name="Függőleges szöveg helye 2"/>
          <p:cNvSpPr>
            <a:spLocks noGrp="1"/>
          </p:cNvSpPr>
          <p:nvPr>
            <p:ph type="body" orient="vert" idx="1"/>
          </p:nvPr>
        </p:nvSpPr>
        <p:spPr>
          <a:xfrm>
            <a:off x="457200" y="1481329"/>
            <a:ext cx="8229600" cy="4386071"/>
          </a:xfrm>
        </p:spPr>
        <p:txBody>
          <a:bodyPr vert="eaVert"/>
          <a:lstStyle>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extLst/>
          </a:lstStyle>
          <a:p>
            <a:fld id="{DF544A05-4BF6-4433-AEBC-9951F1E72EC7}" type="datetime1">
              <a:rPr lang="hu-HU" smtClean="0"/>
              <a:t>2013.06.12.</a:t>
            </a:fld>
            <a:endParaRPr lang="hu-HU"/>
          </a:p>
        </p:txBody>
      </p:sp>
      <p:sp>
        <p:nvSpPr>
          <p:cNvPr id="5" name="Élőláb helye 4"/>
          <p:cNvSpPr>
            <a:spLocks noGrp="1"/>
          </p:cNvSpPr>
          <p:nvPr>
            <p:ph type="ftr" sz="quarter" idx="11"/>
          </p:nvPr>
        </p:nvSpPr>
        <p:spPr/>
        <p:txBody>
          <a:bodyPr/>
          <a:lstStyle>
            <a:extLst/>
          </a:lstStyle>
          <a:p>
            <a:endParaRPr lang="hu-HU"/>
          </a:p>
        </p:txBody>
      </p:sp>
      <p:sp>
        <p:nvSpPr>
          <p:cNvPr id="6" name="Dia számának helye 5"/>
          <p:cNvSpPr>
            <a:spLocks noGrp="1"/>
          </p:cNvSpPr>
          <p:nvPr>
            <p:ph type="sldNum" sz="quarter" idx="12"/>
          </p:nvPr>
        </p:nvSpPr>
        <p:spPr/>
        <p:txBody>
          <a:bodyPr/>
          <a:lstStyle>
            <a:extLst/>
          </a:lstStyle>
          <a:p>
            <a:fld id="{5A3917B8-8FDA-4CF6-8E30-A011D3272077}" type="slidenum">
              <a:rPr lang="hu-HU" smtClean="0"/>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844013" y="274640"/>
            <a:ext cx="1777470" cy="5592761"/>
          </a:xfrm>
        </p:spPr>
        <p:txBody>
          <a:bodyPr vert="eaVert"/>
          <a:lstStyle>
            <a:extLst/>
          </a:lstStyle>
          <a:p>
            <a:r>
              <a:rPr kumimoji="0" lang="hu-HU" smtClean="0"/>
              <a:t>Mintacím szerkesztése</a:t>
            </a:r>
            <a:endParaRPr kumimoji="0" lang="en-US"/>
          </a:p>
        </p:txBody>
      </p:sp>
      <p:sp>
        <p:nvSpPr>
          <p:cNvPr id="3" name="Függőleges szöveg helye 2"/>
          <p:cNvSpPr>
            <a:spLocks noGrp="1"/>
          </p:cNvSpPr>
          <p:nvPr>
            <p:ph type="body" orient="vert" idx="1"/>
          </p:nvPr>
        </p:nvSpPr>
        <p:spPr>
          <a:xfrm>
            <a:off x="457200" y="274641"/>
            <a:ext cx="6324600" cy="5592760"/>
          </a:xfrm>
        </p:spPr>
        <p:txBody>
          <a:bodyPr vert="eaVert"/>
          <a:lstStyle>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extLst/>
          </a:lstStyle>
          <a:p>
            <a:fld id="{C1FD106B-0F43-47B2-B788-59D6E70E6FF1}" type="datetime1">
              <a:rPr lang="hu-HU" smtClean="0"/>
              <a:t>2013.06.12.</a:t>
            </a:fld>
            <a:endParaRPr lang="hu-HU"/>
          </a:p>
        </p:txBody>
      </p:sp>
      <p:sp>
        <p:nvSpPr>
          <p:cNvPr id="5" name="Élőláb helye 4"/>
          <p:cNvSpPr>
            <a:spLocks noGrp="1"/>
          </p:cNvSpPr>
          <p:nvPr>
            <p:ph type="ftr" sz="quarter" idx="11"/>
          </p:nvPr>
        </p:nvSpPr>
        <p:spPr/>
        <p:txBody>
          <a:bodyPr/>
          <a:lstStyle>
            <a:extLst/>
          </a:lstStyle>
          <a:p>
            <a:endParaRPr lang="hu-HU"/>
          </a:p>
        </p:txBody>
      </p:sp>
      <p:sp>
        <p:nvSpPr>
          <p:cNvPr id="6" name="Dia számának helye 5"/>
          <p:cNvSpPr>
            <a:spLocks noGrp="1"/>
          </p:cNvSpPr>
          <p:nvPr>
            <p:ph type="sldNum" sz="quarter" idx="12"/>
          </p:nvPr>
        </p:nvSpPr>
        <p:spPr/>
        <p:txBody>
          <a:bodyPr/>
          <a:lstStyle>
            <a:extLst/>
          </a:lstStyle>
          <a:p>
            <a:fld id="{5A3917B8-8FDA-4CF6-8E30-A011D3272077}" type="slidenum">
              <a:rPr lang="hu-HU" smtClean="0"/>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3" name="Tartalom helye 2"/>
          <p:cNvSpPr>
            <a:spLocks noGrp="1"/>
          </p:cNvSpPr>
          <p:nvPr>
            <p:ph idx="1"/>
          </p:nvPr>
        </p:nvSpPr>
        <p:spPr/>
        <p:txBody>
          <a:bodyPr/>
          <a:lstStyle>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extLst/>
          </a:lstStyle>
          <a:p>
            <a:fld id="{B9099CED-A74B-4282-AC67-5B75D3A14419}" type="datetime1">
              <a:rPr lang="hu-HU" smtClean="0"/>
              <a:t>2013.06.12.</a:t>
            </a:fld>
            <a:endParaRPr lang="hu-HU"/>
          </a:p>
        </p:txBody>
      </p:sp>
      <p:sp>
        <p:nvSpPr>
          <p:cNvPr id="5" name="Élőláb helye 4"/>
          <p:cNvSpPr>
            <a:spLocks noGrp="1"/>
          </p:cNvSpPr>
          <p:nvPr>
            <p:ph type="ftr" sz="quarter" idx="11"/>
          </p:nvPr>
        </p:nvSpPr>
        <p:spPr/>
        <p:txBody>
          <a:bodyPr/>
          <a:lstStyle>
            <a:extLst/>
          </a:lstStyle>
          <a:p>
            <a:endParaRPr lang="hu-HU" dirty="0"/>
          </a:p>
        </p:txBody>
      </p:sp>
      <p:sp>
        <p:nvSpPr>
          <p:cNvPr id="6" name="Dia számának helye 5"/>
          <p:cNvSpPr>
            <a:spLocks noGrp="1"/>
          </p:cNvSpPr>
          <p:nvPr>
            <p:ph type="sldNum" sz="quarter" idx="12"/>
          </p:nvPr>
        </p:nvSpPr>
        <p:spPr/>
        <p:txBody>
          <a:bodyPr/>
          <a:lstStyle>
            <a:extLst/>
          </a:lstStyle>
          <a:p>
            <a:fld id="{5A3917B8-8FDA-4CF6-8E30-A011D3272077}" type="slidenum">
              <a:rPr lang="hu-HU" smtClean="0"/>
              <a:t>‹#›</a:t>
            </a:fld>
            <a:endParaRPr lang="hu-HU"/>
          </a:p>
        </p:txBody>
      </p:sp>
      <p:sp>
        <p:nvSpPr>
          <p:cNvPr id="7" name="Cím 6"/>
          <p:cNvSpPr>
            <a:spLocks noGrp="1"/>
          </p:cNvSpPr>
          <p:nvPr>
            <p:ph type="title"/>
          </p:nvPr>
        </p:nvSpPr>
        <p:spPr/>
        <p:txBody>
          <a:bodyPr rtlCol="0"/>
          <a:lstStyle>
            <a:extLst/>
          </a:lstStyle>
          <a:p>
            <a:r>
              <a:rPr kumimoji="0" lang="hu-HU" smtClean="0"/>
              <a:t>Mintacím szerkesztése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bg>
      <p:bgRef idx="1001">
        <a:schemeClr val="bg1"/>
      </p:bgRef>
    </p:bg>
    <p:spTree>
      <p:nvGrpSpPr>
        <p:cNvPr id="1" name=""/>
        <p:cNvGrpSpPr/>
        <p:nvPr/>
      </p:nvGrpSpPr>
      <p:grpSpPr>
        <a:xfrm>
          <a:off x="0" y="0"/>
          <a:ext cx="0" cy="0"/>
          <a:chOff x="0" y="0"/>
          <a:chExt cx="0" cy="0"/>
        </a:xfrm>
      </p:grpSpPr>
      <p:sp>
        <p:nvSpPr>
          <p:cNvPr id="2" name="Cím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hu-HU" smtClean="0"/>
              <a:t>Mintacím szerkesztése</a:t>
            </a:r>
            <a:endParaRPr kumimoji="0" lang="en-US"/>
          </a:p>
        </p:txBody>
      </p:sp>
      <p:sp>
        <p:nvSpPr>
          <p:cNvPr id="3" name="Szöveg hely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u-HU" smtClean="0"/>
              <a:t>Mintaszöveg szerkesztése</a:t>
            </a:r>
          </a:p>
        </p:txBody>
      </p:sp>
      <p:sp>
        <p:nvSpPr>
          <p:cNvPr id="4" name="Dátum helye 3"/>
          <p:cNvSpPr>
            <a:spLocks noGrp="1"/>
          </p:cNvSpPr>
          <p:nvPr>
            <p:ph type="dt" sz="half" idx="10"/>
          </p:nvPr>
        </p:nvSpPr>
        <p:spPr/>
        <p:txBody>
          <a:bodyPr/>
          <a:lstStyle>
            <a:extLst/>
          </a:lstStyle>
          <a:p>
            <a:fld id="{4A7480FF-6A18-4049-A6B7-681EB6E858E8}" type="datetime1">
              <a:rPr lang="hu-HU" smtClean="0"/>
              <a:t>2013.06.12.</a:t>
            </a:fld>
            <a:endParaRPr lang="hu-HU"/>
          </a:p>
        </p:txBody>
      </p:sp>
      <p:sp>
        <p:nvSpPr>
          <p:cNvPr id="5" name="Élőláb helye 4"/>
          <p:cNvSpPr>
            <a:spLocks noGrp="1"/>
          </p:cNvSpPr>
          <p:nvPr>
            <p:ph type="ftr" sz="quarter" idx="11"/>
          </p:nvPr>
        </p:nvSpPr>
        <p:spPr/>
        <p:txBody>
          <a:bodyPr/>
          <a:lstStyle>
            <a:extLst/>
          </a:lstStyle>
          <a:p>
            <a:endParaRPr lang="hu-HU"/>
          </a:p>
        </p:txBody>
      </p:sp>
      <p:sp>
        <p:nvSpPr>
          <p:cNvPr id="6" name="Dia számának helye 5"/>
          <p:cNvSpPr>
            <a:spLocks noGrp="1"/>
          </p:cNvSpPr>
          <p:nvPr>
            <p:ph type="sldNum" sz="quarter" idx="12"/>
          </p:nvPr>
        </p:nvSpPr>
        <p:spPr/>
        <p:txBody>
          <a:bodyPr/>
          <a:lstStyle>
            <a:extLst/>
          </a:lstStyle>
          <a:p>
            <a:fld id="{5A3917B8-8FDA-4CF6-8E30-A011D3272077}" type="slidenum">
              <a:rPr lang="hu-HU" smtClean="0"/>
              <a:t>‹#›</a:t>
            </a:fld>
            <a:endParaRPr lang="hu-HU"/>
          </a:p>
        </p:txBody>
      </p:sp>
      <p:sp>
        <p:nvSpPr>
          <p:cNvPr id="7" name="Sávnyíl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Sávnyíl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bg>
      <p:bgRef idx="1001">
        <a:schemeClr val="bg1"/>
      </p:bgRef>
    </p:bg>
    <p:spTree>
      <p:nvGrpSpPr>
        <p:cNvPr id="1" name=""/>
        <p:cNvGrpSpPr/>
        <p:nvPr/>
      </p:nvGrpSpPr>
      <p:grpSpPr>
        <a:xfrm>
          <a:off x="0" y="0"/>
          <a:ext cx="0" cy="0"/>
          <a:chOff x="0" y="0"/>
          <a:chExt cx="0" cy="0"/>
        </a:xfrm>
      </p:grpSpPr>
      <p:sp>
        <p:nvSpPr>
          <p:cNvPr id="3" name="Tartalom helye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Tartalom helye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p:txBody>
          <a:bodyPr/>
          <a:lstStyle>
            <a:extLst/>
          </a:lstStyle>
          <a:p>
            <a:fld id="{F74C7445-849A-4956-8514-46124F4CA183}" type="datetime1">
              <a:rPr lang="hu-HU" smtClean="0"/>
              <a:t>2013.06.12.</a:t>
            </a:fld>
            <a:endParaRPr lang="hu-HU"/>
          </a:p>
        </p:txBody>
      </p:sp>
      <p:sp>
        <p:nvSpPr>
          <p:cNvPr id="6" name="Élőláb helye 5"/>
          <p:cNvSpPr>
            <a:spLocks noGrp="1"/>
          </p:cNvSpPr>
          <p:nvPr>
            <p:ph type="ftr" sz="quarter" idx="11"/>
          </p:nvPr>
        </p:nvSpPr>
        <p:spPr/>
        <p:txBody>
          <a:bodyPr/>
          <a:lstStyle>
            <a:extLst/>
          </a:lstStyle>
          <a:p>
            <a:endParaRPr lang="hu-HU"/>
          </a:p>
        </p:txBody>
      </p:sp>
      <p:sp>
        <p:nvSpPr>
          <p:cNvPr id="7" name="Dia számának helye 6"/>
          <p:cNvSpPr>
            <a:spLocks noGrp="1"/>
          </p:cNvSpPr>
          <p:nvPr>
            <p:ph type="sldNum" sz="quarter" idx="12"/>
          </p:nvPr>
        </p:nvSpPr>
        <p:spPr/>
        <p:txBody>
          <a:bodyPr/>
          <a:lstStyle>
            <a:extLst/>
          </a:lstStyle>
          <a:p>
            <a:fld id="{5A3917B8-8FDA-4CF6-8E30-A011D3272077}" type="slidenum">
              <a:rPr lang="hu-HU" smtClean="0"/>
              <a:t>‹#›</a:t>
            </a:fld>
            <a:endParaRPr lang="hu-HU"/>
          </a:p>
        </p:txBody>
      </p:sp>
      <p:sp>
        <p:nvSpPr>
          <p:cNvPr id="8" name="Cím 7"/>
          <p:cNvSpPr>
            <a:spLocks noGrp="1"/>
          </p:cNvSpPr>
          <p:nvPr>
            <p:ph type="title"/>
          </p:nvPr>
        </p:nvSpPr>
        <p:spPr/>
        <p:txBody>
          <a:bodyPr rtlCol="0"/>
          <a:lstStyle>
            <a:extLst/>
          </a:lstStyle>
          <a:p>
            <a:r>
              <a:rPr kumimoji="0" lang="hu-HU" smtClean="0"/>
              <a:t>Mintacím szerkesztése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Összehasonlítás">
    <p:bg>
      <p:bgRef idx="1001">
        <a:schemeClr val="bg1"/>
      </p:bgRef>
    </p:bg>
    <p:spTree>
      <p:nvGrpSpPr>
        <p:cNvPr id="1" name=""/>
        <p:cNvGrpSpPr/>
        <p:nvPr/>
      </p:nvGrpSpPr>
      <p:grpSpPr>
        <a:xfrm>
          <a:off x="0" y="0"/>
          <a:ext cx="0" cy="0"/>
          <a:chOff x="0" y="0"/>
          <a:chExt cx="0" cy="0"/>
        </a:xfrm>
      </p:grpSpPr>
      <p:pic>
        <p:nvPicPr>
          <p:cNvPr id="10" name="Kép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66916" y="260648"/>
            <a:ext cx="2600128" cy="1064483"/>
          </a:xfrm>
          <a:prstGeom prst="rect">
            <a:avLst/>
          </a:prstGeom>
        </p:spPr>
      </p:pic>
      <p:sp>
        <p:nvSpPr>
          <p:cNvPr id="2" name="Cím 1"/>
          <p:cNvSpPr>
            <a:spLocks noGrp="1"/>
          </p:cNvSpPr>
          <p:nvPr>
            <p:ph type="title"/>
          </p:nvPr>
        </p:nvSpPr>
        <p:spPr>
          <a:xfrm>
            <a:off x="457200" y="273050"/>
            <a:ext cx="8229600" cy="1143000"/>
          </a:xfrm>
        </p:spPr>
        <p:txBody>
          <a:bodyPr anchor="ctr"/>
          <a:lstStyle>
            <a:lvl1pPr>
              <a:defRPr/>
            </a:lvl1pPr>
            <a:extLst/>
          </a:lstStyle>
          <a:p>
            <a:r>
              <a:rPr kumimoji="0" lang="hu-HU" smtClean="0"/>
              <a:t>Mintacím szerkesztése</a:t>
            </a:r>
            <a:endParaRPr kumimoji="0" lang="en-US"/>
          </a:p>
        </p:txBody>
      </p:sp>
      <p:sp>
        <p:nvSpPr>
          <p:cNvPr id="3" name="Szöveg helye 2"/>
          <p:cNvSpPr>
            <a:spLocks noGrp="1"/>
          </p:cNvSpPr>
          <p:nvPr>
            <p:ph type="body" idx="1"/>
          </p:nvPr>
        </p:nvSpPr>
        <p:spPr>
          <a:xfrm>
            <a:off x="457200" y="5410200"/>
            <a:ext cx="4040188" cy="762000"/>
          </a:xfrm>
          <a:solidFill>
            <a:schemeClr val="bg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u-HU" smtClean="0"/>
              <a:t>Mintaszöveg szerkesztése</a:t>
            </a:r>
          </a:p>
        </p:txBody>
      </p:sp>
      <p:sp>
        <p:nvSpPr>
          <p:cNvPr id="4" name="Szöveg helye 3"/>
          <p:cNvSpPr>
            <a:spLocks noGrp="1"/>
          </p:cNvSpPr>
          <p:nvPr>
            <p:ph type="body" sz="half" idx="3"/>
          </p:nvPr>
        </p:nvSpPr>
        <p:spPr>
          <a:xfrm>
            <a:off x="4645026" y="5410200"/>
            <a:ext cx="4041775" cy="762000"/>
          </a:xfrm>
          <a:solidFill>
            <a:schemeClr val="bg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u-HU" smtClean="0"/>
              <a:t>Mintaszöveg szerkesztése</a:t>
            </a:r>
          </a:p>
        </p:txBody>
      </p:sp>
      <p:sp>
        <p:nvSpPr>
          <p:cNvPr id="5" name="Tartalom helye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hu-HU" dirty="0" smtClean="0"/>
              <a:t>Mintaszöveg szerkesztése</a:t>
            </a:r>
          </a:p>
          <a:p>
            <a:pPr lvl="1" eaLnBrk="1" latinLnBrk="0" hangingPunct="1"/>
            <a:r>
              <a:rPr lang="hu-HU" dirty="0" smtClean="0"/>
              <a:t>Második szint</a:t>
            </a:r>
          </a:p>
          <a:p>
            <a:pPr lvl="2" eaLnBrk="1" latinLnBrk="0" hangingPunct="1"/>
            <a:r>
              <a:rPr lang="hu-HU" dirty="0" smtClean="0"/>
              <a:t>Harmadik szint</a:t>
            </a:r>
          </a:p>
          <a:p>
            <a:pPr lvl="3" eaLnBrk="1" latinLnBrk="0" hangingPunct="1"/>
            <a:r>
              <a:rPr lang="hu-HU" dirty="0" smtClean="0"/>
              <a:t>Negyedik szint</a:t>
            </a:r>
          </a:p>
          <a:p>
            <a:pPr lvl="4" eaLnBrk="1" latinLnBrk="0" hangingPunct="1"/>
            <a:r>
              <a:rPr lang="hu-HU" dirty="0" smtClean="0"/>
              <a:t>Ötödik szint</a:t>
            </a:r>
            <a:endParaRPr kumimoji="0" lang="en-US" dirty="0"/>
          </a:p>
        </p:txBody>
      </p:sp>
      <p:sp>
        <p:nvSpPr>
          <p:cNvPr id="6" name="Tartalom helye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7" name="Dátum helye 6"/>
          <p:cNvSpPr>
            <a:spLocks noGrp="1"/>
          </p:cNvSpPr>
          <p:nvPr>
            <p:ph type="dt" sz="half" idx="10"/>
          </p:nvPr>
        </p:nvSpPr>
        <p:spPr/>
        <p:txBody>
          <a:bodyPr/>
          <a:lstStyle>
            <a:extLst/>
          </a:lstStyle>
          <a:p>
            <a:fld id="{0AE4E24F-0CC7-4FEA-8A86-7C55EE1FE342}" type="datetime1">
              <a:rPr lang="hu-HU" smtClean="0"/>
              <a:t>2013.06.12.</a:t>
            </a:fld>
            <a:endParaRPr lang="hu-HU"/>
          </a:p>
        </p:txBody>
      </p:sp>
      <p:sp>
        <p:nvSpPr>
          <p:cNvPr id="8" name="Élőláb helye 7"/>
          <p:cNvSpPr>
            <a:spLocks noGrp="1"/>
          </p:cNvSpPr>
          <p:nvPr>
            <p:ph type="ftr" sz="quarter" idx="11"/>
          </p:nvPr>
        </p:nvSpPr>
        <p:spPr/>
        <p:txBody>
          <a:bodyPr/>
          <a:lstStyle>
            <a:extLst/>
          </a:lstStyle>
          <a:p>
            <a:endParaRPr lang="hu-HU"/>
          </a:p>
        </p:txBody>
      </p:sp>
      <p:sp>
        <p:nvSpPr>
          <p:cNvPr id="9" name="Dia számának helye 8"/>
          <p:cNvSpPr>
            <a:spLocks noGrp="1"/>
          </p:cNvSpPr>
          <p:nvPr>
            <p:ph type="sldNum" sz="quarter" idx="12"/>
          </p:nvPr>
        </p:nvSpPr>
        <p:spPr/>
        <p:txBody>
          <a:bodyPr/>
          <a:lstStyle>
            <a:extLst/>
          </a:lstStyle>
          <a:p>
            <a:fld id="{5A3917B8-8FDA-4CF6-8E30-A011D3272077}" type="slidenum">
              <a:rPr lang="hu-HU" smtClean="0"/>
              <a:t>‹#›</a:t>
            </a:fld>
            <a:endParaRPr lang="hu-H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bg>
      <p:bgRef idx="1001">
        <a:schemeClr val="bg1"/>
      </p:bgRef>
    </p:bg>
    <p:spTree>
      <p:nvGrpSpPr>
        <p:cNvPr id="1" name=""/>
        <p:cNvGrpSpPr/>
        <p:nvPr/>
      </p:nvGrpSpPr>
      <p:grpSpPr>
        <a:xfrm>
          <a:off x="0" y="0"/>
          <a:ext cx="0" cy="0"/>
          <a:chOff x="0" y="0"/>
          <a:chExt cx="0" cy="0"/>
        </a:xfrm>
      </p:grpSpPr>
      <p:sp>
        <p:nvSpPr>
          <p:cNvPr id="3" name="Dátum helye 2"/>
          <p:cNvSpPr>
            <a:spLocks noGrp="1"/>
          </p:cNvSpPr>
          <p:nvPr>
            <p:ph type="dt" sz="half" idx="10"/>
          </p:nvPr>
        </p:nvSpPr>
        <p:spPr/>
        <p:txBody>
          <a:bodyPr/>
          <a:lstStyle>
            <a:extLst/>
          </a:lstStyle>
          <a:p>
            <a:fld id="{A2D71151-5E60-460B-B64F-563D49F90A45}" type="datetime1">
              <a:rPr lang="hu-HU" smtClean="0"/>
              <a:t>2013.06.12.</a:t>
            </a:fld>
            <a:endParaRPr lang="hu-HU"/>
          </a:p>
        </p:txBody>
      </p:sp>
      <p:sp>
        <p:nvSpPr>
          <p:cNvPr id="4" name="Élőláb helye 3"/>
          <p:cNvSpPr>
            <a:spLocks noGrp="1"/>
          </p:cNvSpPr>
          <p:nvPr>
            <p:ph type="ftr" sz="quarter" idx="11"/>
          </p:nvPr>
        </p:nvSpPr>
        <p:spPr/>
        <p:txBody>
          <a:bodyPr/>
          <a:lstStyle>
            <a:extLst/>
          </a:lstStyle>
          <a:p>
            <a:endParaRPr lang="hu-HU"/>
          </a:p>
        </p:txBody>
      </p:sp>
      <p:sp>
        <p:nvSpPr>
          <p:cNvPr id="5" name="Dia számának helye 4"/>
          <p:cNvSpPr>
            <a:spLocks noGrp="1"/>
          </p:cNvSpPr>
          <p:nvPr>
            <p:ph type="sldNum" sz="quarter" idx="12"/>
          </p:nvPr>
        </p:nvSpPr>
        <p:spPr/>
        <p:txBody>
          <a:bodyPr/>
          <a:lstStyle>
            <a:extLst/>
          </a:lstStyle>
          <a:p>
            <a:fld id="{5A3917B8-8FDA-4CF6-8E30-A011D3272077}" type="slidenum">
              <a:rPr lang="hu-HU" smtClean="0"/>
              <a:t>‹#›</a:t>
            </a:fld>
            <a:endParaRPr lang="hu-HU"/>
          </a:p>
        </p:txBody>
      </p:sp>
      <p:sp>
        <p:nvSpPr>
          <p:cNvPr id="6" name="Cím 5"/>
          <p:cNvSpPr>
            <a:spLocks noGrp="1"/>
          </p:cNvSpPr>
          <p:nvPr>
            <p:ph type="title"/>
          </p:nvPr>
        </p:nvSpPr>
        <p:spPr/>
        <p:txBody>
          <a:bodyPr rtlCol="0"/>
          <a:lstStyle>
            <a:extLst/>
          </a:lstStyle>
          <a:p>
            <a:r>
              <a:rPr kumimoji="0" lang="hu-HU" smtClean="0"/>
              <a:t>Mintacím szerkesztése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extLst/>
          </a:lstStyle>
          <a:p>
            <a:fld id="{AB9C16AF-4C51-4388-B7D9-851CD42BADA6}" type="datetime1">
              <a:rPr lang="hu-HU" smtClean="0"/>
              <a:t>2013.06.12.</a:t>
            </a:fld>
            <a:endParaRPr lang="hu-HU"/>
          </a:p>
        </p:txBody>
      </p:sp>
      <p:sp>
        <p:nvSpPr>
          <p:cNvPr id="3" name="Élőláb helye 2"/>
          <p:cNvSpPr>
            <a:spLocks noGrp="1"/>
          </p:cNvSpPr>
          <p:nvPr>
            <p:ph type="ftr" sz="quarter" idx="11"/>
          </p:nvPr>
        </p:nvSpPr>
        <p:spPr/>
        <p:txBody>
          <a:bodyPr/>
          <a:lstStyle>
            <a:extLst/>
          </a:lstStyle>
          <a:p>
            <a:endParaRPr lang="hu-HU"/>
          </a:p>
        </p:txBody>
      </p:sp>
      <p:sp>
        <p:nvSpPr>
          <p:cNvPr id="4" name="Dia számának helye 3"/>
          <p:cNvSpPr>
            <a:spLocks noGrp="1"/>
          </p:cNvSpPr>
          <p:nvPr>
            <p:ph type="sldNum" sz="quarter" idx="12"/>
          </p:nvPr>
        </p:nvSpPr>
        <p:spPr/>
        <p:txBody>
          <a:bodyPr/>
          <a:lstStyle>
            <a:extLst/>
          </a:lstStyle>
          <a:p>
            <a:fld id="{5A3917B8-8FDA-4CF6-8E30-A011D3272077}" type="slidenum">
              <a:rPr lang="hu-HU" smtClean="0"/>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bg>
      <p:bgRef idx="1001">
        <a:schemeClr val="bg1"/>
      </p:bgRef>
    </p:bg>
    <p:spTree>
      <p:nvGrpSpPr>
        <p:cNvPr id="1" name=""/>
        <p:cNvGrpSpPr/>
        <p:nvPr/>
      </p:nvGrpSpPr>
      <p:grpSpPr>
        <a:xfrm>
          <a:off x="0" y="0"/>
          <a:ext cx="0" cy="0"/>
          <a:chOff x="0" y="0"/>
          <a:chExt cx="0" cy="0"/>
        </a:xfrm>
      </p:grpSpPr>
      <p:pic>
        <p:nvPicPr>
          <p:cNvPr id="8" name="Kép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00192" y="5573402"/>
            <a:ext cx="2600128" cy="1064483"/>
          </a:xfrm>
          <a:prstGeom prst="rect">
            <a:avLst/>
          </a:prstGeom>
        </p:spPr>
      </p:pic>
      <p:sp>
        <p:nvSpPr>
          <p:cNvPr id="2" name="Cím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hu-HU" smtClean="0"/>
              <a:t>Mintacím szerkesztése</a:t>
            </a:r>
            <a:endParaRPr kumimoji="0" lang="en-US"/>
          </a:p>
        </p:txBody>
      </p:sp>
      <p:sp>
        <p:nvSpPr>
          <p:cNvPr id="3" name="Szöveg hely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hu-HU" smtClean="0"/>
              <a:t>Mintaszöveg szerkesztése</a:t>
            </a:r>
          </a:p>
        </p:txBody>
      </p:sp>
      <p:sp>
        <p:nvSpPr>
          <p:cNvPr id="4" name="Tartalom helye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a:xfrm>
            <a:off x="2771800" y="6272125"/>
            <a:ext cx="1920240" cy="365760"/>
          </a:xfrm>
        </p:spPr>
        <p:txBody>
          <a:bodyPr/>
          <a:lstStyle>
            <a:extLst/>
          </a:lstStyle>
          <a:p>
            <a:fld id="{275380DE-E810-41F6-AFE9-BFEEDC9643F3}" type="datetime1">
              <a:rPr lang="hu-HU" smtClean="0"/>
              <a:t>2013.06.12.</a:t>
            </a:fld>
            <a:endParaRPr lang="hu-HU"/>
          </a:p>
        </p:txBody>
      </p:sp>
      <p:sp>
        <p:nvSpPr>
          <p:cNvPr id="6" name="Élőláb helye 5"/>
          <p:cNvSpPr>
            <a:spLocks noGrp="1"/>
          </p:cNvSpPr>
          <p:nvPr>
            <p:ph type="ftr" sz="quarter" idx="11"/>
          </p:nvPr>
        </p:nvSpPr>
        <p:spPr>
          <a:xfrm>
            <a:off x="323528" y="6299896"/>
            <a:ext cx="2350681" cy="365125"/>
          </a:xfrm>
        </p:spPr>
        <p:txBody>
          <a:bodyPr/>
          <a:lstStyle>
            <a:extLst/>
          </a:lstStyle>
          <a:p>
            <a:endParaRPr lang="hu-HU" dirty="0"/>
          </a:p>
        </p:txBody>
      </p:sp>
      <p:sp>
        <p:nvSpPr>
          <p:cNvPr id="7" name="Dia számának helye 6"/>
          <p:cNvSpPr>
            <a:spLocks noGrp="1"/>
          </p:cNvSpPr>
          <p:nvPr>
            <p:ph type="sldNum" sz="quarter" idx="12"/>
          </p:nvPr>
        </p:nvSpPr>
        <p:spPr>
          <a:xfrm>
            <a:off x="8778240" y="6455322"/>
            <a:ext cx="365760" cy="365125"/>
          </a:xfrm>
        </p:spPr>
        <p:txBody>
          <a:bodyPr/>
          <a:lstStyle>
            <a:extLst/>
          </a:lstStyle>
          <a:p>
            <a:fld id="{5A3917B8-8FDA-4CF6-8E30-A011D3272077}" type="slidenum">
              <a:rPr lang="hu-HU" smtClean="0"/>
              <a:t>‹#›</a:t>
            </a:fld>
            <a:endParaRPr lang="hu-H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bg>
      <p:bgRef idx="1001">
        <a:schemeClr val="bg1"/>
      </p:bgRef>
    </p:bg>
    <p:spTree>
      <p:nvGrpSpPr>
        <p:cNvPr id="1" name=""/>
        <p:cNvGrpSpPr/>
        <p:nvPr/>
      </p:nvGrpSpPr>
      <p:grpSpPr>
        <a:xfrm>
          <a:off x="0" y="0"/>
          <a:ext cx="0" cy="0"/>
          <a:chOff x="0" y="0"/>
          <a:chExt cx="0" cy="0"/>
        </a:xfrm>
      </p:grpSpPr>
      <p:pic>
        <p:nvPicPr>
          <p:cNvPr id="14" name="Kép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44208" y="5763674"/>
            <a:ext cx="2600128" cy="1064483"/>
          </a:xfrm>
          <a:prstGeom prst="rect">
            <a:avLst/>
          </a:prstGeom>
        </p:spPr>
      </p:pic>
      <p:sp>
        <p:nvSpPr>
          <p:cNvPr id="4" name="Szöveg hely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hu-HU" smtClean="0"/>
              <a:t>Mintaszöveg szerkesztése</a:t>
            </a:r>
          </a:p>
        </p:txBody>
      </p:sp>
      <p:sp>
        <p:nvSpPr>
          <p:cNvPr id="3" name="Kép helye 2"/>
          <p:cNvSpPr>
            <a:spLocks noGrp="1"/>
          </p:cNvSpPr>
          <p:nvPr>
            <p:ph type="pic" idx="1"/>
          </p:nvPr>
        </p:nvSpPr>
        <p:spPr>
          <a:xfrm>
            <a:off x="228600" y="189968"/>
            <a:ext cx="8686800" cy="4389120"/>
          </a:xfrm>
          <a:prstGeom prst="rect">
            <a:avLst/>
          </a:prstGeom>
          <a:solidFill>
            <a:schemeClr val="bg1"/>
          </a:solidFill>
          <a:ln>
            <a:solidFill>
              <a:schemeClr val="bg1"/>
            </a:solidFill>
          </a:ln>
          <a:effectLst>
            <a:innerShdw blurRad="95250">
              <a:srgbClr val="000000"/>
            </a:innerShdw>
          </a:effectLst>
        </p:spPr>
        <p:txBody>
          <a:bodyPr/>
          <a:lstStyle>
            <a:lvl1pPr marL="0" indent="0">
              <a:buNone/>
              <a:defRPr sz="3200"/>
            </a:lvl1pPr>
            <a:extLst/>
          </a:lstStyle>
          <a:p>
            <a:r>
              <a:rPr kumimoji="0" lang="hu-HU" smtClean="0"/>
              <a:t>Kép beszúrásához kattintson az ikonra</a:t>
            </a:r>
            <a:endParaRPr kumimoji="0" lang="en-US" dirty="0"/>
          </a:p>
        </p:txBody>
      </p:sp>
      <p:sp>
        <p:nvSpPr>
          <p:cNvPr id="5" name="Dátum helye 4"/>
          <p:cNvSpPr>
            <a:spLocks noGrp="1"/>
          </p:cNvSpPr>
          <p:nvPr>
            <p:ph type="dt" sz="half" idx="10"/>
          </p:nvPr>
        </p:nvSpPr>
        <p:spPr/>
        <p:txBody>
          <a:bodyPr/>
          <a:lstStyle>
            <a:lvl1pPr>
              <a:defRPr>
                <a:solidFill>
                  <a:schemeClr val="tx1"/>
                </a:solidFill>
              </a:defRPr>
            </a:lvl1pPr>
            <a:extLst/>
          </a:lstStyle>
          <a:p>
            <a:fld id="{69E41928-0A83-43A3-A904-6969C6880061}" type="datetime1">
              <a:rPr lang="hu-HU" smtClean="0"/>
              <a:t>2013.06.12.</a:t>
            </a:fld>
            <a:endParaRPr lang="hu-HU"/>
          </a:p>
        </p:txBody>
      </p:sp>
      <p:sp>
        <p:nvSpPr>
          <p:cNvPr id="6" name="Élőláb hely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hu-HU"/>
          </a:p>
        </p:txBody>
      </p:sp>
      <p:sp>
        <p:nvSpPr>
          <p:cNvPr id="7" name="Dia számának helye 6"/>
          <p:cNvSpPr>
            <a:spLocks noGrp="1"/>
          </p:cNvSpPr>
          <p:nvPr>
            <p:ph type="sldNum" sz="quarter" idx="12"/>
          </p:nvPr>
        </p:nvSpPr>
        <p:spPr/>
        <p:txBody>
          <a:bodyPr/>
          <a:lstStyle>
            <a:lvl1pPr>
              <a:defRPr>
                <a:solidFill>
                  <a:schemeClr val="tx1"/>
                </a:solidFill>
              </a:defRPr>
            </a:lvl1pPr>
            <a:extLst/>
          </a:lstStyle>
          <a:p>
            <a:fld id="{5A3917B8-8FDA-4CF6-8E30-A011D3272077}" type="slidenum">
              <a:rPr lang="hu-HU" smtClean="0"/>
              <a:t>‹#›</a:t>
            </a:fld>
            <a:endParaRPr lang="hu-HU"/>
          </a:p>
        </p:txBody>
      </p:sp>
      <p:sp>
        <p:nvSpPr>
          <p:cNvPr id="2" name="Cím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hu-HU" smtClean="0"/>
              <a:t>Mintacím szerkesztése</a:t>
            </a:r>
            <a:endParaRPr kumimoji="0" lang="en-US"/>
          </a:p>
        </p:txBody>
      </p:sp>
      <p:sp>
        <p:nvSpPr>
          <p:cNvPr id="8" name="Szabadkézi sokszög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Szabadkézi sokszög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Derékszögű háromszög 9"/>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Egyenes összekötő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Sávnyíl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Sávnyíl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Kép 10"/>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6331520" y="5589240"/>
            <a:ext cx="2600128" cy="1064483"/>
          </a:xfrm>
          <a:prstGeom prst="rect">
            <a:avLst/>
          </a:prstGeom>
        </p:spPr>
      </p:pic>
      <p:sp>
        <p:nvSpPr>
          <p:cNvPr id="13" name="Szabadkézi sokszög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Szabadkézi sokszög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Derékszögű háromszög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Egyenes összekötő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ím hely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hu-HU" smtClean="0"/>
              <a:t>Mintacím szerkesztése</a:t>
            </a:r>
            <a:endParaRPr kumimoji="0" lang="en-US"/>
          </a:p>
        </p:txBody>
      </p:sp>
      <p:sp>
        <p:nvSpPr>
          <p:cNvPr id="30" name="Szöveg hely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hu-HU" smtClean="0"/>
              <a:t>Mintaszöveg szerkesztése</a:t>
            </a:r>
          </a:p>
          <a:p>
            <a:pPr lvl="1" eaLnBrk="1" latinLnBrk="0" hangingPunct="1"/>
            <a:r>
              <a:rPr kumimoji="0" lang="hu-HU" smtClean="0"/>
              <a:t>Második szint</a:t>
            </a:r>
          </a:p>
          <a:p>
            <a:pPr lvl="2" eaLnBrk="1" latinLnBrk="0" hangingPunct="1"/>
            <a:r>
              <a:rPr kumimoji="0" lang="hu-HU" smtClean="0"/>
              <a:t>Harmadik szint</a:t>
            </a:r>
          </a:p>
          <a:p>
            <a:pPr lvl="3" eaLnBrk="1" latinLnBrk="0" hangingPunct="1"/>
            <a:r>
              <a:rPr kumimoji="0" lang="hu-HU" smtClean="0"/>
              <a:t>Negyedik szint</a:t>
            </a:r>
          </a:p>
          <a:p>
            <a:pPr lvl="4" eaLnBrk="1" latinLnBrk="0" hangingPunct="1"/>
            <a:r>
              <a:rPr kumimoji="0" lang="hu-HU" smtClean="0"/>
              <a:t>Ötödik szint</a:t>
            </a:r>
            <a:endParaRPr kumimoji="0" lang="en-US"/>
          </a:p>
        </p:txBody>
      </p:sp>
      <p:sp>
        <p:nvSpPr>
          <p:cNvPr id="10" name="Dátum hely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FAD2221-0EE9-4FFC-8447-631C87C9BEF8}" type="datetime1">
              <a:rPr lang="hu-HU" smtClean="0"/>
              <a:t>2013.06.12.</a:t>
            </a:fld>
            <a:endParaRPr lang="hu-HU"/>
          </a:p>
        </p:txBody>
      </p:sp>
      <p:sp>
        <p:nvSpPr>
          <p:cNvPr id="22" name="Élőláb hely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hu-HU"/>
          </a:p>
        </p:txBody>
      </p:sp>
      <p:sp>
        <p:nvSpPr>
          <p:cNvPr id="18" name="Dia számának hely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A3917B8-8FDA-4CF6-8E30-A011D3272077}" type="slidenum">
              <a:rPr lang="hu-HU" smtClean="0"/>
              <a:t>‹#›</a:t>
            </a:fld>
            <a:endParaRPr lang="hu-HU"/>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8.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755576" y="2276872"/>
            <a:ext cx="7772400" cy="1829761"/>
          </a:xfrm>
        </p:spPr>
        <p:txBody>
          <a:bodyPr lIns="36000" rIns="36000" anchor="ctr">
            <a:normAutofit fontScale="90000"/>
          </a:bodyPr>
          <a:lstStyle/>
          <a:p>
            <a:pPr algn="ctr"/>
            <a:r>
              <a:rPr lang="en-US" sz="2200" i="1"/>
              <a:t>Danube Region </a:t>
            </a:r>
            <a:r>
              <a:rPr lang="en-US" sz="2200" i="1" smtClean="0"/>
              <a:t>Energy </a:t>
            </a:r>
            <a:r>
              <a:rPr lang="en-US" sz="2200" i="1"/>
              <a:t>Efficiency Concept </a:t>
            </a:r>
            <a:r>
              <a:rPr lang="en-US" sz="2200" i="1" smtClean="0"/>
              <a:t>for </a:t>
            </a:r>
            <a:r>
              <a:rPr lang="en-US" sz="2200" i="1"/>
              <a:t>Public Buildings </a:t>
            </a:r>
            <a:br>
              <a:rPr lang="en-US" sz="2200" i="1"/>
            </a:br>
            <a:r>
              <a:rPr lang="hu-HU" sz="2200" i="1" dirty="0" smtClean="0"/>
              <a:t/>
            </a:r>
            <a:br>
              <a:rPr lang="hu-HU" sz="2200" i="1" dirty="0" smtClean="0"/>
            </a:br>
            <a:r>
              <a:rPr lang="hu-HU" sz="2200" i="1" dirty="0" smtClean="0"/>
              <a:t/>
            </a:r>
            <a:br>
              <a:rPr lang="hu-HU" sz="2200" i="1" dirty="0" smtClean="0"/>
            </a:br>
            <a:r>
              <a:rPr lang="hu-HU" sz="2200" i="1" dirty="0" smtClean="0"/>
              <a:t/>
            </a:r>
            <a:br>
              <a:rPr lang="hu-HU" sz="2200" i="1" dirty="0" smtClean="0"/>
            </a:br>
            <a:r>
              <a:rPr lang="hu-HU" sz="1600" i="1" dirty="0" smtClean="0"/>
              <a:t>6th </a:t>
            </a:r>
            <a:r>
              <a:rPr lang="hu-HU" sz="1600" i="1" dirty="0" err="1" smtClean="0"/>
              <a:t>Steering</a:t>
            </a:r>
            <a:r>
              <a:rPr lang="hu-HU" sz="1600" i="1" dirty="0" smtClean="0"/>
              <a:t> Group Meeting of </a:t>
            </a:r>
            <a:r>
              <a:rPr lang="hu-HU" sz="1600" i="1" dirty="0" err="1" smtClean="0"/>
              <a:t>the</a:t>
            </a:r>
            <a:r>
              <a:rPr lang="hu-HU" sz="1600" i="1" dirty="0" smtClean="0"/>
              <a:t> </a:t>
            </a:r>
            <a:r>
              <a:rPr lang="hu-HU" sz="1600" i="1" dirty="0" err="1" smtClean="0"/>
              <a:t>Priority</a:t>
            </a:r>
            <a:r>
              <a:rPr lang="hu-HU" sz="1600" i="1" dirty="0" smtClean="0"/>
              <a:t> </a:t>
            </a:r>
            <a:r>
              <a:rPr lang="hu-HU" sz="1600" i="1" dirty="0" err="1" smtClean="0"/>
              <a:t>Area</a:t>
            </a:r>
            <a:r>
              <a:rPr lang="hu-HU" sz="1600" i="1" dirty="0" smtClean="0"/>
              <a:t> 2</a:t>
            </a:r>
            <a:br>
              <a:rPr lang="hu-HU" sz="1600" i="1" dirty="0" smtClean="0"/>
            </a:br>
            <a:r>
              <a:rPr lang="hu-HU" sz="1600" i="1" dirty="0" smtClean="0"/>
              <a:t>Budapest, 13</a:t>
            </a:r>
            <a:r>
              <a:rPr lang="hu-HU" sz="1600" i="1" baseline="30000" dirty="0" smtClean="0"/>
              <a:t>th</a:t>
            </a:r>
            <a:r>
              <a:rPr lang="hu-HU" sz="1600" i="1" dirty="0" smtClean="0"/>
              <a:t>  </a:t>
            </a:r>
            <a:r>
              <a:rPr lang="hu-HU" sz="1600" i="1" dirty="0" err="1" smtClean="0"/>
              <a:t>June</a:t>
            </a:r>
            <a:r>
              <a:rPr lang="hu-HU" sz="1600" i="1" dirty="0" smtClean="0"/>
              <a:t>, 2013</a:t>
            </a:r>
            <a:endParaRPr lang="en-GB" sz="1600" i="1" dirty="0"/>
          </a:p>
        </p:txBody>
      </p:sp>
      <p:sp>
        <p:nvSpPr>
          <p:cNvPr id="3" name="Alcím 2"/>
          <p:cNvSpPr>
            <a:spLocks noGrp="1"/>
          </p:cNvSpPr>
          <p:nvPr>
            <p:ph type="subTitle" idx="1"/>
          </p:nvPr>
        </p:nvSpPr>
        <p:spPr>
          <a:xfrm>
            <a:off x="685800" y="3957488"/>
            <a:ext cx="7772400" cy="1199704"/>
          </a:xfrm>
        </p:spPr>
        <p:txBody>
          <a:bodyPr>
            <a:normAutofit fontScale="70000" lnSpcReduction="20000"/>
          </a:bodyPr>
          <a:lstStyle/>
          <a:p>
            <a:endParaRPr lang="en-GB" dirty="0" smtClean="0"/>
          </a:p>
          <a:p>
            <a:pPr algn="ctr"/>
            <a:endParaRPr lang="en-GB" dirty="0" smtClean="0"/>
          </a:p>
          <a:p>
            <a:pPr algn="ctr"/>
            <a:r>
              <a:rPr lang="hu-HU" smtClean="0"/>
              <a:t>Szilárd Árvay </a:t>
            </a:r>
            <a:endParaRPr lang="hu-HU" dirty="0"/>
          </a:p>
          <a:p>
            <a:pPr algn="ctr"/>
            <a:r>
              <a:rPr lang="en-US"/>
              <a:t>Ministry of Foreign Affairs of Hungary </a:t>
            </a:r>
            <a:endParaRPr lang="en-GB" dirty="0" smtClean="0"/>
          </a:p>
        </p:txBody>
      </p:sp>
    </p:spTree>
    <p:extLst>
      <p:ext uri="{BB962C8B-B14F-4D97-AF65-F5344CB8AC3E}">
        <p14:creationId xmlns:p14="http://schemas.microsoft.com/office/powerpoint/2010/main" val="2028309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a:xfrm>
            <a:off x="539552" y="2708920"/>
            <a:ext cx="8229600" cy="1143000"/>
          </a:xfrm>
        </p:spPr>
        <p:txBody>
          <a:bodyPr>
            <a:normAutofit fontScale="90000"/>
          </a:bodyPr>
          <a:lstStyle/>
          <a:p>
            <a:pPr algn="ctr"/>
            <a:r>
              <a:rPr lang="en-GB" sz="2100" dirty="0"/>
              <a:t>For more information please visit:</a:t>
            </a:r>
            <a:br>
              <a:rPr lang="en-GB" sz="2100" dirty="0"/>
            </a:br>
            <a:r>
              <a:rPr lang="en-GB" sz="2100" dirty="0" smtClean="0"/>
              <a:t>http</a:t>
            </a:r>
            <a:r>
              <a:rPr lang="en-GB" sz="2100" dirty="0"/>
              <a:t>://danube-region.eu</a:t>
            </a:r>
            <a:r>
              <a:rPr lang="en-GB" sz="2100" dirty="0" smtClean="0"/>
              <a:t>/</a:t>
            </a:r>
            <a:r>
              <a:rPr lang="hu-HU" dirty="0" smtClean="0"/>
              <a:t/>
            </a:r>
            <a:br>
              <a:rPr lang="hu-HU" dirty="0" smtClean="0"/>
            </a:br>
            <a:r>
              <a:rPr lang="en-GB" dirty="0"/>
              <a:t/>
            </a:r>
            <a:br>
              <a:rPr lang="en-GB" dirty="0"/>
            </a:br>
            <a:r>
              <a:rPr lang="en-GB" dirty="0" smtClean="0"/>
              <a:t>Thank you for your attention!</a:t>
            </a:r>
            <a:br>
              <a:rPr lang="en-GB" dirty="0" smtClean="0"/>
            </a:br>
            <a:r>
              <a:rPr lang="en-GB" smtClean="0"/>
              <a:t/>
            </a:r>
            <a:br>
              <a:rPr lang="en-GB" smtClean="0"/>
            </a:br>
            <a:r>
              <a:rPr lang="hu-HU" smtClean="0"/>
              <a:t>szilard.arvay</a:t>
            </a:r>
            <a:r>
              <a:rPr lang="en-GB" smtClean="0"/>
              <a:t>@mfa.gov.hu</a:t>
            </a:r>
            <a:r>
              <a:rPr lang="hu-HU" dirty="0" smtClean="0"/>
              <a:t/>
            </a:r>
            <a:br>
              <a:rPr lang="hu-HU" dirty="0" smtClean="0"/>
            </a:br>
            <a:endParaRPr lang="hu-HU" dirty="0"/>
          </a:p>
        </p:txBody>
      </p:sp>
      <p:sp>
        <p:nvSpPr>
          <p:cNvPr id="2" name="Dia számának helye 1"/>
          <p:cNvSpPr>
            <a:spLocks noGrp="1"/>
          </p:cNvSpPr>
          <p:nvPr>
            <p:ph type="sldNum" sz="quarter" idx="12"/>
          </p:nvPr>
        </p:nvSpPr>
        <p:spPr/>
        <p:txBody>
          <a:bodyPr/>
          <a:lstStyle/>
          <a:p>
            <a:fld id="{5A3917B8-8FDA-4CF6-8E30-A011D3272077}" type="slidenum">
              <a:rPr lang="hu-HU" smtClean="0">
                <a:solidFill>
                  <a:schemeClr val="tx2"/>
                </a:solidFill>
              </a:rPr>
              <a:t>9</a:t>
            </a:fld>
            <a:endParaRPr lang="hu-HU">
              <a:solidFill>
                <a:schemeClr val="tx2"/>
              </a:solidFill>
            </a:endParaRPr>
          </a:p>
        </p:txBody>
      </p:sp>
    </p:spTree>
    <p:extLst>
      <p:ext uri="{BB962C8B-B14F-4D97-AF65-F5344CB8AC3E}">
        <p14:creationId xmlns:p14="http://schemas.microsoft.com/office/powerpoint/2010/main" val="20152376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ím 4"/>
          <p:cNvSpPr txBox="1">
            <a:spLocks/>
          </p:cNvSpPr>
          <p:nvPr/>
        </p:nvSpPr>
        <p:spPr>
          <a:xfrm>
            <a:off x="457200" y="273050"/>
            <a:ext cx="8435280" cy="707678"/>
          </a:xfrm>
          <a:prstGeom prst="rect">
            <a:avLst/>
          </a:prstGeom>
        </p:spPr>
        <p:txBody>
          <a:bodyPr>
            <a:no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just"/>
            <a:r>
              <a:rPr lang="en-US" sz="2800" smtClean="0">
                <a:effectLst/>
              </a:rPr>
              <a:t>PA </a:t>
            </a:r>
            <a:r>
              <a:rPr lang="en-US" sz="2800">
                <a:effectLst/>
              </a:rPr>
              <a:t>2 </a:t>
            </a:r>
            <a:r>
              <a:rPr lang="hu-HU" sz="2800" smtClean="0">
                <a:effectLst/>
              </a:rPr>
              <a:t>supports achieving </a:t>
            </a:r>
            <a:r>
              <a:rPr lang="hu-HU" sz="2800" smtClean="0">
                <a:effectLst/>
              </a:rPr>
              <a:t>EU-targets</a:t>
            </a:r>
            <a:endParaRPr lang="hu-HU" sz="2800" dirty="0">
              <a:effectLst/>
            </a:endParaRPr>
          </a:p>
        </p:txBody>
      </p:sp>
      <p:cxnSp>
        <p:nvCxnSpPr>
          <p:cNvPr id="8" name="Egyenes összekötő 7"/>
          <p:cNvCxnSpPr/>
          <p:nvPr/>
        </p:nvCxnSpPr>
        <p:spPr>
          <a:xfrm>
            <a:off x="539552" y="836712"/>
            <a:ext cx="8147248"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artalom helye 1"/>
          <p:cNvSpPr>
            <a:spLocks noGrp="1"/>
          </p:cNvSpPr>
          <p:nvPr>
            <p:ph idx="1"/>
          </p:nvPr>
        </p:nvSpPr>
        <p:spPr>
          <a:xfrm>
            <a:off x="323528" y="1268760"/>
            <a:ext cx="8363272" cy="3024336"/>
          </a:xfrm>
        </p:spPr>
        <p:txBody>
          <a:bodyPr>
            <a:normAutofit/>
          </a:bodyPr>
          <a:lstStyle/>
          <a:p>
            <a:pPr>
              <a:spcAft>
                <a:spcPts val="600"/>
              </a:spcAft>
            </a:pPr>
            <a:r>
              <a:rPr lang="en-US" sz="1600">
                <a:solidFill>
                  <a:schemeClr val="tx2"/>
                </a:solidFill>
              </a:rPr>
              <a:t>Europe 2020 Strategy </a:t>
            </a:r>
            <a:r>
              <a:rPr lang="hu-HU" sz="1600" smtClean="0">
                <a:solidFill>
                  <a:schemeClr val="tx2"/>
                </a:solidFill>
              </a:rPr>
              <a:t>- </a:t>
            </a:r>
            <a:r>
              <a:rPr lang="en-US" sz="1600" b="1" smtClean="0">
                <a:solidFill>
                  <a:schemeClr val="tx2"/>
                </a:solidFill>
              </a:rPr>
              <a:t>saving </a:t>
            </a:r>
            <a:r>
              <a:rPr lang="en-US" sz="1600" b="1">
                <a:solidFill>
                  <a:schemeClr val="tx2"/>
                </a:solidFill>
              </a:rPr>
              <a:t>20% </a:t>
            </a:r>
            <a:r>
              <a:rPr lang="hu-HU" sz="1600" b="1">
                <a:solidFill>
                  <a:schemeClr val="tx2"/>
                </a:solidFill>
              </a:rPr>
              <a:t>(368 </a:t>
            </a:r>
            <a:r>
              <a:rPr lang="hu-HU" sz="1600" b="1" smtClean="0">
                <a:solidFill>
                  <a:schemeClr val="tx2"/>
                </a:solidFill>
              </a:rPr>
              <a:t>Mtoe) </a:t>
            </a:r>
            <a:r>
              <a:rPr lang="en-US" sz="1600" smtClean="0">
                <a:solidFill>
                  <a:schemeClr val="tx2"/>
                </a:solidFill>
              </a:rPr>
              <a:t>of </a:t>
            </a:r>
            <a:r>
              <a:rPr lang="en-US" sz="1600">
                <a:solidFill>
                  <a:schemeClr val="tx2"/>
                </a:solidFill>
              </a:rPr>
              <a:t>the Union’s primary energy consumption by 2020 compared to projections made in 2007. </a:t>
            </a:r>
          </a:p>
          <a:p>
            <a:pPr>
              <a:spcAft>
                <a:spcPts val="600"/>
              </a:spcAft>
            </a:pPr>
            <a:r>
              <a:rPr lang="hu-HU" sz="1600" b="1" smtClean="0">
                <a:solidFill>
                  <a:schemeClr val="tx2"/>
                </a:solidFill>
              </a:rPr>
              <a:t>C</a:t>
            </a:r>
            <a:r>
              <a:rPr lang="en-US" sz="1600" b="1" smtClean="0">
                <a:solidFill>
                  <a:schemeClr val="tx2"/>
                </a:solidFill>
              </a:rPr>
              <a:t>ontinent </a:t>
            </a:r>
            <a:r>
              <a:rPr lang="en-US" sz="1600" b="1">
                <a:solidFill>
                  <a:schemeClr val="tx2"/>
                </a:solidFill>
              </a:rPr>
              <a:t>is not on track</a:t>
            </a:r>
            <a:r>
              <a:rPr lang="en-US" sz="1600">
                <a:solidFill>
                  <a:schemeClr val="tx2"/>
                </a:solidFill>
              </a:rPr>
              <a:t> to reach its 2020 energy efficiency goals</a:t>
            </a:r>
            <a:r>
              <a:rPr lang="hu-HU" sz="1600">
                <a:solidFill>
                  <a:schemeClr val="tx2"/>
                </a:solidFill>
              </a:rPr>
              <a:t> </a:t>
            </a:r>
            <a:r>
              <a:rPr lang="hu-HU" sz="1600" smtClean="0">
                <a:solidFill>
                  <a:schemeClr val="tx2"/>
                </a:solidFill>
              </a:rPr>
              <a:t>- Recent </a:t>
            </a:r>
            <a:r>
              <a:rPr lang="en-US" sz="1600" smtClean="0">
                <a:solidFill>
                  <a:schemeClr val="tx2"/>
                </a:solidFill>
              </a:rPr>
              <a:t>estimate</a:t>
            </a:r>
            <a:r>
              <a:rPr lang="hu-HU" sz="1600" smtClean="0">
                <a:solidFill>
                  <a:schemeClr val="tx2"/>
                </a:solidFill>
              </a:rPr>
              <a:t> of </a:t>
            </a:r>
            <a:r>
              <a:rPr lang="en-US" sz="1600" smtClean="0">
                <a:solidFill>
                  <a:schemeClr val="tx2"/>
                </a:solidFill>
              </a:rPr>
              <a:t>C</a:t>
            </a:r>
            <a:r>
              <a:rPr lang="hu-HU" sz="1600" smtClean="0">
                <a:solidFill>
                  <a:schemeClr val="tx2"/>
                </a:solidFill>
              </a:rPr>
              <a:t>OM:</a:t>
            </a:r>
            <a:r>
              <a:rPr lang="en-US" sz="1600" smtClean="0">
                <a:solidFill>
                  <a:schemeClr val="tx2"/>
                </a:solidFill>
              </a:rPr>
              <a:t> </a:t>
            </a:r>
            <a:r>
              <a:rPr lang="en-US" sz="1600">
                <a:solidFill>
                  <a:schemeClr val="tx2"/>
                </a:solidFill>
              </a:rPr>
              <a:t>primary energy consumption in 2020 will be reduced by only about </a:t>
            </a:r>
            <a:r>
              <a:rPr lang="en-US" sz="1600" b="1">
                <a:solidFill>
                  <a:schemeClr val="tx2"/>
                </a:solidFill>
              </a:rPr>
              <a:t>17</a:t>
            </a:r>
            <a:r>
              <a:rPr lang="en-US" sz="1600" b="1" smtClean="0">
                <a:solidFill>
                  <a:schemeClr val="tx2"/>
                </a:solidFill>
              </a:rPr>
              <a:t>%</a:t>
            </a:r>
            <a:r>
              <a:rPr lang="hu-HU" sz="1600" smtClean="0">
                <a:solidFill>
                  <a:schemeClr val="tx2"/>
                </a:solidFill>
              </a:rPr>
              <a:t>!!!</a:t>
            </a:r>
          </a:p>
          <a:p>
            <a:pPr>
              <a:spcAft>
                <a:spcPts val="600"/>
              </a:spcAft>
            </a:pPr>
            <a:r>
              <a:rPr lang="en-US" sz="1600">
                <a:solidFill>
                  <a:schemeClr val="tx2"/>
                </a:solidFill>
              </a:rPr>
              <a:t>EU Energy Efficiency Directive </a:t>
            </a:r>
            <a:r>
              <a:rPr lang="hu-HU" sz="1600">
                <a:solidFill>
                  <a:schemeClr val="tx2"/>
                </a:solidFill>
              </a:rPr>
              <a:t>- COM </a:t>
            </a:r>
            <a:r>
              <a:rPr lang="en-US" sz="1600">
                <a:solidFill>
                  <a:schemeClr val="tx2"/>
                </a:solidFill>
              </a:rPr>
              <a:t>shall assess progress achieved </a:t>
            </a:r>
            <a:r>
              <a:rPr lang="en-US" sz="1600" b="1">
                <a:solidFill>
                  <a:schemeClr val="tx2"/>
                </a:solidFill>
              </a:rPr>
              <a:t>by 30 June 2014</a:t>
            </a:r>
            <a:r>
              <a:rPr lang="hu-HU" sz="1600" b="1">
                <a:solidFill>
                  <a:schemeClr val="tx2"/>
                </a:solidFill>
              </a:rPr>
              <a:t> </a:t>
            </a:r>
            <a:r>
              <a:rPr lang="hu-HU" sz="1600" b="1" u="sng">
                <a:solidFill>
                  <a:schemeClr val="tx2"/>
                </a:solidFill>
              </a:rPr>
              <a:t>AND</a:t>
            </a:r>
            <a:r>
              <a:rPr lang="hu-HU" sz="1600">
                <a:solidFill>
                  <a:schemeClr val="tx2"/>
                </a:solidFill>
              </a:rPr>
              <a:t> </a:t>
            </a:r>
            <a:r>
              <a:rPr lang="en-US" sz="1600">
                <a:solidFill>
                  <a:schemeClr val="tx2"/>
                </a:solidFill>
              </a:rPr>
              <a:t>Member States </a:t>
            </a:r>
            <a:r>
              <a:rPr lang="hu-HU" sz="1600">
                <a:solidFill>
                  <a:schemeClr val="tx2"/>
                </a:solidFill>
              </a:rPr>
              <a:t>shall </a:t>
            </a:r>
            <a:r>
              <a:rPr lang="en-US" sz="1600">
                <a:solidFill>
                  <a:schemeClr val="tx2"/>
                </a:solidFill>
              </a:rPr>
              <a:t>establish a long-term strategy for the renovation of buildings,</a:t>
            </a:r>
            <a:r>
              <a:rPr lang="hu-HU" sz="1600">
                <a:solidFill>
                  <a:schemeClr val="tx2"/>
                </a:solidFill>
              </a:rPr>
              <a:t> </a:t>
            </a:r>
            <a:r>
              <a:rPr lang="hu-HU" sz="1600" smtClean="0">
                <a:solidFill>
                  <a:schemeClr val="tx2"/>
                </a:solidFill>
              </a:rPr>
              <a:t>1st</a:t>
            </a:r>
            <a:r>
              <a:rPr lang="en-US" sz="1600" smtClean="0">
                <a:solidFill>
                  <a:schemeClr val="tx2"/>
                </a:solidFill>
              </a:rPr>
              <a:t> </a:t>
            </a:r>
            <a:r>
              <a:rPr lang="en-US" sz="1600">
                <a:solidFill>
                  <a:schemeClr val="tx2"/>
                </a:solidFill>
              </a:rPr>
              <a:t>version </a:t>
            </a:r>
            <a:r>
              <a:rPr lang="hu-HU" sz="1600">
                <a:solidFill>
                  <a:schemeClr val="tx2"/>
                </a:solidFill>
              </a:rPr>
              <a:t>to </a:t>
            </a:r>
            <a:r>
              <a:rPr lang="en-US" sz="1600">
                <a:solidFill>
                  <a:schemeClr val="tx2"/>
                </a:solidFill>
              </a:rPr>
              <a:t>be published </a:t>
            </a:r>
            <a:r>
              <a:rPr lang="en-US" sz="1600" b="1">
                <a:solidFill>
                  <a:schemeClr val="tx2"/>
                </a:solidFill>
              </a:rPr>
              <a:t>by 30 April 2014</a:t>
            </a:r>
            <a:r>
              <a:rPr lang="en-US" sz="1600">
                <a:solidFill>
                  <a:schemeClr val="tx2"/>
                </a:solidFill>
              </a:rPr>
              <a:t>. </a:t>
            </a:r>
            <a:endParaRPr lang="hu-HU" sz="1600">
              <a:solidFill>
                <a:schemeClr val="tx2"/>
              </a:solidFill>
            </a:endParaRPr>
          </a:p>
          <a:p>
            <a:pPr>
              <a:spcAft>
                <a:spcPts val="600"/>
              </a:spcAft>
            </a:pPr>
            <a:r>
              <a:rPr lang="en-US" sz="1600">
                <a:solidFill>
                  <a:schemeClr val="tx2"/>
                </a:solidFill>
              </a:rPr>
              <a:t>Priority Area 2 </a:t>
            </a:r>
            <a:r>
              <a:rPr lang="en-US" sz="1600" smtClean="0">
                <a:solidFill>
                  <a:schemeClr val="tx2"/>
                </a:solidFill>
              </a:rPr>
              <a:t>to </a:t>
            </a:r>
            <a:r>
              <a:rPr lang="en-US" sz="1600">
                <a:solidFill>
                  <a:schemeClr val="tx2"/>
                </a:solidFill>
              </a:rPr>
              <a:t>provide a useful input to such analyses</a:t>
            </a:r>
            <a:r>
              <a:rPr lang="hu-HU" sz="1600">
                <a:solidFill>
                  <a:schemeClr val="tx2"/>
                </a:solidFill>
              </a:rPr>
              <a:t> and </a:t>
            </a:r>
            <a:r>
              <a:rPr lang="hu-HU" sz="1600" smtClean="0">
                <a:solidFill>
                  <a:schemeClr val="tx2"/>
                </a:solidFill>
              </a:rPr>
              <a:t>to promote </a:t>
            </a:r>
            <a:r>
              <a:rPr lang="hu-HU" sz="1600">
                <a:solidFill>
                  <a:schemeClr val="tx2"/>
                </a:solidFill>
              </a:rPr>
              <a:t>best practice</a:t>
            </a:r>
            <a:r>
              <a:rPr lang="en-US" sz="1600">
                <a:solidFill>
                  <a:schemeClr val="tx2"/>
                </a:solidFill>
              </a:rPr>
              <a:t>.</a:t>
            </a:r>
          </a:p>
          <a:p>
            <a:pPr>
              <a:spcAft>
                <a:spcPts val="600"/>
              </a:spcAft>
            </a:pPr>
            <a:endParaRPr lang="hu-HU" sz="1600">
              <a:solidFill>
                <a:schemeClr val="tx2"/>
              </a:solidFill>
            </a:endParaRPr>
          </a:p>
          <a:p>
            <a:endParaRPr lang="en-GB" sz="2000" dirty="0">
              <a:solidFill>
                <a:schemeClr val="tx2"/>
              </a:solidFill>
            </a:endParaRPr>
          </a:p>
        </p:txBody>
      </p:sp>
      <p:pic>
        <p:nvPicPr>
          <p:cNvPr id="1026" name="Chart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4352503"/>
            <a:ext cx="5616624" cy="2172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a számának helye 1"/>
          <p:cNvSpPr>
            <a:spLocks noGrp="1"/>
          </p:cNvSpPr>
          <p:nvPr>
            <p:ph type="sldNum" sz="quarter" idx="12"/>
          </p:nvPr>
        </p:nvSpPr>
        <p:spPr/>
        <p:txBody>
          <a:bodyPr/>
          <a:lstStyle/>
          <a:p>
            <a:fld id="{5A3917B8-8FDA-4CF6-8E30-A011D3272077}" type="slidenum">
              <a:rPr lang="hu-HU" smtClean="0">
                <a:solidFill>
                  <a:schemeClr val="tx2"/>
                </a:solidFill>
              </a:rPr>
              <a:t>1</a:t>
            </a:fld>
            <a:endParaRPr lang="hu-HU">
              <a:solidFill>
                <a:schemeClr val="tx2"/>
              </a:solidFill>
            </a:endParaRPr>
          </a:p>
        </p:txBody>
      </p:sp>
      <p:sp>
        <p:nvSpPr>
          <p:cNvPr id="9" name="Tartalom helye 1"/>
          <p:cNvSpPr txBox="1">
            <a:spLocks/>
          </p:cNvSpPr>
          <p:nvPr/>
        </p:nvSpPr>
        <p:spPr>
          <a:xfrm>
            <a:off x="6660232" y="5042880"/>
            <a:ext cx="2026568" cy="330336"/>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spcAft>
                <a:spcPts val="600"/>
              </a:spcAft>
              <a:buNone/>
            </a:pPr>
            <a:r>
              <a:rPr lang="hu-HU" sz="1000" smtClean="0">
                <a:solidFill>
                  <a:schemeClr val="tx2"/>
                </a:solidFill>
              </a:rPr>
              <a:t>1528Mtoe </a:t>
            </a:r>
            <a:r>
              <a:rPr lang="hu-HU" sz="1000" smtClean="0">
                <a:solidFill>
                  <a:schemeClr val="tx2"/>
                </a:solidFill>
                <a:sym typeface="Wingdings"/>
              </a:rPr>
              <a:t></a:t>
            </a:r>
            <a:r>
              <a:rPr lang="hu-HU" sz="1000" smtClean="0">
                <a:solidFill>
                  <a:schemeClr val="tx2"/>
                </a:solidFill>
              </a:rPr>
              <a:t> 17% saving</a:t>
            </a:r>
            <a:endParaRPr lang="en-US" sz="1000" smtClean="0">
              <a:solidFill>
                <a:schemeClr val="tx2"/>
              </a:solidFill>
            </a:endParaRPr>
          </a:p>
          <a:p>
            <a:pPr>
              <a:spcAft>
                <a:spcPts val="600"/>
              </a:spcAft>
            </a:pPr>
            <a:endParaRPr lang="hu-HU" sz="1600" smtClean="0">
              <a:solidFill>
                <a:schemeClr val="tx2"/>
              </a:solidFill>
            </a:endParaRPr>
          </a:p>
          <a:p>
            <a:endParaRPr lang="en-GB" sz="2000" dirty="0">
              <a:solidFill>
                <a:schemeClr val="tx2"/>
              </a:solidFill>
            </a:endParaRPr>
          </a:p>
        </p:txBody>
      </p:sp>
      <p:sp>
        <p:nvSpPr>
          <p:cNvPr id="3" name="Ellipszis 2"/>
          <p:cNvSpPr/>
          <p:nvPr/>
        </p:nvSpPr>
        <p:spPr>
          <a:xfrm>
            <a:off x="5191497" y="5790406"/>
            <a:ext cx="216024" cy="108012"/>
          </a:xfrm>
          <a:prstGeom prst="ellipse">
            <a:avLst/>
          </a:prstGeom>
          <a:solidFill>
            <a:schemeClr val="accent1">
              <a:alpha val="0"/>
            </a:schemeClr>
          </a:solidFill>
          <a:ln w="22225"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 name="Jobbra nyíl 4"/>
          <p:cNvSpPr/>
          <p:nvPr/>
        </p:nvSpPr>
        <p:spPr>
          <a:xfrm rot="20079819">
            <a:off x="5442135" y="5352449"/>
            <a:ext cx="1313842" cy="288032"/>
          </a:xfrm>
          <a:prstGeom prst="rightArrow">
            <a:avLst/>
          </a:prstGeom>
          <a:solidFill>
            <a:schemeClr val="accent1">
              <a:alpha val="0"/>
            </a:schemeClr>
          </a:solidFill>
          <a:ln w="25400"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2521594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ím 4"/>
          <p:cNvSpPr txBox="1">
            <a:spLocks/>
          </p:cNvSpPr>
          <p:nvPr/>
        </p:nvSpPr>
        <p:spPr>
          <a:xfrm>
            <a:off x="457200" y="273050"/>
            <a:ext cx="8435280" cy="707678"/>
          </a:xfrm>
          <a:prstGeom prst="rect">
            <a:avLst/>
          </a:prstGeom>
        </p:spPr>
        <p:txBody>
          <a:bodyPr>
            <a:no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just"/>
            <a:r>
              <a:rPr lang="hu-HU" sz="2800" smtClean="0">
                <a:effectLst/>
              </a:rPr>
              <a:t>Public buildings have a great impact</a:t>
            </a:r>
            <a:endParaRPr lang="hu-HU" sz="2800" dirty="0">
              <a:effectLst/>
            </a:endParaRPr>
          </a:p>
        </p:txBody>
      </p:sp>
      <p:cxnSp>
        <p:nvCxnSpPr>
          <p:cNvPr id="8" name="Egyenes összekötő 7"/>
          <p:cNvCxnSpPr/>
          <p:nvPr/>
        </p:nvCxnSpPr>
        <p:spPr>
          <a:xfrm>
            <a:off x="539552" y="836712"/>
            <a:ext cx="8147248"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artalom helye 1"/>
          <p:cNvSpPr>
            <a:spLocks noGrp="1"/>
          </p:cNvSpPr>
          <p:nvPr>
            <p:ph idx="1"/>
          </p:nvPr>
        </p:nvSpPr>
        <p:spPr>
          <a:xfrm>
            <a:off x="323528" y="1268760"/>
            <a:ext cx="8363272" cy="4464496"/>
          </a:xfrm>
        </p:spPr>
        <p:txBody>
          <a:bodyPr>
            <a:normAutofit/>
          </a:bodyPr>
          <a:lstStyle/>
          <a:p>
            <a:pPr>
              <a:spcAft>
                <a:spcPts val="600"/>
              </a:spcAft>
            </a:pPr>
            <a:r>
              <a:rPr lang="en-US" sz="2000">
                <a:solidFill>
                  <a:schemeClr val="tx2"/>
                </a:solidFill>
              </a:rPr>
              <a:t>Buildings represent 40% of the EU final energy consumption (and 36% of greenhouse gas emissions</a:t>
            </a:r>
            <a:r>
              <a:rPr lang="en-US" sz="2000" smtClean="0">
                <a:solidFill>
                  <a:schemeClr val="tx2"/>
                </a:solidFill>
              </a:rPr>
              <a:t>)</a:t>
            </a:r>
            <a:r>
              <a:rPr lang="hu-HU" sz="2000" smtClean="0">
                <a:solidFill>
                  <a:schemeClr val="tx2"/>
                </a:solidFill>
              </a:rPr>
              <a:t>.</a:t>
            </a:r>
            <a:r>
              <a:rPr lang="en-US" sz="2000" smtClean="0">
                <a:solidFill>
                  <a:schemeClr val="tx2"/>
                </a:solidFill>
              </a:rPr>
              <a:t> </a:t>
            </a:r>
            <a:endParaRPr lang="hu-HU" sz="2000" smtClean="0">
              <a:solidFill>
                <a:schemeClr val="tx2"/>
              </a:solidFill>
            </a:endParaRPr>
          </a:p>
          <a:p>
            <a:pPr>
              <a:spcAft>
                <a:spcPts val="600"/>
              </a:spcAft>
            </a:pPr>
            <a:r>
              <a:rPr lang="hu-HU" sz="2000" smtClean="0">
                <a:solidFill>
                  <a:schemeClr val="tx2"/>
                </a:solidFill>
              </a:rPr>
              <a:t>P</a:t>
            </a:r>
            <a:r>
              <a:rPr lang="en-US" sz="2000" smtClean="0">
                <a:solidFill>
                  <a:schemeClr val="tx2"/>
                </a:solidFill>
              </a:rPr>
              <a:t>ublicly </a:t>
            </a:r>
            <a:r>
              <a:rPr lang="en-US" sz="2000">
                <a:solidFill>
                  <a:schemeClr val="tx2"/>
                </a:solidFill>
              </a:rPr>
              <a:t>owned or occupied buildings represent about 12% by area of the EU building stock and have a high visibility in public life. </a:t>
            </a:r>
            <a:endParaRPr lang="hu-HU" sz="2000" smtClean="0">
              <a:solidFill>
                <a:schemeClr val="tx2"/>
              </a:solidFill>
            </a:endParaRPr>
          </a:p>
          <a:p>
            <a:pPr>
              <a:spcAft>
                <a:spcPts val="600"/>
              </a:spcAft>
            </a:pPr>
            <a:r>
              <a:rPr lang="en-US" sz="2000" smtClean="0">
                <a:solidFill>
                  <a:schemeClr val="tx2"/>
                </a:solidFill>
              </a:rPr>
              <a:t>Public </a:t>
            </a:r>
            <a:r>
              <a:rPr lang="en-US" sz="2000">
                <a:solidFill>
                  <a:schemeClr val="tx2"/>
                </a:solidFill>
              </a:rPr>
              <a:t>spending accounts for 17% of EU </a:t>
            </a:r>
            <a:r>
              <a:rPr lang="en-US" sz="2000" smtClean="0">
                <a:solidFill>
                  <a:schemeClr val="tx2"/>
                </a:solidFill>
              </a:rPr>
              <a:t>GDP</a:t>
            </a:r>
            <a:r>
              <a:rPr lang="hu-HU" sz="2000" smtClean="0">
                <a:solidFill>
                  <a:schemeClr val="tx2"/>
                </a:solidFill>
              </a:rPr>
              <a:t> </a:t>
            </a:r>
            <a:r>
              <a:rPr lang="hu-HU" sz="2000" smtClean="0">
                <a:solidFill>
                  <a:schemeClr val="tx2"/>
                </a:solidFill>
                <a:sym typeface="Wingdings"/>
              </a:rPr>
              <a:t></a:t>
            </a:r>
            <a:r>
              <a:rPr lang="hu-HU" sz="2000" smtClean="0">
                <a:solidFill>
                  <a:schemeClr val="tx2"/>
                </a:solidFill>
              </a:rPr>
              <a:t> </a:t>
            </a:r>
            <a:r>
              <a:rPr lang="en-US" sz="2000" b="1" smtClean="0">
                <a:solidFill>
                  <a:schemeClr val="tx2"/>
                </a:solidFill>
              </a:rPr>
              <a:t>important </a:t>
            </a:r>
            <a:r>
              <a:rPr lang="en-US" sz="2000" b="1">
                <a:solidFill>
                  <a:schemeClr val="tx2"/>
                </a:solidFill>
              </a:rPr>
              <a:t>driver to market transformation </a:t>
            </a:r>
            <a:r>
              <a:rPr lang="en-US" sz="2000">
                <a:solidFill>
                  <a:schemeClr val="tx2"/>
                </a:solidFill>
              </a:rPr>
              <a:t>towards more efficient products, buildings and services </a:t>
            </a:r>
            <a:r>
              <a:rPr lang="hu-HU" sz="2000" smtClean="0">
                <a:solidFill>
                  <a:schemeClr val="tx2"/>
                </a:solidFill>
              </a:rPr>
              <a:t>+ </a:t>
            </a:r>
            <a:r>
              <a:rPr lang="en-US" sz="2000" smtClean="0">
                <a:solidFill>
                  <a:schemeClr val="tx2"/>
                </a:solidFill>
              </a:rPr>
              <a:t>trigger</a:t>
            </a:r>
            <a:r>
              <a:rPr lang="hu-HU" sz="2000" smtClean="0">
                <a:solidFill>
                  <a:schemeClr val="tx2"/>
                </a:solidFill>
              </a:rPr>
              <a:t>s</a:t>
            </a:r>
            <a:r>
              <a:rPr lang="en-US" sz="2000" smtClean="0">
                <a:solidFill>
                  <a:schemeClr val="tx2"/>
                </a:solidFill>
              </a:rPr>
              <a:t> </a:t>
            </a:r>
            <a:r>
              <a:rPr lang="en-US" sz="2000">
                <a:solidFill>
                  <a:schemeClr val="tx2"/>
                </a:solidFill>
              </a:rPr>
              <a:t>behavioural changes in energy consumption. </a:t>
            </a:r>
            <a:endParaRPr lang="hu-HU" sz="2000" smtClean="0">
              <a:solidFill>
                <a:schemeClr val="tx2"/>
              </a:solidFill>
            </a:endParaRPr>
          </a:p>
          <a:p>
            <a:pPr>
              <a:spcAft>
                <a:spcPts val="600"/>
              </a:spcAft>
            </a:pPr>
            <a:r>
              <a:rPr lang="en-US" sz="2000" smtClean="0">
                <a:solidFill>
                  <a:schemeClr val="tx2"/>
                </a:solidFill>
              </a:rPr>
              <a:t>Public </a:t>
            </a:r>
            <a:r>
              <a:rPr lang="en-US" sz="2000">
                <a:solidFill>
                  <a:schemeClr val="tx2"/>
                </a:solidFill>
              </a:rPr>
              <a:t>bodies fulfil an </a:t>
            </a:r>
            <a:r>
              <a:rPr lang="en-US" sz="2000" b="1">
                <a:solidFill>
                  <a:schemeClr val="tx2"/>
                </a:solidFill>
              </a:rPr>
              <a:t>exemplary role </a:t>
            </a:r>
            <a:r>
              <a:rPr lang="en-US" sz="2000">
                <a:solidFill>
                  <a:schemeClr val="tx2"/>
                </a:solidFill>
              </a:rPr>
              <a:t>regarding energy </a:t>
            </a:r>
            <a:r>
              <a:rPr lang="en-US" sz="2000" smtClean="0">
                <a:solidFill>
                  <a:schemeClr val="tx2"/>
                </a:solidFill>
              </a:rPr>
              <a:t>efficiency </a:t>
            </a:r>
            <a:r>
              <a:rPr lang="hu-HU" sz="2000" smtClean="0">
                <a:solidFill>
                  <a:schemeClr val="tx2"/>
                </a:solidFill>
              </a:rPr>
              <a:t>+ </a:t>
            </a:r>
            <a:r>
              <a:rPr lang="en-US" sz="2000" smtClean="0">
                <a:solidFill>
                  <a:schemeClr val="tx2"/>
                </a:solidFill>
              </a:rPr>
              <a:t>decreasing </a:t>
            </a:r>
            <a:r>
              <a:rPr lang="en-US" sz="2000">
                <a:solidFill>
                  <a:schemeClr val="tx2"/>
                </a:solidFill>
              </a:rPr>
              <a:t>consumption could </a:t>
            </a:r>
            <a:r>
              <a:rPr lang="en-US" sz="2000" b="1">
                <a:solidFill>
                  <a:schemeClr val="tx2"/>
                </a:solidFill>
              </a:rPr>
              <a:t>free up public resources</a:t>
            </a:r>
            <a:r>
              <a:rPr lang="en-US" sz="2000">
                <a:solidFill>
                  <a:schemeClr val="tx2"/>
                </a:solidFill>
              </a:rPr>
              <a:t> for other purposes.</a:t>
            </a:r>
            <a:endParaRPr lang="hu-HU" sz="2000" dirty="0">
              <a:solidFill>
                <a:schemeClr val="tx2"/>
              </a:solidFill>
            </a:endParaRPr>
          </a:p>
          <a:p>
            <a:endParaRPr lang="en-GB" sz="2000" dirty="0">
              <a:solidFill>
                <a:schemeClr val="tx2"/>
              </a:solidFill>
            </a:endParaRPr>
          </a:p>
        </p:txBody>
      </p:sp>
      <p:sp>
        <p:nvSpPr>
          <p:cNvPr id="2" name="Dia számának helye 1"/>
          <p:cNvSpPr>
            <a:spLocks noGrp="1"/>
          </p:cNvSpPr>
          <p:nvPr>
            <p:ph type="sldNum" sz="quarter" idx="12"/>
          </p:nvPr>
        </p:nvSpPr>
        <p:spPr/>
        <p:txBody>
          <a:bodyPr/>
          <a:lstStyle/>
          <a:p>
            <a:fld id="{5A3917B8-8FDA-4CF6-8E30-A011D3272077}" type="slidenum">
              <a:rPr lang="hu-HU" smtClean="0">
                <a:solidFill>
                  <a:schemeClr val="tx2"/>
                </a:solidFill>
              </a:rPr>
              <a:t>2</a:t>
            </a:fld>
            <a:endParaRPr lang="hu-HU">
              <a:solidFill>
                <a:schemeClr val="tx2"/>
              </a:solidFill>
            </a:endParaRPr>
          </a:p>
        </p:txBody>
      </p:sp>
      <p:pic>
        <p:nvPicPr>
          <p:cNvPr id="9" name="Picture 24" descr="C:\Users\Szilard.Arvay\AppData\Local\Microsoft\Windows\Temporary Internet Files\Content.IE5\QK3164G1\MP900427591[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2360" y="3429000"/>
            <a:ext cx="1229883" cy="9224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1594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ím 4"/>
          <p:cNvSpPr txBox="1">
            <a:spLocks/>
          </p:cNvSpPr>
          <p:nvPr/>
        </p:nvSpPr>
        <p:spPr>
          <a:xfrm>
            <a:off x="457200" y="273050"/>
            <a:ext cx="8435280" cy="707678"/>
          </a:xfrm>
          <a:prstGeom prst="rect">
            <a:avLst/>
          </a:prstGeom>
        </p:spPr>
        <p:txBody>
          <a:bodyPr>
            <a:no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just"/>
            <a:r>
              <a:rPr lang="hu-HU" sz="2800" smtClean="0">
                <a:effectLst/>
              </a:rPr>
              <a:t>Actions are needed in energy efficiency</a:t>
            </a:r>
            <a:endParaRPr lang="hu-HU" sz="2800" dirty="0">
              <a:effectLst/>
            </a:endParaRPr>
          </a:p>
        </p:txBody>
      </p:sp>
      <p:cxnSp>
        <p:nvCxnSpPr>
          <p:cNvPr id="8" name="Egyenes összekötő 7"/>
          <p:cNvCxnSpPr/>
          <p:nvPr/>
        </p:nvCxnSpPr>
        <p:spPr>
          <a:xfrm>
            <a:off x="539552" y="836712"/>
            <a:ext cx="8147248"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artalom helye 1"/>
          <p:cNvSpPr>
            <a:spLocks noGrp="1"/>
          </p:cNvSpPr>
          <p:nvPr>
            <p:ph idx="1"/>
          </p:nvPr>
        </p:nvSpPr>
        <p:spPr>
          <a:xfrm>
            <a:off x="323528" y="1268760"/>
            <a:ext cx="8280920" cy="2088232"/>
          </a:xfrm>
        </p:spPr>
        <p:txBody>
          <a:bodyPr>
            <a:normAutofit/>
          </a:bodyPr>
          <a:lstStyle/>
          <a:p>
            <a:pPr>
              <a:spcAft>
                <a:spcPts val="600"/>
              </a:spcAft>
            </a:pPr>
            <a:r>
              <a:rPr lang="en-US" sz="2000" smtClean="0">
                <a:solidFill>
                  <a:schemeClr val="tx2"/>
                </a:solidFill>
              </a:rPr>
              <a:t>In </a:t>
            </a:r>
            <a:r>
              <a:rPr lang="en-US" sz="2000">
                <a:solidFill>
                  <a:schemeClr val="tx2"/>
                </a:solidFill>
              </a:rPr>
              <a:t>the Action Plan of the DRS PA2, there are two Actions, which directly target energy-efficiency of buildings (EEB): </a:t>
            </a:r>
          </a:p>
          <a:p>
            <a:pPr lvl="1">
              <a:spcBef>
                <a:spcPts val="400"/>
              </a:spcBef>
              <a:spcAft>
                <a:spcPts val="600"/>
              </a:spcAft>
            </a:pPr>
            <a:r>
              <a:rPr lang="en-US" sz="1600" b="1" smtClean="0">
                <a:solidFill>
                  <a:schemeClr val="tx2"/>
                </a:solidFill>
              </a:rPr>
              <a:t>Action </a:t>
            </a:r>
            <a:r>
              <a:rPr lang="en-US" sz="1600" b="1">
                <a:solidFill>
                  <a:schemeClr val="tx2"/>
                </a:solidFill>
              </a:rPr>
              <a:t>14. </a:t>
            </a:r>
            <a:r>
              <a:rPr lang="en-US" sz="1400">
                <a:solidFill>
                  <a:schemeClr val="tx2"/>
                </a:solidFill>
              </a:rPr>
              <a:t>- </a:t>
            </a:r>
            <a:r>
              <a:rPr lang="en-US" sz="1200">
                <a:solidFill>
                  <a:schemeClr val="tx2"/>
                </a:solidFill>
              </a:rPr>
              <a:t>“To promote </a:t>
            </a:r>
            <a:r>
              <a:rPr lang="en-US" sz="1200" b="1">
                <a:solidFill>
                  <a:schemeClr val="tx2"/>
                </a:solidFill>
              </a:rPr>
              <a:t>energy efficiency </a:t>
            </a:r>
            <a:r>
              <a:rPr lang="en-US" sz="1200">
                <a:solidFill>
                  <a:schemeClr val="tx2"/>
                </a:solidFill>
              </a:rPr>
              <a:t>and use of renewable energy in buildings and heating systems including by renovating district heating and combined heat and power facilities as required by Energy Performance of the Buildings Directive and Renewable Energy Directive”. </a:t>
            </a:r>
          </a:p>
          <a:p>
            <a:pPr lvl="1">
              <a:spcBef>
                <a:spcPts val="400"/>
              </a:spcBef>
              <a:spcAft>
                <a:spcPts val="600"/>
              </a:spcAft>
            </a:pPr>
            <a:r>
              <a:rPr lang="en-US" sz="1600" b="1" smtClean="0">
                <a:solidFill>
                  <a:schemeClr val="tx2"/>
                </a:solidFill>
              </a:rPr>
              <a:t>Action </a:t>
            </a:r>
            <a:r>
              <a:rPr lang="en-US" sz="1600" b="1">
                <a:solidFill>
                  <a:schemeClr val="tx2"/>
                </a:solidFill>
              </a:rPr>
              <a:t>17. </a:t>
            </a:r>
            <a:r>
              <a:rPr lang="en-US" sz="1600">
                <a:solidFill>
                  <a:schemeClr val="tx2"/>
                </a:solidFill>
              </a:rPr>
              <a:t>- </a:t>
            </a:r>
            <a:r>
              <a:rPr lang="en-US" sz="1200">
                <a:solidFill>
                  <a:schemeClr val="tx2"/>
                </a:solidFill>
              </a:rPr>
              <a:t>“To provide local authorities, businesses and citizens in the Danube Region consultative support with issues relating to mitigation of climate change and </a:t>
            </a:r>
            <a:r>
              <a:rPr lang="en-US" sz="1200" b="1">
                <a:solidFill>
                  <a:schemeClr val="tx2"/>
                </a:solidFill>
              </a:rPr>
              <a:t>energy efficiency</a:t>
            </a:r>
            <a:r>
              <a:rPr lang="en-US" sz="1200" smtClean="0">
                <a:solidFill>
                  <a:schemeClr val="tx2"/>
                </a:solidFill>
              </a:rPr>
              <a:t>”.</a:t>
            </a:r>
            <a:endParaRPr lang="en-US" sz="1200">
              <a:solidFill>
                <a:schemeClr val="tx2"/>
              </a:solidFill>
            </a:endParaRPr>
          </a:p>
        </p:txBody>
      </p:sp>
      <p:sp>
        <p:nvSpPr>
          <p:cNvPr id="2" name="Dia számának helye 1"/>
          <p:cNvSpPr>
            <a:spLocks noGrp="1"/>
          </p:cNvSpPr>
          <p:nvPr>
            <p:ph type="sldNum" sz="quarter" idx="12"/>
          </p:nvPr>
        </p:nvSpPr>
        <p:spPr/>
        <p:txBody>
          <a:bodyPr/>
          <a:lstStyle/>
          <a:p>
            <a:fld id="{5A3917B8-8FDA-4CF6-8E30-A011D3272077}" type="slidenum">
              <a:rPr lang="hu-HU" smtClean="0">
                <a:solidFill>
                  <a:schemeClr val="tx2"/>
                </a:solidFill>
              </a:rPr>
              <a:t>3</a:t>
            </a:fld>
            <a:endParaRPr lang="hu-HU">
              <a:solidFill>
                <a:schemeClr val="tx2"/>
              </a:solidFill>
            </a:endParaRPr>
          </a:p>
        </p:txBody>
      </p:sp>
      <p:sp>
        <p:nvSpPr>
          <p:cNvPr id="6" name="Tartalom helye 1"/>
          <p:cNvSpPr txBox="1">
            <a:spLocks/>
          </p:cNvSpPr>
          <p:nvPr/>
        </p:nvSpPr>
        <p:spPr>
          <a:xfrm>
            <a:off x="6156175" y="3501008"/>
            <a:ext cx="2736305" cy="2160240"/>
          </a:xfrm>
          <a:prstGeom prst="rect">
            <a:avLst/>
          </a:prstGeom>
        </p:spPr>
        <p:txBody>
          <a:bodyPr vert="horz">
            <a:normAutofit lnSpcReduction="1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spcAft>
                <a:spcPts val="600"/>
              </a:spcAft>
              <a:buNone/>
            </a:pPr>
            <a:r>
              <a:rPr lang="hu-HU" sz="1400" smtClean="0">
                <a:solidFill>
                  <a:schemeClr val="tx2"/>
                </a:solidFill>
              </a:rPr>
              <a:t>L</a:t>
            </a:r>
            <a:r>
              <a:rPr lang="en-US" sz="1400" smtClean="0">
                <a:solidFill>
                  <a:schemeClr val="tx2"/>
                </a:solidFill>
              </a:rPr>
              <a:t>atest consultation of the EU regarding energy efficiency in buildings (February 2012) resulted in a </a:t>
            </a:r>
            <a:r>
              <a:rPr lang="en-US" sz="1400" b="1" smtClean="0">
                <a:solidFill>
                  <a:schemeClr val="tx2"/>
                </a:solidFill>
              </a:rPr>
              <a:t>lack of feedback from the new member states</a:t>
            </a:r>
            <a:r>
              <a:rPr lang="en-US" sz="1400" smtClean="0">
                <a:solidFill>
                  <a:schemeClr val="tx2"/>
                </a:solidFill>
              </a:rPr>
              <a:t>, in spite of the fact that there is great potential for energy efficiency investments in these countries. </a:t>
            </a:r>
            <a:endParaRPr lang="hu-HU" sz="1400" smtClean="0">
              <a:solidFill>
                <a:schemeClr val="tx2"/>
              </a:solidFill>
            </a:endParaRPr>
          </a:p>
          <a:p>
            <a:endParaRPr lang="en-GB" sz="2000" dirty="0">
              <a:solidFill>
                <a:schemeClr val="tx2"/>
              </a:solidFill>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3512948"/>
            <a:ext cx="5191248" cy="294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Jobbra nyíl 2"/>
          <p:cNvSpPr/>
          <p:nvPr/>
        </p:nvSpPr>
        <p:spPr>
          <a:xfrm>
            <a:off x="5796135" y="3933056"/>
            <a:ext cx="432049" cy="1080120"/>
          </a:xfrm>
          <a:prstGeom prst="rightArrow">
            <a:avLst/>
          </a:prstGeom>
          <a:solidFill>
            <a:schemeClr val="accent1">
              <a:alpha val="0"/>
            </a:schemeClr>
          </a:solidFill>
          <a:ln w="25400"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1" name="Ellipszis 10"/>
          <p:cNvSpPr/>
          <p:nvPr/>
        </p:nvSpPr>
        <p:spPr>
          <a:xfrm rot="18894657">
            <a:off x="2126667" y="5525413"/>
            <a:ext cx="696179" cy="216601"/>
          </a:xfrm>
          <a:prstGeom prst="ellipse">
            <a:avLst/>
          </a:prstGeom>
          <a:solidFill>
            <a:schemeClr val="accent1">
              <a:alpha val="0"/>
            </a:schemeClr>
          </a:solidFill>
          <a:ln w="22225"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2" name="Ellipszis 11"/>
          <p:cNvSpPr/>
          <p:nvPr/>
        </p:nvSpPr>
        <p:spPr>
          <a:xfrm rot="18894657">
            <a:off x="445073" y="5481980"/>
            <a:ext cx="696179" cy="216601"/>
          </a:xfrm>
          <a:prstGeom prst="ellipse">
            <a:avLst/>
          </a:prstGeom>
          <a:solidFill>
            <a:schemeClr val="accent1">
              <a:alpha val="0"/>
            </a:schemeClr>
          </a:solidFill>
          <a:ln w="22225"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3" name="Ellipszis 12"/>
          <p:cNvSpPr/>
          <p:nvPr/>
        </p:nvSpPr>
        <p:spPr>
          <a:xfrm rot="18894657">
            <a:off x="1810060" y="5489424"/>
            <a:ext cx="696179" cy="216601"/>
          </a:xfrm>
          <a:prstGeom prst="ellipse">
            <a:avLst/>
          </a:prstGeom>
          <a:solidFill>
            <a:schemeClr val="accent1">
              <a:alpha val="0"/>
            </a:schemeClr>
          </a:solidFill>
          <a:ln w="22225"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2521594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ím 4"/>
          <p:cNvSpPr txBox="1">
            <a:spLocks/>
          </p:cNvSpPr>
          <p:nvPr/>
        </p:nvSpPr>
        <p:spPr>
          <a:xfrm>
            <a:off x="457200" y="273050"/>
            <a:ext cx="8435280" cy="707678"/>
          </a:xfrm>
          <a:prstGeom prst="rect">
            <a:avLst/>
          </a:prstGeom>
        </p:spPr>
        <p:txBody>
          <a:bodyPr>
            <a:no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just"/>
            <a:r>
              <a:rPr lang="hu-HU" sz="2800" smtClean="0">
                <a:effectLst/>
              </a:rPr>
              <a:t>Good opportunity to decrease energy intensity</a:t>
            </a:r>
            <a:endParaRPr lang="hu-HU" sz="2800" dirty="0">
              <a:effectLst/>
            </a:endParaRPr>
          </a:p>
        </p:txBody>
      </p:sp>
      <p:cxnSp>
        <p:nvCxnSpPr>
          <p:cNvPr id="8" name="Egyenes összekötő 7"/>
          <p:cNvCxnSpPr/>
          <p:nvPr/>
        </p:nvCxnSpPr>
        <p:spPr>
          <a:xfrm>
            <a:off x="539552" y="836712"/>
            <a:ext cx="8147248"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artalom helye 1"/>
          <p:cNvSpPr>
            <a:spLocks noGrp="1"/>
          </p:cNvSpPr>
          <p:nvPr>
            <p:ph idx="1"/>
          </p:nvPr>
        </p:nvSpPr>
        <p:spPr>
          <a:xfrm>
            <a:off x="323528" y="1268760"/>
            <a:ext cx="4536504" cy="4824536"/>
          </a:xfrm>
        </p:spPr>
        <p:txBody>
          <a:bodyPr>
            <a:normAutofit fontScale="77500" lnSpcReduction="20000"/>
          </a:bodyPr>
          <a:lstStyle/>
          <a:p>
            <a:pPr>
              <a:spcAft>
                <a:spcPts val="600"/>
              </a:spcAft>
            </a:pPr>
            <a:r>
              <a:rPr lang="en-US" sz="2000" smtClean="0">
                <a:solidFill>
                  <a:schemeClr val="tx2"/>
                </a:solidFill>
              </a:rPr>
              <a:t>Energy </a:t>
            </a:r>
            <a:r>
              <a:rPr lang="en-US" sz="2000">
                <a:solidFill>
                  <a:schemeClr val="tx2"/>
                </a:solidFill>
              </a:rPr>
              <a:t>intensity (energy consumed compared to the GDP produced) is still considerably higher in the Eastern part of the Danube Region than in Western </a:t>
            </a:r>
            <a:r>
              <a:rPr lang="en-US" sz="2000" smtClean="0">
                <a:solidFill>
                  <a:schemeClr val="tx2"/>
                </a:solidFill>
              </a:rPr>
              <a:t>Europe </a:t>
            </a:r>
            <a:r>
              <a:rPr lang="en-US" sz="2000" smtClean="0">
                <a:solidFill>
                  <a:schemeClr val="tx2"/>
                </a:solidFill>
                <a:sym typeface="Wingdings"/>
              </a:rPr>
              <a:t></a:t>
            </a:r>
            <a:r>
              <a:rPr lang="hu-HU" sz="2000" smtClean="0">
                <a:solidFill>
                  <a:schemeClr val="tx2"/>
                </a:solidFill>
                <a:sym typeface="Wingdings"/>
              </a:rPr>
              <a:t> S</a:t>
            </a:r>
            <a:r>
              <a:rPr lang="en-US" sz="2000" smtClean="0">
                <a:solidFill>
                  <a:schemeClr val="tx2"/>
                </a:solidFill>
              </a:rPr>
              <a:t>till </a:t>
            </a:r>
            <a:r>
              <a:rPr lang="en-US" sz="2000">
                <a:solidFill>
                  <a:schemeClr val="tx2"/>
                </a:solidFill>
              </a:rPr>
              <a:t>much room for improvement. </a:t>
            </a:r>
            <a:endParaRPr lang="hu-HU" sz="2000" smtClean="0">
              <a:solidFill>
                <a:schemeClr val="tx2"/>
              </a:solidFill>
            </a:endParaRPr>
          </a:p>
          <a:p>
            <a:pPr>
              <a:spcAft>
                <a:spcPts val="600"/>
              </a:spcAft>
            </a:pPr>
            <a:r>
              <a:rPr lang="hu-HU" sz="2000" smtClean="0">
                <a:solidFill>
                  <a:schemeClr val="tx2"/>
                </a:solidFill>
              </a:rPr>
              <a:t>Improving energy intensity c</a:t>
            </a:r>
            <a:r>
              <a:rPr lang="en-US" sz="2000" smtClean="0">
                <a:solidFill>
                  <a:schemeClr val="tx2"/>
                </a:solidFill>
              </a:rPr>
              <a:t>ould </a:t>
            </a:r>
            <a:r>
              <a:rPr lang="hu-HU" sz="2000" smtClean="0">
                <a:solidFill>
                  <a:schemeClr val="tx2"/>
                </a:solidFill>
              </a:rPr>
              <a:t>be a </a:t>
            </a:r>
            <a:r>
              <a:rPr lang="en-US" sz="2000" smtClean="0">
                <a:solidFill>
                  <a:schemeClr val="tx2"/>
                </a:solidFill>
              </a:rPr>
              <a:t>major </a:t>
            </a:r>
            <a:r>
              <a:rPr lang="en-US" sz="2000">
                <a:solidFill>
                  <a:schemeClr val="tx2"/>
                </a:solidFill>
              </a:rPr>
              <a:t>contribution to the achievement of the </a:t>
            </a:r>
            <a:r>
              <a:rPr lang="en-US" sz="2000" smtClean="0">
                <a:solidFill>
                  <a:schemeClr val="tx2"/>
                </a:solidFill>
              </a:rPr>
              <a:t>2020</a:t>
            </a:r>
            <a:r>
              <a:rPr lang="hu-HU" sz="2000" smtClean="0">
                <a:solidFill>
                  <a:schemeClr val="tx2"/>
                </a:solidFill>
              </a:rPr>
              <a:t> targets</a:t>
            </a:r>
            <a:r>
              <a:rPr lang="en-US" sz="2000" smtClean="0">
                <a:solidFill>
                  <a:schemeClr val="tx2"/>
                </a:solidFill>
              </a:rPr>
              <a:t>. </a:t>
            </a:r>
            <a:endParaRPr lang="en-US" sz="2000">
              <a:solidFill>
                <a:schemeClr val="tx2"/>
              </a:solidFill>
            </a:endParaRPr>
          </a:p>
          <a:p>
            <a:pPr>
              <a:spcAft>
                <a:spcPts val="600"/>
              </a:spcAft>
            </a:pPr>
            <a:r>
              <a:rPr lang="en-US" sz="2000">
                <a:solidFill>
                  <a:schemeClr val="tx2"/>
                </a:solidFill>
              </a:rPr>
              <a:t>The public buildings provide ideal conditions for energy efficiency </a:t>
            </a:r>
            <a:r>
              <a:rPr lang="en-US" sz="2000" smtClean="0">
                <a:solidFill>
                  <a:schemeClr val="tx2"/>
                </a:solidFill>
              </a:rPr>
              <a:t>investments</a:t>
            </a:r>
            <a:r>
              <a:rPr lang="hu-HU" sz="2000" smtClean="0">
                <a:solidFill>
                  <a:schemeClr val="tx2"/>
                </a:solidFill>
              </a:rPr>
              <a:t>:</a:t>
            </a:r>
          </a:p>
          <a:p>
            <a:pPr marL="736092" lvl="1" indent="-342900">
              <a:spcBef>
                <a:spcPts val="400"/>
              </a:spcBef>
              <a:spcAft>
                <a:spcPts val="600"/>
              </a:spcAft>
              <a:buFont typeface="+mj-lt"/>
              <a:buAutoNum type="arabicPeriod"/>
            </a:pPr>
            <a:r>
              <a:rPr lang="en-US" sz="1600" smtClean="0">
                <a:solidFill>
                  <a:schemeClr val="tx2"/>
                </a:solidFill>
              </a:rPr>
              <a:t>few </a:t>
            </a:r>
            <a:r>
              <a:rPr lang="en-US" sz="1600">
                <a:solidFill>
                  <a:schemeClr val="tx2"/>
                </a:solidFill>
              </a:rPr>
              <a:t>well defined stakeholders, </a:t>
            </a:r>
            <a:endParaRPr lang="hu-HU" sz="1600" smtClean="0">
              <a:solidFill>
                <a:schemeClr val="tx2"/>
              </a:solidFill>
            </a:endParaRPr>
          </a:p>
          <a:p>
            <a:pPr marL="736092" lvl="1" indent="-342900">
              <a:spcBef>
                <a:spcPts val="400"/>
              </a:spcBef>
              <a:spcAft>
                <a:spcPts val="600"/>
              </a:spcAft>
              <a:buFont typeface="+mj-lt"/>
              <a:buAutoNum type="arabicPeriod"/>
            </a:pPr>
            <a:r>
              <a:rPr lang="en-US" sz="1600" smtClean="0">
                <a:solidFill>
                  <a:schemeClr val="tx2"/>
                </a:solidFill>
              </a:rPr>
              <a:t>responsible </a:t>
            </a:r>
            <a:r>
              <a:rPr lang="en-US" sz="1600">
                <a:solidFill>
                  <a:schemeClr val="tx2"/>
                </a:solidFill>
              </a:rPr>
              <a:t>decision makers are easy to access, </a:t>
            </a:r>
            <a:endParaRPr lang="hu-HU" sz="1600" smtClean="0">
              <a:solidFill>
                <a:schemeClr val="tx2"/>
              </a:solidFill>
            </a:endParaRPr>
          </a:p>
          <a:p>
            <a:pPr marL="736092" lvl="1" indent="-342900">
              <a:spcBef>
                <a:spcPts val="400"/>
              </a:spcBef>
              <a:spcAft>
                <a:spcPts val="600"/>
              </a:spcAft>
              <a:buFont typeface="+mj-lt"/>
              <a:buAutoNum type="arabicPeriod"/>
            </a:pPr>
            <a:r>
              <a:rPr lang="en-US" sz="1600" smtClean="0">
                <a:solidFill>
                  <a:schemeClr val="tx2"/>
                </a:solidFill>
              </a:rPr>
              <a:t>energy consumption</a:t>
            </a:r>
            <a:r>
              <a:rPr lang="hu-HU" sz="1600" smtClean="0">
                <a:solidFill>
                  <a:schemeClr val="tx2"/>
                </a:solidFill>
              </a:rPr>
              <a:t> </a:t>
            </a:r>
            <a:r>
              <a:rPr lang="en-US" sz="1600" smtClean="0">
                <a:solidFill>
                  <a:schemeClr val="tx2"/>
                </a:solidFill>
              </a:rPr>
              <a:t>data </a:t>
            </a:r>
            <a:r>
              <a:rPr lang="en-US" sz="1600">
                <a:solidFill>
                  <a:schemeClr val="tx2"/>
                </a:solidFill>
              </a:rPr>
              <a:t>are available, </a:t>
            </a:r>
            <a:endParaRPr lang="hu-HU" sz="1600" smtClean="0">
              <a:solidFill>
                <a:schemeClr val="tx2"/>
              </a:solidFill>
            </a:endParaRPr>
          </a:p>
          <a:p>
            <a:pPr marL="736092" lvl="1" indent="-342900">
              <a:spcBef>
                <a:spcPts val="400"/>
              </a:spcBef>
              <a:spcAft>
                <a:spcPts val="600"/>
              </a:spcAft>
              <a:buFont typeface="+mj-lt"/>
              <a:buAutoNum type="arabicPeriod"/>
            </a:pPr>
            <a:r>
              <a:rPr lang="en-US" sz="1600" smtClean="0">
                <a:solidFill>
                  <a:schemeClr val="tx2"/>
                </a:solidFill>
              </a:rPr>
              <a:t>guarantees </a:t>
            </a:r>
            <a:r>
              <a:rPr lang="hu-HU" sz="1600" smtClean="0">
                <a:solidFill>
                  <a:schemeClr val="tx2"/>
                </a:solidFill>
              </a:rPr>
              <a:t>from the </a:t>
            </a:r>
            <a:r>
              <a:rPr lang="en-US" sz="1600" smtClean="0">
                <a:solidFill>
                  <a:schemeClr val="tx2"/>
                </a:solidFill>
              </a:rPr>
              <a:t>state</a:t>
            </a:r>
            <a:r>
              <a:rPr lang="en-US" sz="1600">
                <a:solidFill>
                  <a:schemeClr val="tx2"/>
                </a:solidFill>
              </a:rPr>
              <a:t>, </a:t>
            </a:r>
            <a:endParaRPr lang="hu-HU" sz="1600" smtClean="0">
              <a:solidFill>
                <a:schemeClr val="tx2"/>
              </a:solidFill>
            </a:endParaRPr>
          </a:p>
          <a:p>
            <a:pPr marL="736092" lvl="1" indent="-342900">
              <a:spcBef>
                <a:spcPts val="400"/>
              </a:spcBef>
              <a:spcAft>
                <a:spcPts val="600"/>
              </a:spcAft>
              <a:buFont typeface="+mj-lt"/>
              <a:buAutoNum type="arabicPeriod"/>
            </a:pPr>
            <a:r>
              <a:rPr lang="en-US" sz="1600" smtClean="0">
                <a:solidFill>
                  <a:schemeClr val="tx2"/>
                </a:solidFill>
              </a:rPr>
              <a:t>building </a:t>
            </a:r>
            <a:r>
              <a:rPr lang="en-US" sz="1600">
                <a:solidFill>
                  <a:schemeClr val="tx2"/>
                </a:solidFill>
              </a:rPr>
              <a:t>pool is ideal to initiate large scale projects </a:t>
            </a:r>
            <a:endParaRPr lang="hu-HU" sz="1600" smtClean="0">
              <a:solidFill>
                <a:schemeClr val="tx2"/>
              </a:solidFill>
            </a:endParaRPr>
          </a:p>
          <a:p>
            <a:pPr marL="736092" lvl="1" indent="-342900">
              <a:spcBef>
                <a:spcPts val="400"/>
              </a:spcBef>
              <a:spcAft>
                <a:spcPts val="600"/>
              </a:spcAft>
              <a:buFont typeface="+mj-lt"/>
              <a:buAutoNum type="arabicPeriod"/>
            </a:pPr>
            <a:r>
              <a:rPr lang="hu-HU" sz="1600" smtClean="0">
                <a:solidFill>
                  <a:schemeClr val="tx2"/>
                </a:solidFill>
              </a:rPr>
              <a:t>Public buildings (not residential, </a:t>
            </a:r>
            <a:r>
              <a:rPr lang="en-US" sz="1600" smtClean="0">
                <a:solidFill>
                  <a:schemeClr val="tx2"/>
                </a:solidFill>
              </a:rPr>
              <a:t>big consum</a:t>
            </a:r>
            <a:r>
              <a:rPr lang="hu-HU" sz="1600" smtClean="0">
                <a:solidFill>
                  <a:schemeClr val="tx2"/>
                </a:solidFill>
              </a:rPr>
              <a:t>er)</a:t>
            </a:r>
            <a:r>
              <a:rPr lang="en-US" sz="1600" smtClean="0">
                <a:solidFill>
                  <a:schemeClr val="tx2"/>
                </a:solidFill>
              </a:rPr>
              <a:t> </a:t>
            </a:r>
            <a:r>
              <a:rPr lang="en-US" sz="1600" smtClean="0">
                <a:solidFill>
                  <a:schemeClr val="tx2"/>
                </a:solidFill>
                <a:sym typeface="Wingdings"/>
              </a:rPr>
              <a:t></a:t>
            </a:r>
            <a:r>
              <a:rPr lang="hu-HU" sz="1600" smtClean="0">
                <a:solidFill>
                  <a:schemeClr val="tx2"/>
                </a:solidFill>
                <a:sym typeface="Wingdings"/>
              </a:rPr>
              <a:t> </a:t>
            </a:r>
            <a:r>
              <a:rPr lang="en-US" sz="1600" smtClean="0">
                <a:solidFill>
                  <a:schemeClr val="tx2"/>
                </a:solidFill>
              </a:rPr>
              <a:t>usually </a:t>
            </a:r>
            <a:r>
              <a:rPr lang="en-US" sz="1600">
                <a:solidFill>
                  <a:schemeClr val="tx2"/>
                </a:solidFill>
              </a:rPr>
              <a:t>exposed to market </a:t>
            </a:r>
            <a:r>
              <a:rPr lang="hu-HU" sz="1600" smtClean="0">
                <a:solidFill>
                  <a:schemeClr val="tx2"/>
                </a:solidFill>
              </a:rPr>
              <a:t>conditions </a:t>
            </a:r>
            <a:r>
              <a:rPr lang="en-US" sz="1600" smtClean="0">
                <a:solidFill>
                  <a:schemeClr val="tx2"/>
                </a:solidFill>
              </a:rPr>
              <a:t>(not </a:t>
            </a:r>
            <a:r>
              <a:rPr lang="en-US" sz="1600">
                <a:solidFill>
                  <a:schemeClr val="tx2"/>
                </a:solidFill>
              </a:rPr>
              <a:t>subsidised). </a:t>
            </a:r>
            <a:endParaRPr lang="en-GB" sz="2000" dirty="0">
              <a:solidFill>
                <a:schemeClr val="tx2"/>
              </a:solidFill>
            </a:endParaRPr>
          </a:p>
        </p:txBody>
      </p:sp>
      <p:sp>
        <p:nvSpPr>
          <p:cNvPr id="2" name="Dia számának helye 1"/>
          <p:cNvSpPr>
            <a:spLocks noGrp="1"/>
          </p:cNvSpPr>
          <p:nvPr>
            <p:ph type="sldNum" sz="quarter" idx="12"/>
          </p:nvPr>
        </p:nvSpPr>
        <p:spPr/>
        <p:txBody>
          <a:bodyPr/>
          <a:lstStyle/>
          <a:p>
            <a:fld id="{5A3917B8-8FDA-4CF6-8E30-A011D3272077}" type="slidenum">
              <a:rPr lang="hu-HU" smtClean="0">
                <a:solidFill>
                  <a:schemeClr val="tx2"/>
                </a:solidFill>
              </a:rPr>
              <a:t>4</a:t>
            </a:fld>
            <a:endParaRPr lang="hu-HU">
              <a:solidFill>
                <a:schemeClr val="tx2"/>
              </a:solidFill>
            </a:endParaRPr>
          </a:p>
        </p:txBody>
      </p:sp>
      <p:graphicFrame>
        <p:nvGraphicFramePr>
          <p:cNvPr id="6" name="Diagram 5"/>
          <p:cNvGraphicFramePr>
            <a:graphicFrameLocks/>
          </p:cNvGraphicFramePr>
          <p:nvPr>
            <p:extLst>
              <p:ext uri="{D42A27DB-BD31-4B8C-83A1-F6EECF244321}">
                <p14:modId xmlns:p14="http://schemas.microsoft.com/office/powerpoint/2010/main" val="3643297606"/>
              </p:ext>
            </p:extLst>
          </p:nvPr>
        </p:nvGraphicFramePr>
        <p:xfrm>
          <a:off x="4860032" y="908720"/>
          <a:ext cx="4176464" cy="4536504"/>
        </p:xfrm>
        <a:graphic>
          <a:graphicData uri="http://schemas.openxmlformats.org/drawingml/2006/chart">
            <c:chart xmlns:c="http://schemas.openxmlformats.org/drawingml/2006/chart" xmlns:r="http://schemas.openxmlformats.org/officeDocument/2006/relationships" r:id="rId3"/>
          </a:graphicData>
        </a:graphic>
      </p:graphicFrame>
      <p:sp>
        <p:nvSpPr>
          <p:cNvPr id="9" name="Szövegdoboz 1"/>
          <p:cNvSpPr txBox="1"/>
          <p:nvPr/>
        </p:nvSpPr>
        <p:spPr>
          <a:xfrm>
            <a:off x="5220072" y="5445224"/>
            <a:ext cx="792088" cy="3240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800" dirty="0" err="1" smtClean="0"/>
              <a:t>Source</a:t>
            </a:r>
            <a:r>
              <a:rPr lang="hu-HU" sz="800" dirty="0" smtClean="0"/>
              <a:t>: IEA</a:t>
            </a:r>
            <a:endParaRPr lang="hu-HU" sz="800" dirty="0"/>
          </a:p>
        </p:txBody>
      </p:sp>
    </p:spTree>
    <p:extLst>
      <p:ext uri="{BB962C8B-B14F-4D97-AF65-F5344CB8AC3E}">
        <p14:creationId xmlns:p14="http://schemas.microsoft.com/office/powerpoint/2010/main" val="40324731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ím 4"/>
          <p:cNvSpPr txBox="1">
            <a:spLocks/>
          </p:cNvSpPr>
          <p:nvPr/>
        </p:nvSpPr>
        <p:spPr>
          <a:xfrm>
            <a:off x="457200" y="273050"/>
            <a:ext cx="8435280" cy="707678"/>
          </a:xfrm>
          <a:prstGeom prst="rect">
            <a:avLst/>
          </a:prstGeom>
        </p:spPr>
        <p:txBody>
          <a:bodyPr>
            <a:no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just"/>
            <a:r>
              <a:rPr lang="hu-HU" sz="2800" smtClean="0">
                <a:effectLst/>
              </a:rPr>
              <a:t>Eliminating obstacles to bank financing</a:t>
            </a:r>
            <a:endParaRPr lang="hu-HU" sz="2800" dirty="0">
              <a:effectLst/>
            </a:endParaRPr>
          </a:p>
        </p:txBody>
      </p:sp>
      <p:cxnSp>
        <p:nvCxnSpPr>
          <p:cNvPr id="8" name="Egyenes összekötő 7"/>
          <p:cNvCxnSpPr/>
          <p:nvPr/>
        </p:nvCxnSpPr>
        <p:spPr>
          <a:xfrm>
            <a:off x="539552" y="836712"/>
            <a:ext cx="8147248"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artalom helye 1"/>
          <p:cNvSpPr>
            <a:spLocks noGrp="1"/>
          </p:cNvSpPr>
          <p:nvPr>
            <p:ph idx="1"/>
          </p:nvPr>
        </p:nvSpPr>
        <p:spPr>
          <a:xfrm>
            <a:off x="323528" y="1268760"/>
            <a:ext cx="8424936" cy="2016224"/>
          </a:xfrm>
        </p:spPr>
        <p:txBody>
          <a:bodyPr>
            <a:normAutofit fontScale="70000" lnSpcReduction="20000"/>
          </a:bodyPr>
          <a:lstStyle/>
          <a:p>
            <a:pPr>
              <a:spcAft>
                <a:spcPts val="600"/>
              </a:spcAft>
            </a:pPr>
            <a:r>
              <a:rPr lang="en-US" sz="2000" smtClean="0">
                <a:solidFill>
                  <a:schemeClr val="tx2"/>
                </a:solidFill>
              </a:rPr>
              <a:t>EEB </a:t>
            </a:r>
            <a:r>
              <a:rPr lang="en-US" sz="2000">
                <a:solidFill>
                  <a:schemeClr val="tx2"/>
                </a:solidFill>
              </a:rPr>
              <a:t>projects are usually financed </a:t>
            </a:r>
            <a:r>
              <a:rPr lang="hu-HU" sz="2000" smtClean="0">
                <a:solidFill>
                  <a:schemeClr val="tx2"/>
                </a:solidFill>
              </a:rPr>
              <a:t>by</a:t>
            </a:r>
            <a:r>
              <a:rPr lang="en-US" sz="2000" smtClean="0">
                <a:solidFill>
                  <a:schemeClr val="tx2"/>
                </a:solidFill>
              </a:rPr>
              <a:t> </a:t>
            </a:r>
            <a:endParaRPr lang="hu-HU" sz="2000" smtClean="0">
              <a:solidFill>
                <a:schemeClr val="tx2"/>
              </a:solidFill>
            </a:endParaRPr>
          </a:p>
          <a:p>
            <a:pPr lvl="1">
              <a:spcAft>
                <a:spcPts val="600"/>
              </a:spcAft>
            </a:pPr>
            <a:r>
              <a:rPr lang="en-US" sz="1600" b="1" smtClean="0">
                <a:solidFill>
                  <a:schemeClr val="tx2"/>
                </a:solidFill>
              </a:rPr>
              <a:t>state/EU grants</a:t>
            </a:r>
            <a:r>
              <a:rPr lang="hu-HU" sz="1600" b="1" smtClean="0">
                <a:solidFill>
                  <a:schemeClr val="tx2"/>
                </a:solidFill>
              </a:rPr>
              <a:t> </a:t>
            </a:r>
            <a:r>
              <a:rPr lang="hu-HU" sz="1600" smtClean="0">
                <a:solidFill>
                  <a:schemeClr val="tx2"/>
                </a:solidFill>
                <a:sym typeface="Wingdings"/>
              </a:rPr>
              <a:t></a:t>
            </a:r>
            <a:r>
              <a:rPr lang="hu-HU" sz="1600" smtClean="0">
                <a:solidFill>
                  <a:schemeClr val="tx2"/>
                </a:solidFill>
              </a:rPr>
              <a:t> </a:t>
            </a:r>
            <a:r>
              <a:rPr lang="en-US" sz="1600">
                <a:solidFill>
                  <a:schemeClr val="tx2"/>
                </a:solidFill>
              </a:rPr>
              <a:t>The magnitude of EU or state support </a:t>
            </a:r>
            <a:r>
              <a:rPr lang="hu-HU" sz="1600" smtClean="0">
                <a:solidFill>
                  <a:schemeClr val="tx2"/>
                </a:solidFill>
              </a:rPr>
              <a:t>for EE is basically a</a:t>
            </a:r>
            <a:r>
              <a:rPr lang="en-US" sz="1600" smtClean="0">
                <a:solidFill>
                  <a:schemeClr val="tx2"/>
                </a:solidFill>
              </a:rPr>
              <a:t> </a:t>
            </a:r>
            <a:r>
              <a:rPr lang="en-US" sz="1600">
                <a:solidFill>
                  <a:schemeClr val="tx2"/>
                </a:solidFill>
              </a:rPr>
              <a:t>political decision</a:t>
            </a:r>
            <a:r>
              <a:rPr lang="hu-HU" sz="1600">
                <a:solidFill>
                  <a:schemeClr val="tx2"/>
                </a:solidFill>
              </a:rPr>
              <a:t>.</a:t>
            </a:r>
            <a:r>
              <a:rPr lang="en-US" sz="1600">
                <a:solidFill>
                  <a:schemeClr val="tx2"/>
                </a:solidFill>
              </a:rPr>
              <a:t> </a:t>
            </a:r>
            <a:endParaRPr lang="hu-HU" sz="1600" smtClean="0">
              <a:solidFill>
                <a:schemeClr val="tx2"/>
              </a:solidFill>
            </a:endParaRPr>
          </a:p>
          <a:p>
            <a:pPr lvl="1">
              <a:spcAft>
                <a:spcPts val="600"/>
              </a:spcAft>
            </a:pPr>
            <a:r>
              <a:rPr lang="en-US" sz="1600" b="1" smtClean="0">
                <a:solidFill>
                  <a:schemeClr val="tx2"/>
                </a:solidFill>
              </a:rPr>
              <a:t>private </a:t>
            </a:r>
            <a:r>
              <a:rPr lang="en-US" sz="1600" b="1">
                <a:solidFill>
                  <a:schemeClr val="tx2"/>
                </a:solidFill>
              </a:rPr>
              <a:t>funds (owners, ESCO-s</a:t>
            </a:r>
            <a:r>
              <a:rPr lang="en-US" sz="1600" b="1" smtClean="0">
                <a:solidFill>
                  <a:schemeClr val="tx2"/>
                </a:solidFill>
              </a:rPr>
              <a:t>)</a:t>
            </a:r>
            <a:r>
              <a:rPr lang="hu-HU" sz="1600" b="1" smtClean="0">
                <a:solidFill>
                  <a:schemeClr val="tx2"/>
                </a:solidFill>
              </a:rPr>
              <a:t>  &amp; </a:t>
            </a:r>
            <a:r>
              <a:rPr lang="en-US" sz="1600" b="1" smtClean="0">
                <a:solidFill>
                  <a:schemeClr val="tx2"/>
                </a:solidFill>
              </a:rPr>
              <a:t>bank loans</a:t>
            </a:r>
            <a:r>
              <a:rPr lang="hu-HU" sz="1600" b="1" smtClean="0">
                <a:solidFill>
                  <a:schemeClr val="tx2"/>
                </a:solidFill>
              </a:rPr>
              <a:t> </a:t>
            </a:r>
            <a:r>
              <a:rPr lang="hu-HU" sz="1600" smtClean="0">
                <a:solidFill>
                  <a:schemeClr val="tx2"/>
                </a:solidFill>
                <a:sym typeface="Wingdings"/>
              </a:rPr>
              <a:t> </a:t>
            </a:r>
            <a:r>
              <a:rPr lang="hu-HU" sz="1600" smtClean="0">
                <a:solidFill>
                  <a:schemeClr val="tx2"/>
                </a:solidFill>
              </a:rPr>
              <a:t>M</a:t>
            </a:r>
            <a:r>
              <a:rPr lang="en-US" sz="1600">
                <a:solidFill>
                  <a:schemeClr val="tx2"/>
                </a:solidFill>
              </a:rPr>
              <a:t>obilisation of capital from private sources </a:t>
            </a:r>
            <a:r>
              <a:rPr lang="en-US" sz="1600" smtClean="0">
                <a:solidFill>
                  <a:schemeClr val="tx2"/>
                </a:solidFill>
              </a:rPr>
              <a:t>basically </a:t>
            </a:r>
            <a:r>
              <a:rPr lang="en-US" sz="1600">
                <a:solidFill>
                  <a:schemeClr val="tx2"/>
                </a:solidFill>
              </a:rPr>
              <a:t>influenced by the business environment. </a:t>
            </a:r>
            <a:endParaRPr lang="hu-HU" sz="1600" b="1" smtClean="0">
              <a:solidFill>
                <a:schemeClr val="tx2"/>
              </a:solidFill>
            </a:endParaRPr>
          </a:p>
          <a:p>
            <a:pPr>
              <a:spcAft>
                <a:spcPts val="600"/>
              </a:spcAft>
            </a:pPr>
            <a:r>
              <a:rPr lang="en-US" sz="2000" smtClean="0">
                <a:solidFill>
                  <a:schemeClr val="tx2"/>
                </a:solidFill>
              </a:rPr>
              <a:t>ESCO </a:t>
            </a:r>
            <a:r>
              <a:rPr lang="en-US" sz="2000">
                <a:solidFill>
                  <a:schemeClr val="tx2"/>
                </a:solidFill>
              </a:rPr>
              <a:t>concept is thoroughly </a:t>
            </a:r>
            <a:r>
              <a:rPr lang="en-US" sz="2000" smtClean="0">
                <a:solidFill>
                  <a:schemeClr val="tx2"/>
                </a:solidFill>
              </a:rPr>
              <a:t>analyzed</a:t>
            </a:r>
            <a:r>
              <a:rPr lang="hu-HU" sz="2000" smtClean="0">
                <a:solidFill>
                  <a:schemeClr val="tx2"/>
                </a:solidFill>
              </a:rPr>
              <a:t>, </a:t>
            </a:r>
            <a:r>
              <a:rPr lang="en-US" sz="2000" smtClean="0">
                <a:solidFill>
                  <a:schemeClr val="tx2"/>
                </a:solidFill>
              </a:rPr>
              <a:t>several </a:t>
            </a:r>
            <a:r>
              <a:rPr lang="en-US" sz="2000">
                <a:solidFill>
                  <a:schemeClr val="tx2"/>
                </a:solidFill>
              </a:rPr>
              <a:t>initiatives </a:t>
            </a:r>
            <a:r>
              <a:rPr lang="en-US" sz="2000" smtClean="0">
                <a:solidFill>
                  <a:schemeClr val="tx2"/>
                </a:solidFill>
              </a:rPr>
              <a:t>to </a:t>
            </a:r>
            <a:r>
              <a:rPr lang="en-US" sz="2000">
                <a:solidFill>
                  <a:schemeClr val="tx2"/>
                </a:solidFill>
              </a:rPr>
              <a:t>provide </a:t>
            </a:r>
            <a:r>
              <a:rPr lang="en-US" sz="2000" smtClean="0">
                <a:solidFill>
                  <a:schemeClr val="tx2"/>
                </a:solidFill>
              </a:rPr>
              <a:t>favourable </a:t>
            </a:r>
            <a:r>
              <a:rPr lang="en-US" sz="2000">
                <a:solidFill>
                  <a:schemeClr val="tx2"/>
                </a:solidFill>
              </a:rPr>
              <a:t>environment</a:t>
            </a:r>
            <a:r>
              <a:rPr lang="hu-HU" sz="2000">
                <a:solidFill>
                  <a:schemeClr val="tx2"/>
                </a:solidFill>
              </a:rPr>
              <a:t>, i</a:t>
            </a:r>
            <a:r>
              <a:rPr lang="en-US" sz="2000">
                <a:solidFill>
                  <a:schemeClr val="tx2"/>
                </a:solidFill>
              </a:rPr>
              <a:t>n comparison, </a:t>
            </a:r>
            <a:r>
              <a:rPr lang="en-US" sz="2000" b="1">
                <a:solidFill>
                  <a:schemeClr val="tx2"/>
                </a:solidFill>
              </a:rPr>
              <a:t>bank financing schemes are not in the limelight</a:t>
            </a:r>
            <a:r>
              <a:rPr lang="en-US" sz="2000">
                <a:solidFill>
                  <a:schemeClr val="tx2"/>
                </a:solidFill>
              </a:rPr>
              <a:t>.  </a:t>
            </a:r>
          </a:p>
          <a:p>
            <a:pPr>
              <a:spcAft>
                <a:spcPts val="600"/>
              </a:spcAft>
            </a:pPr>
            <a:r>
              <a:rPr lang="en-US" sz="2000">
                <a:solidFill>
                  <a:schemeClr val="tx2"/>
                </a:solidFill>
              </a:rPr>
              <a:t>In the consultation paper of the European </a:t>
            </a:r>
            <a:r>
              <a:rPr lang="en-US" sz="2000" smtClean="0">
                <a:solidFill>
                  <a:schemeClr val="tx2"/>
                </a:solidFill>
              </a:rPr>
              <a:t>Comm</a:t>
            </a:r>
            <a:r>
              <a:rPr lang="hu-HU" sz="2000" smtClean="0">
                <a:solidFill>
                  <a:schemeClr val="tx2"/>
                </a:solidFill>
              </a:rPr>
              <a:t>ission</a:t>
            </a:r>
            <a:r>
              <a:rPr lang="en-US" sz="2000" smtClean="0">
                <a:solidFill>
                  <a:schemeClr val="tx2"/>
                </a:solidFill>
              </a:rPr>
              <a:t> </a:t>
            </a:r>
            <a:r>
              <a:rPr lang="en-US" sz="2000">
                <a:solidFill>
                  <a:schemeClr val="tx2"/>
                </a:solidFill>
              </a:rPr>
              <a:t>(February 2012), </a:t>
            </a:r>
            <a:r>
              <a:rPr lang="en-US" sz="2000" smtClean="0">
                <a:solidFill>
                  <a:schemeClr val="tx2"/>
                </a:solidFill>
              </a:rPr>
              <a:t>identified </a:t>
            </a:r>
            <a:r>
              <a:rPr lang="en-US" sz="2000" b="1">
                <a:solidFill>
                  <a:schemeClr val="tx2"/>
                </a:solidFill>
              </a:rPr>
              <a:t>main barriers </a:t>
            </a:r>
            <a:r>
              <a:rPr lang="en-US" sz="2000">
                <a:solidFill>
                  <a:schemeClr val="tx2"/>
                </a:solidFill>
              </a:rPr>
              <a:t>to initiating energy efficiency projects in buildings </a:t>
            </a:r>
            <a:r>
              <a:rPr lang="en-US" sz="2000" b="1">
                <a:solidFill>
                  <a:schemeClr val="tx2"/>
                </a:solidFill>
              </a:rPr>
              <a:t>are of market, financial or regulatory in nature</a:t>
            </a:r>
            <a:r>
              <a:rPr lang="en-US" sz="2000">
                <a:solidFill>
                  <a:schemeClr val="tx2"/>
                </a:solidFill>
              </a:rPr>
              <a:t>.  </a:t>
            </a:r>
          </a:p>
        </p:txBody>
      </p:sp>
      <p:sp>
        <p:nvSpPr>
          <p:cNvPr id="2" name="Dia számának helye 1"/>
          <p:cNvSpPr>
            <a:spLocks noGrp="1"/>
          </p:cNvSpPr>
          <p:nvPr>
            <p:ph type="sldNum" sz="quarter" idx="12"/>
          </p:nvPr>
        </p:nvSpPr>
        <p:spPr/>
        <p:txBody>
          <a:bodyPr/>
          <a:lstStyle/>
          <a:p>
            <a:fld id="{5A3917B8-8FDA-4CF6-8E30-A011D3272077}" type="slidenum">
              <a:rPr lang="hu-HU" smtClean="0">
                <a:solidFill>
                  <a:schemeClr val="tx2"/>
                </a:solidFill>
              </a:rPr>
              <a:t>5</a:t>
            </a:fld>
            <a:endParaRPr lang="hu-HU">
              <a:solidFill>
                <a:schemeClr val="tx2"/>
              </a:solidFill>
            </a:endParaRPr>
          </a:p>
        </p:txBody>
      </p:sp>
      <p:sp>
        <p:nvSpPr>
          <p:cNvPr id="10" name="Tartalom helye 1"/>
          <p:cNvSpPr txBox="1">
            <a:spLocks/>
          </p:cNvSpPr>
          <p:nvPr/>
        </p:nvSpPr>
        <p:spPr>
          <a:xfrm>
            <a:off x="323528" y="3425205"/>
            <a:ext cx="6408712" cy="2740099"/>
          </a:xfrm>
          <a:prstGeom prst="rect">
            <a:avLst/>
          </a:prstGeom>
        </p:spPr>
        <p:txBody>
          <a:bodyPr vert="horz">
            <a:normAutofit fontScale="70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spcAft>
                <a:spcPts val="600"/>
              </a:spcAft>
            </a:pPr>
            <a:r>
              <a:rPr lang="en-US" sz="2000" smtClean="0">
                <a:solidFill>
                  <a:schemeClr val="tx2"/>
                </a:solidFill>
              </a:rPr>
              <a:t>Many of these obstacles could be eliminated more effectively on a regional level</a:t>
            </a:r>
            <a:r>
              <a:rPr lang="hu-HU" sz="2000" smtClean="0">
                <a:solidFill>
                  <a:schemeClr val="tx2"/>
                </a:solidFill>
              </a:rPr>
              <a:t> </a:t>
            </a:r>
            <a:r>
              <a:rPr lang="hu-HU" sz="2000" smtClean="0">
                <a:solidFill>
                  <a:schemeClr val="tx2"/>
                </a:solidFill>
                <a:sym typeface="Wingdings"/>
              </a:rPr>
              <a:t></a:t>
            </a:r>
            <a:r>
              <a:rPr lang="en-US" sz="2000" smtClean="0">
                <a:solidFill>
                  <a:schemeClr val="tx2"/>
                </a:solidFill>
              </a:rPr>
              <a:t> the </a:t>
            </a:r>
            <a:r>
              <a:rPr lang="en-US" sz="2000" b="1" smtClean="0">
                <a:solidFill>
                  <a:schemeClr val="tx2"/>
                </a:solidFill>
              </a:rPr>
              <a:t>study </a:t>
            </a:r>
            <a:r>
              <a:rPr lang="hu-HU" sz="2000" b="1" smtClean="0">
                <a:solidFill>
                  <a:schemeClr val="tx2"/>
                </a:solidFill>
              </a:rPr>
              <a:t>shall </a:t>
            </a:r>
            <a:r>
              <a:rPr lang="en-US" sz="2000" b="1" smtClean="0">
                <a:solidFill>
                  <a:schemeClr val="tx2"/>
                </a:solidFill>
              </a:rPr>
              <a:t>investigate the current structure of financing</a:t>
            </a:r>
            <a:r>
              <a:rPr lang="en-US" sz="2000" smtClean="0">
                <a:solidFill>
                  <a:schemeClr val="tx2"/>
                </a:solidFill>
              </a:rPr>
              <a:t> energy efficiency investment of public building in the DRS countries by </a:t>
            </a:r>
            <a:endParaRPr lang="hu-HU" sz="2000" smtClean="0">
              <a:solidFill>
                <a:schemeClr val="tx2"/>
              </a:solidFill>
            </a:endParaRPr>
          </a:p>
          <a:p>
            <a:pPr marL="736092" lvl="1" indent="-342900">
              <a:spcAft>
                <a:spcPts val="600"/>
              </a:spcAft>
              <a:buFont typeface="+mj-lt"/>
              <a:buAutoNum type="arabicPeriod"/>
            </a:pPr>
            <a:r>
              <a:rPr lang="en-US" sz="1600" smtClean="0">
                <a:solidFill>
                  <a:schemeClr val="tx2"/>
                </a:solidFill>
              </a:rPr>
              <a:t>taking into account currently existing local and regional studies in the same topic and </a:t>
            </a:r>
            <a:endParaRPr lang="hu-HU" sz="1600" smtClean="0">
              <a:solidFill>
                <a:schemeClr val="tx2"/>
              </a:solidFill>
            </a:endParaRPr>
          </a:p>
          <a:p>
            <a:pPr marL="736092" lvl="1" indent="-342900">
              <a:spcAft>
                <a:spcPts val="600"/>
              </a:spcAft>
              <a:buFont typeface="+mj-lt"/>
              <a:buAutoNum type="arabicPeriod"/>
            </a:pPr>
            <a:r>
              <a:rPr lang="en-US" sz="1600" smtClean="0">
                <a:solidFill>
                  <a:schemeClr val="tx2"/>
                </a:solidFill>
              </a:rPr>
              <a:t>using input through the steering group members from the various DRS countries.</a:t>
            </a:r>
          </a:p>
          <a:p>
            <a:pPr>
              <a:spcAft>
                <a:spcPts val="600"/>
              </a:spcAft>
            </a:pPr>
            <a:r>
              <a:rPr lang="en-US" sz="2000" smtClean="0">
                <a:solidFill>
                  <a:schemeClr val="tx2"/>
                </a:solidFill>
              </a:rPr>
              <a:t>The aim is to </a:t>
            </a:r>
            <a:endParaRPr lang="hu-HU" sz="2000" smtClean="0">
              <a:solidFill>
                <a:schemeClr val="tx2"/>
              </a:solidFill>
            </a:endParaRPr>
          </a:p>
          <a:p>
            <a:pPr marL="822960" lvl="1" indent="-457200">
              <a:spcAft>
                <a:spcPts val="600"/>
              </a:spcAft>
              <a:buFont typeface="+mj-lt"/>
              <a:buAutoNum type="arabicPeriod"/>
            </a:pPr>
            <a:r>
              <a:rPr lang="en-US" sz="1600" smtClean="0">
                <a:solidFill>
                  <a:schemeClr val="tx2"/>
                </a:solidFill>
              </a:rPr>
              <a:t>identify the main barriers to successful bank financing of such projects to highlight common challenges and</a:t>
            </a:r>
            <a:endParaRPr lang="hu-HU" sz="1600" smtClean="0">
              <a:solidFill>
                <a:schemeClr val="tx2"/>
              </a:solidFill>
            </a:endParaRPr>
          </a:p>
          <a:p>
            <a:pPr marL="822960" lvl="1" indent="-457200">
              <a:spcAft>
                <a:spcPts val="600"/>
              </a:spcAft>
              <a:buFont typeface="+mj-lt"/>
              <a:buAutoNum type="arabicPeriod"/>
            </a:pPr>
            <a:r>
              <a:rPr lang="en-US" sz="1600" smtClean="0">
                <a:solidFill>
                  <a:schemeClr val="tx2"/>
                </a:solidFill>
              </a:rPr>
              <a:t>provide for possible ways to deal with them by sharing best practices in the region. </a:t>
            </a:r>
            <a:endParaRPr lang="en-GB" sz="1600" dirty="0">
              <a:solidFill>
                <a:schemeClr val="tx2"/>
              </a:solidFill>
            </a:endParaRPr>
          </a:p>
        </p:txBody>
      </p:sp>
      <p:pic>
        <p:nvPicPr>
          <p:cNvPr id="11" name="Picture 5" descr="C:\Users\Szilard.Arvay\AppData\Local\Microsoft\Windows\Temporary Internet Files\Content.IE5\T06TZUUS\MP900448698[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3212975"/>
            <a:ext cx="1800200" cy="23762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0898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artalom helye 1"/>
          <p:cNvSpPr txBox="1">
            <a:spLocks/>
          </p:cNvSpPr>
          <p:nvPr/>
        </p:nvSpPr>
        <p:spPr>
          <a:xfrm>
            <a:off x="385192" y="2636912"/>
            <a:ext cx="6563072" cy="4464496"/>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spcAft>
                <a:spcPts val="600"/>
              </a:spcAft>
            </a:pPr>
            <a:r>
              <a:rPr lang="en-US" sz="2000" smtClean="0">
                <a:solidFill>
                  <a:schemeClr val="tx2"/>
                </a:solidFill>
              </a:rPr>
              <a:t>This would </a:t>
            </a:r>
            <a:endParaRPr lang="hu-HU" sz="2000" smtClean="0">
              <a:solidFill>
                <a:schemeClr val="tx2"/>
              </a:solidFill>
            </a:endParaRPr>
          </a:p>
          <a:p>
            <a:pPr marL="736092" lvl="1" indent="-342900">
              <a:spcAft>
                <a:spcPts val="600"/>
              </a:spcAft>
              <a:buFont typeface="+mj-lt"/>
              <a:buAutoNum type="arabicPeriod"/>
            </a:pPr>
            <a:r>
              <a:rPr lang="en-US" sz="1600" smtClean="0">
                <a:solidFill>
                  <a:schemeClr val="tx2"/>
                </a:solidFill>
              </a:rPr>
              <a:t>decrease energy costs for the public institutions, </a:t>
            </a:r>
            <a:endParaRPr lang="hu-HU" sz="1600" smtClean="0">
              <a:solidFill>
                <a:schemeClr val="tx2"/>
              </a:solidFill>
            </a:endParaRPr>
          </a:p>
          <a:p>
            <a:pPr marL="736092" lvl="1" indent="-342900">
              <a:spcAft>
                <a:spcPts val="600"/>
              </a:spcAft>
              <a:buFont typeface="+mj-lt"/>
              <a:buAutoNum type="arabicPeriod"/>
            </a:pPr>
            <a:r>
              <a:rPr lang="en-US" sz="1600" smtClean="0">
                <a:solidFill>
                  <a:schemeClr val="tx2"/>
                </a:solidFill>
              </a:rPr>
              <a:t>bring growth and employment opportunities in the construction sector, in the production of construction products and professional activities such as architecture or engineering. </a:t>
            </a:r>
            <a:endParaRPr lang="hu-HU" sz="1600" smtClean="0">
              <a:solidFill>
                <a:schemeClr val="tx2"/>
              </a:solidFill>
            </a:endParaRPr>
          </a:p>
          <a:p>
            <a:pPr marL="736092" lvl="1" indent="-342900">
              <a:spcAft>
                <a:spcPts val="600"/>
              </a:spcAft>
              <a:buFont typeface="+mj-lt"/>
              <a:buAutoNum type="arabicPeriod"/>
            </a:pPr>
            <a:r>
              <a:rPr lang="en-US" sz="1600" smtClean="0">
                <a:solidFill>
                  <a:schemeClr val="tx2"/>
                </a:solidFill>
              </a:rPr>
              <a:t>have a positive effect on job creation (or retention), </a:t>
            </a:r>
            <a:endParaRPr lang="hu-HU" sz="1600" smtClean="0">
              <a:solidFill>
                <a:schemeClr val="tx2"/>
              </a:solidFill>
            </a:endParaRPr>
          </a:p>
          <a:p>
            <a:pPr marL="736092" lvl="1" indent="-342900">
              <a:spcAft>
                <a:spcPts val="600"/>
              </a:spcAft>
              <a:buFont typeface="+mj-lt"/>
              <a:buAutoNum type="arabicPeriod"/>
            </a:pPr>
            <a:r>
              <a:rPr lang="en-US" sz="1600" smtClean="0">
                <a:solidFill>
                  <a:schemeClr val="tx2"/>
                </a:solidFill>
              </a:rPr>
              <a:t>generate additional tax revenues and social security contributions, </a:t>
            </a:r>
            <a:endParaRPr lang="hu-HU" sz="1600" smtClean="0">
              <a:solidFill>
                <a:schemeClr val="tx2"/>
              </a:solidFill>
            </a:endParaRPr>
          </a:p>
          <a:p>
            <a:pPr marL="736092" lvl="1" indent="-342900">
              <a:spcAft>
                <a:spcPts val="600"/>
              </a:spcAft>
              <a:buFont typeface="+mj-lt"/>
              <a:buAutoNum type="arabicPeriod"/>
            </a:pPr>
            <a:r>
              <a:rPr lang="en-US" sz="1600" smtClean="0">
                <a:solidFill>
                  <a:schemeClr val="tx2"/>
                </a:solidFill>
              </a:rPr>
              <a:t>reduce unemployment costs. </a:t>
            </a:r>
            <a:endParaRPr lang="hu-HU" sz="1600" smtClean="0">
              <a:solidFill>
                <a:schemeClr val="tx2"/>
              </a:solidFill>
            </a:endParaRPr>
          </a:p>
          <a:p>
            <a:endParaRPr lang="hu-HU" sz="2000" smtClean="0">
              <a:solidFill>
                <a:schemeClr val="tx2"/>
              </a:solidFill>
            </a:endParaRPr>
          </a:p>
          <a:p>
            <a:endParaRPr lang="en-GB" sz="2000" dirty="0">
              <a:solidFill>
                <a:schemeClr val="tx2"/>
              </a:solidFill>
            </a:endParaRPr>
          </a:p>
        </p:txBody>
      </p:sp>
      <p:sp>
        <p:nvSpPr>
          <p:cNvPr id="7" name="Cím 4"/>
          <p:cNvSpPr txBox="1">
            <a:spLocks/>
          </p:cNvSpPr>
          <p:nvPr/>
        </p:nvSpPr>
        <p:spPr>
          <a:xfrm>
            <a:off x="457200" y="273050"/>
            <a:ext cx="8435280" cy="707678"/>
          </a:xfrm>
          <a:prstGeom prst="rect">
            <a:avLst/>
          </a:prstGeom>
        </p:spPr>
        <p:txBody>
          <a:bodyPr>
            <a:no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just"/>
            <a:r>
              <a:rPr lang="hu-HU" sz="2800" smtClean="0">
                <a:effectLst/>
              </a:rPr>
              <a:t>Results could bring multiple benefits</a:t>
            </a:r>
            <a:endParaRPr lang="hu-HU" sz="2800" dirty="0">
              <a:effectLst/>
            </a:endParaRPr>
          </a:p>
        </p:txBody>
      </p:sp>
      <p:cxnSp>
        <p:nvCxnSpPr>
          <p:cNvPr id="8" name="Egyenes összekötő 7"/>
          <p:cNvCxnSpPr/>
          <p:nvPr/>
        </p:nvCxnSpPr>
        <p:spPr>
          <a:xfrm>
            <a:off x="539552" y="836712"/>
            <a:ext cx="8147248"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artalom helye 1"/>
          <p:cNvSpPr>
            <a:spLocks noGrp="1"/>
          </p:cNvSpPr>
          <p:nvPr>
            <p:ph idx="1"/>
          </p:nvPr>
        </p:nvSpPr>
        <p:spPr>
          <a:xfrm>
            <a:off x="323528" y="1268760"/>
            <a:ext cx="8363272" cy="1512168"/>
          </a:xfrm>
        </p:spPr>
        <p:txBody>
          <a:bodyPr>
            <a:normAutofit/>
          </a:bodyPr>
          <a:lstStyle/>
          <a:p>
            <a:pPr>
              <a:spcAft>
                <a:spcPts val="600"/>
              </a:spcAft>
            </a:pPr>
            <a:r>
              <a:rPr lang="en-US" sz="2000">
                <a:solidFill>
                  <a:schemeClr val="tx2"/>
                </a:solidFill>
              </a:rPr>
              <a:t>The outcome </a:t>
            </a:r>
            <a:r>
              <a:rPr lang="en-US" sz="2000" smtClean="0">
                <a:solidFill>
                  <a:schemeClr val="tx2"/>
                </a:solidFill>
              </a:rPr>
              <a:t>would </a:t>
            </a:r>
            <a:r>
              <a:rPr lang="en-US" sz="2000">
                <a:solidFill>
                  <a:schemeClr val="tx2"/>
                </a:solidFill>
              </a:rPr>
              <a:t>be </a:t>
            </a:r>
            <a:endParaRPr lang="hu-HU" sz="2000" smtClean="0">
              <a:solidFill>
                <a:schemeClr val="tx2"/>
              </a:solidFill>
            </a:endParaRPr>
          </a:p>
          <a:p>
            <a:pPr lvl="1">
              <a:spcAft>
                <a:spcPts val="600"/>
              </a:spcAft>
            </a:pPr>
            <a:r>
              <a:rPr lang="en-US" sz="1600" b="1" smtClean="0">
                <a:solidFill>
                  <a:schemeClr val="tx2"/>
                </a:solidFill>
              </a:rPr>
              <a:t>policy </a:t>
            </a:r>
            <a:r>
              <a:rPr lang="en-US" sz="1600" b="1">
                <a:solidFill>
                  <a:schemeClr val="tx2"/>
                </a:solidFill>
              </a:rPr>
              <a:t>recommendations </a:t>
            </a:r>
            <a:r>
              <a:rPr lang="en-US" sz="1600">
                <a:solidFill>
                  <a:schemeClr val="tx2"/>
                </a:solidFill>
              </a:rPr>
              <a:t>for decision makers to improve the environment of public building renovation projects </a:t>
            </a:r>
            <a:r>
              <a:rPr lang="hu-HU" sz="1600" smtClean="0">
                <a:solidFill>
                  <a:schemeClr val="tx2"/>
                </a:solidFill>
              </a:rPr>
              <a:t>and</a:t>
            </a:r>
            <a:r>
              <a:rPr lang="en-US" sz="1600" smtClean="0">
                <a:solidFill>
                  <a:schemeClr val="tx2"/>
                </a:solidFill>
              </a:rPr>
              <a:t> </a:t>
            </a:r>
            <a:r>
              <a:rPr lang="en-US" sz="1600">
                <a:solidFill>
                  <a:schemeClr val="tx2"/>
                </a:solidFill>
              </a:rPr>
              <a:t>enable </a:t>
            </a:r>
            <a:r>
              <a:rPr lang="en-US" sz="1600" smtClean="0">
                <a:solidFill>
                  <a:schemeClr val="tx2"/>
                </a:solidFill>
              </a:rPr>
              <a:t>financing </a:t>
            </a:r>
            <a:r>
              <a:rPr lang="en-US" sz="1600">
                <a:solidFill>
                  <a:schemeClr val="tx2"/>
                </a:solidFill>
              </a:rPr>
              <a:t>institutions to </a:t>
            </a:r>
            <a:r>
              <a:rPr lang="en-US" sz="1600" b="1">
                <a:solidFill>
                  <a:schemeClr val="tx2"/>
                </a:solidFill>
              </a:rPr>
              <a:t>increase investment </a:t>
            </a:r>
            <a:r>
              <a:rPr lang="en-US" sz="1600">
                <a:solidFill>
                  <a:schemeClr val="tx2"/>
                </a:solidFill>
              </a:rPr>
              <a:t>in this area. </a:t>
            </a:r>
            <a:endParaRPr lang="hu-HU" sz="1600" smtClean="0">
              <a:solidFill>
                <a:schemeClr val="tx2"/>
              </a:solidFill>
            </a:endParaRPr>
          </a:p>
          <a:p>
            <a:endParaRPr lang="en-GB" sz="2000" dirty="0">
              <a:solidFill>
                <a:schemeClr val="tx2"/>
              </a:solidFill>
            </a:endParaRPr>
          </a:p>
        </p:txBody>
      </p:sp>
      <p:sp>
        <p:nvSpPr>
          <p:cNvPr id="2" name="Dia számának helye 1"/>
          <p:cNvSpPr>
            <a:spLocks noGrp="1"/>
          </p:cNvSpPr>
          <p:nvPr>
            <p:ph type="sldNum" sz="quarter" idx="12"/>
          </p:nvPr>
        </p:nvSpPr>
        <p:spPr/>
        <p:txBody>
          <a:bodyPr/>
          <a:lstStyle/>
          <a:p>
            <a:fld id="{5A3917B8-8FDA-4CF6-8E30-A011D3272077}" type="slidenum">
              <a:rPr lang="hu-HU" smtClean="0">
                <a:solidFill>
                  <a:schemeClr val="tx2"/>
                </a:solidFill>
              </a:rPr>
              <a:t>6</a:t>
            </a:fld>
            <a:endParaRPr lang="hu-HU">
              <a:solidFill>
                <a:schemeClr val="tx2"/>
              </a:solidFill>
            </a:endParaRPr>
          </a:p>
        </p:txBody>
      </p:sp>
      <p:pic>
        <p:nvPicPr>
          <p:cNvPr id="6" name="Picture 27" descr="C:\Users\Szilard.Arvay\AppData\Local\Microsoft\Windows\Temporary Internet Files\Content.IE5\11X3GXLJ\MP900448627[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4288" y="2722229"/>
            <a:ext cx="1378496" cy="92279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5" descr="C:\Users\Szilard.Arvay\AppData\Local\Microsoft\Windows\Temporary Internet Files\Content.IE5\V8H1CJ78\MC90030124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92280" y="3902627"/>
            <a:ext cx="1549531" cy="15425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0898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rtalom helye 1"/>
          <p:cNvSpPr>
            <a:spLocks noGrp="1"/>
          </p:cNvSpPr>
          <p:nvPr>
            <p:ph idx="1"/>
          </p:nvPr>
        </p:nvSpPr>
        <p:spPr>
          <a:xfrm>
            <a:off x="323528" y="1268760"/>
            <a:ext cx="8363272" cy="3024336"/>
          </a:xfrm>
        </p:spPr>
        <p:txBody>
          <a:bodyPr>
            <a:normAutofit lnSpcReduction="10000"/>
          </a:bodyPr>
          <a:lstStyle/>
          <a:p>
            <a:pPr>
              <a:spcAft>
                <a:spcPts val="600"/>
              </a:spcAft>
            </a:pPr>
            <a:r>
              <a:rPr lang="en-US" sz="2000">
                <a:solidFill>
                  <a:schemeClr val="tx2"/>
                </a:solidFill>
              </a:rPr>
              <a:t>The study should </a:t>
            </a:r>
            <a:endParaRPr lang="hu-HU" sz="2000" smtClean="0">
              <a:solidFill>
                <a:schemeClr val="tx2"/>
              </a:solidFill>
            </a:endParaRPr>
          </a:p>
          <a:p>
            <a:pPr marL="736092" lvl="1" indent="-342900">
              <a:spcAft>
                <a:spcPts val="600"/>
              </a:spcAft>
              <a:buFont typeface="+mj-lt"/>
              <a:buAutoNum type="arabicPeriod"/>
            </a:pPr>
            <a:r>
              <a:rPr lang="en-US" sz="1600" smtClean="0">
                <a:solidFill>
                  <a:schemeClr val="tx2"/>
                </a:solidFill>
              </a:rPr>
              <a:t>provide </a:t>
            </a:r>
            <a:r>
              <a:rPr lang="en-US" sz="1600">
                <a:solidFill>
                  <a:schemeClr val="tx2"/>
                </a:solidFill>
              </a:rPr>
              <a:t>a </a:t>
            </a:r>
            <a:r>
              <a:rPr lang="en-US" sz="1600" b="1">
                <a:solidFill>
                  <a:schemeClr val="tx2"/>
                </a:solidFill>
              </a:rPr>
              <a:t>retrospective analysis </a:t>
            </a:r>
            <a:r>
              <a:rPr lang="en-US" sz="1600">
                <a:solidFill>
                  <a:schemeClr val="tx2"/>
                </a:solidFill>
              </a:rPr>
              <a:t>on the financing structure of energy-efficiency projects in public buildings (EU, state or municipal grants, loans, ESCO-s, ETS revenues, etc.) by analysing the energy-efficiency investments made in the DRS countries in the last 3 years, focusing on the financing mechanism and the financing sources. </a:t>
            </a:r>
            <a:endParaRPr lang="hu-HU" sz="1600" smtClean="0">
              <a:solidFill>
                <a:schemeClr val="tx2"/>
              </a:solidFill>
            </a:endParaRPr>
          </a:p>
          <a:p>
            <a:pPr marL="736092" lvl="1" indent="-342900">
              <a:spcAft>
                <a:spcPts val="600"/>
              </a:spcAft>
              <a:buFont typeface="+mj-lt"/>
              <a:buAutoNum type="arabicPeriod"/>
            </a:pPr>
            <a:r>
              <a:rPr lang="en-US" sz="1600" smtClean="0">
                <a:solidFill>
                  <a:schemeClr val="tx2"/>
                </a:solidFill>
              </a:rPr>
              <a:t>describe </a:t>
            </a:r>
            <a:r>
              <a:rPr lang="en-US" sz="1600">
                <a:solidFill>
                  <a:schemeClr val="tx2"/>
                </a:solidFill>
              </a:rPr>
              <a:t>the </a:t>
            </a:r>
            <a:r>
              <a:rPr lang="en-US" sz="1600" b="1">
                <a:solidFill>
                  <a:schemeClr val="tx2"/>
                </a:solidFill>
              </a:rPr>
              <a:t>state-of-play of bank financing </a:t>
            </a:r>
            <a:r>
              <a:rPr lang="en-US" sz="1600">
                <a:solidFill>
                  <a:schemeClr val="tx2"/>
                </a:solidFill>
              </a:rPr>
              <a:t>in the region with the aim to </a:t>
            </a:r>
            <a:r>
              <a:rPr lang="en-US" sz="1600" b="1">
                <a:solidFill>
                  <a:schemeClr val="tx2"/>
                </a:solidFill>
              </a:rPr>
              <a:t>identify and list main barriers</a:t>
            </a:r>
            <a:r>
              <a:rPr lang="en-US" sz="1600">
                <a:solidFill>
                  <a:schemeClr val="tx2"/>
                </a:solidFill>
              </a:rPr>
              <a:t> to success. </a:t>
            </a:r>
            <a:endParaRPr lang="hu-HU" sz="1600" smtClean="0">
              <a:solidFill>
                <a:schemeClr val="tx2"/>
              </a:solidFill>
            </a:endParaRPr>
          </a:p>
          <a:p>
            <a:pPr marL="736092" lvl="1" indent="-342900">
              <a:spcAft>
                <a:spcPts val="600"/>
              </a:spcAft>
              <a:buFont typeface="+mj-lt"/>
              <a:buAutoNum type="arabicPeriod"/>
            </a:pPr>
            <a:r>
              <a:rPr lang="en-US" sz="1600" smtClean="0">
                <a:solidFill>
                  <a:schemeClr val="tx2"/>
                </a:solidFill>
              </a:rPr>
              <a:t>describe </a:t>
            </a:r>
            <a:r>
              <a:rPr lang="en-US" sz="1600">
                <a:solidFill>
                  <a:schemeClr val="tx2"/>
                </a:solidFill>
              </a:rPr>
              <a:t>the </a:t>
            </a:r>
            <a:r>
              <a:rPr lang="en-US" sz="1600" b="1">
                <a:solidFill>
                  <a:schemeClr val="tx2"/>
                </a:solidFill>
              </a:rPr>
              <a:t>success factors in terms of financing model, organizational and legal framework</a:t>
            </a:r>
            <a:r>
              <a:rPr lang="en-US" sz="1600">
                <a:solidFill>
                  <a:schemeClr val="tx2"/>
                </a:solidFill>
              </a:rPr>
              <a:t> by collecting practices of the Member States on public building renovation finance schemes with proven track </a:t>
            </a:r>
            <a:r>
              <a:rPr lang="en-US" sz="1600" smtClean="0">
                <a:solidFill>
                  <a:schemeClr val="tx2"/>
                </a:solidFill>
              </a:rPr>
              <a:t>record.</a:t>
            </a:r>
            <a:endParaRPr lang="hu-HU" sz="1600" smtClean="0">
              <a:solidFill>
                <a:schemeClr val="tx2"/>
              </a:solidFill>
            </a:endParaRPr>
          </a:p>
          <a:p>
            <a:pPr marL="109728" indent="0">
              <a:buNone/>
            </a:pPr>
            <a:endParaRPr lang="hu-HU" sz="2000" dirty="0">
              <a:solidFill>
                <a:schemeClr val="tx2"/>
              </a:solidFill>
            </a:endParaRPr>
          </a:p>
          <a:p>
            <a:endParaRPr lang="en-GB" sz="2000" dirty="0">
              <a:solidFill>
                <a:schemeClr val="tx2"/>
              </a:solidFill>
            </a:endParaRPr>
          </a:p>
        </p:txBody>
      </p:sp>
      <p:sp>
        <p:nvSpPr>
          <p:cNvPr id="7" name="Cím 4"/>
          <p:cNvSpPr txBox="1">
            <a:spLocks/>
          </p:cNvSpPr>
          <p:nvPr/>
        </p:nvSpPr>
        <p:spPr>
          <a:xfrm>
            <a:off x="457200" y="273050"/>
            <a:ext cx="8435280" cy="707678"/>
          </a:xfrm>
          <a:prstGeom prst="rect">
            <a:avLst/>
          </a:prstGeom>
        </p:spPr>
        <p:txBody>
          <a:bodyPr>
            <a:no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just"/>
            <a:r>
              <a:rPr lang="hu-HU" sz="2800" smtClean="0">
                <a:effectLst/>
              </a:rPr>
              <a:t>Addressing problems on regional level</a:t>
            </a:r>
            <a:endParaRPr lang="hu-HU" sz="2800" dirty="0">
              <a:effectLst/>
            </a:endParaRPr>
          </a:p>
        </p:txBody>
      </p:sp>
      <p:cxnSp>
        <p:nvCxnSpPr>
          <p:cNvPr id="8" name="Egyenes összekötő 7"/>
          <p:cNvCxnSpPr/>
          <p:nvPr/>
        </p:nvCxnSpPr>
        <p:spPr>
          <a:xfrm>
            <a:off x="539552" y="836712"/>
            <a:ext cx="8147248"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Dia számának helye 1"/>
          <p:cNvSpPr>
            <a:spLocks noGrp="1"/>
          </p:cNvSpPr>
          <p:nvPr>
            <p:ph type="sldNum" sz="quarter" idx="12"/>
          </p:nvPr>
        </p:nvSpPr>
        <p:spPr/>
        <p:txBody>
          <a:bodyPr/>
          <a:lstStyle/>
          <a:p>
            <a:fld id="{5A3917B8-8FDA-4CF6-8E30-A011D3272077}" type="slidenum">
              <a:rPr lang="hu-HU" smtClean="0">
                <a:solidFill>
                  <a:schemeClr val="tx2"/>
                </a:solidFill>
              </a:rPr>
              <a:t>7</a:t>
            </a:fld>
            <a:endParaRPr lang="hu-HU">
              <a:solidFill>
                <a:schemeClr val="tx2"/>
              </a:solidFill>
            </a:endParaRPr>
          </a:p>
        </p:txBody>
      </p:sp>
      <p:pic>
        <p:nvPicPr>
          <p:cNvPr id="7173" name="Picture 5" descr="C:\Users\Szilard.Arvay\AppData\Local\Microsoft\Windows\Temporary Internet Files\Content.IE5\C3PSXCGA\MC90041240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67944" y="4447748"/>
            <a:ext cx="2136592" cy="1645548"/>
          </a:xfrm>
          <a:prstGeom prst="rect">
            <a:avLst/>
          </a:prstGeom>
          <a:noFill/>
          <a:extLst>
            <a:ext uri="{909E8E84-426E-40DD-AFC4-6F175D3DCCD1}">
              <a14:hiddenFill xmlns:a14="http://schemas.microsoft.com/office/drawing/2010/main">
                <a:solidFill>
                  <a:srgbClr val="FFFFFF"/>
                </a:solidFill>
              </a14:hiddenFill>
            </a:ext>
          </a:extLst>
        </p:spPr>
      </p:pic>
      <p:sp>
        <p:nvSpPr>
          <p:cNvPr id="14" name="Tartalom helye 1"/>
          <p:cNvSpPr txBox="1">
            <a:spLocks/>
          </p:cNvSpPr>
          <p:nvPr/>
        </p:nvSpPr>
        <p:spPr>
          <a:xfrm>
            <a:off x="300261" y="4653136"/>
            <a:ext cx="3767683" cy="1512168"/>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736092" lvl="1" indent="-342900">
              <a:spcAft>
                <a:spcPts val="600"/>
              </a:spcAft>
              <a:buFont typeface="+mj-lt"/>
              <a:buAutoNum type="arabicPeriod" startAt="4"/>
            </a:pPr>
            <a:r>
              <a:rPr lang="en-US" sz="1600" smtClean="0">
                <a:solidFill>
                  <a:schemeClr val="tx2"/>
                </a:solidFill>
              </a:rPr>
              <a:t>provide </a:t>
            </a:r>
            <a:r>
              <a:rPr lang="en-US" sz="1600" b="1" smtClean="0">
                <a:solidFill>
                  <a:schemeClr val="tx2"/>
                </a:solidFill>
              </a:rPr>
              <a:t>suggestions to policy makers </a:t>
            </a:r>
            <a:r>
              <a:rPr lang="en-US" sz="1600" smtClean="0">
                <a:solidFill>
                  <a:schemeClr val="tx2"/>
                </a:solidFill>
              </a:rPr>
              <a:t>on how to improve the environment for bank financing of EEB projects.</a:t>
            </a:r>
          </a:p>
          <a:p>
            <a:endParaRPr lang="hu-HU" sz="2000" smtClean="0">
              <a:solidFill>
                <a:schemeClr val="tx2"/>
              </a:solidFill>
            </a:endParaRPr>
          </a:p>
          <a:p>
            <a:endParaRPr lang="en-GB" sz="2000" dirty="0">
              <a:solidFill>
                <a:schemeClr val="tx2"/>
              </a:solidFill>
            </a:endParaRPr>
          </a:p>
        </p:txBody>
      </p:sp>
      <p:sp>
        <p:nvSpPr>
          <p:cNvPr id="5" name="Bal oldali kapcsos zárójel 4"/>
          <p:cNvSpPr/>
          <p:nvPr/>
        </p:nvSpPr>
        <p:spPr>
          <a:xfrm>
            <a:off x="613071" y="1628800"/>
            <a:ext cx="214513" cy="2088232"/>
          </a:xfrm>
          <a:prstGeom prst="leftBrace">
            <a:avLst/>
          </a:prstGeom>
          <a:ln w="15875"/>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sp>
        <p:nvSpPr>
          <p:cNvPr id="10" name="Szalagnyíl jobbra 9"/>
          <p:cNvSpPr/>
          <p:nvPr/>
        </p:nvSpPr>
        <p:spPr>
          <a:xfrm>
            <a:off x="107504" y="2672916"/>
            <a:ext cx="288032" cy="1980220"/>
          </a:xfrm>
          <a:prstGeom prst="curvedRightArrow">
            <a:avLst/>
          </a:prstGeom>
          <a:ln w="25400" cmpd="sng">
            <a:solidFill>
              <a:schemeClr val="accent1">
                <a:shade val="50000"/>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solidFill>
                <a:schemeClr val="tx1"/>
              </a:solidFill>
            </a:endParaRPr>
          </a:p>
        </p:txBody>
      </p:sp>
    </p:spTree>
    <p:extLst>
      <p:ext uri="{BB962C8B-B14F-4D97-AF65-F5344CB8AC3E}">
        <p14:creationId xmlns:p14="http://schemas.microsoft.com/office/powerpoint/2010/main" val="85089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ím 4"/>
          <p:cNvSpPr txBox="1">
            <a:spLocks/>
          </p:cNvSpPr>
          <p:nvPr/>
        </p:nvSpPr>
        <p:spPr>
          <a:xfrm>
            <a:off x="457200" y="273050"/>
            <a:ext cx="8435280" cy="707678"/>
          </a:xfrm>
          <a:prstGeom prst="rect">
            <a:avLst/>
          </a:prstGeom>
        </p:spPr>
        <p:txBody>
          <a:bodyPr>
            <a:no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just"/>
            <a:r>
              <a:rPr lang="hu-HU" sz="2800" smtClean="0">
                <a:effectLst/>
              </a:rPr>
              <a:t>Results possible by early 2014</a:t>
            </a:r>
            <a:endParaRPr lang="hu-HU" sz="2800" dirty="0">
              <a:effectLst/>
            </a:endParaRPr>
          </a:p>
        </p:txBody>
      </p:sp>
      <p:cxnSp>
        <p:nvCxnSpPr>
          <p:cNvPr id="8" name="Egyenes összekötő 7"/>
          <p:cNvCxnSpPr/>
          <p:nvPr/>
        </p:nvCxnSpPr>
        <p:spPr>
          <a:xfrm>
            <a:off x="539552" y="836712"/>
            <a:ext cx="8147248"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artalom helye 1"/>
          <p:cNvSpPr>
            <a:spLocks noGrp="1"/>
          </p:cNvSpPr>
          <p:nvPr>
            <p:ph idx="1"/>
          </p:nvPr>
        </p:nvSpPr>
        <p:spPr>
          <a:xfrm>
            <a:off x="323528" y="1268760"/>
            <a:ext cx="8363272" cy="4464496"/>
          </a:xfrm>
        </p:spPr>
        <p:txBody>
          <a:bodyPr>
            <a:normAutofit/>
          </a:bodyPr>
          <a:lstStyle/>
          <a:p>
            <a:pPr>
              <a:spcAft>
                <a:spcPts val="600"/>
              </a:spcAft>
            </a:pPr>
            <a:r>
              <a:rPr lang="en-US" sz="1800">
                <a:solidFill>
                  <a:schemeClr val="tx2"/>
                </a:solidFill>
              </a:rPr>
              <a:t>The study would invite </a:t>
            </a:r>
            <a:endParaRPr lang="hu-HU" sz="1800" smtClean="0">
              <a:solidFill>
                <a:schemeClr val="tx2"/>
              </a:solidFill>
            </a:endParaRPr>
          </a:p>
          <a:p>
            <a:pPr lvl="1">
              <a:spcAft>
                <a:spcPts val="600"/>
              </a:spcAft>
            </a:pPr>
            <a:r>
              <a:rPr lang="hu-HU" sz="1400" smtClean="0">
                <a:solidFill>
                  <a:schemeClr val="tx2"/>
                </a:solidFill>
              </a:rPr>
              <a:t>S</a:t>
            </a:r>
            <a:r>
              <a:rPr lang="en-US" sz="1400" smtClean="0">
                <a:solidFill>
                  <a:schemeClr val="tx2"/>
                </a:solidFill>
              </a:rPr>
              <a:t>tate </a:t>
            </a:r>
            <a:r>
              <a:rPr lang="en-US" sz="1400">
                <a:solidFill>
                  <a:schemeClr val="tx2"/>
                </a:solidFill>
              </a:rPr>
              <a:t>organisations, such as ministries and institutions responsible for energy </a:t>
            </a:r>
            <a:r>
              <a:rPr lang="en-US" sz="1400" smtClean="0">
                <a:solidFill>
                  <a:schemeClr val="tx2"/>
                </a:solidFill>
              </a:rPr>
              <a:t>efficiency</a:t>
            </a:r>
            <a:r>
              <a:rPr lang="hu-HU" sz="1400" smtClean="0">
                <a:solidFill>
                  <a:schemeClr val="tx2"/>
                </a:solidFill>
              </a:rPr>
              <a:t>;</a:t>
            </a:r>
            <a:r>
              <a:rPr lang="en-US" sz="1400" smtClean="0">
                <a:solidFill>
                  <a:schemeClr val="tx2"/>
                </a:solidFill>
              </a:rPr>
              <a:t> </a:t>
            </a:r>
            <a:endParaRPr lang="hu-HU" sz="1400" smtClean="0">
              <a:solidFill>
                <a:schemeClr val="tx2"/>
              </a:solidFill>
            </a:endParaRPr>
          </a:p>
          <a:p>
            <a:pPr lvl="1">
              <a:spcAft>
                <a:spcPts val="600"/>
              </a:spcAft>
            </a:pPr>
            <a:r>
              <a:rPr lang="en-US" sz="1400" smtClean="0">
                <a:solidFill>
                  <a:schemeClr val="tx2"/>
                </a:solidFill>
              </a:rPr>
              <a:t>Banks</a:t>
            </a:r>
            <a:r>
              <a:rPr lang="hu-HU" sz="1400" smtClean="0">
                <a:solidFill>
                  <a:schemeClr val="tx2"/>
                </a:solidFill>
              </a:rPr>
              <a:t> and financial institutions;</a:t>
            </a:r>
          </a:p>
          <a:p>
            <a:pPr lvl="1">
              <a:spcAft>
                <a:spcPts val="600"/>
              </a:spcAft>
            </a:pPr>
            <a:r>
              <a:rPr lang="hu-HU" sz="1400">
                <a:solidFill>
                  <a:schemeClr val="tx2"/>
                </a:solidFill>
              </a:rPr>
              <a:t>S</a:t>
            </a:r>
            <a:r>
              <a:rPr lang="en-US" sz="1400" smtClean="0">
                <a:solidFill>
                  <a:schemeClr val="tx2"/>
                </a:solidFill>
              </a:rPr>
              <a:t>cientific </a:t>
            </a:r>
            <a:r>
              <a:rPr lang="en-US" sz="1400">
                <a:solidFill>
                  <a:schemeClr val="tx2"/>
                </a:solidFill>
              </a:rPr>
              <a:t>institutions, e.g. </a:t>
            </a:r>
            <a:r>
              <a:rPr lang="en-US" sz="1400" smtClean="0">
                <a:solidFill>
                  <a:schemeClr val="tx2"/>
                </a:solidFill>
              </a:rPr>
              <a:t>universities.</a:t>
            </a:r>
            <a:endParaRPr lang="hu-HU" sz="1400" smtClean="0">
              <a:solidFill>
                <a:schemeClr val="tx2"/>
              </a:solidFill>
            </a:endParaRPr>
          </a:p>
          <a:p>
            <a:r>
              <a:rPr lang="hu-HU" sz="1800" smtClean="0">
                <a:solidFill>
                  <a:schemeClr val="tx2"/>
                </a:solidFill>
              </a:rPr>
              <a:t>Concept would bring results by the beginning of 2014.</a:t>
            </a:r>
            <a:endParaRPr lang="hu-HU" sz="1800">
              <a:solidFill>
                <a:schemeClr val="tx2"/>
              </a:solidFill>
            </a:endParaRPr>
          </a:p>
          <a:p>
            <a:endParaRPr lang="en-GB" sz="2000" dirty="0">
              <a:solidFill>
                <a:schemeClr val="tx2"/>
              </a:solidFill>
            </a:endParaRPr>
          </a:p>
        </p:txBody>
      </p:sp>
      <p:sp>
        <p:nvSpPr>
          <p:cNvPr id="9" name="Tartalom helye 1"/>
          <p:cNvSpPr txBox="1">
            <a:spLocks/>
          </p:cNvSpPr>
          <p:nvPr/>
        </p:nvSpPr>
        <p:spPr>
          <a:xfrm>
            <a:off x="467544" y="4869160"/>
            <a:ext cx="8363272" cy="1503933"/>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en-US" sz="1800">
                <a:solidFill>
                  <a:schemeClr val="tx2"/>
                </a:solidFill>
              </a:rPr>
              <a:t>The </a:t>
            </a:r>
            <a:r>
              <a:rPr lang="en-US" sz="1800" smtClean="0">
                <a:solidFill>
                  <a:schemeClr val="tx2"/>
                </a:solidFill>
              </a:rPr>
              <a:t>Concept could </a:t>
            </a:r>
            <a:r>
              <a:rPr lang="en-US" sz="1800">
                <a:solidFill>
                  <a:schemeClr val="tx2"/>
                </a:solidFill>
              </a:rPr>
              <a:t>provide a regional perspective to promote energy efficiency projects by addressing common challenges and enabling knowledge transfer among the member countries.</a:t>
            </a:r>
            <a:endParaRPr lang="en-GB" sz="1800" dirty="0">
              <a:solidFill>
                <a:schemeClr val="tx2"/>
              </a:solidFill>
            </a:endParaRPr>
          </a:p>
        </p:txBody>
      </p:sp>
      <p:sp>
        <p:nvSpPr>
          <p:cNvPr id="2" name="Dia számának helye 1"/>
          <p:cNvSpPr>
            <a:spLocks noGrp="1"/>
          </p:cNvSpPr>
          <p:nvPr>
            <p:ph type="sldNum" sz="quarter" idx="12"/>
          </p:nvPr>
        </p:nvSpPr>
        <p:spPr/>
        <p:txBody>
          <a:bodyPr/>
          <a:lstStyle/>
          <a:p>
            <a:fld id="{5A3917B8-8FDA-4CF6-8E30-A011D3272077}" type="slidenum">
              <a:rPr lang="hu-HU" smtClean="0">
                <a:solidFill>
                  <a:schemeClr val="tx2"/>
                </a:solidFill>
              </a:rPr>
              <a:t>8</a:t>
            </a:fld>
            <a:endParaRPr lang="hu-HU">
              <a:solidFill>
                <a:schemeClr val="tx2"/>
              </a:solidFill>
            </a:endParaRPr>
          </a:p>
        </p:txBody>
      </p:sp>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8367" y="3284984"/>
            <a:ext cx="5903913" cy="1856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21594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étatér">
  <a:themeElements>
    <a:clrScheme name="Hullá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Sétatér">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Sétatér">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1618</TotalTime>
  <Words>1060</Words>
  <Application>Microsoft Office PowerPoint</Application>
  <PresentationFormat>Diavetítés a képernyőre (4:3 oldalarány)</PresentationFormat>
  <Paragraphs>88</Paragraphs>
  <Slides>10</Slides>
  <Notes>10</Notes>
  <HiddenSlides>0</HiddenSlides>
  <MMClips>0</MMClips>
  <ScaleCrop>false</ScaleCrop>
  <HeadingPairs>
    <vt:vector size="4" baseType="variant">
      <vt:variant>
        <vt:lpstr>Téma</vt:lpstr>
      </vt:variant>
      <vt:variant>
        <vt:i4>1</vt:i4>
      </vt:variant>
      <vt:variant>
        <vt:lpstr>Diacímek</vt:lpstr>
      </vt:variant>
      <vt:variant>
        <vt:i4>10</vt:i4>
      </vt:variant>
    </vt:vector>
  </HeadingPairs>
  <TitlesOfParts>
    <vt:vector size="11" baseType="lpstr">
      <vt:lpstr>Sétatér</vt:lpstr>
      <vt:lpstr>Danube Region Energy Efficiency Concept for Public Buildings     6th Steering Group Meeting of the Priority Area 2 Budapest, 13th  June, 2013</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For more information please visit: http://danube-region.eu/  Thank you for your attention!  szilard.arvay@mfa.gov.hu </vt:lpstr>
    </vt:vector>
  </TitlesOfParts>
  <Company>Külügyminisztérium - Budapest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Kaszab Róbert</dc:creator>
  <cp:lastModifiedBy>Árvay Szilárd</cp:lastModifiedBy>
  <cp:revision>176</cp:revision>
  <cp:lastPrinted>2013-06-12T10:51:44Z</cp:lastPrinted>
  <dcterms:created xsi:type="dcterms:W3CDTF">2012-10-31T13:26:24Z</dcterms:created>
  <dcterms:modified xsi:type="dcterms:W3CDTF">2013-06-12T11:14:02Z</dcterms:modified>
</cp:coreProperties>
</file>