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4" r:id="rId3"/>
    <p:sldId id="345" r:id="rId4"/>
    <p:sldId id="301" r:id="rId5"/>
    <p:sldId id="302" r:id="rId6"/>
    <p:sldId id="337" r:id="rId7"/>
    <p:sldId id="320" r:id="rId8"/>
    <p:sldId id="352" r:id="rId9"/>
    <p:sldId id="351" r:id="rId10"/>
    <p:sldId id="305" r:id="rId11"/>
    <p:sldId id="355" r:id="rId12"/>
    <p:sldId id="339" r:id="rId13"/>
    <p:sldId id="306" r:id="rId14"/>
    <p:sldId id="346" r:id="rId15"/>
    <p:sldId id="353" r:id="rId16"/>
    <p:sldId id="348" r:id="rId17"/>
    <p:sldId id="354" r:id="rId18"/>
    <p:sldId id="304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2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494"/>
    <a:srgbClr val="000000"/>
    <a:srgbClr val="37ACDE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8988" autoAdjust="0"/>
  </p:normalViewPr>
  <p:slideViewPr>
    <p:cSldViewPr>
      <p:cViewPr varScale="1">
        <p:scale>
          <a:sx n="61" d="100"/>
          <a:sy n="61" d="100"/>
        </p:scale>
        <p:origin x="-1368" y="-84"/>
      </p:cViewPr>
      <p:guideLst>
        <p:guide orient="horz" pos="1503"/>
        <p:guide pos="5375"/>
      </p:guideLst>
    </p:cSldViewPr>
  </p:slideViewPr>
  <p:outlineViewPr>
    <p:cViewPr>
      <p:scale>
        <a:sx n="33" d="100"/>
        <a:sy n="33" d="100"/>
      </p:scale>
      <p:origin x="0" y="70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Report%20NREAP%20for%20Bioenergy%20and%20Water\NREAPS%20Biomass+Land%20v26.03%20n25.1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58695440847673"/>
          <c:y val="4.4858343324368395E-2"/>
          <c:w val="0.83724895499173724"/>
          <c:h val="0.78153851138978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TotBiom!$U$68</c:f>
              <c:strCache>
                <c:ptCount val="1"/>
                <c:pt idx="0">
                  <c:v>biomass demand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TotBiom!$P$69:$P$95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LT</c:v>
                </c:pt>
                <c:pt idx="16">
                  <c:v>LU</c:v>
                </c:pt>
                <c:pt idx="17">
                  <c:v>LV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UK</c:v>
                </c:pt>
              </c:strCache>
            </c:strRef>
          </c:cat>
          <c:val>
            <c:numRef>
              <c:f>TotBiom!$U$69:$U$95</c:f>
              <c:numCache>
                <c:formatCode>#,##0</c:formatCode>
                <c:ptCount val="27"/>
                <c:pt idx="0">
                  <c:v>412.18120947126437</c:v>
                </c:pt>
                <c:pt idx="1">
                  <c:v>259.1812661494705</c:v>
                </c:pt>
                <c:pt idx="2">
                  <c:v>66.50521119994265</c:v>
                </c:pt>
                <c:pt idx="3">
                  <c:v>4.4582860800000006</c:v>
                </c:pt>
                <c:pt idx="4">
                  <c:v>198.84074676923078</c:v>
                </c:pt>
                <c:pt idx="5">
                  <c:v>1224.5866944761233</c:v>
                </c:pt>
                <c:pt idx="6">
                  <c:v>190.87452035521827</c:v>
                </c:pt>
                <c:pt idx="7">
                  <c:v>33.309691200000003</c:v>
                </c:pt>
                <c:pt idx="8">
                  <c:v>91.864692000000005</c:v>
                </c:pt>
                <c:pt idx="9">
                  <c:v>462.38050352967036</c:v>
                </c:pt>
                <c:pt idx="10">
                  <c:v>390.69480372032973</c:v>
                </c:pt>
                <c:pt idx="11">
                  <c:v>975.04766576116685</c:v>
                </c:pt>
                <c:pt idx="12">
                  <c:v>113.65760050819672</c:v>
                </c:pt>
                <c:pt idx="13">
                  <c:v>50.781122501587298</c:v>
                </c:pt>
                <c:pt idx="14">
                  <c:v>566.83675101313906</c:v>
                </c:pt>
                <c:pt idx="15">
                  <c:v>63.859036615384618</c:v>
                </c:pt>
                <c:pt idx="16">
                  <c:v>15.254383255523006</c:v>
                </c:pt>
                <c:pt idx="17">
                  <c:v>74.804727553263547</c:v>
                </c:pt>
                <c:pt idx="18">
                  <c:v>2.2703214342857141</c:v>
                </c:pt>
                <c:pt idx="19">
                  <c:v>287.33786863383631</c:v>
                </c:pt>
                <c:pt idx="20">
                  <c:v>440.68785006593413</c:v>
                </c:pt>
                <c:pt idx="21">
                  <c:v>160.77455386813187</c:v>
                </c:pt>
                <c:pt idx="22">
                  <c:v>221.69778943078919</c:v>
                </c:pt>
                <c:pt idx="23">
                  <c:v>539.979993895608</c:v>
                </c:pt>
                <c:pt idx="24">
                  <c:v>36.728832265222103</c:v>
                </c:pt>
                <c:pt idx="25">
                  <c:v>53.118646956521744</c:v>
                </c:pt>
                <c:pt idx="26">
                  <c:v>659.45955243956041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83380736"/>
        <c:axId val="80987264"/>
      </c:barChart>
      <c:lineChart>
        <c:grouping val="standard"/>
        <c:varyColors val="0"/>
        <c:ser>
          <c:idx val="0"/>
          <c:order val="1"/>
          <c:tx>
            <c:strRef>
              <c:f>TotBiom!$V$68</c:f>
              <c:strCache>
                <c:ptCount val="1"/>
                <c:pt idx="0">
                  <c:v>biomass potential (EEA)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8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strRef>
              <c:f>TotBiom!$P$69:$P$95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LT</c:v>
                </c:pt>
                <c:pt idx="16">
                  <c:v>LU</c:v>
                </c:pt>
                <c:pt idx="17">
                  <c:v>LV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UK</c:v>
                </c:pt>
              </c:strCache>
            </c:strRef>
          </c:cat>
          <c:val>
            <c:numRef>
              <c:f>TotBiom!$V$69:$V$95</c:f>
              <c:numCache>
                <c:formatCode>#,##0</c:formatCode>
                <c:ptCount val="27"/>
                <c:pt idx="0">
                  <c:v>326.57040000000006</c:v>
                </c:pt>
                <c:pt idx="1">
                  <c:v>96.296400000000006</c:v>
                </c:pt>
                <c:pt idx="2">
                  <c:v>0</c:v>
                </c:pt>
                <c:pt idx="3">
                  <c:v>12.5604</c:v>
                </c:pt>
                <c:pt idx="4">
                  <c:v>184.2192</c:v>
                </c:pt>
                <c:pt idx="5">
                  <c:v>1415.1384</c:v>
                </c:pt>
                <c:pt idx="6">
                  <c:v>104.67000000000002</c:v>
                </c:pt>
                <c:pt idx="7">
                  <c:v>92.109600000000015</c:v>
                </c:pt>
                <c:pt idx="8">
                  <c:v>138.1644</c:v>
                </c:pt>
                <c:pt idx="9">
                  <c:v>921.096</c:v>
                </c:pt>
                <c:pt idx="10">
                  <c:v>410.30640000000005</c:v>
                </c:pt>
                <c:pt idx="11">
                  <c:v>1557.4896000000001</c:v>
                </c:pt>
                <c:pt idx="12">
                  <c:v>188.40600000000001</c:v>
                </c:pt>
                <c:pt idx="13">
                  <c:v>50.241600000000005</c:v>
                </c:pt>
                <c:pt idx="14">
                  <c:v>782.9316</c:v>
                </c:pt>
                <c:pt idx="15">
                  <c:v>318.1968</c:v>
                </c:pt>
                <c:pt idx="16">
                  <c:v>0</c:v>
                </c:pt>
                <c:pt idx="17">
                  <c:v>75.362399999999994</c:v>
                </c:pt>
                <c:pt idx="18">
                  <c:v>2.0934000000000004</c:v>
                </c:pt>
                <c:pt idx="19">
                  <c:v>92.109600000000015</c:v>
                </c:pt>
                <c:pt idx="20">
                  <c:v>1381.644</c:v>
                </c:pt>
                <c:pt idx="21">
                  <c:v>163.28520000000003</c:v>
                </c:pt>
                <c:pt idx="22">
                  <c:v>0</c:v>
                </c:pt>
                <c:pt idx="23">
                  <c:v>544.28400000000011</c:v>
                </c:pt>
                <c:pt idx="24">
                  <c:v>71.175600000000003</c:v>
                </c:pt>
                <c:pt idx="25">
                  <c:v>104.67000000000002</c:v>
                </c:pt>
                <c:pt idx="26">
                  <c:v>795.49200000000008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TotBiom!$W$68</c:f>
              <c:strCache>
                <c:ptCount val="1"/>
                <c:pt idx="0">
                  <c:v>biomass potential (Biomass Futures)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TotBiom!$P$69:$P$95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LT</c:v>
                </c:pt>
                <c:pt idx="16">
                  <c:v>LU</c:v>
                </c:pt>
                <c:pt idx="17">
                  <c:v>LV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UK</c:v>
                </c:pt>
              </c:strCache>
            </c:strRef>
          </c:cat>
          <c:val>
            <c:numRef>
              <c:f>TotBiom!$W$69:$W$95</c:f>
              <c:numCache>
                <c:formatCode>#,##0</c:formatCode>
                <c:ptCount val="27"/>
                <c:pt idx="0">
                  <c:v>437.98533480000003</c:v>
                </c:pt>
                <c:pt idx="1">
                  <c:v>303.02802359999998</c:v>
                </c:pt>
                <c:pt idx="2">
                  <c:v>249.75518040000003</c:v>
                </c:pt>
                <c:pt idx="3">
                  <c:v>16.190355600000004</c:v>
                </c:pt>
                <c:pt idx="4">
                  <c:v>441.0751932</c:v>
                </c:pt>
                <c:pt idx="5">
                  <c:v>2178.664182</c:v>
                </c:pt>
                <c:pt idx="6">
                  <c:v>258.98288760000003</c:v>
                </c:pt>
                <c:pt idx="7">
                  <c:v>132.43267080000001</c:v>
                </c:pt>
                <c:pt idx="8">
                  <c:v>193.56413759999998</c:v>
                </c:pt>
                <c:pt idx="9">
                  <c:v>1085.7921516000001</c:v>
                </c:pt>
                <c:pt idx="10">
                  <c:v>997.96146120000014</c:v>
                </c:pt>
                <c:pt idx="11">
                  <c:v>2387.669238</c:v>
                </c:pt>
                <c:pt idx="12">
                  <c:v>357.71181840000003</c:v>
                </c:pt>
                <c:pt idx="13">
                  <c:v>78.016831199999999</c:v>
                </c:pt>
                <c:pt idx="14">
                  <c:v>1057.0079016</c:v>
                </c:pt>
                <c:pt idx="15">
                  <c:v>162.38503800000001</c:v>
                </c:pt>
                <c:pt idx="16">
                  <c:v>8.8885764000000016</c:v>
                </c:pt>
                <c:pt idx="17">
                  <c:v>164.84687640000001</c:v>
                </c:pt>
                <c:pt idx="18">
                  <c:v>11.471832000000001</c:v>
                </c:pt>
                <c:pt idx="19">
                  <c:v>289.74749400000002</c:v>
                </c:pt>
                <c:pt idx="20">
                  <c:v>1456.7468184000002</c:v>
                </c:pt>
                <c:pt idx="21">
                  <c:v>235.7210268</c:v>
                </c:pt>
                <c:pt idx="22">
                  <c:v>849.87853200000006</c:v>
                </c:pt>
                <c:pt idx="23">
                  <c:v>1214.6534820000002</c:v>
                </c:pt>
                <c:pt idx="24">
                  <c:v>83.417803200000023</c:v>
                </c:pt>
                <c:pt idx="25">
                  <c:v>197.51228999999998</c:v>
                </c:pt>
                <c:pt idx="26">
                  <c:v>834.48785520000001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80736"/>
        <c:axId val="80987264"/>
      </c:lineChart>
      <c:catAx>
        <c:axId val="833807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FFFFFF">
                <a:lumMod val="50000"/>
              </a:srgbClr>
            </a:solidFill>
            <a:prstDash val="solid"/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80987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0987264"/>
        <c:scaling>
          <c:orientation val="minMax"/>
          <c:max val="25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PJ</a:t>
                </a:r>
              </a:p>
            </c:rich>
          </c:tx>
          <c:layout>
            <c:manualLayout>
              <c:xMode val="edge"/>
              <c:yMode val="edge"/>
              <c:x val="6.7751247693228628E-3"/>
              <c:y val="0.4264706330795787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FFFFFF">
                <a:lumMod val="50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en-US"/>
          </a:p>
        </c:txPr>
        <c:crossAx val="83380736"/>
        <c:crosses val="autoZero"/>
        <c:crossBetween val="between"/>
      </c:valAx>
      <c:spPr>
        <a:solidFill>
          <a:srgbClr val="FFFFFF"/>
        </a:solidFill>
        <a:ln w="3175">
          <a:solidFill>
            <a:srgbClr val="FFFFFF">
              <a:lumMod val="50000"/>
            </a:srgb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9356162578443129"/>
          <c:w val="0.9942524545542919"/>
          <c:h val="4.3568464730290454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0.69186</cdr:x>
      <cdr:y>0.09323</cdr:y>
    </cdr:from>
    <cdr:to>
      <cdr:x>0.89249</cdr:x>
      <cdr:y>0.19874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6866" y="272798"/>
          <a:ext cx="825542" cy="308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+mn-lt"/>
            </a:rPr>
            <a:t>2020</a:t>
          </a:r>
          <a:endParaRPr lang="en-GB" sz="14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A7BD0D1-A4FD-4AA5-AFAC-90B4884E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49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1D85CF1-6A80-4189-9F6A-75017125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09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85CF1-6A80-4189-9F6A-75017125B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Availability of biomass feedstock is critical for the development of bioenergy</a:t>
            </a:r>
            <a:endParaRPr lang="en-GB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85CF1-6A80-4189-9F6A-75017125B0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925A-04B0-4588-AFF7-B291339C5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952D-7A1E-4847-B4C4-64D9FAAA4CD5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9C9-573C-4B46-80BB-CCA77435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DEFC-6504-46AA-8ECB-6C13CF7B8F8F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1612900"/>
            <a:ext cx="7870825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6588" y="2416175"/>
            <a:ext cx="7870825" cy="38481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33DF-5449-44AA-B88E-91225486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882B-E97F-4FD2-A417-8E371B108DF8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1612900"/>
            <a:ext cx="7870825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2416175"/>
            <a:ext cx="7870825" cy="184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588" y="4416425"/>
            <a:ext cx="7870825" cy="184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33FA-F1BA-4842-A159-36704F88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C026-5B1B-4A92-BF9C-0A199BDC768C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4A9B-29D5-4A57-AF77-20259591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74B7-1761-4F7C-81D7-83BF04F6CA62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5D38-CCCB-4D05-BE54-338BE08D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DF01-4F86-4DD2-8367-16B25FAC96D6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28CE-7AAF-4249-9110-5855E8519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B134-C102-4FBC-A053-81B85668E6DA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91F4-4BF6-48EB-97CA-0050DF25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35B2-A54B-4B29-A20D-1ABF0C538BB6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647C6-15FD-43FF-AC99-28FA1222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DBCE-901F-4E7E-A7E1-909E5EA0A816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8CB4-DF4A-458A-BC35-8333C0904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D6A1-09FD-4C96-8711-9EE0BA9A0AB0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AFE0-5578-4448-9F5C-C8F8D5C0E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B696-EB9A-42DE-A84A-E30D69448322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884F-393B-48E0-A42B-965AAD205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14A6-E7E9-4718-9D4F-4C10F2F1944E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29A83C8-86BD-49EE-9374-806825F3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7A5116E-5D5C-4923-B57A-86C2C42951F9}" type="datetime3">
              <a:rPr lang="en-US"/>
              <a:pPr>
                <a:defRPr/>
              </a:pPr>
              <a:t>13 June 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23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23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23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23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23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23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23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23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ＭＳ Ｐゴシック" pitchFamily="23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2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iet.jrc.ec.europa.e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1416050"/>
            <a:ext cx="7227887" cy="922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700" dirty="0" smtClean="0">
                <a:latin typeface="Verdana" pitchFamily="34" charset="0"/>
              </a:rPr>
              <a:t>Scientific Support to the Danube Strategy</a:t>
            </a:r>
            <a:br>
              <a:rPr lang="en-GB" sz="2700" dirty="0" smtClean="0">
                <a:latin typeface="Verdana" pitchFamily="34" charset="0"/>
              </a:rPr>
            </a:br>
            <a:r>
              <a:rPr lang="en-GB" sz="2700" dirty="0" smtClean="0">
                <a:latin typeface="Verdana" pitchFamily="34" charset="0"/>
              </a:rPr>
              <a:t>The Danube Bio-Energy Nexus</a:t>
            </a:r>
            <a:br>
              <a:rPr lang="en-GB" sz="27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/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1600" dirty="0" err="1" smtClean="0">
                <a:latin typeface="Verdana" pitchFamily="34" charset="0"/>
              </a:rPr>
              <a:t>Nicolae</a:t>
            </a:r>
            <a:r>
              <a:rPr lang="en-GB" sz="1600" dirty="0" smtClean="0">
                <a:latin typeface="Verdana" pitchFamily="34" charset="0"/>
              </a:rPr>
              <a:t> Scarlat, Renewable Energy Unit</a:t>
            </a:r>
            <a:endParaRPr lang="en-US" sz="1600" dirty="0" smtClean="0">
              <a:latin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475288" y="3895725"/>
            <a:ext cx="18399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dirty="0"/>
          </a:p>
        </p:txBody>
      </p:sp>
      <p:sp>
        <p:nvSpPr>
          <p:cNvPr id="3076" name="Title 1"/>
          <p:cNvSpPr>
            <a:spLocks/>
          </p:cNvSpPr>
          <p:nvPr/>
        </p:nvSpPr>
        <p:spPr bwMode="auto">
          <a:xfrm>
            <a:off x="5511800" y="3779838"/>
            <a:ext cx="321468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1400" dirty="0" smtClean="0">
                <a:solidFill>
                  <a:srgbClr val="004494"/>
                </a:solidFill>
              </a:rPr>
              <a:t>13 June 2013</a:t>
            </a:r>
            <a:r>
              <a:rPr lang="en-GB" sz="1400" dirty="0">
                <a:solidFill>
                  <a:srgbClr val="004494"/>
                </a:solidFill>
              </a:rPr>
              <a:t/>
            </a:r>
            <a:br>
              <a:rPr lang="en-GB" sz="1400" dirty="0">
                <a:solidFill>
                  <a:srgbClr val="004494"/>
                </a:solidFill>
              </a:rPr>
            </a:br>
            <a:r>
              <a:rPr lang="en-GB" sz="1400" dirty="0" smtClean="0">
                <a:solidFill>
                  <a:srgbClr val="004494"/>
                </a:solidFill>
              </a:rPr>
              <a:t>Budapest</a:t>
            </a:r>
            <a:r>
              <a:rPr lang="en-GB" sz="1400" dirty="0">
                <a:solidFill>
                  <a:srgbClr val="004494"/>
                </a:solidFill>
              </a:rPr>
              <a:t/>
            </a:r>
            <a:br>
              <a:rPr lang="en-GB" sz="1400" dirty="0">
                <a:solidFill>
                  <a:srgbClr val="004494"/>
                </a:solidFill>
              </a:rPr>
            </a:br>
            <a:endParaRPr lang="en-US" sz="1400" dirty="0">
              <a:solidFill>
                <a:srgbClr val="00449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Forests_25m_type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46"/>
          <a:stretch>
            <a:fillRect/>
          </a:stretch>
        </p:blipFill>
        <p:spPr bwMode="auto">
          <a:xfrm>
            <a:off x="5443538" y="3825044"/>
            <a:ext cx="2112962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431540" y="2780928"/>
            <a:ext cx="532859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0" rIns="72000" bIns="0">
            <a:spAutoFit/>
          </a:bodyPr>
          <a:lstStyle/>
          <a:p>
            <a:pPr marL="357188" indent="-357188" defTabSz="966788"/>
            <a:r>
              <a:rPr lang="en-US" sz="1800" dirty="0">
                <a:solidFill>
                  <a:srgbClr val="004494"/>
                </a:solidFill>
                <a:latin typeface="Calibri" pitchFamily="34" charset="0"/>
              </a:rPr>
              <a:t>Statistical databases (regional level)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agricultural crops: area, yield, production 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forest data: forest area, </a:t>
            </a:r>
            <a:r>
              <a:rPr lang="en-GB" sz="1600" b="0" dirty="0">
                <a:solidFill>
                  <a:srgbClr val="004494"/>
                </a:solidFill>
                <a:latin typeface="Calibri" pitchFamily="34" charset="0"/>
              </a:rPr>
              <a:t>growing stock,</a:t>
            </a:r>
            <a:r>
              <a:rPr lang="en-US" sz="1600" dirty="0">
                <a:solidFill>
                  <a:srgbClr val="004494"/>
                </a:solidFill>
                <a:latin typeface="Calibri" pitchFamily="34" charset="0"/>
              </a:rPr>
              <a:t> </a:t>
            </a: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annual increment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land use</a:t>
            </a:r>
          </a:p>
          <a:p>
            <a:pPr marL="357188" indent="-357188" defTabSz="966788"/>
            <a:endParaRPr lang="en-US" sz="1800" dirty="0" smtClean="0">
              <a:solidFill>
                <a:srgbClr val="004494"/>
              </a:solidFill>
              <a:latin typeface="Calibri" pitchFamily="34" charset="0"/>
            </a:endParaRPr>
          </a:p>
          <a:p>
            <a:pPr marL="357188" indent="-357188" defTabSz="966788"/>
            <a:r>
              <a:rPr lang="en-US" sz="1800" dirty="0" smtClean="0">
                <a:solidFill>
                  <a:srgbClr val="004494"/>
                </a:solidFill>
                <a:latin typeface="Calibri" pitchFamily="34" charset="0"/>
              </a:rPr>
              <a:t>Spatial </a:t>
            </a:r>
            <a:r>
              <a:rPr lang="en-US" sz="1800" dirty="0">
                <a:solidFill>
                  <a:srgbClr val="004494"/>
                </a:solidFill>
                <a:latin typeface="Calibri" pitchFamily="34" charset="0"/>
              </a:rPr>
              <a:t>datasets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CORINE Land Cover 2000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forest map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soil maps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terrain map</a:t>
            </a:r>
          </a:p>
          <a:p>
            <a:pPr marL="357188" indent="-357188" defTabSz="966788">
              <a:buFont typeface="Wingdings" pitchFamily="2" charset="2"/>
              <a:buChar char="Ø"/>
            </a:pPr>
            <a:r>
              <a:rPr lang="en-US" sz="1600" b="0" dirty="0">
                <a:solidFill>
                  <a:srgbClr val="004494"/>
                </a:solidFill>
                <a:latin typeface="Calibri" pitchFamily="34" charset="0"/>
              </a:rPr>
              <a:t>road map</a:t>
            </a:r>
          </a:p>
          <a:p>
            <a:pPr marL="357188" indent="-357188" defTabSz="966788"/>
            <a:endParaRPr lang="en-US" sz="1800" dirty="0" smtClean="0">
              <a:solidFill>
                <a:srgbClr val="004494"/>
              </a:solidFill>
              <a:latin typeface="Calibri" pitchFamily="34" charset="0"/>
            </a:endParaRPr>
          </a:p>
          <a:p>
            <a:pPr marL="357188" indent="-357188" defTabSz="966788"/>
            <a:r>
              <a:rPr lang="en-US" sz="1800" dirty="0" smtClean="0">
                <a:solidFill>
                  <a:srgbClr val="004494"/>
                </a:solidFill>
                <a:latin typeface="Calibri" pitchFamily="34" charset="0"/>
              </a:rPr>
              <a:t>Geographical </a:t>
            </a:r>
            <a:r>
              <a:rPr lang="en-US" sz="1800" dirty="0">
                <a:solidFill>
                  <a:srgbClr val="004494"/>
                </a:solidFill>
                <a:latin typeface="Calibri" pitchFamily="34" charset="0"/>
              </a:rPr>
              <a:t>Information System (GIS)</a:t>
            </a:r>
          </a:p>
        </p:txBody>
      </p:sp>
      <p:pic>
        <p:nvPicPr>
          <p:cNvPr id="13316" name="Picture 18" descr="clc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711" r="740" b="711"/>
          <a:stretch>
            <a:fillRect/>
          </a:stretch>
        </p:blipFill>
        <p:spPr bwMode="auto">
          <a:xfrm>
            <a:off x="6327775" y="4605933"/>
            <a:ext cx="1633538" cy="1703387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0025" y="1325563"/>
            <a:ext cx="7962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GIS-based assessment of biomass resources</a:t>
            </a:r>
            <a:endParaRPr lang="en-GB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812058"/>
            <a:ext cx="1563687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3" descr="4swheat2000ar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561358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755576" y="1897063"/>
            <a:ext cx="7127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0" rIns="0" bIns="0">
            <a:spAutoFit/>
          </a:bodyPr>
          <a:lstStyle/>
          <a:p>
            <a:pPr eaLnBrk="0" hangingPunct="0">
              <a:buClr>
                <a:schemeClr val="tx1"/>
              </a:buClr>
              <a:buSzPct val="115000"/>
            </a:pPr>
            <a:r>
              <a:rPr lang="en-GB" sz="1800" b="0" dirty="0">
                <a:solidFill>
                  <a:srgbClr val="004494"/>
                </a:solidFill>
                <a:latin typeface="Calibri" pitchFamily="34" charset="0"/>
              </a:rPr>
              <a:t>Because Renewable Energies sources are mostly SPARSE and/or IRREGULAR, a careful potential evaluation </a:t>
            </a:r>
            <a:r>
              <a:rPr lang="en-GB" sz="1800" b="0" u="sng" dirty="0">
                <a:solidFill>
                  <a:srgbClr val="004494"/>
                </a:solidFill>
                <a:latin typeface="Calibri" pitchFamily="34" charset="0"/>
              </a:rPr>
              <a:t>should be geographically based</a:t>
            </a:r>
            <a:r>
              <a:rPr lang="en-GB" sz="1800" b="0" dirty="0">
                <a:solidFill>
                  <a:srgbClr val="004494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647C6-15FD-43FF-AC99-28FA122292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D23DBCE-901F-4E7E-A7E1-909E5EA0A816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004494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9pPr>
          </a:lstStyle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004494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  <a:cs typeface="+mn-cs"/>
              </a:defRPr>
            </a:lvl9pPr>
          </a:lstStyle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 dirty="0"/>
          </a:p>
        </p:txBody>
      </p:sp>
      <p:pic>
        <p:nvPicPr>
          <p:cNvPr id="7" name="Picture 2" descr="C:\Documents and Settings\user\Desktop\danube\agri_natura.pn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0" y="2385324"/>
            <a:ext cx="5400000" cy="3960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940000" y="5085324"/>
            <a:ext cx="2448000" cy="1292662"/>
            <a:chOff x="792480" y="4306410"/>
            <a:chExt cx="1963784" cy="1873841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792480" y="4306410"/>
              <a:ext cx="1963784" cy="1873841"/>
              <a:chOff x="421076" y="4590673"/>
              <a:chExt cx="2036517" cy="185755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1076" y="4590673"/>
                <a:ext cx="2036517" cy="1857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Legend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Arable </a:t>
                </a:r>
                <a:r>
                  <a:rPr lang="en-US" sz="1100" b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land with no or slight soil </a:t>
                </a:r>
                <a:r>
                  <a:rPr lang="en-US" sz="1100" b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constraints</a:t>
                </a:r>
                <a:endParaRPr lang="en-US" sz="11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b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Natura</a:t>
                </a:r>
                <a:r>
                  <a:rPr lang="en-US" sz="1200" b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</a:t>
                </a:r>
                <a:r>
                  <a:rPr lang="en-US" sz="1200" b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2000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93468" y="5382535"/>
                <a:ext cx="304573" cy="15257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06339" y="5576524"/>
              <a:ext cx="293696" cy="1523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0000" y="1612900"/>
            <a:ext cx="7870825" cy="4302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23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23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23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23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23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400" kern="0" dirty="0" smtClean="0">
                <a:latin typeface="Verdana" pitchFamily="34" charset="0"/>
              </a:rPr>
              <a:t>Example: How to assess resources?</a:t>
            </a:r>
            <a:endParaRPr lang="en-GB" sz="2400" kern="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2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2C8BA-C0A3-4AA6-8F0C-82851B4F68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>
          <a:xfrm>
            <a:off x="634964" y="6604000"/>
            <a:ext cx="2133600" cy="153988"/>
          </a:xfrm>
        </p:spPr>
        <p:txBody>
          <a:bodyPr/>
          <a:lstStyle/>
          <a:p>
            <a:pPr>
              <a:defRPr/>
            </a:pPr>
            <a:fld id="{B9114EBE-5EAE-4F7D-8F1B-E05AF07F86D7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15875" y="1182688"/>
            <a:ext cx="5951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GIS-based assessment of EU crop residues</a:t>
            </a:r>
            <a:endParaRPr lang="en-GB" sz="24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07504" y="1608138"/>
            <a:ext cx="2684462" cy="2878137"/>
            <a:chOff x="173038" y="1608138"/>
            <a:chExt cx="2684462" cy="2878137"/>
          </a:xfrm>
        </p:grpSpPr>
        <p:pic>
          <p:nvPicPr>
            <p:cNvPr id="14353" name="Picture 4" descr="straw2011_StrawProduction_With-8-cro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8" y="1608138"/>
              <a:ext cx="2684462" cy="28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207963" y="1625600"/>
              <a:ext cx="1944687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72000" bIns="0"/>
            <a:lstStyle/>
            <a:p>
              <a:pPr marL="609600" indent="-609600" defTabSz="966788" eaLnBrk="0" hangingPunct="0">
                <a:buClr>
                  <a:srgbClr val="37ACDE"/>
                </a:buClr>
                <a:buFont typeface="Verdana" pitchFamily="34" charset="0"/>
                <a:buNone/>
              </a:pPr>
              <a:r>
                <a:rPr lang="en-US" sz="1200">
                  <a:solidFill>
                    <a:srgbClr val="004494"/>
                  </a:solidFill>
                  <a:latin typeface="Calibri" pitchFamily="34" charset="0"/>
                </a:rPr>
                <a:t>Straw production</a:t>
              </a:r>
            </a:p>
          </p:txBody>
        </p:sp>
      </p:grpSp>
      <p:pic>
        <p:nvPicPr>
          <p:cNvPr id="57" name="Picture 12" descr="straw2011_AvailableStraw_With-8-cr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5" y="1845691"/>
            <a:ext cx="2686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521494" y="1848866"/>
            <a:ext cx="12366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72000" bIns="0">
            <a:spAutoFit/>
          </a:bodyPr>
          <a:lstStyle/>
          <a:p>
            <a:pPr eaLnBrk="0" hangingPunct="0">
              <a:buClr>
                <a:schemeClr val="tx1"/>
              </a:buClr>
              <a:buSzPct val="115000"/>
            </a:pPr>
            <a:r>
              <a:rPr lang="en-US" sz="1200" dirty="0">
                <a:solidFill>
                  <a:srgbClr val="004494"/>
                </a:solidFill>
                <a:latin typeface="Calibri" pitchFamily="34" charset="0"/>
              </a:rPr>
              <a:t>Collectable straw</a:t>
            </a:r>
          </a:p>
        </p:txBody>
      </p:sp>
      <p:sp>
        <p:nvSpPr>
          <p:cNvPr id="14344" name="Rectangle 17"/>
          <p:cNvSpPr>
            <a:spLocks noChangeArrowheads="1"/>
          </p:cNvSpPr>
          <p:nvPr/>
        </p:nvSpPr>
        <p:spPr bwMode="auto">
          <a:xfrm>
            <a:off x="0" y="5251450"/>
            <a:ext cx="3630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1400" b="0">
              <a:solidFill>
                <a:srgbClr val="004494"/>
              </a:solidFill>
            </a:endParaRPr>
          </a:p>
        </p:txBody>
      </p:sp>
      <p:pic>
        <p:nvPicPr>
          <p:cNvPr id="60" name="Picture 5" descr="straw2011_AvailableEnergy_GJ_colors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3355"/>
            <a:ext cx="29114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straw2011_AvailableEnergy_PJ_radius50k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582476"/>
            <a:ext cx="29114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3518028" y="1703388"/>
            <a:ext cx="23606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34" tIns="48317" rIns="96634" bIns="48317"/>
          <a:lstStyle/>
          <a:p>
            <a:pPr defTabSz="966788" eaLnBrk="0" hangingPunct="0">
              <a:buClr>
                <a:srgbClr val="37ACDE"/>
              </a:buClr>
              <a:buFont typeface="Verdana" pitchFamily="34" charset="0"/>
              <a:buNone/>
            </a:pPr>
            <a:r>
              <a:rPr lang="en-US" sz="1200" dirty="0">
                <a:solidFill>
                  <a:srgbClr val="004494"/>
                </a:solidFill>
                <a:latin typeface="Calibri" pitchFamily="34" charset="0"/>
              </a:rPr>
              <a:t>Straw available for energy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 flipH="1">
            <a:off x="6294718" y="1646045"/>
            <a:ext cx="2343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9pPr>
          </a:lstStyle>
          <a:p>
            <a:pPr eaLnBrk="1" hangingPunct="1"/>
            <a:r>
              <a:rPr lang="en-US" sz="1400" b="0" dirty="0">
                <a:solidFill>
                  <a:srgbClr val="FF0000"/>
                </a:solidFill>
                <a:latin typeface="Calibri" pitchFamily="34" charset="0"/>
              </a:rPr>
              <a:t>Suitability map for </a:t>
            </a:r>
            <a:r>
              <a:rPr lang="en-US" sz="1400" b="0" dirty="0" smtClean="0">
                <a:solidFill>
                  <a:srgbClr val="FF0000"/>
                </a:solidFill>
                <a:latin typeface="Calibri" pitchFamily="34" charset="0"/>
              </a:rPr>
              <a:t>power plants</a:t>
            </a:r>
            <a:endParaRPr lang="en-GB" sz="1400" b="0" dirty="0">
              <a:solidFill>
                <a:srgbClr val="0F3277"/>
              </a:solidFill>
              <a:latin typeface="Calibri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0" y="4802753"/>
            <a:ext cx="37099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/>
          <a:p>
            <a:r>
              <a:rPr lang="en-US" sz="1400" b="0" dirty="0">
                <a:solidFill>
                  <a:srgbClr val="004494"/>
                </a:solidFill>
                <a:latin typeface="Calibri" pitchFamily="34" charset="0"/>
              </a:rPr>
              <a:t>Actual production  </a:t>
            </a:r>
          </a:p>
          <a:p>
            <a:pPr marL="180975" lvl="1" eaLnBrk="0" hangingPunct="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Calibri" pitchFamily="34" charset="0"/>
              </a:rPr>
              <a:t> crop production, area and yields</a:t>
            </a:r>
          </a:p>
          <a:p>
            <a:pPr marL="180975" lvl="1" eaLnBrk="0" hangingPunct="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Calibri" pitchFamily="34" charset="0"/>
              </a:rPr>
              <a:t> residue to yield ratios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0" y="5426640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rgbClr val="004494"/>
                </a:solidFill>
                <a:latin typeface="Calibri" pitchFamily="34" charset="0"/>
              </a:rPr>
              <a:t>Environmental constraints   </a:t>
            </a:r>
          </a:p>
          <a:p>
            <a:pPr marL="180975" lvl="1">
              <a:buFont typeface="Wingdings" pitchFamily="2" charset="2"/>
              <a:buChar char="§"/>
            </a:pPr>
            <a:r>
              <a:rPr lang="en-US" sz="1400" b="0" dirty="0">
                <a:solidFill>
                  <a:srgbClr val="004494"/>
                </a:solidFill>
                <a:latin typeface="Calibri" pitchFamily="34" charset="0"/>
              </a:rPr>
              <a:t> organic matter content</a:t>
            </a:r>
          </a:p>
          <a:p>
            <a:pPr marL="361950" lvl="2" indent="352425">
              <a:buFont typeface="Wingdings" pitchFamily="2" charset="2"/>
              <a:buNone/>
            </a:pPr>
            <a:r>
              <a:rPr lang="en-US" sz="1400" b="0" dirty="0" smtClean="0">
                <a:solidFill>
                  <a:srgbClr val="004494"/>
                </a:solidFill>
                <a:latin typeface="Calibri" pitchFamily="34" charset="0"/>
              </a:rPr>
              <a:t>&gt;&gt; </a:t>
            </a:r>
            <a:r>
              <a:rPr lang="en-US" sz="1400" b="0" dirty="0">
                <a:solidFill>
                  <a:srgbClr val="004494"/>
                </a:solidFill>
                <a:latin typeface="Calibri" pitchFamily="34" charset="0"/>
              </a:rPr>
              <a:t>sustainable removal rates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0" y="6080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004494"/>
                </a:solidFill>
                <a:latin typeface="Calibri" pitchFamily="34" charset="0"/>
              </a:rPr>
              <a:t>Competitive use   </a:t>
            </a:r>
          </a:p>
          <a:p>
            <a:pPr eaLnBrk="0" hangingPunct="0"/>
            <a:r>
              <a:rPr lang="en-US" sz="1400" b="0">
                <a:solidFill>
                  <a:srgbClr val="004494"/>
                </a:solidFill>
                <a:latin typeface="Calibri" pitchFamily="34" charset="0"/>
              </a:rPr>
              <a:t>Straw available for energy production</a:t>
            </a:r>
          </a:p>
        </p:txBody>
      </p:sp>
      <p:pic>
        <p:nvPicPr>
          <p:cNvPr id="19" name="Picture 5" descr="Straw_powerplants_collection-radius_buffer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17534"/>
            <a:ext cx="38862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spect="1" noChangeArrowheads="1"/>
          </p:cNvSpPr>
          <p:nvPr/>
        </p:nvSpPr>
        <p:spPr bwMode="auto">
          <a:xfrm>
            <a:off x="5354637" y="3298521"/>
            <a:ext cx="21383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Optimized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allocation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257799" y="6346521"/>
            <a:ext cx="3856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Looks for the most dense straw areas </a:t>
            </a:r>
          </a:p>
          <a:p>
            <a:pPr algn="r"/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and exploits them in decreasing density order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346700" y="3627134"/>
            <a:ext cx="24049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72000" bIns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808 plants – 100 </a:t>
            </a:r>
            <a:r>
              <a:rPr lang="en-GB" sz="1400" dirty="0" err="1">
                <a:solidFill>
                  <a:srgbClr val="FF0000"/>
                </a:solidFill>
                <a:latin typeface="Calibri" pitchFamily="34" charset="0"/>
              </a:rPr>
              <a:t>kt</a:t>
            </a:r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 straw/year</a:t>
            </a:r>
          </a:p>
          <a:p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81.7% straw used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4" grpId="0"/>
      <p:bldP spid="65" grpId="0"/>
      <p:bldP spid="66" grpId="0"/>
      <p:bldP spid="67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6524" r="882" b="7123"/>
          <a:stretch>
            <a:fillRect/>
          </a:stretch>
        </p:blipFill>
        <p:spPr bwMode="auto">
          <a:xfrm>
            <a:off x="3079750" y="3103563"/>
            <a:ext cx="3098800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0D4B906F-27E0-4A66-B7D2-4076289FA9D0}" type="slidenum">
              <a:rPr lang="en-US" sz="1000" b="0">
                <a:solidFill>
                  <a:srgbClr val="004494"/>
                </a:solidFill>
                <a:ea typeface="MS PGothic" pitchFamily="34" charset="-128"/>
              </a:rPr>
              <a:pPr algn="r">
                <a:defRPr/>
              </a:pPr>
              <a:t>13</a:t>
            </a:fld>
            <a:endParaRPr lang="en-US" sz="1000" b="0">
              <a:solidFill>
                <a:srgbClr val="004494"/>
              </a:solidFill>
              <a:ea typeface="MS PGothic" pitchFamily="34" charset="-128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fld id="{17402255-2971-4650-85E1-DE079E4A30C1}" type="datetime3">
              <a:rPr lang="en-US" sz="1000" b="0">
                <a:solidFill>
                  <a:srgbClr val="004494"/>
                </a:solidFill>
                <a:ea typeface="MS PGothic" pitchFamily="34" charset="-128"/>
              </a:rPr>
              <a:pPr>
                <a:defRPr/>
              </a:pPr>
              <a:t>13 June 2013</a:t>
            </a:fld>
            <a:endParaRPr lang="en-US" sz="1000" b="0">
              <a:solidFill>
                <a:srgbClr val="004494"/>
              </a:solidFill>
              <a:ea typeface="MS PGothic" pitchFamily="34" charset="-128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958850"/>
            <a:ext cx="626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Spatial distribution of forest biomass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586538" y="4395788"/>
            <a:ext cx="2557462" cy="2160587"/>
            <a:chOff x="6586538" y="4395788"/>
            <a:chExt cx="2557462" cy="2160587"/>
          </a:xfrm>
        </p:grpSpPr>
        <p:pic>
          <p:nvPicPr>
            <p:cNvPr id="15407" name="Picture 14" descr="roads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4"/>
            <a:stretch>
              <a:fillRect/>
            </a:stretch>
          </p:blipFill>
          <p:spPr bwMode="auto">
            <a:xfrm>
              <a:off x="6586538" y="4395788"/>
              <a:ext cx="2557462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8" name="Text Box 2"/>
            <p:cNvSpPr txBox="1">
              <a:spLocks noChangeAspect="1" noChangeArrowheads="1"/>
            </p:cNvSpPr>
            <p:nvPr/>
          </p:nvSpPr>
          <p:spPr bwMode="auto">
            <a:xfrm>
              <a:off x="6719888" y="4681538"/>
              <a:ext cx="1651000" cy="14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eaLnBrk="1" hangingPunct="1"/>
              <a:r>
                <a:rPr lang="en-US" sz="1200" b="0">
                  <a:solidFill>
                    <a:srgbClr val="004494"/>
                  </a:solidFill>
                  <a:latin typeface="Calibri" pitchFamily="34" charset="0"/>
                </a:rPr>
                <a:t>Roads in Europe Tele Atlas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1579563"/>
            <a:ext cx="3019425" cy="2457450"/>
            <a:chOff x="0" y="1579563"/>
            <a:chExt cx="3019425" cy="2457450"/>
          </a:xfrm>
        </p:grpSpPr>
        <p:grpSp>
          <p:nvGrpSpPr>
            <p:cNvPr id="15401" name="Group 9"/>
            <p:cNvGrpSpPr>
              <a:grpSpLocks/>
            </p:cNvGrpSpPr>
            <p:nvPr/>
          </p:nvGrpSpPr>
          <p:grpSpPr bwMode="auto">
            <a:xfrm>
              <a:off x="0" y="1579563"/>
              <a:ext cx="3019425" cy="2457450"/>
              <a:chOff x="0" y="1579563"/>
              <a:chExt cx="3019425" cy="2457450"/>
            </a:xfrm>
          </p:grpSpPr>
          <p:grpSp>
            <p:nvGrpSpPr>
              <p:cNvPr id="15403" name="Group 3"/>
              <p:cNvGrpSpPr>
                <a:grpSpLocks/>
              </p:cNvGrpSpPr>
              <p:nvPr/>
            </p:nvGrpSpPr>
            <p:grpSpPr bwMode="auto">
              <a:xfrm>
                <a:off x="0" y="1579563"/>
                <a:ext cx="3019425" cy="2457450"/>
                <a:chOff x="0" y="1579563"/>
                <a:chExt cx="3019425" cy="2457450"/>
              </a:xfrm>
            </p:grpSpPr>
            <p:pic>
              <p:nvPicPr>
                <p:cNvPr id="15405" name="Picture 6" descr="clc2006_forest-coverage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0" t="1010"/>
                <a:stretch>
                  <a:fillRect/>
                </a:stretch>
              </p:blipFill>
              <p:spPr bwMode="auto">
                <a:xfrm>
                  <a:off x="0" y="1579563"/>
                  <a:ext cx="2706688" cy="21605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406" name="Picture 7" descr="Forests_25m_types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5" t="446"/>
                <a:stretch>
                  <a:fillRect/>
                </a:stretch>
              </p:blipFill>
              <p:spPr bwMode="auto">
                <a:xfrm>
                  <a:off x="263525" y="1876425"/>
                  <a:ext cx="2755900" cy="21605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404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15888" y="1622425"/>
                <a:ext cx="1736725" cy="225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pPr eaLnBrk="1" hangingPunct="1"/>
                <a:r>
                  <a:rPr lang="en-US" sz="1200" b="0">
                    <a:solidFill>
                      <a:srgbClr val="FF0000"/>
                    </a:solidFill>
                    <a:latin typeface="Calibri" pitchFamily="34" charset="0"/>
                  </a:rPr>
                  <a:t>Corine Land Cover (EEA)</a:t>
                </a:r>
              </a:p>
              <a:p>
                <a:pPr eaLnBrk="1" hangingPunct="1"/>
                <a:endParaRPr lang="en-US" sz="1200" b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5402" name="Rectangle 29"/>
            <p:cNvSpPr>
              <a:spLocks noChangeArrowheads="1"/>
            </p:cNvSpPr>
            <p:nvPr/>
          </p:nvSpPr>
          <p:spPr bwMode="auto">
            <a:xfrm>
              <a:off x="263525" y="2055813"/>
              <a:ext cx="20177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 b="0">
                  <a:solidFill>
                    <a:srgbClr val="FF0000"/>
                  </a:solidFill>
                  <a:latin typeface="Calibri" pitchFamily="34" charset="0"/>
                </a:rPr>
                <a:t>Pan-European Forest Type - JRC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4191000"/>
            <a:ext cx="2927350" cy="2413000"/>
            <a:chOff x="0" y="4191000"/>
            <a:chExt cx="2927350" cy="2413000"/>
          </a:xfrm>
        </p:grpSpPr>
        <p:grpSp>
          <p:nvGrpSpPr>
            <p:cNvPr id="15395" name="Group 11"/>
            <p:cNvGrpSpPr>
              <a:grpSpLocks/>
            </p:cNvGrpSpPr>
            <p:nvPr/>
          </p:nvGrpSpPr>
          <p:grpSpPr bwMode="auto">
            <a:xfrm>
              <a:off x="0" y="4191000"/>
              <a:ext cx="2927350" cy="2413000"/>
              <a:chOff x="0" y="4191000"/>
              <a:chExt cx="2927350" cy="2413000"/>
            </a:xfrm>
          </p:grpSpPr>
          <p:grpSp>
            <p:nvGrpSpPr>
              <p:cNvPr id="15397" name="Group 4"/>
              <p:cNvGrpSpPr>
                <a:grpSpLocks/>
              </p:cNvGrpSpPr>
              <p:nvPr/>
            </p:nvGrpSpPr>
            <p:grpSpPr bwMode="auto">
              <a:xfrm>
                <a:off x="0" y="4191000"/>
                <a:ext cx="2927350" cy="2413000"/>
                <a:chOff x="0" y="4191000"/>
                <a:chExt cx="2927350" cy="2413000"/>
              </a:xfrm>
            </p:grpSpPr>
            <p:pic>
              <p:nvPicPr>
                <p:cNvPr id="15399" name="Picture 10" descr="slope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191000"/>
                  <a:ext cx="2536825" cy="2160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00" name="Picture 9" descr="elev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888" y="4443413"/>
                  <a:ext cx="2557462" cy="21605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398" name="Text Box 4"/>
              <p:cNvSpPr txBox="1">
                <a:spLocks noChangeAspect="1" noChangeArrowheads="1"/>
              </p:cNvSpPr>
              <p:nvPr/>
            </p:nvSpPr>
            <p:spPr bwMode="auto">
              <a:xfrm>
                <a:off x="384175" y="4505325"/>
                <a:ext cx="1458913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pPr eaLnBrk="1" hangingPunct="1"/>
                <a:r>
                  <a:rPr lang="en-US" sz="1200" b="0">
                    <a:solidFill>
                      <a:srgbClr val="FF0000"/>
                    </a:solidFill>
                    <a:latin typeface="Calibri" pitchFamily="34" charset="0"/>
                  </a:rPr>
                  <a:t>Digital Elevation Model</a:t>
                </a:r>
              </a:p>
            </p:txBody>
          </p:sp>
        </p:grpSp>
        <p:sp>
          <p:nvSpPr>
            <p:cNvPr id="15396" name="Text Box 7"/>
            <p:cNvSpPr txBox="1">
              <a:spLocks noChangeAspect="1" noChangeArrowheads="1"/>
            </p:cNvSpPr>
            <p:nvPr/>
          </p:nvSpPr>
          <p:spPr bwMode="auto">
            <a:xfrm>
              <a:off x="31750" y="4252913"/>
              <a:ext cx="1177925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eaLnBrk="1" hangingPunct="1"/>
              <a:r>
                <a:rPr lang="en-US" sz="1200" b="0">
                  <a:solidFill>
                    <a:srgbClr val="FF0000"/>
                  </a:solidFill>
                  <a:latin typeface="Calibri" pitchFamily="34" charset="0"/>
                </a:rPr>
                <a:t>Slope gradient map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86500" y="1619250"/>
            <a:ext cx="2854325" cy="2482850"/>
            <a:chOff x="6286500" y="1619250"/>
            <a:chExt cx="2854325" cy="2482850"/>
          </a:xfrm>
        </p:grpSpPr>
        <p:grpSp>
          <p:nvGrpSpPr>
            <p:cNvPr id="15391" name="Group 6"/>
            <p:cNvGrpSpPr>
              <a:grpSpLocks/>
            </p:cNvGrpSpPr>
            <p:nvPr/>
          </p:nvGrpSpPr>
          <p:grpSpPr bwMode="auto">
            <a:xfrm>
              <a:off x="6286500" y="1619250"/>
              <a:ext cx="2854325" cy="2482850"/>
              <a:chOff x="6286500" y="1619250"/>
              <a:chExt cx="2854325" cy="2482850"/>
            </a:xfrm>
          </p:grpSpPr>
          <p:pic>
            <p:nvPicPr>
              <p:cNvPr id="15393" name="Picture 33" descr="carb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00" y="1619250"/>
                <a:ext cx="2563813" cy="215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Picture 7" descr="natura200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0" t="1672" r="1392" b="1976"/>
              <a:stretch>
                <a:fillRect/>
              </a:stretch>
            </p:blipFill>
            <p:spPr bwMode="auto">
              <a:xfrm>
                <a:off x="6521450" y="1941513"/>
                <a:ext cx="2619375" cy="2160587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392" name="Rectangle 4"/>
            <p:cNvSpPr>
              <a:spLocks noChangeAspect="1" noChangeArrowheads="1"/>
            </p:cNvSpPr>
            <p:nvPr/>
          </p:nvSpPr>
          <p:spPr bwMode="auto">
            <a:xfrm>
              <a:off x="6592888" y="3795713"/>
              <a:ext cx="1990725" cy="185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266700" indent="-266700" eaLnBrk="0" hangingPunct="0"/>
              <a:r>
                <a:rPr lang="en-US" sz="1200" b="0">
                  <a:solidFill>
                    <a:srgbClr val="004494"/>
                  </a:solidFill>
                  <a:latin typeface="Calibri" pitchFamily="34" charset="0"/>
                </a:rPr>
                <a:t>Protected areas - </a:t>
              </a:r>
              <a:r>
                <a:rPr lang="en-GB" sz="1200" b="0">
                  <a:solidFill>
                    <a:srgbClr val="004494"/>
                  </a:solidFill>
                  <a:latin typeface="Calibri" pitchFamily="34" charset="0"/>
                </a:rPr>
                <a:t>NATURA 2000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66838" y="1419225"/>
            <a:ext cx="6416675" cy="5311775"/>
            <a:chOff x="1366838" y="1419225"/>
            <a:chExt cx="6416675" cy="5311775"/>
          </a:xfrm>
        </p:grpSpPr>
        <p:grpSp>
          <p:nvGrpSpPr>
            <p:cNvPr id="15371" name="Group 7"/>
            <p:cNvGrpSpPr>
              <a:grpSpLocks/>
            </p:cNvGrpSpPr>
            <p:nvPr/>
          </p:nvGrpSpPr>
          <p:grpSpPr bwMode="auto">
            <a:xfrm>
              <a:off x="1366838" y="1419225"/>
              <a:ext cx="6416675" cy="5311775"/>
              <a:chOff x="1366838" y="1419225"/>
              <a:chExt cx="6416675" cy="5311775"/>
            </a:xfrm>
          </p:grpSpPr>
          <p:grpSp>
            <p:nvGrpSpPr>
              <p:cNvPr id="15375" name="Group 32"/>
              <p:cNvGrpSpPr>
                <a:grpSpLocks/>
              </p:cNvGrpSpPr>
              <p:nvPr/>
            </p:nvGrpSpPr>
            <p:grpSpPr bwMode="auto">
              <a:xfrm>
                <a:off x="1366838" y="1428750"/>
                <a:ext cx="2749550" cy="1181100"/>
                <a:chOff x="927" y="900"/>
                <a:chExt cx="1732" cy="744"/>
              </a:xfrm>
            </p:grpSpPr>
            <p:sp>
              <p:nvSpPr>
                <p:cNvPr id="15388" name="Line 26"/>
                <p:cNvSpPr>
                  <a:spLocks noChangeShapeType="1"/>
                </p:cNvSpPr>
                <p:nvPr/>
              </p:nvSpPr>
              <p:spPr bwMode="auto">
                <a:xfrm>
                  <a:off x="927" y="906"/>
                  <a:ext cx="1732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9" name="Line 28"/>
                <p:cNvSpPr>
                  <a:spLocks noChangeShapeType="1"/>
                </p:cNvSpPr>
                <p:nvPr/>
              </p:nvSpPr>
              <p:spPr bwMode="auto">
                <a:xfrm>
                  <a:off x="2652" y="900"/>
                  <a:ext cx="0" cy="7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90" name="Line 30"/>
                <p:cNvSpPr>
                  <a:spLocks noChangeShapeType="1"/>
                </p:cNvSpPr>
                <p:nvPr/>
              </p:nvSpPr>
              <p:spPr bwMode="auto">
                <a:xfrm>
                  <a:off x="933" y="900"/>
                  <a:ext cx="0" cy="5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376" name="Group 33"/>
              <p:cNvGrpSpPr>
                <a:grpSpLocks/>
              </p:cNvGrpSpPr>
              <p:nvPr/>
            </p:nvGrpSpPr>
            <p:grpSpPr bwMode="auto">
              <a:xfrm>
                <a:off x="4965700" y="1419225"/>
                <a:ext cx="2817813" cy="1181100"/>
                <a:chOff x="2947" y="899"/>
                <a:chExt cx="1775" cy="744"/>
              </a:xfrm>
            </p:grpSpPr>
            <p:sp>
              <p:nvSpPr>
                <p:cNvPr id="15385" name="Line 27"/>
                <p:cNvSpPr>
                  <a:spLocks noChangeShapeType="1"/>
                </p:cNvSpPr>
                <p:nvPr/>
              </p:nvSpPr>
              <p:spPr bwMode="auto">
                <a:xfrm>
                  <a:off x="2947" y="906"/>
                  <a:ext cx="1775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6" name="Line 29"/>
                <p:cNvSpPr>
                  <a:spLocks noChangeShapeType="1"/>
                </p:cNvSpPr>
                <p:nvPr/>
              </p:nvSpPr>
              <p:spPr bwMode="auto">
                <a:xfrm>
                  <a:off x="2952" y="899"/>
                  <a:ext cx="0" cy="7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7" name="Line 31"/>
                <p:cNvSpPr>
                  <a:spLocks noChangeShapeType="1"/>
                </p:cNvSpPr>
                <p:nvPr/>
              </p:nvSpPr>
              <p:spPr bwMode="auto">
                <a:xfrm>
                  <a:off x="4720" y="899"/>
                  <a:ext cx="0" cy="4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377" name="Group 34"/>
              <p:cNvGrpSpPr>
                <a:grpSpLocks/>
              </p:cNvGrpSpPr>
              <p:nvPr/>
            </p:nvGrpSpPr>
            <p:grpSpPr bwMode="auto">
              <a:xfrm rot="10800000">
                <a:off x="4965700" y="5549900"/>
                <a:ext cx="2749550" cy="1181100"/>
                <a:chOff x="927" y="900"/>
                <a:chExt cx="1732" cy="744"/>
              </a:xfrm>
            </p:grpSpPr>
            <p:sp>
              <p:nvSpPr>
                <p:cNvPr id="15382" name="Line 35"/>
                <p:cNvSpPr>
                  <a:spLocks noChangeShapeType="1"/>
                </p:cNvSpPr>
                <p:nvPr/>
              </p:nvSpPr>
              <p:spPr bwMode="auto">
                <a:xfrm>
                  <a:off x="927" y="906"/>
                  <a:ext cx="1732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36"/>
                <p:cNvSpPr>
                  <a:spLocks noChangeShapeType="1"/>
                </p:cNvSpPr>
                <p:nvPr/>
              </p:nvSpPr>
              <p:spPr bwMode="auto">
                <a:xfrm>
                  <a:off x="2652" y="900"/>
                  <a:ext cx="0" cy="7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37"/>
                <p:cNvSpPr>
                  <a:spLocks noChangeShapeType="1"/>
                </p:cNvSpPr>
                <p:nvPr/>
              </p:nvSpPr>
              <p:spPr bwMode="auto">
                <a:xfrm>
                  <a:off x="933" y="900"/>
                  <a:ext cx="0" cy="5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378" name="Group 38"/>
              <p:cNvGrpSpPr>
                <a:grpSpLocks/>
              </p:cNvGrpSpPr>
              <p:nvPr/>
            </p:nvGrpSpPr>
            <p:grpSpPr bwMode="auto">
              <a:xfrm rot="10800000">
                <a:off x="1366838" y="5546725"/>
                <a:ext cx="2817812" cy="1181100"/>
                <a:chOff x="2947" y="899"/>
                <a:chExt cx="1775" cy="744"/>
              </a:xfrm>
            </p:grpSpPr>
            <p:sp>
              <p:nvSpPr>
                <p:cNvPr id="15379" name="Line 39"/>
                <p:cNvSpPr>
                  <a:spLocks noChangeShapeType="1"/>
                </p:cNvSpPr>
                <p:nvPr/>
              </p:nvSpPr>
              <p:spPr bwMode="auto">
                <a:xfrm>
                  <a:off x="2947" y="906"/>
                  <a:ext cx="1775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40"/>
                <p:cNvSpPr>
                  <a:spLocks noChangeShapeType="1"/>
                </p:cNvSpPr>
                <p:nvPr/>
              </p:nvSpPr>
              <p:spPr bwMode="auto">
                <a:xfrm>
                  <a:off x="2952" y="899"/>
                  <a:ext cx="0" cy="7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41"/>
                <p:cNvSpPr>
                  <a:spLocks noChangeShapeType="1"/>
                </p:cNvSpPr>
                <p:nvPr/>
              </p:nvSpPr>
              <p:spPr bwMode="auto">
                <a:xfrm>
                  <a:off x="4720" y="899"/>
                  <a:ext cx="0" cy="4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5372" name="Group 45"/>
            <p:cNvGrpSpPr>
              <a:grpSpLocks/>
            </p:cNvGrpSpPr>
            <p:nvPr/>
          </p:nvGrpSpPr>
          <p:grpSpPr bwMode="auto">
            <a:xfrm>
              <a:off x="3074988" y="2668588"/>
              <a:ext cx="3105150" cy="2768600"/>
              <a:chOff x="2691" y="2060"/>
              <a:chExt cx="1956" cy="1744"/>
            </a:xfrm>
          </p:grpSpPr>
          <p:pic>
            <p:nvPicPr>
              <p:cNvPr id="15373" name="Picture 2" descr="C:\Documents and Settings\user\Desktop\newforest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6" r="14479" b="3954"/>
              <a:stretch>
                <a:fillRect/>
              </a:stretch>
            </p:blipFill>
            <p:spPr bwMode="auto">
              <a:xfrm>
                <a:off x="2691" y="2060"/>
                <a:ext cx="1956" cy="1744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4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159"/>
                <a:ext cx="246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515" y="1340768"/>
            <a:ext cx="8676965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1pPr>
            <a:lvl2pPr marL="742950" indent="-285750" eaLnBrk="0" hangingPunct="0"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2pPr>
            <a:lvl3pPr marL="1143000" indent="-228600" eaLnBrk="0" hangingPunct="0"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3pPr>
            <a:lvl4pPr marL="1600200" indent="-228600" eaLnBrk="0" hangingPunct="0"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4pPr>
            <a:lvl5pPr marL="2057400" indent="-228600" eaLnBrk="0" hangingPunct="0"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 i="1">
                <a:solidFill>
                  <a:srgbClr val="FFD624"/>
                </a:solidFill>
                <a:latin typeface="Verdana" pitchFamily="34" charset="0"/>
                <a:ea typeface="ＭＳ Ｐゴシック" pitchFamily="23" charset="-128"/>
              </a:defRPr>
            </a:lvl9pPr>
          </a:lstStyle>
          <a:p>
            <a:r>
              <a:rPr lang="en-US" sz="2400" b="0" i="0" dirty="0">
                <a:solidFill>
                  <a:srgbClr val="006600"/>
                </a:solidFill>
                <a:latin typeface="+mn-lt"/>
              </a:rPr>
              <a:t>Agriculture = 4 </a:t>
            </a:r>
            <a:r>
              <a:rPr lang="en-US" sz="2400" b="0" i="0" dirty="0" err="1">
                <a:solidFill>
                  <a:srgbClr val="006600"/>
                </a:solidFill>
                <a:latin typeface="+mn-lt"/>
              </a:rPr>
              <a:t>Fs</a:t>
            </a:r>
            <a:r>
              <a:rPr lang="en-US" sz="2400" b="0" i="0" dirty="0">
                <a:solidFill>
                  <a:srgbClr val="006600"/>
                </a:solidFill>
                <a:latin typeface="+mn-lt"/>
              </a:rPr>
              <a:t> = Food, Feed, Fuel, Fiber</a:t>
            </a:r>
          </a:p>
          <a:p>
            <a:r>
              <a:rPr lang="en-US" sz="2400" b="0" i="0" dirty="0">
                <a:solidFill>
                  <a:srgbClr val="006600"/>
                </a:solidFill>
                <a:latin typeface="+mn-lt"/>
              </a:rPr>
              <a:t>+ Bio-materials and green chemistry</a:t>
            </a:r>
          </a:p>
          <a:p>
            <a:endParaRPr lang="en-US" sz="2200" b="0" i="0" dirty="0">
              <a:solidFill>
                <a:schemeClr val="accent2"/>
              </a:solidFill>
              <a:latin typeface="+mn-lt"/>
            </a:endParaRPr>
          </a:p>
          <a:p>
            <a:r>
              <a:rPr lang="en-US" sz="2200" b="0" i="0" dirty="0">
                <a:solidFill>
                  <a:srgbClr val="006600"/>
                </a:solidFill>
                <a:latin typeface="+mn-lt"/>
              </a:rPr>
              <a:t>Food, Feed </a:t>
            </a:r>
            <a:r>
              <a:rPr lang="en-US" sz="2200" b="0" i="0" dirty="0">
                <a:solidFill>
                  <a:schemeClr val="tx1"/>
                </a:solidFill>
                <a:latin typeface="+mn-lt"/>
              </a:rPr>
              <a:t>= Large quantities, low profit margins</a:t>
            </a:r>
          </a:p>
          <a:p>
            <a:endParaRPr lang="en-US" sz="2200" b="0" i="0" dirty="0" smtClean="0">
              <a:solidFill>
                <a:srgbClr val="336600"/>
              </a:solidFill>
              <a:latin typeface="+mn-lt"/>
            </a:endParaRPr>
          </a:p>
          <a:p>
            <a:r>
              <a:rPr lang="en-US" sz="2200" b="0" i="0" dirty="0" smtClean="0">
                <a:solidFill>
                  <a:srgbClr val="336600"/>
                </a:solidFill>
                <a:latin typeface="+mn-lt"/>
              </a:rPr>
              <a:t>Green </a:t>
            </a:r>
            <a:r>
              <a:rPr lang="en-US" sz="2200" b="0" i="0" dirty="0">
                <a:solidFill>
                  <a:srgbClr val="336600"/>
                </a:solidFill>
                <a:latin typeface="+mn-lt"/>
              </a:rPr>
              <a:t>chemistry</a:t>
            </a:r>
            <a:r>
              <a:rPr lang="en-US" sz="2200" b="0" i="0" dirty="0">
                <a:solidFill>
                  <a:schemeClr val="tx1"/>
                </a:solidFill>
                <a:latin typeface="+mn-lt"/>
              </a:rPr>
              <a:t> = Low quantities, high profit margins but high technology</a:t>
            </a:r>
          </a:p>
          <a:p>
            <a:endParaRPr lang="en-US" sz="2200" b="0" i="0" dirty="0" smtClean="0">
              <a:solidFill>
                <a:srgbClr val="336600"/>
              </a:solidFill>
              <a:latin typeface="+mn-lt"/>
            </a:endParaRPr>
          </a:p>
          <a:p>
            <a:r>
              <a:rPr lang="en-US" sz="2200" b="0" i="0" dirty="0" smtClean="0">
                <a:solidFill>
                  <a:srgbClr val="336600"/>
                </a:solidFill>
                <a:latin typeface="+mn-lt"/>
              </a:rPr>
              <a:t>Bioenergy</a:t>
            </a:r>
            <a:r>
              <a:rPr lang="en-US" sz="2200" b="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0" i="0" dirty="0">
                <a:solidFill>
                  <a:schemeClr val="tx1"/>
                </a:solidFill>
                <a:latin typeface="+mn-lt"/>
              </a:rPr>
              <a:t>= Large quantities, low profit margins</a:t>
            </a:r>
          </a:p>
          <a:p>
            <a:endParaRPr lang="en-US" sz="2200" b="0" i="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200" b="0" i="0" dirty="0">
                <a:solidFill>
                  <a:schemeClr val="tx1"/>
                </a:solidFill>
                <a:latin typeface="+mn-lt"/>
              </a:rPr>
              <a:t>How much land do we need ?</a:t>
            </a:r>
          </a:p>
          <a:p>
            <a:pPr>
              <a:spcAft>
                <a:spcPts val="600"/>
              </a:spcAft>
            </a:pPr>
            <a:r>
              <a:rPr lang="en-US" sz="2200" b="0" i="0" dirty="0">
                <a:solidFill>
                  <a:schemeClr val="tx1"/>
                </a:solidFill>
                <a:latin typeface="+mn-lt"/>
              </a:rPr>
              <a:t>Which land shall we use ?</a:t>
            </a:r>
          </a:p>
          <a:p>
            <a:pPr>
              <a:spcAft>
                <a:spcPts val="600"/>
              </a:spcAft>
            </a:pPr>
            <a:r>
              <a:rPr lang="en-US" sz="2200" b="0" i="0" dirty="0" smtClean="0">
                <a:solidFill>
                  <a:schemeClr val="tx1"/>
                </a:solidFill>
                <a:latin typeface="+mn-lt"/>
              </a:rPr>
              <a:t>Competition for land / resources </a:t>
            </a:r>
            <a:r>
              <a:rPr lang="en-GB" sz="2200" b="0" i="0" dirty="0" smtClean="0">
                <a:solidFill>
                  <a:schemeClr val="tx1"/>
                </a:solidFill>
                <a:latin typeface="+mn-lt"/>
              </a:rPr>
              <a:t>?</a:t>
            </a:r>
            <a:r>
              <a:rPr lang="en-US" sz="2200" b="0" i="0" dirty="0">
                <a:solidFill>
                  <a:schemeClr val="tx1"/>
                </a:solidFill>
                <a:latin typeface="+mn-lt"/>
              </a:rPr>
              <a:t> </a:t>
            </a:r>
            <a:endParaRPr lang="en-US" sz="2200" b="0" i="0" dirty="0" smtClean="0">
              <a:solidFill>
                <a:schemeClr val="tx1"/>
              </a:solidFill>
              <a:latin typeface="+mn-lt"/>
            </a:endParaRPr>
          </a:p>
          <a:p>
            <a:endParaRPr lang="en-US" sz="22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4" descr="P101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4867275"/>
            <a:ext cx="24495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2509" y="1816498"/>
            <a:ext cx="7870825" cy="488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23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GB" sz="1800" kern="0" dirty="0" smtClean="0">
                <a:latin typeface="Verdana" pitchFamily="34" charset="0"/>
              </a:rPr>
              <a:t>Resources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Forestry / Agricultural crops </a:t>
            </a:r>
            <a:r>
              <a:rPr lang="en-GB" sz="1400" b="0" kern="0" dirty="0" smtClean="0">
                <a:latin typeface="Verdana" pitchFamily="34" charset="0"/>
              </a:rPr>
              <a:t>residues / Waste streams</a:t>
            </a:r>
            <a:endParaRPr lang="en-GB" sz="1400" b="0" kern="0" dirty="0" smtClean="0">
              <a:latin typeface="Verdana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Energy </a:t>
            </a:r>
            <a:r>
              <a:rPr lang="en-GB" sz="1400" b="0" kern="0" dirty="0" smtClean="0">
                <a:latin typeface="Verdana" pitchFamily="34" charset="0"/>
              </a:rPr>
              <a:t>crops / Short Rotation Forest / Coppice</a:t>
            </a:r>
          </a:p>
          <a:p>
            <a:pPr marL="0" indent="0"/>
            <a:r>
              <a:rPr lang="en-GB" sz="1800" kern="0" dirty="0" smtClean="0">
                <a:latin typeface="Verdana" pitchFamily="34" charset="0"/>
              </a:rPr>
              <a:t>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Consistency with local feedstock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Mapping of the existing infrastructures + demonstration plants</a:t>
            </a:r>
          </a:p>
          <a:p>
            <a:pPr marL="822960">
              <a:buFont typeface="Arial" panose="020B0604020202020204" pitchFamily="34" charset="0"/>
              <a:buChar char="•"/>
            </a:pPr>
            <a:r>
              <a:rPr lang="en-US" sz="1400" kern="0" dirty="0" smtClean="0">
                <a:latin typeface="Verdana" pitchFamily="34" charset="0"/>
              </a:rPr>
              <a:t>Use of Danube river as </a:t>
            </a:r>
            <a:r>
              <a:rPr lang="en-GB" sz="1400" kern="0" dirty="0" smtClean="0">
                <a:latin typeface="Verdana" pitchFamily="34" charset="0"/>
              </a:rPr>
              <a:t>t</a:t>
            </a:r>
            <a:r>
              <a:rPr lang="en-GB" sz="1400" dirty="0" smtClean="0">
                <a:latin typeface="Verdana" pitchFamily="34" charset="0"/>
              </a:rPr>
              <a:t>ransport route of biomass-feedstock</a:t>
            </a:r>
            <a:endParaRPr lang="en-GB" sz="1400" b="0" kern="0" dirty="0" smtClean="0">
              <a:latin typeface="Verdana" pitchFamily="34" charset="0"/>
            </a:endParaRPr>
          </a:p>
          <a:p>
            <a:pPr marL="0" indent="0"/>
            <a:r>
              <a:rPr lang="en-GB" sz="1800" kern="0" dirty="0" smtClean="0">
                <a:latin typeface="Verdana" pitchFamily="34" charset="0"/>
              </a:rPr>
              <a:t>Energy systems/economics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Financial feasibility</a:t>
            </a:r>
            <a:r>
              <a:rPr lang="en-GB" sz="1400" b="0" kern="0" dirty="0" smtClean="0">
                <a:latin typeface="Verdana" pitchFamily="34" charset="0"/>
              </a:rPr>
              <a:t>, </a:t>
            </a:r>
            <a:r>
              <a:rPr lang="en-GB" sz="1400" b="0" kern="0" dirty="0" smtClean="0">
                <a:latin typeface="Verdana" pitchFamily="34" charset="0"/>
              </a:rPr>
              <a:t>stability of the value </a:t>
            </a:r>
            <a:r>
              <a:rPr lang="en-GB" sz="1400" b="0" kern="0" dirty="0" smtClean="0">
                <a:latin typeface="Verdana" pitchFamily="34" charset="0"/>
              </a:rPr>
              <a:t>chain</a:t>
            </a:r>
            <a:endParaRPr lang="en-GB" sz="1400" b="0" kern="0" dirty="0" smtClean="0">
              <a:latin typeface="Verdana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Heat &amp; Cooling demand – where it 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Mobilization of </a:t>
            </a:r>
            <a:r>
              <a:rPr lang="en-GB" sz="1400" b="0" kern="0" dirty="0" smtClean="0">
                <a:latin typeface="Verdana" pitchFamily="34" charset="0"/>
              </a:rPr>
              <a:t>end </a:t>
            </a:r>
            <a:r>
              <a:rPr lang="en-GB" sz="1400" b="0" kern="0" dirty="0" smtClean="0">
                <a:latin typeface="Verdana" pitchFamily="34" charset="0"/>
              </a:rPr>
              <a:t>user market… Incentives?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Competing end products, e.g. plywood, paper, pellets</a:t>
            </a:r>
          </a:p>
          <a:p>
            <a:pPr marL="0" indent="0"/>
            <a:r>
              <a:rPr lang="en-GB" sz="1800" kern="0" dirty="0" smtClean="0">
                <a:latin typeface="Verdana" pitchFamily="34" charset="0"/>
              </a:rPr>
              <a:t>Environmental Impacts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Feedstock environmental assessment (e.g., water, pesticides, fertilizers).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kern="0" dirty="0" smtClean="0">
                <a:latin typeface="Verdana" pitchFamily="34" charset="0"/>
              </a:rPr>
              <a:t>Preservation of soil fertility - sustainable removal rates (w. soil nexus) </a:t>
            </a:r>
            <a:endParaRPr lang="en-GB" sz="1800" b="0" kern="0" dirty="0" smtClean="0"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1069" y="1275131"/>
            <a:ext cx="7870825" cy="430213"/>
          </a:xfrm>
          <a:solidFill>
            <a:schemeClr val="bg1"/>
          </a:solidFill>
          <a:extLst/>
        </p:spPr>
        <p:txBody>
          <a:bodyPr>
            <a:normAutofit/>
          </a:bodyPr>
          <a:lstStyle/>
          <a:p>
            <a:r>
              <a:rPr lang="en-GB" sz="2400" dirty="0" smtClean="0">
                <a:latin typeface="Verdana" pitchFamily="34" charset="0"/>
              </a:rPr>
              <a:t>Wish-list Items, by Work-package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1556792"/>
            <a:ext cx="6732748" cy="427038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+mn-lt"/>
              </a:rPr>
              <a:t>Contribution to / from participants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1511" y="2240868"/>
            <a:ext cx="7870825" cy="338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23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kern="0" dirty="0" smtClean="0">
                <a:latin typeface="+mn-lt"/>
              </a:rPr>
              <a:t>Extension of NREAP database to non-EU countries of DRB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sz="2000" b="0" dirty="0" smtClean="0">
                <a:latin typeface="+mn-lt"/>
              </a:rPr>
              <a:t>Mapping </a:t>
            </a:r>
            <a:r>
              <a:rPr lang="en-GB" sz="2000" b="0" dirty="0">
                <a:latin typeface="+mn-lt"/>
              </a:rPr>
              <a:t>the potential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dirty="0" smtClean="0"/>
              <a:t>Assessing </a:t>
            </a:r>
            <a:r>
              <a:rPr lang="en-GB" sz="2000" b="0" dirty="0"/>
              <a:t>different sustainability aspects of </a:t>
            </a:r>
            <a:r>
              <a:rPr lang="en-GB" sz="2000" b="0" dirty="0" smtClean="0"/>
              <a:t>bioenergy</a:t>
            </a:r>
            <a:endParaRPr lang="en-GB" sz="2000" b="0" kern="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kern="0" dirty="0" smtClean="0">
                <a:latin typeface="+mn-lt"/>
              </a:rPr>
              <a:t>Data analysis, progress </a:t>
            </a:r>
            <a:r>
              <a:rPr lang="en-GB" sz="2000" b="0" kern="0" dirty="0">
                <a:latin typeface="+mn-lt"/>
              </a:rPr>
              <a:t>monitoring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US" sz="2000" b="0" kern="0" dirty="0" smtClean="0">
                <a:latin typeface="+mn-lt"/>
              </a:rPr>
              <a:t>Understanding local opportunities</a:t>
            </a:r>
            <a:endParaRPr lang="en-GB" sz="2000" b="0" kern="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kern="0" dirty="0" smtClean="0">
                <a:latin typeface="+mn-lt"/>
              </a:rPr>
              <a:t>Filling the gaps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kern="0" dirty="0" smtClean="0">
                <a:latin typeface="+mn-lt"/>
              </a:rPr>
              <a:t>………………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2000" b="0" kern="0" dirty="0" smtClean="0">
                <a:latin typeface="+mn-lt"/>
              </a:rPr>
              <a:t>………………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1612900"/>
            <a:ext cx="7870825" cy="430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GB" sz="2400" dirty="0" smtClean="0">
                <a:latin typeface="Verdana" pitchFamily="34" charset="0"/>
              </a:rPr>
              <a:t>Do not forget: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6588" y="2416175"/>
            <a:ext cx="78708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23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++ Build on the knowledge from existing projects.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++ Deep involvement of all actors – industrial players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++ Policy coherency and stability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++ “what are the rules of the games??” – NREAPS + Progress Reports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++ Citizen involvement: What’s in the pocket for them..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0" kern="0" dirty="0" smtClean="0">
                <a:latin typeface="Verdana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stitute for Energy and Transport">
            <a:hlinkClick r:id="rId2"/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5405" r="5405"/>
          <a:stretch>
            <a:fillRect/>
          </a:stretch>
        </p:blipFill>
        <p:spPr>
          <a:xfrm>
            <a:off x="1828800" y="1612900"/>
            <a:ext cx="5486400" cy="3178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681163" y="3417888"/>
            <a:ext cx="5486400" cy="566737"/>
          </a:xfrm>
        </p:spPr>
        <p:txBody>
          <a:bodyPr anchor="b"/>
          <a:lstStyle/>
          <a:p>
            <a:pPr>
              <a:defRPr/>
            </a:pPr>
            <a:r>
              <a:rPr lang="en-GB" sz="2000" dirty="0" smtClean="0">
                <a:ea typeface="MS PGothic" pitchFamily="34" charset="-128"/>
              </a:rPr>
              <a:t>Thank you on your attention!</a:t>
            </a:r>
            <a:endParaRPr lang="en-GB" sz="2000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E15C69BE-E703-4881-8A05-DC6F51C0217D}" type="slidenum">
              <a:rPr lang="en-US" sz="1000" b="0">
                <a:solidFill>
                  <a:srgbClr val="004494"/>
                </a:solidFill>
                <a:ea typeface="MS PGothic" pitchFamily="34" charset="-128"/>
              </a:rPr>
              <a:pPr algn="r">
                <a:defRPr/>
              </a:pPr>
              <a:t>18</a:t>
            </a:fld>
            <a:endParaRPr lang="en-US" sz="1000" b="0">
              <a:solidFill>
                <a:srgbClr val="004494"/>
              </a:solidFill>
              <a:ea typeface="MS PGothic" pitchFamily="34" charset="-128"/>
            </a:endParaRP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fld id="{3FC333B7-5459-4312-841F-F347746D99FC}" type="datetime3">
              <a:rPr lang="en-US" sz="1000" b="0">
                <a:solidFill>
                  <a:srgbClr val="004494"/>
                </a:solidFill>
                <a:ea typeface="MS PGothic" pitchFamily="34" charset="-128"/>
              </a:rPr>
              <a:pPr>
                <a:defRPr/>
              </a:pPr>
              <a:t>13 June 2013</a:t>
            </a:fld>
            <a:endParaRPr lang="en-US" sz="1000" b="0">
              <a:solidFill>
                <a:srgbClr val="004494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 dirty="0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1750" y="1085850"/>
            <a:ext cx="787082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4494"/>
                </a:solidFill>
                <a:latin typeface="+mn-lt"/>
              </a:rPr>
              <a:t>Who are we? 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A88634-4283-49B8-AC16-57835E6377FE}" type="slidenum">
              <a:rPr lang="en-US" sz="1000" b="0">
                <a:solidFill>
                  <a:srgbClr val="004494"/>
                </a:solidFill>
                <a:latin typeface="+mn-lt"/>
              </a:rPr>
              <a:pPr algn="r" eaLnBrk="1" hangingPunct="1"/>
              <a:t>2</a:t>
            </a:fld>
            <a:endParaRPr lang="en-US" sz="1000" b="0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4615049" y="1300163"/>
            <a:ext cx="452945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US" sz="1400" dirty="0" smtClean="0">
                <a:solidFill>
                  <a:srgbClr val="004494"/>
                </a:solidFill>
                <a:latin typeface="+mn-lt"/>
              </a:rPr>
              <a:t>Institute </a:t>
            </a:r>
            <a:r>
              <a:rPr lang="en-US" sz="1400" dirty="0">
                <a:solidFill>
                  <a:srgbClr val="004494"/>
                </a:solidFill>
                <a:latin typeface="+mn-lt"/>
              </a:rPr>
              <a:t>for Energy and Transport</a:t>
            </a:r>
          </a:p>
          <a:p>
            <a:pPr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US" sz="1400" b="0" dirty="0">
                <a:solidFill>
                  <a:srgbClr val="004494"/>
                </a:solidFill>
                <a:latin typeface="+mn-lt"/>
              </a:rPr>
              <a:t>1 of the 7 scientific institutes of the JRC.</a:t>
            </a:r>
          </a:p>
          <a:p>
            <a:pPr eaLnBrk="0" hangingPunct="0">
              <a:lnSpc>
                <a:spcPts val="2400"/>
              </a:lnSpc>
              <a:buClr>
                <a:srgbClr val="37ACDE"/>
              </a:buClr>
            </a:pPr>
            <a:endParaRPr lang="en-US" sz="1400" dirty="0">
              <a:solidFill>
                <a:srgbClr val="004494"/>
              </a:solidFill>
              <a:latin typeface="+mn-lt"/>
            </a:endParaRPr>
          </a:p>
          <a:p>
            <a:pPr eaLnBrk="0" hangingPunct="0">
              <a:lnSpc>
                <a:spcPts val="2400"/>
              </a:lnSpc>
              <a:buClr>
                <a:srgbClr val="37ACDE"/>
              </a:buClr>
            </a:pPr>
            <a:r>
              <a:rPr lang="en-US" sz="1400" dirty="0">
                <a:solidFill>
                  <a:srgbClr val="004494"/>
                </a:solidFill>
                <a:latin typeface="+mn-lt"/>
              </a:rPr>
              <a:t>Our mission: </a:t>
            </a:r>
            <a:r>
              <a:rPr lang="en-US" sz="1400" b="0" dirty="0">
                <a:solidFill>
                  <a:srgbClr val="004494"/>
                </a:solidFill>
                <a:latin typeface="+mn-lt"/>
              </a:rPr>
              <a:t>“</a:t>
            </a:r>
            <a:r>
              <a:rPr lang="en-US" sz="1400" b="0" i="1" dirty="0">
                <a:solidFill>
                  <a:srgbClr val="004494"/>
                </a:solidFill>
                <a:latin typeface="+mn-lt"/>
              </a:rPr>
              <a:t>provide support to Community policies and technology innovation to ensure sustainable, safe, secure and efficient energy production, distribution and use and to foster sustainable and efficient transport in Europe</a:t>
            </a:r>
            <a:r>
              <a:rPr lang="en-US" sz="1400" b="0" dirty="0">
                <a:solidFill>
                  <a:srgbClr val="004494"/>
                </a:solidFill>
                <a:latin typeface="+mn-lt"/>
              </a:rPr>
              <a:t>”</a:t>
            </a:r>
          </a:p>
          <a:p>
            <a:pPr eaLnBrk="0" hangingPunct="0">
              <a:lnSpc>
                <a:spcPts val="2400"/>
              </a:lnSpc>
              <a:buClr>
                <a:srgbClr val="37ACDE"/>
              </a:buClr>
            </a:pPr>
            <a:r>
              <a:rPr lang="en-US" sz="1400" dirty="0">
                <a:solidFill>
                  <a:srgbClr val="004494"/>
                </a:solidFill>
                <a:latin typeface="+mn-lt"/>
              </a:rPr>
              <a:t>Main activities: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</a:rPr>
              <a:t>Renewable energies 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srgbClr val="004494"/>
                </a:solidFill>
                <a:latin typeface="+mn-lt"/>
              </a:rPr>
              <a:t>Sustainable </a:t>
            </a:r>
            <a:r>
              <a:rPr lang="en-GB" sz="1400" b="0" dirty="0">
                <a:solidFill>
                  <a:srgbClr val="004494"/>
                </a:solidFill>
                <a:latin typeface="+mn-lt"/>
              </a:rPr>
              <a:t>transport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srgbClr val="004494"/>
                </a:solidFill>
                <a:latin typeface="+mn-lt"/>
              </a:rPr>
              <a:t>Sustainable </a:t>
            </a:r>
            <a:r>
              <a:rPr lang="en-GB" sz="1400" b="0" dirty="0">
                <a:solidFill>
                  <a:srgbClr val="004494"/>
                </a:solidFill>
                <a:latin typeface="+mn-lt"/>
              </a:rPr>
              <a:t>&amp; safe nuclear energy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Energy techno/economic assessment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Bioenergy including biofuels 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Hydrogen and fuel cells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Clean fossil fuel 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Energy efficiency</a:t>
            </a:r>
          </a:p>
          <a:p>
            <a:pPr marL="822325" lvl="1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srgbClr val="004494"/>
                </a:solidFill>
                <a:latin typeface="+mn-lt"/>
              </a:rPr>
              <a:t>Security of energy supply</a:t>
            </a:r>
            <a:endParaRPr lang="en-US" sz="1400" b="0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200" y="4403725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 i="1" dirty="0">
                <a:solidFill>
                  <a:srgbClr val="004494"/>
                </a:solidFill>
                <a:latin typeface="+mn-lt"/>
              </a:rPr>
              <a:t>JRC: the European Commission's </a:t>
            </a:r>
          </a:p>
          <a:p>
            <a:pPr algn="ctr" eaLnBrk="1" hangingPunct="1"/>
            <a:r>
              <a:rPr lang="en-US" sz="1100" b="0" i="1" dirty="0">
                <a:solidFill>
                  <a:srgbClr val="004494"/>
                </a:solidFill>
                <a:latin typeface="+mn-lt"/>
              </a:rPr>
              <a:t>in-house science service</a:t>
            </a:r>
          </a:p>
        </p:txBody>
      </p:sp>
      <p:pic>
        <p:nvPicPr>
          <p:cNvPr id="10" name="Picture 6" descr="Map_JRC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697038"/>
            <a:ext cx="2828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8575" y="5224463"/>
            <a:ext cx="483145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004494"/>
                </a:solidFill>
                <a:latin typeface="+mn-lt"/>
              </a:rPr>
              <a:t>As a Directorate-General of the European Commission, the JRC provides customer driven scientific and technical support </a:t>
            </a:r>
            <a:r>
              <a:rPr lang="en-US" sz="1400" b="0" dirty="0">
                <a:solidFill>
                  <a:srgbClr val="004494"/>
                </a:solidFill>
                <a:latin typeface="+mn-lt"/>
              </a:rPr>
              <a:t>for the conception, development, </a:t>
            </a:r>
            <a:r>
              <a:rPr lang="en-US" sz="1400" b="0" dirty="0" smtClean="0">
                <a:solidFill>
                  <a:srgbClr val="004494"/>
                </a:solidFill>
                <a:latin typeface="+mn-lt"/>
              </a:rPr>
              <a:t>implementation </a:t>
            </a:r>
            <a:r>
              <a:rPr lang="en-US" sz="1400" b="0" dirty="0">
                <a:solidFill>
                  <a:srgbClr val="004494"/>
                </a:solidFill>
                <a:latin typeface="+mn-lt"/>
              </a:rPr>
              <a:t>and monitoring of European Union policies.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>
                <a:latin typeface="+mn-lt"/>
              </a:rPr>
              <a:pPr>
                <a:defRPr/>
              </a:pPr>
              <a:t>13 June 2013</a:t>
            </a:fld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410" y="1376772"/>
            <a:ext cx="630139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 anchor="ctr"/>
          <a:lstStyle/>
          <a:p>
            <a:pPr eaLnBrk="0" hangingPunct="0">
              <a:defRPr/>
            </a:pPr>
            <a:r>
              <a:rPr lang="en-GB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Renewable Energy Mapping &amp; Monitoring in Europe and Africa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7563" y="2456892"/>
            <a:ext cx="565308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1600" dirty="0">
                <a:solidFill>
                  <a:srgbClr val="004494"/>
                </a:solidFill>
                <a:latin typeface="+mn-lt"/>
              </a:rPr>
              <a:t>Activities</a:t>
            </a:r>
          </a:p>
          <a:p>
            <a:pPr marL="457200" indent="-4572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endParaRPr lang="en-GB" sz="1600" dirty="0">
              <a:solidFill>
                <a:srgbClr val="004494"/>
              </a:solidFill>
              <a:latin typeface="+mn-lt"/>
            </a:endParaRPr>
          </a:p>
          <a:p>
            <a:pPr marL="457200" indent="-457200" eaLnBrk="0" hangingPunct="0">
              <a:lnSpc>
                <a:spcPts val="2400"/>
              </a:lnSpc>
              <a:spcAft>
                <a:spcPct val="50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en-GB" sz="1600" b="0" dirty="0">
                <a:solidFill>
                  <a:srgbClr val="004494"/>
                </a:solidFill>
                <a:latin typeface="+mn-lt"/>
              </a:rPr>
              <a:t>Monitor the implementation of the RES Directive </a:t>
            </a:r>
            <a:r>
              <a:rPr lang="en-GB" altLang="ja-JP" sz="1600" b="0" dirty="0">
                <a:solidFill>
                  <a:srgbClr val="004494"/>
                </a:solidFill>
                <a:latin typeface="+mn-lt"/>
              </a:rPr>
              <a:t>2009/28/EC</a:t>
            </a:r>
            <a:r>
              <a:rPr lang="en-GB" altLang="ja-JP" sz="1600" dirty="0">
                <a:solidFill>
                  <a:srgbClr val="004494"/>
                </a:solidFill>
                <a:latin typeface="+mn-lt"/>
              </a:rPr>
              <a:t> </a:t>
            </a:r>
            <a:endParaRPr lang="en-GB" sz="1600" b="0" dirty="0">
              <a:solidFill>
                <a:srgbClr val="004494"/>
              </a:solidFill>
              <a:latin typeface="+mn-lt"/>
            </a:endParaRPr>
          </a:p>
          <a:p>
            <a:pPr marL="457200" indent="-457200" eaLnBrk="0" hangingPunct="0">
              <a:lnSpc>
                <a:spcPts val="2400"/>
              </a:lnSpc>
              <a:spcAft>
                <a:spcPct val="50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en-GB" sz="1600" b="0" dirty="0">
                <a:solidFill>
                  <a:srgbClr val="004494"/>
                </a:solidFill>
                <a:latin typeface="+mn-lt"/>
              </a:rPr>
              <a:t>Support Commission evaluation process for Member State reports</a:t>
            </a:r>
          </a:p>
          <a:p>
            <a:pPr marL="457200" indent="-457200" eaLnBrk="0" hangingPunct="0">
              <a:lnSpc>
                <a:spcPts val="2400"/>
              </a:lnSpc>
              <a:spcAft>
                <a:spcPct val="50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en-GB" sz="1600" b="0" dirty="0">
                <a:solidFill>
                  <a:srgbClr val="004494"/>
                </a:solidFill>
                <a:latin typeface="+mn-lt"/>
              </a:rPr>
              <a:t>Assess resource use and potential: biomass, biofuels, solar, wind, geothermal</a:t>
            </a:r>
          </a:p>
          <a:p>
            <a:pPr marL="457200" indent="-457200" eaLnBrk="0" hangingPunct="0">
              <a:lnSpc>
                <a:spcPts val="2400"/>
              </a:lnSpc>
              <a:spcAft>
                <a:spcPct val="50000"/>
              </a:spcAft>
              <a:buClr>
                <a:srgbClr val="000099"/>
              </a:buClr>
              <a:buFont typeface="Wingdings" pitchFamily="2" charset="2"/>
              <a:buNone/>
            </a:pPr>
            <a:r>
              <a:rPr lang="en-GB" sz="1600" b="0" dirty="0">
                <a:solidFill>
                  <a:srgbClr val="004494"/>
                </a:solidFill>
                <a:latin typeface="+mn-lt"/>
              </a:rPr>
              <a:t>Technology assessment</a:t>
            </a:r>
          </a:p>
        </p:txBody>
      </p:sp>
      <p:pic>
        <p:nvPicPr>
          <p:cNvPr id="8" name="Picture 9" descr="EU-Glob_opta_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096963"/>
            <a:ext cx="15954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889250"/>
            <a:ext cx="158115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  <p:pic>
        <p:nvPicPr>
          <p:cNvPr id="12" name="Picture 4" descr="fig3new_pvaf_price_kwh_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4760913"/>
            <a:ext cx="15811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1921" y="1484784"/>
            <a:ext cx="7870825" cy="430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2400" dirty="0" smtClean="0">
                <a:latin typeface="Verdana" pitchFamily="34" charset="0"/>
              </a:rPr>
              <a:t>Bio Energy Nexus</a:t>
            </a:r>
          </a:p>
        </p:txBody>
      </p:sp>
      <p:pic>
        <p:nvPicPr>
          <p:cNvPr id="4099" name="Picture 4" descr="DanubeCoun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1725"/>
            <a:ext cx="4572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6588" y="2204864"/>
            <a:ext cx="787082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23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2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defRPr/>
            </a:pPr>
            <a:r>
              <a:rPr lang="en-GB" sz="2400" kern="0" dirty="0" smtClean="0">
                <a:latin typeface="Verdana" pitchFamily="34" charset="0"/>
              </a:rPr>
              <a:t>Relevance:</a:t>
            </a:r>
          </a:p>
          <a:p>
            <a:pPr>
              <a:defRPr/>
            </a:pPr>
            <a:endParaRPr lang="en-GB" sz="1800" b="0" kern="0" dirty="0" smtClean="0">
              <a:latin typeface="Verdana" pitchFamily="34" charset="0"/>
            </a:endParaRPr>
          </a:p>
          <a:p>
            <a:pPr lvl="1">
              <a:buFont typeface="Verdana" pitchFamily="34" charset="0"/>
              <a:buChar char="•"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Renewable Resources for Energy Production</a:t>
            </a:r>
          </a:p>
          <a:p>
            <a:pPr lvl="1">
              <a:buFont typeface="Verdana" pitchFamily="34" charset="0"/>
              <a:buChar char="•"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Agricultural Development</a:t>
            </a:r>
          </a:p>
          <a:p>
            <a:pPr lvl="1">
              <a:buFont typeface="Verdana" pitchFamily="34" charset="0"/>
              <a:buChar char="•"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Environment Protection</a:t>
            </a:r>
          </a:p>
          <a:p>
            <a:pPr>
              <a:defRPr/>
            </a:pPr>
            <a:endParaRPr lang="en-GB" sz="1800" b="0" kern="0" dirty="0" smtClean="0">
              <a:latin typeface="Verdana" pitchFamily="34" charset="0"/>
            </a:endParaRPr>
          </a:p>
          <a:p>
            <a:pPr>
              <a:defRPr/>
            </a:pPr>
            <a:r>
              <a:rPr lang="en-GB" sz="1800" b="0" kern="0" dirty="0" smtClean="0">
                <a:latin typeface="Verdana" pitchFamily="34" charset="0"/>
              </a:rPr>
              <a:t>Renewable Energy Policy:</a:t>
            </a:r>
          </a:p>
          <a:p>
            <a:pPr>
              <a:defRPr/>
            </a:pPr>
            <a:endParaRPr lang="en-GB" sz="1800" b="0" kern="0" dirty="0" smtClean="0">
              <a:latin typeface="Verdana" pitchFamily="34" charset="0"/>
            </a:endParaRPr>
          </a:p>
          <a:p>
            <a:pPr>
              <a:defRPr/>
            </a:pPr>
            <a:r>
              <a:rPr lang="en-GB" sz="1800" b="0" kern="0" dirty="0" smtClean="0">
                <a:latin typeface="Verdana" pitchFamily="34" charset="0"/>
              </a:rPr>
              <a:t>20% Renewable Energy by 2020</a:t>
            </a:r>
          </a:p>
          <a:p>
            <a:pPr lvl="1">
              <a:buFont typeface="Verdana" pitchFamily="34" charset="0"/>
              <a:buNone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	Bio Energy (60%)</a:t>
            </a:r>
          </a:p>
          <a:p>
            <a:pPr lvl="1">
              <a:buFont typeface="Verdana" pitchFamily="34" charset="0"/>
              <a:buNone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	Wind</a:t>
            </a:r>
          </a:p>
          <a:p>
            <a:pPr lvl="1">
              <a:buFont typeface="Verdana" pitchFamily="34" charset="0"/>
              <a:buNone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	Solar</a:t>
            </a:r>
          </a:p>
          <a:p>
            <a:pPr lvl="1">
              <a:buFont typeface="Verdana" pitchFamily="34" charset="0"/>
              <a:buNone/>
              <a:defRPr/>
            </a:pPr>
            <a:r>
              <a:rPr lang="en-GB" kern="0" dirty="0" smtClean="0">
                <a:latin typeface="Verdana" pitchFamily="34" charset="0"/>
                <a:cs typeface="Arial" charset="0"/>
              </a:rPr>
              <a:t>	Hydro</a:t>
            </a:r>
          </a:p>
          <a:p>
            <a:pPr>
              <a:defRPr/>
            </a:pPr>
            <a:endParaRPr lang="en-GB" sz="1800" b="0" kern="0" dirty="0" smtClean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latin typeface="Verdana" pitchFamily="34" charset="0"/>
              </a:rPr>
              <a:t>Bio Energy Cluster: Priorities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509" y="2276872"/>
            <a:ext cx="7870825" cy="38481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dirty="0" smtClean="0">
                <a:latin typeface="Verdana" pitchFamily="34" charset="0"/>
              </a:rPr>
              <a:t>National Renewable Energy Action Plans - NREAPs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GB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dirty="0" smtClean="0">
                <a:latin typeface="Verdana" pitchFamily="34" charset="0"/>
              </a:rPr>
              <a:t>Focus: Bioenergy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endParaRPr lang="en-GB" dirty="0" smtClean="0">
              <a:latin typeface="Verdana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 smtClean="0">
                <a:latin typeface="Verdana" pitchFamily="34" charset="0"/>
              </a:rPr>
              <a:t>Mapping the potential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 smtClean="0">
                <a:latin typeface="Verdana" pitchFamily="34" charset="0"/>
              </a:rPr>
              <a:t>Technology Options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 smtClean="0">
                <a:latin typeface="Verdana" pitchFamily="34" charset="0"/>
              </a:rPr>
              <a:t>Impacts on Agriculture, Soil and Biodiversity and Water use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 smtClean="0">
                <a:latin typeface="Verdana" pitchFamily="34" charset="0"/>
              </a:rPr>
              <a:t>Energy systems/economics</a:t>
            </a:r>
            <a:r>
              <a:rPr lang="en-GB" dirty="0">
                <a:latin typeface="Verdana" pitchFamily="34" charset="0"/>
              </a:rPr>
              <a:t> – Resource Efficiency</a:t>
            </a:r>
            <a:endParaRPr lang="en-GB" dirty="0" smtClean="0">
              <a:latin typeface="Verdana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>
                <a:latin typeface="Verdana" pitchFamily="34" charset="0"/>
              </a:rPr>
              <a:t>Transport of biomass-feedstock on the Danube River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endParaRPr lang="en-GB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en-GB" dirty="0">
                <a:latin typeface="Verdana" pitchFamily="34" charset="0"/>
              </a:rPr>
              <a:t>Sustainability</a:t>
            </a:r>
          </a:p>
          <a:p>
            <a:pPr marL="0" indent="0">
              <a:defRPr/>
            </a:pPr>
            <a:endParaRPr lang="en-GB" dirty="0" smtClean="0">
              <a:latin typeface="Verdana" pitchFamily="34" charset="0"/>
            </a:endParaRPr>
          </a:p>
          <a:p>
            <a:pPr>
              <a:defRPr/>
            </a:pPr>
            <a:endParaRPr lang="en-GB" dirty="0" smtClean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04764"/>
            <a:ext cx="7870825" cy="430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latin typeface="Verdana" pitchFamily="34" charset="0"/>
              </a:rPr>
              <a:t>Bio Energy Cluster</a:t>
            </a:r>
            <a:r>
              <a:rPr lang="en-GB" sz="2400" dirty="0" smtClean="0">
                <a:latin typeface="Verdana" pitchFamily="34" charset="0"/>
              </a:rPr>
              <a:t>: Opportunities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510" y="1932732"/>
            <a:ext cx="7933934" cy="405255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>
                <a:latin typeface="Verdana" pitchFamily="34" charset="0"/>
              </a:rPr>
              <a:t>Integration between EU-Member States, Candidate/Accession countries and neighbourhood countries </a:t>
            </a:r>
            <a:r>
              <a:rPr lang="en-GB" sz="1600" dirty="0" smtClean="0">
                <a:latin typeface="Verdana" pitchFamily="34" charset="0"/>
              </a:rPr>
              <a:t>to </a:t>
            </a:r>
            <a:r>
              <a:rPr lang="en-GB" sz="1600" dirty="0">
                <a:latin typeface="Verdana" pitchFamily="34" charset="0"/>
              </a:rPr>
              <a:t>address challenges </a:t>
            </a:r>
            <a:r>
              <a:rPr lang="en-GB" sz="1600" dirty="0" smtClean="0">
                <a:latin typeface="Verdana" pitchFamily="34" charset="0"/>
              </a:rPr>
              <a:t>of </a:t>
            </a:r>
            <a:r>
              <a:rPr lang="en-GB" sz="1600" dirty="0">
                <a:latin typeface="Verdana" pitchFamily="34" charset="0"/>
              </a:rPr>
              <a:t>	</a:t>
            </a:r>
          </a:p>
          <a:p>
            <a:pPr lvl="3">
              <a:buFont typeface="Verdana" pitchFamily="34" charset="0"/>
              <a:buChar char="•"/>
            </a:pPr>
            <a:r>
              <a:rPr lang="en-GB" sz="1400" dirty="0">
                <a:latin typeface="Verdana" pitchFamily="34" charset="0"/>
              </a:rPr>
              <a:t>Environment</a:t>
            </a:r>
          </a:p>
          <a:p>
            <a:pPr lvl="3">
              <a:buFont typeface="Verdana" pitchFamily="34" charset="0"/>
              <a:buChar char="•"/>
            </a:pPr>
            <a:r>
              <a:rPr lang="en-GB" sz="1400" dirty="0">
                <a:latin typeface="Verdana" pitchFamily="34" charset="0"/>
              </a:rPr>
              <a:t>Renewable Energy</a:t>
            </a:r>
          </a:p>
          <a:p>
            <a:pPr lvl="3">
              <a:buFont typeface="Verdana" pitchFamily="34" charset="0"/>
              <a:buChar char="•"/>
            </a:pPr>
            <a:r>
              <a:rPr lang="en-GB" sz="1400" dirty="0" smtClean="0">
                <a:latin typeface="Verdana" pitchFamily="34" charset="0"/>
              </a:rPr>
              <a:t>Economic Growth</a:t>
            </a:r>
            <a:endParaRPr lang="en-GB" sz="1400" dirty="0">
              <a:latin typeface="Verdana" pitchFamily="34" charset="0"/>
            </a:endParaRPr>
          </a:p>
          <a:p>
            <a:pPr lvl="3">
              <a:buFont typeface="Verdana" pitchFamily="34" charset="0"/>
              <a:buChar char="•"/>
            </a:pPr>
            <a:r>
              <a:rPr lang="en-GB" sz="1400" dirty="0">
                <a:latin typeface="Verdana" pitchFamily="34" charset="0"/>
              </a:rPr>
              <a:t>Innovation</a:t>
            </a:r>
          </a:p>
          <a:p>
            <a:pPr>
              <a:buFont typeface="Verdana" pitchFamily="34" charset="0"/>
              <a:buChar char="•"/>
              <a:defRPr/>
            </a:pPr>
            <a:r>
              <a:rPr lang="en-GB" sz="1600" dirty="0" smtClean="0">
                <a:latin typeface="Verdana" pitchFamily="34" charset="0"/>
              </a:rPr>
              <a:t>Exploiting a rich potential</a:t>
            </a:r>
          </a:p>
          <a:p>
            <a:pPr>
              <a:buFont typeface="Verdana" pitchFamily="34" charset="0"/>
              <a:buChar char="•"/>
              <a:defRPr/>
            </a:pPr>
            <a:r>
              <a:rPr lang="en-GB" sz="1600" dirty="0" smtClean="0">
                <a:latin typeface="Verdana" pitchFamily="34" charset="0"/>
              </a:rPr>
              <a:t>Common Opportunities for Agriculture</a:t>
            </a:r>
          </a:p>
          <a:p>
            <a:pPr>
              <a:buFont typeface="Verdana" pitchFamily="34" charset="0"/>
              <a:buChar char="•"/>
              <a:defRPr/>
            </a:pPr>
            <a:r>
              <a:rPr lang="en-GB" sz="1600" dirty="0">
                <a:latin typeface="Verdana" pitchFamily="34" charset="0"/>
              </a:rPr>
              <a:t>Trade opportunities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</a:rPr>
              <a:t>Statistical transfers between Member States , joint </a:t>
            </a:r>
            <a:r>
              <a:rPr lang="en-GB" sz="1600" dirty="0">
                <a:latin typeface="Verdana" pitchFamily="34" charset="0"/>
              </a:rPr>
              <a:t>projects between Member States </a:t>
            </a:r>
            <a:r>
              <a:rPr lang="en-GB" sz="1600" dirty="0" smtClean="0">
                <a:latin typeface="Verdana" pitchFamily="34" charset="0"/>
              </a:rPr>
              <a:t>and with third countries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Verdana" pitchFamily="34" charset="0"/>
              </a:rPr>
              <a:t>Innovation </a:t>
            </a:r>
            <a:r>
              <a:rPr lang="en-GB" sz="1600" dirty="0">
                <a:latin typeface="Verdana" pitchFamily="34" charset="0"/>
              </a:rPr>
              <a:t>for advanced conversion systems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077913"/>
            <a:ext cx="8013700" cy="5810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7280" tIns="43640" rIns="87280" bIns="43640">
            <a:normAutofit/>
          </a:bodyPr>
          <a:lstStyle/>
          <a:p>
            <a:pPr algn="ctr">
              <a:tabLst>
                <a:tab pos="5295900" algn="l"/>
              </a:tabLst>
              <a:defRPr/>
            </a:pPr>
            <a:r>
              <a:rPr lang="en-GB" sz="2400" dirty="0" smtClean="0">
                <a:latin typeface="Verdana" pitchFamily="34" charset="0"/>
              </a:rPr>
              <a:t>Bio-Energy:                         Complexity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81025" y="1817688"/>
            <a:ext cx="8316913" cy="4483100"/>
            <a:chOff x="366" y="1145"/>
            <a:chExt cx="5239" cy="2824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444" y="1896"/>
              <a:ext cx="753" cy="472"/>
            </a:xfrm>
            <a:prstGeom prst="can">
              <a:avLst>
                <a:gd name="adj" fmla="val 25000"/>
              </a:avLst>
            </a:prstGeom>
            <a:solidFill>
              <a:srgbClr val="FFDED2"/>
            </a:solidFill>
            <a:ln w="31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567" y="1994"/>
              <a:ext cx="59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DED2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</a:rPr>
                <a:t>oil crops</a:t>
              </a:r>
            </a:p>
            <a:p>
              <a:r>
                <a:rPr lang="en-US" sz="1100" b="0" dirty="0">
                  <a:solidFill>
                    <a:schemeClr val="tx1"/>
                  </a:solidFill>
                  <a:latin typeface="Arial Narrow" pitchFamily="34" charset="0"/>
                </a:rPr>
                <a:t>rape, sunflower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4403" y="3619"/>
              <a:ext cx="541" cy="159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100" b="0" dirty="0">
                  <a:solidFill>
                    <a:schemeClr val="tx1"/>
                  </a:solidFill>
                  <a:latin typeface="Arial Narrow" pitchFamily="34" charset="0"/>
                </a:rPr>
                <a:t>steam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3641" y="3614"/>
              <a:ext cx="593" cy="160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100" b="0" dirty="0">
                  <a:solidFill>
                    <a:schemeClr val="tx1"/>
                  </a:solidFill>
                  <a:latin typeface="Arial Narrow" pitchFamily="34" charset="0"/>
                </a:rPr>
                <a:t>heat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701" y="3809"/>
              <a:ext cx="1544" cy="160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100" b="0" dirty="0">
                  <a:solidFill>
                    <a:schemeClr val="tx1"/>
                  </a:solidFill>
                  <a:latin typeface="Arial Narrow" pitchFamily="34" charset="0"/>
                </a:rPr>
                <a:t>cogeneration</a:t>
              </a:r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2741" y="2779"/>
              <a:ext cx="554" cy="257"/>
              <a:chOff x="4434" y="2461"/>
              <a:chExt cx="635" cy="272"/>
            </a:xfrm>
          </p:grpSpPr>
          <p:sp>
            <p:nvSpPr>
              <p:cNvPr id="11331" name="AutoShape 10"/>
              <p:cNvSpPr>
                <a:spLocks noChangeArrowheads="1"/>
              </p:cNvSpPr>
              <p:nvPr/>
            </p:nvSpPr>
            <p:spPr bwMode="auto">
              <a:xfrm>
                <a:off x="4434" y="2461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32" name="Text Box 11"/>
              <p:cNvSpPr txBox="1">
                <a:spLocks noChangeArrowheads="1"/>
              </p:cNvSpPr>
              <p:nvPr/>
            </p:nvSpPr>
            <p:spPr bwMode="auto">
              <a:xfrm>
                <a:off x="4479" y="2507"/>
                <a:ext cx="5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gasification</a:t>
                </a:r>
              </a:p>
            </p:txBody>
          </p:sp>
        </p:grpSp>
        <p:sp>
          <p:nvSpPr>
            <p:cNvPr id="11274" name="Text Box 12"/>
            <p:cNvSpPr txBox="1">
              <a:spLocks noChangeArrowheads="1"/>
            </p:cNvSpPr>
            <p:nvPr/>
          </p:nvSpPr>
          <p:spPr bwMode="auto">
            <a:xfrm>
              <a:off x="880" y="3594"/>
              <a:ext cx="1347" cy="322"/>
            </a:xfrm>
            <a:prstGeom prst="rect">
              <a:avLst/>
            </a:prstGeom>
            <a:solidFill>
              <a:srgbClr val="FFCCFF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4494"/>
                  </a:solidFill>
                  <a:latin typeface="Arial Narrow" pitchFamily="34" charset="0"/>
                </a:rPr>
                <a:t>liquid biofuels for transport</a:t>
              </a:r>
              <a:br>
                <a:rPr lang="en-US" sz="1400" dirty="0">
                  <a:solidFill>
                    <a:srgbClr val="004494"/>
                  </a:solidFill>
                  <a:latin typeface="Arial Narrow" pitchFamily="34" charset="0"/>
                </a:rPr>
              </a:br>
              <a:r>
                <a:rPr lang="en-US" sz="1400" dirty="0">
                  <a:solidFill>
                    <a:srgbClr val="004494"/>
                  </a:solidFill>
                  <a:latin typeface="Arial Narrow" pitchFamily="34" charset="0"/>
                </a:rPr>
                <a:t>(ethanol, FAME, DME, etc.)</a:t>
              </a:r>
            </a:p>
          </p:txBody>
        </p:sp>
        <p:grpSp>
          <p:nvGrpSpPr>
            <p:cNvPr id="11275" name="Group 13"/>
            <p:cNvGrpSpPr>
              <a:grpSpLocks/>
            </p:cNvGrpSpPr>
            <p:nvPr/>
          </p:nvGrpSpPr>
          <p:grpSpPr bwMode="auto">
            <a:xfrm>
              <a:off x="2108" y="2779"/>
              <a:ext cx="554" cy="257"/>
              <a:chOff x="2847" y="2462"/>
              <a:chExt cx="635" cy="272"/>
            </a:xfrm>
          </p:grpSpPr>
          <p:sp>
            <p:nvSpPr>
              <p:cNvPr id="11329" name="AutoShape 14"/>
              <p:cNvSpPr>
                <a:spLocks noChangeArrowheads="1"/>
              </p:cNvSpPr>
              <p:nvPr/>
            </p:nvSpPr>
            <p:spPr bwMode="auto">
              <a:xfrm>
                <a:off x="2847" y="2462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30" name="Text Box 15"/>
              <p:cNvSpPr txBox="1">
                <a:spLocks noChangeArrowheads="1"/>
              </p:cNvSpPr>
              <p:nvPr/>
            </p:nvSpPr>
            <p:spPr bwMode="auto">
              <a:xfrm>
                <a:off x="2892" y="2508"/>
                <a:ext cx="5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pPr algn="ctr"/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pyrolysis</a:t>
                </a:r>
              </a:p>
            </p:txBody>
          </p:sp>
        </p:grpSp>
        <p:grpSp>
          <p:nvGrpSpPr>
            <p:cNvPr id="11276" name="Group 16"/>
            <p:cNvGrpSpPr>
              <a:grpSpLocks/>
            </p:cNvGrpSpPr>
            <p:nvPr/>
          </p:nvGrpSpPr>
          <p:grpSpPr bwMode="auto">
            <a:xfrm>
              <a:off x="3413" y="2779"/>
              <a:ext cx="555" cy="257"/>
              <a:chOff x="5296" y="2462"/>
              <a:chExt cx="635" cy="272"/>
            </a:xfrm>
          </p:grpSpPr>
          <p:sp>
            <p:nvSpPr>
              <p:cNvPr id="11327" name="AutoShape 17"/>
              <p:cNvSpPr>
                <a:spLocks noChangeArrowheads="1"/>
              </p:cNvSpPr>
              <p:nvPr/>
            </p:nvSpPr>
            <p:spPr bwMode="auto">
              <a:xfrm>
                <a:off x="5296" y="2462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8" name="Text Box 18"/>
              <p:cNvSpPr txBox="1">
                <a:spLocks noChangeArrowheads="1"/>
              </p:cNvSpPr>
              <p:nvPr/>
            </p:nvSpPr>
            <p:spPr bwMode="auto">
              <a:xfrm>
                <a:off x="5341" y="2508"/>
                <a:ext cx="5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combustion</a:t>
                </a:r>
              </a:p>
            </p:txBody>
          </p:sp>
        </p:grpSp>
        <p:grpSp>
          <p:nvGrpSpPr>
            <p:cNvPr id="11277" name="Group 19"/>
            <p:cNvGrpSpPr>
              <a:grpSpLocks/>
            </p:cNvGrpSpPr>
            <p:nvPr/>
          </p:nvGrpSpPr>
          <p:grpSpPr bwMode="auto">
            <a:xfrm>
              <a:off x="524" y="2780"/>
              <a:ext cx="554" cy="257"/>
              <a:chOff x="759" y="2461"/>
              <a:chExt cx="635" cy="272"/>
            </a:xfrm>
          </p:grpSpPr>
          <p:sp>
            <p:nvSpPr>
              <p:cNvPr id="11325" name="AutoShape 20"/>
              <p:cNvSpPr>
                <a:spLocks noChangeArrowheads="1"/>
              </p:cNvSpPr>
              <p:nvPr/>
            </p:nvSpPr>
            <p:spPr bwMode="auto">
              <a:xfrm>
                <a:off x="759" y="2461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6" name="Text Box 21"/>
              <p:cNvSpPr txBox="1">
                <a:spLocks noChangeArrowheads="1"/>
              </p:cNvSpPr>
              <p:nvPr/>
            </p:nvSpPr>
            <p:spPr bwMode="auto">
              <a:xfrm>
                <a:off x="760" y="2507"/>
                <a:ext cx="590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pPr algn="ctr"/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esterification</a:t>
                </a:r>
              </a:p>
            </p:txBody>
          </p:sp>
        </p:grpSp>
        <p:grpSp>
          <p:nvGrpSpPr>
            <p:cNvPr id="11278" name="Group 22"/>
            <p:cNvGrpSpPr>
              <a:grpSpLocks/>
            </p:cNvGrpSpPr>
            <p:nvPr/>
          </p:nvGrpSpPr>
          <p:grpSpPr bwMode="auto">
            <a:xfrm>
              <a:off x="1356" y="2780"/>
              <a:ext cx="554" cy="264"/>
              <a:chOff x="1667" y="2461"/>
              <a:chExt cx="635" cy="280"/>
            </a:xfrm>
          </p:grpSpPr>
          <p:sp>
            <p:nvSpPr>
              <p:cNvPr id="11323" name="AutoShape 23"/>
              <p:cNvSpPr>
                <a:spLocks noChangeArrowheads="1"/>
              </p:cNvSpPr>
              <p:nvPr/>
            </p:nvSpPr>
            <p:spPr bwMode="auto">
              <a:xfrm>
                <a:off x="1667" y="2461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4" name="Text Box 24"/>
              <p:cNvSpPr txBox="1">
                <a:spLocks noChangeArrowheads="1"/>
              </p:cNvSpPr>
              <p:nvPr/>
            </p:nvSpPr>
            <p:spPr bwMode="auto">
              <a:xfrm>
                <a:off x="1712" y="2461"/>
                <a:ext cx="59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hydrolysis/</a:t>
                </a:r>
                <a:b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fermentation</a:t>
                </a:r>
              </a:p>
            </p:txBody>
          </p:sp>
        </p:grpSp>
        <p:grpSp>
          <p:nvGrpSpPr>
            <p:cNvPr id="11279" name="Group 25"/>
            <p:cNvGrpSpPr>
              <a:grpSpLocks/>
            </p:cNvGrpSpPr>
            <p:nvPr/>
          </p:nvGrpSpPr>
          <p:grpSpPr bwMode="auto">
            <a:xfrm>
              <a:off x="2662" y="1790"/>
              <a:ext cx="1029" cy="644"/>
              <a:chOff x="4389" y="1464"/>
              <a:chExt cx="1179" cy="680"/>
            </a:xfrm>
          </p:grpSpPr>
          <p:sp>
            <p:nvSpPr>
              <p:cNvPr id="11321" name="AutoShape 26"/>
              <p:cNvSpPr>
                <a:spLocks noChangeArrowheads="1"/>
              </p:cNvSpPr>
              <p:nvPr/>
            </p:nvSpPr>
            <p:spPr bwMode="auto">
              <a:xfrm>
                <a:off x="4389" y="1464"/>
                <a:ext cx="1088" cy="680"/>
              </a:xfrm>
              <a:prstGeom prst="can">
                <a:avLst>
                  <a:gd name="adj" fmla="val 25000"/>
                </a:avLst>
              </a:prstGeom>
              <a:solidFill>
                <a:srgbClr val="99FFCC"/>
              </a:solidFill>
              <a:ln w="317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2" name="Text Box 27"/>
              <p:cNvSpPr txBox="1">
                <a:spLocks noChangeArrowheads="1"/>
              </p:cNvSpPr>
              <p:nvPr/>
            </p:nvSpPr>
            <p:spPr bwMode="auto">
              <a:xfrm>
                <a:off x="4480" y="1600"/>
                <a:ext cx="1088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r>
                  <a:rPr lang="en-US" sz="1100" dirty="0">
                    <a:solidFill>
                      <a:schemeClr val="tx1"/>
                    </a:solidFill>
                    <a:latin typeface="Arial Narrow" pitchFamily="34" charset="0"/>
                  </a:rPr>
                  <a:t>solid biomass</a:t>
                </a:r>
              </a:p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crop residues</a:t>
                </a:r>
              </a:p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SRF &amp; grasses</a:t>
                </a:r>
              </a:p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wood residues &amp; waste</a:t>
                </a:r>
              </a:p>
            </p:txBody>
          </p:sp>
        </p:grpSp>
        <p:grpSp>
          <p:nvGrpSpPr>
            <p:cNvPr id="11280" name="Group 28"/>
            <p:cNvGrpSpPr>
              <a:grpSpLocks/>
            </p:cNvGrpSpPr>
            <p:nvPr/>
          </p:nvGrpSpPr>
          <p:grpSpPr bwMode="auto">
            <a:xfrm>
              <a:off x="4126" y="1790"/>
              <a:ext cx="753" cy="472"/>
              <a:chOff x="3119" y="1509"/>
              <a:chExt cx="862" cy="499"/>
            </a:xfrm>
          </p:grpSpPr>
          <p:sp>
            <p:nvSpPr>
              <p:cNvPr id="11319" name="AutoShape 29"/>
              <p:cNvSpPr>
                <a:spLocks noChangeArrowheads="1"/>
              </p:cNvSpPr>
              <p:nvPr/>
            </p:nvSpPr>
            <p:spPr bwMode="auto">
              <a:xfrm>
                <a:off x="3119" y="1509"/>
                <a:ext cx="862" cy="499"/>
              </a:xfrm>
              <a:prstGeom prst="can">
                <a:avLst>
                  <a:gd name="adj" fmla="val 25000"/>
                </a:avLst>
              </a:prstGeom>
              <a:solidFill>
                <a:srgbClr val="CC9900"/>
              </a:solidFill>
              <a:ln w="317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20" name="Text Box 30"/>
              <p:cNvSpPr txBox="1">
                <a:spLocks noChangeArrowheads="1"/>
              </p:cNvSpPr>
              <p:nvPr/>
            </p:nvSpPr>
            <p:spPr bwMode="auto">
              <a:xfrm>
                <a:off x="3209" y="1600"/>
                <a:ext cx="726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r>
                  <a:rPr lang="en-US" sz="1100" dirty="0">
                    <a:solidFill>
                      <a:schemeClr val="tx1"/>
                    </a:solidFill>
                    <a:latin typeface="Arial Narrow" pitchFamily="34" charset="0"/>
                  </a:rPr>
                  <a:t>wet biomass</a:t>
                </a:r>
              </a:p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manure</a:t>
                </a:r>
              </a:p>
              <a:p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organic waste</a:t>
                </a:r>
              </a:p>
            </p:txBody>
          </p:sp>
        </p:grpSp>
        <p:grpSp>
          <p:nvGrpSpPr>
            <p:cNvPr id="11281" name="Group 31"/>
            <p:cNvGrpSpPr>
              <a:grpSpLocks/>
            </p:cNvGrpSpPr>
            <p:nvPr/>
          </p:nvGrpSpPr>
          <p:grpSpPr bwMode="auto">
            <a:xfrm>
              <a:off x="4206" y="2779"/>
              <a:ext cx="554" cy="264"/>
              <a:chOff x="3618" y="2461"/>
              <a:chExt cx="635" cy="280"/>
            </a:xfrm>
          </p:grpSpPr>
          <p:sp>
            <p:nvSpPr>
              <p:cNvPr id="11317" name="AutoShape 32"/>
              <p:cNvSpPr>
                <a:spLocks noChangeArrowheads="1"/>
              </p:cNvSpPr>
              <p:nvPr/>
            </p:nvSpPr>
            <p:spPr bwMode="auto">
              <a:xfrm>
                <a:off x="3618" y="2461"/>
                <a:ext cx="635" cy="272"/>
              </a:xfrm>
              <a:prstGeom prst="flowChartTerminator">
                <a:avLst/>
              </a:prstGeom>
              <a:solidFill>
                <a:srgbClr val="FFCC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1318" name="Text Box 33"/>
              <p:cNvSpPr txBox="1">
                <a:spLocks noChangeArrowheads="1"/>
              </p:cNvSpPr>
              <p:nvPr/>
            </p:nvSpPr>
            <p:spPr bwMode="auto">
              <a:xfrm>
                <a:off x="3618" y="2461"/>
                <a:ext cx="635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2589" tIns="41294" rIns="82589" bIns="41294">
                <a:spAutoFit/>
              </a:bodyPr>
              <a:lstStyle>
                <a:lvl1pPr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1pPr>
                <a:lvl2pPr marL="742950" indent="-28575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2pPr>
                <a:lvl3pPr marL="11430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3pPr>
                <a:lvl4pPr marL="16002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4pPr>
                <a:lvl5pPr marL="2057400" indent="-228600" defTabSz="825500" eaLnBrk="0" hangingPunct="0"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600" b="1">
                    <a:solidFill>
                      <a:srgbClr val="FFD624"/>
                    </a:solidFill>
                    <a:latin typeface="Verdana" pitchFamily="34" charset="0"/>
                    <a:ea typeface="ＭＳ Ｐゴシック" pitchFamily="23" charset="-128"/>
                  </a:defRPr>
                </a:lvl9pPr>
              </a:lstStyle>
              <a:p>
                <a:pPr algn="ctr"/>
                <a:r>
                  <a:rPr lang="en-US" sz="1100" b="0" dirty="0">
                    <a:solidFill>
                      <a:schemeClr val="tx1"/>
                    </a:solidFill>
                    <a:latin typeface="Arial Narrow" pitchFamily="34" charset="0"/>
                  </a:rPr>
                  <a:t>anaerobic fermentation</a:t>
                </a:r>
              </a:p>
            </p:txBody>
          </p:sp>
        </p:grpSp>
        <p:sp>
          <p:nvSpPr>
            <p:cNvPr id="11282" name="Line 34"/>
            <p:cNvSpPr>
              <a:spLocks noChangeShapeType="1"/>
            </p:cNvSpPr>
            <p:nvPr/>
          </p:nvSpPr>
          <p:spPr bwMode="auto">
            <a:xfrm>
              <a:off x="3216" y="2435"/>
              <a:ext cx="475" cy="3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83" name="AutoShape 35"/>
            <p:cNvSpPr>
              <a:spLocks noChangeArrowheads="1"/>
            </p:cNvSpPr>
            <p:nvPr/>
          </p:nvSpPr>
          <p:spPr bwMode="auto">
            <a:xfrm>
              <a:off x="1395" y="1918"/>
              <a:ext cx="871" cy="473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31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284" name="Text Box 36"/>
            <p:cNvSpPr txBox="1">
              <a:spLocks noChangeArrowheads="1"/>
            </p:cNvSpPr>
            <p:nvPr/>
          </p:nvSpPr>
          <p:spPr bwMode="auto">
            <a:xfrm>
              <a:off x="1434" y="2004"/>
              <a:ext cx="87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  <a:latin typeface="Arial Narrow" pitchFamily="34" charset="0"/>
                </a:rPr>
                <a:t>sugar &amp; starch crops</a:t>
              </a:r>
            </a:p>
            <a:p>
              <a:r>
                <a:rPr lang="en-US" sz="1100" b="0" dirty="0">
                  <a:solidFill>
                    <a:schemeClr val="tx1"/>
                  </a:solidFill>
                  <a:latin typeface="Arial Narrow" pitchFamily="34" charset="0"/>
                </a:rPr>
                <a:t>cereals, sugar beet, sorghum</a:t>
              </a:r>
            </a:p>
          </p:txBody>
        </p:sp>
        <p:sp>
          <p:nvSpPr>
            <p:cNvPr id="11285" name="Line 37"/>
            <p:cNvSpPr>
              <a:spLocks noChangeShapeType="1"/>
            </p:cNvSpPr>
            <p:nvPr/>
          </p:nvSpPr>
          <p:spPr bwMode="auto">
            <a:xfrm flipH="1">
              <a:off x="3018" y="2435"/>
              <a:ext cx="119" cy="3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86" name="Line 38"/>
            <p:cNvSpPr>
              <a:spLocks noChangeShapeType="1"/>
            </p:cNvSpPr>
            <p:nvPr/>
          </p:nvSpPr>
          <p:spPr bwMode="auto">
            <a:xfrm flipH="1">
              <a:off x="2385" y="2435"/>
              <a:ext cx="672" cy="3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87" name="Line 39"/>
            <p:cNvSpPr>
              <a:spLocks noChangeShapeType="1"/>
            </p:cNvSpPr>
            <p:nvPr/>
          </p:nvSpPr>
          <p:spPr bwMode="auto">
            <a:xfrm flipH="1">
              <a:off x="1712" y="2435"/>
              <a:ext cx="1227" cy="344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88" name="Line 40"/>
            <p:cNvSpPr>
              <a:spLocks noChangeShapeType="1"/>
            </p:cNvSpPr>
            <p:nvPr/>
          </p:nvSpPr>
          <p:spPr bwMode="auto">
            <a:xfrm flipH="1">
              <a:off x="4483" y="2262"/>
              <a:ext cx="0" cy="517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89" name="Line 41"/>
            <p:cNvSpPr>
              <a:spLocks noChangeShapeType="1"/>
            </p:cNvSpPr>
            <p:nvPr/>
          </p:nvSpPr>
          <p:spPr bwMode="auto">
            <a:xfrm>
              <a:off x="761" y="2374"/>
              <a:ext cx="40" cy="4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0" name="Line 42"/>
            <p:cNvSpPr>
              <a:spLocks noChangeShapeType="1"/>
            </p:cNvSpPr>
            <p:nvPr/>
          </p:nvSpPr>
          <p:spPr bwMode="auto">
            <a:xfrm flipH="1">
              <a:off x="1632" y="2391"/>
              <a:ext cx="159" cy="388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1" name="Line 43"/>
            <p:cNvSpPr>
              <a:spLocks noChangeShapeType="1"/>
            </p:cNvSpPr>
            <p:nvPr/>
          </p:nvSpPr>
          <p:spPr bwMode="auto">
            <a:xfrm flipH="1">
              <a:off x="801" y="1359"/>
              <a:ext cx="534" cy="5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2" name="Line 44"/>
            <p:cNvSpPr>
              <a:spLocks noChangeShapeType="1"/>
            </p:cNvSpPr>
            <p:nvPr/>
          </p:nvSpPr>
          <p:spPr bwMode="auto">
            <a:xfrm>
              <a:off x="1335" y="1360"/>
              <a:ext cx="456" cy="55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3" name="Line 45"/>
            <p:cNvSpPr>
              <a:spLocks noChangeShapeType="1"/>
            </p:cNvSpPr>
            <p:nvPr/>
          </p:nvSpPr>
          <p:spPr bwMode="auto">
            <a:xfrm>
              <a:off x="1335" y="1359"/>
              <a:ext cx="1604" cy="4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4" name="Line 46"/>
            <p:cNvSpPr>
              <a:spLocks noChangeShapeType="1"/>
            </p:cNvSpPr>
            <p:nvPr/>
          </p:nvSpPr>
          <p:spPr bwMode="auto">
            <a:xfrm>
              <a:off x="1335" y="1359"/>
              <a:ext cx="2986" cy="43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5" name="Line 47"/>
            <p:cNvSpPr>
              <a:spLocks noChangeShapeType="1"/>
            </p:cNvSpPr>
            <p:nvPr/>
          </p:nvSpPr>
          <p:spPr bwMode="auto">
            <a:xfrm>
              <a:off x="3098" y="1360"/>
              <a:ext cx="0" cy="4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6" name="Line 48"/>
            <p:cNvSpPr>
              <a:spLocks noChangeShapeType="1"/>
            </p:cNvSpPr>
            <p:nvPr/>
          </p:nvSpPr>
          <p:spPr bwMode="auto">
            <a:xfrm>
              <a:off x="4483" y="1360"/>
              <a:ext cx="0" cy="43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7" name="Line 49"/>
            <p:cNvSpPr>
              <a:spLocks noChangeShapeType="1"/>
            </p:cNvSpPr>
            <p:nvPr/>
          </p:nvSpPr>
          <p:spPr bwMode="auto">
            <a:xfrm flipH="1">
              <a:off x="3295" y="1360"/>
              <a:ext cx="1188" cy="43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8" name="Line 50"/>
            <p:cNvSpPr>
              <a:spLocks noChangeShapeType="1"/>
            </p:cNvSpPr>
            <p:nvPr/>
          </p:nvSpPr>
          <p:spPr bwMode="auto">
            <a:xfrm>
              <a:off x="801" y="3036"/>
              <a:ext cx="792" cy="55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99" name="Line 51"/>
            <p:cNvSpPr>
              <a:spLocks noChangeShapeType="1"/>
            </p:cNvSpPr>
            <p:nvPr/>
          </p:nvSpPr>
          <p:spPr bwMode="auto">
            <a:xfrm>
              <a:off x="3493" y="3423"/>
              <a:ext cx="1148" cy="17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0" name="Line 52"/>
            <p:cNvSpPr>
              <a:spLocks noChangeShapeType="1"/>
            </p:cNvSpPr>
            <p:nvPr/>
          </p:nvSpPr>
          <p:spPr bwMode="auto">
            <a:xfrm flipH="1">
              <a:off x="3057" y="3423"/>
              <a:ext cx="397" cy="1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1" name="Line 53"/>
            <p:cNvSpPr>
              <a:spLocks noChangeShapeType="1"/>
            </p:cNvSpPr>
            <p:nvPr/>
          </p:nvSpPr>
          <p:spPr bwMode="auto">
            <a:xfrm>
              <a:off x="3454" y="3423"/>
              <a:ext cx="514" cy="17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2" name="Line 54"/>
            <p:cNvSpPr>
              <a:spLocks noChangeShapeType="1"/>
            </p:cNvSpPr>
            <p:nvPr/>
          </p:nvSpPr>
          <p:spPr bwMode="auto">
            <a:xfrm flipH="1">
              <a:off x="3454" y="3423"/>
              <a:ext cx="0" cy="38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3" name="Line 55"/>
            <p:cNvSpPr>
              <a:spLocks noChangeShapeType="1"/>
            </p:cNvSpPr>
            <p:nvPr/>
          </p:nvSpPr>
          <p:spPr bwMode="auto">
            <a:xfrm flipH="1">
              <a:off x="3454" y="3036"/>
              <a:ext cx="1029" cy="387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4" name="Line 56"/>
            <p:cNvSpPr>
              <a:spLocks noChangeShapeType="1"/>
            </p:cNvSpPr>
            <p:nvPr/>
          </p:nvSpPr>
          <p:spPr bwMode="auto">
            <a:xfrm flipH="1">
              <a:off x="3454" y="3036"/>
              <a:ext cx="237" cy="3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5" name="Line 57"/>
            <p:cNvSpPr>
              <a:spLocks noChangeShapeType="1"/>
            </p:cNvSpPr>
            <p:nvPr/>
          </p:nvSpPr>
          <p:spPr bwMode="auto">
            <a:xfrm>
              <a:off x="3018" y="3036"/>
              <a:ext cx="436" cy="3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6" name="Line 58"/>
            <p:cNvSpPr>
              <a:spLocks noChangeShapeType="1"/>
            </p:cNvSpPr>
            <p:nvPr/>
          </p:nvSpPr>
          <p:spPr bwMode="auto">
            <a:xfrm>
              <a:off x="2424" y="3036"/>
              <a:ext cx="1030" cy="3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7" name="Line 59"/>
            <p:cNvSpPr>
              <a:spLocks noChangeShapeType="1"/>
            </p:cNvSpPr>
            <p:nvPr/>
          </p:nvSpPr>
          <p:spPr bwMode="auto">
            <a:xfrm flipH="1">
              <a:off x="1791" y="3423"/>
              <a:ext cx="1622" cy="1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08" name="Text Box 60"/>
            <p:cNvSpPr txBox="1">
              <a:spLocks noChangeArrowheads="1"/>
            </p:cNvSpPr>
            <p:nvPr/>
          </p:nvSpPr>
          <p:spPr bwMode="auto">
            <a:xfrm>
              <a:off x="366" y="1145"/>
              <a:ext cx="1939" cy="208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Arial Narrow" pitchFamily="34" charset="0"/>
                </a:rPr>
                <a:t>agriculture</a:t>
              </a:r>
            </a:p>
          </p:txBody>
        </p:sp>
        <p:sp>
          <p:nvSpPr>
            <p:cNvPr id="11309" name="Text Box 61"/>
            <p:cNvSpPr txBox="1">
              <a:spLocks noChangeArrowheads="1"/>
            </p:cNvSpPr>
            <p:nvPr/>
          </p:nvSpPr>
          <p:spPr bwMode="auto">
            <a:xfrm>
              <a:off x="2543" y="1145"/>
              <a:ext cx="1109" cy="208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Arial Narrow" pitchFamily="34" charset="0"/>
                </a:rPr>
                <a:t>forestry</a:t>
              </a:r>
            </a:p>
          </p:txBody>
        </p:sp>
        <p:sp>
          <p:nvSpPr>
            <p:cNvPr id="11310" name="Text Box 62"/>
            <p:cNvSpPr txBox="1">
              <a:spLocks noChangeArrowheads="1"/>
            </p:cNvSpPr>
            <p:nvPr/>
          </p:nvSpPr>
          <p:spPr bwMode="auto">
            <a:xfrm>
              <a:off x="3928" y="1145"/>
              <a:ext cx="1426" cy="208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600" b="0" dirty="0">
                  <a:solidFill>
                    <a:schemeClr val="tx1"/>
                  </a:solidFill>
                  <a:latin typeface="Arial Narrow" pitchFamily="34" charset="0"/>
                </a:rPr>
                <a:t>domestic &amp; industrial waste</a:t>
              </a:r>
            </a:p>
          </p:txBody>
        </p:sp>
        <p:sp>
          <p:nvSpPr>
            <p:cNvPr id="11311" name="Text Box 63"/>
            <p:cNvSpPr txBox="1">
              <a:spLocks noChangeArrowheads="1"/>
            </p:cNvSpPr>
            <p:nvPr/>
          </p:nvSpPr>
          <p:spPr bwMode="auto">
            <a:xfrm>
              <a:off x="4995" y="2735"/>
              <a:ext cx="54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400" b="0" i="1" dirty="0">
                  <a:solidFill>
                    <a:srgbClr val="CC0000"/>
                  </a:solidFill>
                  <a:latin typeface="Arial Narrow" pitchFamily="34" charset="0"/>
                </a:rPr>
                <a:t>conversion</a:t>
              </a:r>
              <a:br>
                <a:rPr lang="en-US" sz="1400" b="0" i="1" dirty="0">
                  <a:solidFill>
                    <a:srgbClr val="CC0000"/>
                  </a:solidFill>
                  <a:latin typeface="Arial Narrow" pitchFamily="34" charset="0"/>
                </a:rPr>
              </a:br>
              <a:r>
                <a:rPr lang="en-US" sz="1400" b="0" i="1" dirty="0">
                  <a:solidFill>
                    <a:srgbClr val="CC0000"/>
                  </a:solidFill>
                  <a:latin typeface="Arial Narrow" pitchFamily="34" charset="0"/>
                </a:rPr>
                <a:t>technology</a:t>
              </a:r>
            </a:p>
          </p:txBody>
        </p:sp>
        <p:sp>
          <p:nvSpPr>
            <p:cNvPr id="11312" name="Text Box 64"/>
            <p:cNvSpPr txBox="1">
              <a:spLocks noChangeArrowheads="1"/>
            </p:cNvSpPr>
            <p:nvPr/>
          </p:nvSpPr>
          <p:spPr bwMode="auto">
            <a:xfrm>
              <a:off x="4994" y="3594"/>
              <a:ext cx="611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400" b="0" i="1" dirty="0">
                  <a:solidFill>
                    <a:srgbClr val="CC0000"/>
                  </a:solidFill>
                  <a:latin typeface="Arial Narrow" pitchFamily="34" charset="0"/>
                </a:rPr>
                <a:t>mode of use</a:t>
              </a:r>
            </a:p>
          </p:txBody>
        </p:sp>
        <p:sp>
          <p:nvSpPr>
            <p:cNvPr id="11313" name="Text Box 65"/>
            <p:cNvSpPr txBox="1">
              <a:spLocks noChangeArrowheads="1"/>
            </p:cNvSpPr>
            <p:nvPr/>
          </p:nvSpPr>
          <p:spPr bwMode="auto">
            <a:xfrm>
              <a:off x="4995" y="1918"/>
              <a:ext cx="46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400" b="0" i="1" dirty="0">
                  <a:solidFill>
                    <a:srgbClr val="CC0000"/>
                  </a:solidFill>
                  <a:latin typeface="Arial Narrow" pitchFamily="34" charset="0"/>
                </a:rPr>
                <a:t>resource</a:t>
              </a:r>
            </a:p>
          </p:txBody>
        </p:sp>
        <p:sp>
          <p:nvSpPr>
            <p:cNvPr id="11314" name="Text Box 66"/>
            <p:cNvSpPr txBox="1">
              <a:spLocks noChangeArrowheads="1"/>
            </p:cNvSpPr>
            <p:nvPr/>
          </p:nvSpPr>
          <p:spPr bwMode="auto">
            <a:xfrm>
              <a:off x="2701" y="3594"/>
              <a:ext cx="673" cy="18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589" tIns="41294" rIns="82589" bIns="41294">
              <a:spAutoFit/>
            </a:bodyPr>
            <a:lstStyle>
              <a:lvl1pPr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1pPr>
              <a:lvl2pPr marL="742950" indent="-28575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2pPr>
              <a:lvl3pPr marL="11430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3pPr>
              <a:lvl4pPr marL="16002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4pPr>
              <a:lvl5pPr marL="2057400" indent="-228600" defTabSz="8255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23" charset="-128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4494"/>
                  </a:solidFill>
                  <a:latin typeface="Arial Narrow" pitchFamily="34" charset="0"/>
                </a:rPr>
                <a:t>Electricity</a:t>
              </a:r>
            </a:p>
          </p:txBody>
        </p:sp>
        <p:sp>
          <p:nvSpPr>
            <p:cNvPr id="11315" name="AutoShape 67"/>
            <p:cNvSpPr>
              <a:spLocks noChangeArrowheads="1"/>
            </p:cNvSpPr>
            <p:nvPr/>
          </p:nvSpPr>
          <p:spPr bwMode="auto">
            <a:xfrm rot="10800000">
              <a:off x="444" y="3552"/>
              <a:ext cx="436" cy="386"/>
            </a:xfrm>
            <a:prstGeom prst="leftArrow">
              <a:avLst>
                <a:gd name="adj1" fmla="val 50000"/>
                <a:gd name="adj2" fmla="val 28238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316" name="AutoShape 68"/>
            <p:cNvSpPr>
              <a:spLocks noChangeArrowheads="1"/>
            </p:cNvSpPr>
            <p:nvPr/>
          </p:nvSpPr>
          <p:spPr bwMode="auto">
            <a:xfrm rot="10800000">
              <a:off x="2385" y="3508"/>
              <a:ext cx="316" cy="343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69" name="Line 50"/>
          <p:cNvSpPr>
            <a:spLocks noChangeShapeType="1"/>
          </p:cNvSpPr>
          <p:nvPr/>
        </p:nvSpPr>
        <p:spPr bwMode="auto">
          <a:xfrm flipH="1">
            <a:off x="2528888" y="4830763"/>
            <a:ext cx="63499" cy="8747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0" name="Line 50"/>
          <p:cNvSpPr>
            <a:spLocks noChangeShapeType="1"/>
          </p:cNvSpPr>
          <p:nvPr/>
        </p:nvSpPr>
        <p:spPr bwMode="auto">
          <a:xfrm>
            <a:off x="2590800" y="4849813"/>
            <a:ext cx="2922587" cy="5842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/>
          </a:p>
        </p:txBody>
      </p:sp>
      <p:pic>
        <p:nvPicPr>
          <p:cNvPr id="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" y="2771172"/>
            <a:ext cx="4114800" cy="29260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spect="1" noChangeArrowheads="1"/>
          </p:cNvSpPr>
          <p:nvPr/>
        </p:nvSpPr>
        <p:spPr bwMode="auto">
          <a:xfrm>
            <a:off x="396875" y="1958033"/>
            <a:ext cx="29845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Is there enough biomass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to reach these targets?</a:t>
            </a: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23812" y="1187450"/>
            <a:ext cx="90486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eaLnBrk="0" hangingPunct="0">
              <a:defRPr/>
            </a:pPr>
            <a:r>
              <a:rPr lang="en-GB" sz="2400" dirty="0">
                <a:solidFill>
                  <a:srgbClr val="006600"/>
                </a:solidFill>
              </a:rPr>
              <a:t>National Renewable Energy Action Plans</a:t>
            </a:r>
            <a:br>
              <a:rPr lang="en-GB" sz="2400" dirty="0">
                <a:solidFill>
                  <a:srgbClr val="006600"/>
                </a:solidFill>
              </a:rPr>
            </a:br>
            <a:r>
              <a:rPr lang="en-GB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Biomass </a:t>
            </a:r>
            <a:r>
              <a:rPr 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domestic supply</a:t>
            </a:r>
          </a:p>
        </p:txBody>
      </p:sp>
      <p:sp>
        <p:nvSpPr>
          <p:cNvPr id="9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544108" y="5761372"/>
            <a:ext cx="31321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-better mobilisation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-energy crops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-imports from abroad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841338"/>
              </p:ext>
            </p:extLst>
          </p:nvPr>
        </p:nvGraphicFramePr>
        <p:xfrm>
          <a:off x="4860032" y="2758707"/>
          <a:ext cx="41148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34A9B-29D5-4A57-AF77-20259591BF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6474B7-1761-4F7C-81D7-83BF04F6CA62}" type="datetime3">
              <a:rPr lang="en-US" smtClean="0"/>
              <a:pPr>
                <a:defRPr/>
              </a:pPr>
              <a:t>13 June 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47564" y="1340768"/>
            <a:ext cx="7870825" cy="9520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sz="2400" dirty="0" smtClean="0">
                <a:latin typeface="Verdana" pitchFamily="34" charset="0"/>
              </a:rPr>
              <a:t>National Renewable Energy Action Plans</a:t>
            </a:r>
            <a:br>
              <a:rPr lang="en-GB" sz="2400" dirty="0" smtClean="0">
                <a:latin typeface="Verdana" pitchFamily="34" charset="0"/>
              </a:rPr>
            </a:br>
            <a:r>
              <a:rPr lang="en-GB" sz="2400" dirty="0" smtClean="0">
                <a:latin typeface="Verdana" pitchFamily="34" charset="0"/>
              </a:rPr>
              <a:t/>
            </a:r>
            <a:br>
              <a:rPr lang="en-GB" sz="2400" dirty="0" smtClean="0">
                <a:latin typeface="Verdana" pitchFamily="34" charset="0"/>
              </a:rPr>
            </a:br>
            <a:r>
              <a:rPr lang="en-GB" sz="1800" dirty="0" smtClean="0">
                <a:latin typeface="Verdana" pitchFamily="34" charset="0"/>
              </a:rPr>
              <a:t>Domestic Biomass Supply +46%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95802"/>
              </p:ext>
            </p:extLst>
          </p:nvPr>
        </p:nvGraphicFramePr>
        <p:xfrm>
          <a:off x="811213" y="2349500"/>
          <a:ext cx="7521575" cy="406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Chart" r:id="rId3" imgW="8134398" imgH="4076807" progId="MSGraph.Chart.8">
                  <p:embed followColorScheme="full"/>
                </p:oleObj>
              </mc:Choice>
              <mc:Fallback>
                <p:oleObj name="Chart" r:id="rId3" imgW="8134398" imgH="407680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349500"/>
                        <a:ext cx="7521575" cy="4068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688" y="6382350"/>
            <a:ext cx="2520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0" dirty="0" smtClean="0">
                <a:solidFill>
                  <a:schemeClr val="tx1"/>
                </a:solidFill>
              </a:rPr>
              <a:t>N/A</a:t>
            </a:r>
            <a:r>
              <a:rPr lang="en-GB" sz="1400" b="0" dirty="0">
                <a:solidFill>
                  <a:schemeClr val="tx1"/>
                </a:solidFill>
              </a:rPr>
              <a:t>:      BA, ME, MD, UA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332656"/>
            <a:ext cx="1318331" cy="5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JRC_Slide_Template_EN</Template>
  <TotalTime>18404</TotalTime>
  <Words>848</Words>
  <Application>Microsoft Office PowerPoint</Application>
  <PresentationFormat>On-screen Show (4:3)</PresentationFormat>
  <Paragraphs>225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JRC_Slide_Template_EN</vt:lpstr>
      <vt:lpstr>Chart</vt:lpstr>
      <vt:lpstr>Scientific Support to the Danube Strategy The Danube Bio-Energy Nexus  Nicolae Scarlat, Renewable Energy Unit</vt:lpstr>
      <vt:lpstr>PowerPoint Presentation</vt:lpstr>
      <vt:lpstr>PowerPoint Presentation</vt:lpstr>
      <vt:lpstr>Bio Energy Nexus</vt:lpstr>
      <vt:lpstr>Bio Energy Cluster: Priorities</vt:lpstr>
      <vt:lpstr>Bio Energy Cluster: Opportunities</vt:lpstr>
      <vt:lpstr>Bio-Energy:                         Complexity</vt:lpstr>
      <vt:lpstr>PowerPoint Presentation</vt:lpstr>
      <vt:lpstr>National Renewable Energy Action Plans  Domestic Biomass Supply +46%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Wish-list Items, by Work-package </vt:lpstr>
      <vt:lpstr>Contribution to / from participants</vt:lpstr>
      <vt:lpstr>Do not forget:</vt:lpstr>
      <vt:lpstr>Thank you on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user</cp:lastModifiedBy>
  <cp:revision>110</cp:revision>
  <dcterms:created xsi:type="dcterms:W3CDTF">2012-03-21T15:19:35Z</dcterms:created>
  <dcterms:modified xsi:type="dcterms:W3CDTF">2013-06-13T06:22:00Z</dcterms:modified>
</cp:coreProperties>
</file>