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72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1" autoAdjust="0"/>
    <p:restoredTop sz="0" autoAdjust="0"/>
  </p:normalViewPr>
  <p:slideViewPr>
    <p:cSldViewPr>
      <p:cViewPr>
        <p:scale>
          <a:sx n="99" d="100"/>
          <a:sy n="99" d="100"/>
        </p:scale>
        <p:origin x="-48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0EA918-6DA7-4736-BB99-001D38C6AB5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04E0902-73EA-4FBA-8627-2B2E84F305A7}">
      <dgm:prSet phldrT="[Szöveg]" custT="1"/>
      <dgm:spPr>
        <a:solidFill>
          <a:schemeClr val="tx2"/>
        </a:solidFill>
      </dgm:spPr>
      <dgm:t>
        <a:bodyPr/>
        <a:lstStyle/>
        <a:p>
          <a:pPr algn="ctr"/>
          <a:r>
            <a:rPr lang="hu-HU" sz="2300" b="0"/>
            <a:t>BDCP</a:t>
          </a:r>
        </a:p>
      </dgm:t>
    </dgm:pt>
    <dgm:pt modelId="{6E0E202E-F3BC-475D-A92F-EA6D1BC07B27}" type="parTrans" cxnId="{CB490FDA-E939-42EA-B3F5-EEAB13F18D8B}">
      <dgm:prSet/>
      <dgm:spPr/>
      <dgm:t>
        <a:bodyPr/>
        <a:lstStyle/>
        <a:p>
          <a:endParaRPr lang="hu-HU"/>
        </a:p>
      </dgm:t>
    </dgm:pt>
    <dgm:pt modelId="{C0B7699F-FDF4-4891-BEA3-4AB2319211B3}" type="sibTrans" cxnId="{CB490FDA-E939-42EA-B3F5-EEAB13F18D8B}">
      <dgm:prSet/>
      <dgm:spPr/>
      <dgm:t>
        <a:bodyPr/>
        <a:lstStyle/>
        <a:p>
          <a:endParaRPr lang="hu-HU"/>
        </a:p>
      </dgm:t>
    </dgm:pt>
    <dgm:pt modelId="{4760169D-7AC3-4C8C-B29B-BBD0E9EDF5D6}">
      <dgm:prSet phldrT="[Szöveg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hu-HU" sz="1500" dirty="0"/>
            <a:t>2 </a:t>
          </a:r>
          <a:r>
            <a:rPr lang="hu-HU" sz="1500" dirty="0" err="1"/>
            <a:t>Experts</a:t>
          </a:r>
          <a:r>
            <a:rPr lang="hu-HU" sz="1500" dirty="0"/>
            <a:t> </a:t>
          </a:r>
          <a:r>
            <a:rPr lang="hu-HU" sz="1500" dirty="0" err="1"/>
            <a:t>by</a:t>
          </a:r>
          <a:r>
            <a:rPr lang="hu-HU" sz="1500" dirty="0"/>
            <a:t> </a:t>
          </a:r>
          <a:r>
            <a:rPr lang="hu-HU" sz="1500" dirty="0" smtClean="0"/>
            <a:t>HU</a:t>
          </a:r>
          <a:endParaRPr lang="hu-HU" sz="1500" b="1" dirty="0"/>
        </a:p>
      </dgm:t>
    </dgm:pt>
    <dgm:pt modelId="{A35409E1-D919-4D77-8407-56837AE2A582}" type="parTrans" cxnId="{35DECC3C-EBE6-4037-91E2-1FE5C4E11AE7}">
      <dgm:prSet/>
      <dgm:spPr/>
      <dgm:t>
        <a:bodyPr/>
        <a:lstStyle/>
        <a:p>
          <a:endParaRPr lang="hu-HU"/>
        </a:p>
      </dgm:t>
    </dgm:pt>
    <dgm:pt modelId="{4AECB36B-8DD6-47D3-8363-4CE04A3255A8}" type="sibTrans" cxnId="{35DECC3C-EBE6-4037-91E2-1FE5C4E11AE7}">
      <dgm:prSet/>
      <dgm:spPr/>
      <dgm:t>
        <a:bodyPr/>
        <a:lstStyle/>
        <a:p>
          <a:endParaRPr lang="hu-HU"/>
        </a:p>
      </dgm:t>
    </dgm:pt>
    <dgm:pt modelId="{027E8BF2-2F58-46B4-B48D-E2177312B598}">
      <dgm:prSet phldrT="[Szöveg]" custT="1"/>
      <dgm:spPr/>
      <dgm:t>
        <a:bodyPr/>
        <a:lstStyle/>
        <a:p>
          <a:pPr>
            <a:spcAft>
              <a:spcPts val="0"/>
            </a:spcAft>
          </a:pPr>
          <a:r>
            <a:rPr lang="hu-HU" sz="1500" dirty="0"/>
            <a:t>1 </a:t>
          </a:r>
          <a:r>
            <a:rPr lang="hu-HU" sz="1500" dirty="0" err="1"/>
            <a:t>Expert</a:t>
          </a:r>
          <a:r>
            <a:rPr lang="hu-HU" sz="1500" dirty="0"/>
            <a:t> </a:t>
          </a:r>
        </a:p>
        <a:p>
          <a:pPr>
            <a:spcAft>
              <a:spcPct val="35000"/>
            </a:spcAft>
          </a:pPr>
          <a:r>
            <a:rPr lang="hu-HU" sz="1500" dirty="0" err="1"/>
            <a:t>by</a:t>
          </a:r>
          <a:r>
            <a:rPr lang="hu-HU" sz="1500" dirty="0"/>
            <a:t> </a:t>
          </a:r>
          <a:r>
            <a:rPr lang="hu-HU" sz="1500" b="1" dirty="0"/>
            <a:t>EIB</a:t>
          </a:r>
        </a:p>
      </dgm:t>
    </dgm:pt>
    <dgm:pt modelId="{4B0BAF08-55BE-4D4D-9ABD-CB0CD4437583}" type="parTrans" cxnId="{720F96A4-6982-4DFE-A62B-E87F82D56427}">
      <dgm:prSet/>
      <dgm:spPr/>
      <dgm:t>
        <a:bodyPr/>
        <a:lstStyle/>
        <a:p>
          <a:endParaRPr lang="hu-HU"/>
        </a:p>
      </dgm:t>
    </dgm:pt>
    <dgm:pt modelId="{4754B140-2A14-4CA6-AE14-044BCBB1882A}" type="sibTrans" cxnId="{720F96A4-6982-4DFE-A62B-E87F82D56427}">
      <dgm:prSet/>
      <dgm:spPr/>
      <dgm:t>
        <a:bodyPr/>
        <a:lstStyle/>
        <a:p>
          <a:endParaRPr lang="hu-HU"/>
        </a:p>
      </dgm:t>
    </dgm:pt>
    <dgm:pt modelId="{34FE80B8-F8FD-4B1F-8906-247DAFA04586}">
      <dgm:prSet phldrT="[Szöveg]" custT="1"/>
      <dgm:spPr/>
      <dgm:t>
        <a:bodyPr/>
        <a:lstStyle/>
        <a:p>
          <a:pPr>
            <a:spcAft>
              <a:spcPts val="0"/>
            </a:spcAft>
          </a:pPr>
          <a:r>
            <a:rPr lang="hu-HU" sz="1500"/>
            <a:t>2 Experts </a:t>
          </a:r>
        </a:p>
        <a:p>
          <a:pPr>
            <a:spcAft>
              <a:spcPct val="35000"/>
            </a:spcAft>
          </a:pPr>
          <a:r>
            <a:rPr lang="hu-HU" sz="1500"/>
            <a:t>by </a:t>
          </a:r>
          <a:r>
            <a:rPr lang="hu-HU" sz="1500" b="1"/>
            <a:t>DRS Members</a:t>
          </a:r>
        </a:p>
      </dgm:t>
    </dgm:pt>
    <dgm:pt modelId="{E04623DC-5108-4939-AE9B-EFE4E0D9A82B}" type="parTrans" cxnId="{DF0FA376-8B00-40BF-A5A3-865F6B4A0724}">
      <dgm:prSet/>
      <dgm:spPr/>
      <dgm:t>
        <a:bodyPr/>
        <a:lstStyle/>
        <a:p>
          <a:endParaRPr lang="hu-HU"/>
        </a:p>
      </dgm:t>
    </dgm:pt>
    <dgm:pt modelId="{2D739732-FE3F-4B0D-8E73-D43037F88B76}" type="sibTrans" cxnId="{DF0FA376-8B00-40BF-A5A3-865F6B4A0724}">
      <dgm:prSet/>
      <dgm:spPr/>
      <dgm:t>
        <a:bodyPr/>
        <a:lstStyle/>
        <a:p>
          <a:endParaRPr lang="hu-HU"/>
        </a:p>
      </dgm:t>
    </dgm:pt>
    <dgm:pt modelId="{C27E1DF6-6E62-4355-81FC-ACB050A21BFD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hu-HU" sz="1500"/>
            <a:t>Supported by:</a:t>
          </a:r>
        </a:p>
        <a:p>
          <a:pPr algn="l"/>
          <a:r>
            <a:rPr lang="hu-HU" sz="1500"/>
            <a:t>EIB </a:t>
          </a:r>
          <a:r>
            <a:rPr lang="hu-HU" sz="1000"/>
            <a:t>(technical, financial)</a:t>
          </a:r>
        </a:p>
        <a:p>
          <a:pPr algn="l"/>
          <a:r>
            <a:rPr lang="hu-HU" sz="1500"/>
            <a:t>JASPERS</a:t>
          </a:r>
        </a:p>
      </dgm:t>
    </dgm:pt>
    <dgm:pt modelId="{4F777800-DA4C-4A08-A9B5-696824808642}" type="parTrans" cxnId="{9754A2DE-2F5E-449E-96CB-83FDAA33176E}">
      <dgm:prSet/>
      <dgm:spPr>
        <a:solidFill>
          <a:schemeClr val="accent6">
            <a:lumMod val="75000"/>
            <a:alpha val="59000"/>
          </a:schemeClr>
        </a:solidFill>
      </dgm:spPr>
      <dgm:t>
        <a:bodyPr/>
        <a:lstStyle/>
        <a:p>
          <a:endParaRPr lang="hu-HU"/>
        </a:p>
      </dgm:t>
    </dgm:pt>
    <dgm:pt modelId="{F366DFCA-A0A9-493E-A1F6-423070633B32}" type="sibTrans" cxnId="{9754A2DE-2F5E-449E-96CB-83FDAA33176E}">
      <dgm:prSet/>
      <dgm:spPr/>
      <dgm:t>
        <a:bodyPr/>
        <a:lstStyle/>
        <a:p>
          <a:endParaRPr lang="hu-HU"/>
        </a:p>
      </dgm:t>
    </dgm:pt>
    <dgm:pt modelId="{C7A27B6E-6832-48F6-A27E-9D3EF65F66A7}">
      <dgm:prSet custScaleX="124771" custScaleY="33581" custRadScaleRad="82487" custRadScaleInc="368429"/>
      <dgm:spPr>
        <a:prstGeom prst="roundRect">
          <a:avLst/>
        </a:prstGeom>
      </dgm:spPr>
      <dgm:t>
        <a:bodyPr/>
        <a:lstStyle/>
        <a:p>
          <a:endParaRPr lang="hu-HU"/>
        </a:p>
      </dgm:t>
    </dgm:pt>
    <dgm:pt modelId="{6E7A11A6-9F7A-4D63-AD90-1D88DFA63347}" type="parTrans" cxnId="{E699F0B2-68E4-43CD-AACC-6132A4F6C7B1}">
      <dgm:prSet custAng="3923991" custLinFactX="400000" custLinFactNeighborX="462246" custLinFactNeighborY="-36388"/>
      <dgm:spPr/>
      <dgm:t>
        <a:bodyPr/>
        <a:lstStyle/>
        <a:p>
          <a:endParaRPr lang="hu-HU"/>
        </a:p>
      </dgm:t>
    </dgm:pt>
    <dgm:pt modelId="{A75B3ED3-334E-42FB-87C2-AE7C874D9957}" type="sibTrans" cxnId="{E699F0B2-68E4-43CD-AACC-6132A4F6C7B1}">
      <dgm:prSet/>
      <dgm:spPr/>
      <dgm:t>
        <a:bodyPr/>
        <a:lstStyle/>
        <a:p>
          <a:endParaRPr lang="hu-HU"/>
        </a:p>
      </dgm:t>
    </dgm:pt>
    <dgm:pt modelId="{0C241FF1-2BB3-4BE1-B052-D5563EDC51C2}">
      <dgm:prSet custScaleX="124771" custScaleY="33581" custRadScaleRad="82487" custRadScaleInc="368429"/>
      <dgm:spPr>
        <a:prstGeom prst="roundRect">
          <a:avLst/>
        </a:prstGeom>
      </dgm:spPr>
      <dgm:t>
        <a:bodyPr/>
        <a:lstStyle/>
        <a:p>
          <a:endParaRPr lang="hu-HU"/>
        </a:p>
      </dgm:t>
    </dgm:pt>
    <dgm:pt modelId="{E02DDF8B-B0B8-4422-8CAB-0E491E023163}" type="parTrans" cxnId="{6C5AB39D-B5EF-44C4-8927-F02C99DABC91}">
      <dgm:prSet custAng="3923991" custLinFactX="400000" custLinFactNeighborX="462246" custLinFactNeighborY="-36388"/>
      <dgm:spPr/>
      <dgm:t>
        <a:bodyPr/>
        <a:lstStyle/>
        <a:p>
          <a:endParaRPr lang="hu-HU"/>
        </a:p>
      </dgm:t>
    </dgm:pt>
    <dgm:pt modelId="{2F64FD9D-20C1-4847-92D3-EC025B56BA38}" type="sibTrans" cxnId="{6C5AB39D-B5EF-44C4-8927-F02C99DABC91}">
      <dgm:prSet/>
      <dgm:spPr/>
      <dgm:t>
        <a:bodyPr/>
        <a:lstStyle/>
        <a:p>
          <a:endParaRPr lang="hu-HU"/>
        </a:p>
      </dgm:t>
    </dgm:pt>
    <dgm:pt modelId="{967AE619-755C-4693-8FB2-CA35E42A09C8}">
      <dgm:prSet custScaleX="124771" custScaleY="33581" custRadScaleRad="82487" custRadScaleInc="368429"/>
      <dgm:spPr>
        <a:prstGeom prst="roundRect">
          <a:avLst/>
        </a:prstGeom>
      </dgm:spPr>
      <dgm:t>
        <a:bodyPr/>
        <a:lstStyle/>
        <a:p>
          <a:endParaRPr lang="hu-HU"/>
        </a:p>
      </dgm:t>
    </dgm:pt>
    <dgm:pt modelId="{932B64F6-4604-4439-A633-64F2FD64E333}" type="parTrans" cxnId="{D2D4904B-96E1-46C4-B393-0FDF252453C3}">
      <dgm:prSet custAng="3923991" custLinFactX="400000" custLinFactNeighborX="462246" custLinFactNeighborY="-36388"/>
      <dgm:spPr/>
      <dgm:t>
        <a:bodyPr/>
        <a:lstStyle/>
        <a:p>
          <a:endParaRPr lang="hu-HU"/>
        </a:p>
      </dgm:t>
    </dgm:pt>
    <dgm:pt modelId="{E64B72B5-C904-42CC-AD4E-CC9A8D870FFB}" type="sibTrans" cxnId="{D2D4904B-96E1-46C4-B393-0FDF252453C3}">
      <dgm:prSet/>
      <dgm:spPr/>
      <dgm:t>
        <a:bodyPr/>
        <a:lstStyle/>
        <a:p>
          <a:endParaRPr lang="hu-HU"/>
        </a:p>
      </dgm:t>
    </dgm:pt>
    <dgm:pt modelId="{30AF0508-5C46-4A34-AF79-73DB88C318CD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hu-HU" dirty="0" err="1"/>
            <a:t>Location</a:t>
          </a:r>
          <a:r>
            <a:rPr lang="hu-HU" dirty="0"/>
            <a:t>, </a:t>
          </a:r>
          <a:r>
            <a:rPr lang="hu-HU" dirty="0" err="1"/>
            <a:t>infrastructure</a:t>
          </a:r>
          <a:r>
            <a:rPr lang="hu-HU" dirty="0"/>
            <a:t>:  </a:t>
          </a:r>
          <a:r>
            <a:rPr lang="hu-HU" dirty="0" smtClean="0"/>
            <a:t>MFA, HU</a:t>
          </a:r>
          <a:endParaRPr lang="hu-HU" dirty="0"/>
        </a:p>
      </dgm:t>
    </dgm:pt>
    <dgm:pt modelId="{20AA280D-D15F-4F9E-9100-0FDCC4BB07F3}" type="parTrans" cxnId="{6481683E-484E-4315-BAFB-A86D12E28EAA}">
      <dgm:prSet/>
      <dgm:spPr>
        <a:solidFill>
          <a:schemeClr val="tx1">
            <a:lumMod val="50000"/>
            <a:lumOff val="50000"/>
            <a:alpha val="27000"/>
          </a:schemeClr>
        </a:solidFill>
      </dgm:spPr>
      <dgm:t>
        <a:bodyPr/>
        <a:lstStyle/>
        <a:p>
          <a:endParaRPr lang="hu-HU"/>
        </a:p>
      </dgm:t>
    </dgm:pt>
    <dgm:pt modelId="{49A4AB63-3DB7-4F33-8661-E6263FFA60F5}" type="sibTrans" cxnId="{6481683E-484E-4315-BAFB-A86D12E28EAA}">
      <dgm:prSet/>
      <dgm:spPr/>
      <dgm:t>
        <a:bodyPr/>
        <a:lstStyle/>
        <a:p>
          <a:endParaRPr lang="hu-HU"/>
        </a:p>
      </dgm:t>
    </dgm:pt>
    <dgm:pt modelId="{45EB5E7B-6254-4F7F-ACBA-B800A9F954D9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l"/>
          <a:r>
            <a:rPr lang="hu-HU" sz="1100" b="1" dirty="0" smtClean="0"/>
            <a:t> </a:t>
          </a:r>
          <a:r>
            <a:rPr lang="hu-HU" sz="1500" b="1" dirty="0" smtClean="0"/>
            <a:t>SERVICING</a:t>
          </a:r>
          <a:r>
            <a:rPr lang="hu-HU" sz="1500" dirty="0" smtClean="0"/>
            <a:t>:		EUSDR </a:t>
          </a:r>
          <a:r>
            <a:rPr lang="hu-HU" sz="1500" dirty="0" err="1"/>
            <a:t>Steering</a:t>
          </a:r>
          <a:r>
            <a:rPr lang="hu-HU" sz="1500" dirty="0"/>
            <a:t> </a:t>
          </a:r>
          <a:r>
            <a:rPr lang="hu-HU" sz="1500" dirty="0" err="1"/>
            <a:t>Groups</a:t>
          </a:r>
          <a:r>
            <a:rPr lang="hu-HU" sz="1500" dirty="0"/>
            <a:t>, 					</a:t>
          </a:r>
          <a:r>
            <a:rPr lang="hu-HU" sz="1500" dirty="0" smtClean="0"/>
            <a:t>	 		National </a:t>
          </a:r>
          <a:r>
            <a:rPr lang="hu-HU" sz="1500" dirty="0" err="1"/>
            <a:t>Contact</a:t>
          </a:r>
          <a:r>
            <a:rPr lang="hu-HU" sz="1500" dirty="0"/>
            <a:t> </a:t>
          </a:r>
          <a:r>
            <a:rPr lang="hu-HU" sz="1500" dirty="0" err="1"/>
            <a:t>Points</a:t>
          </a:r>
          <a:r>
            <a:rPr lang="hu-HU" sz="1500" dirty="0"/>
            <a:t>, Project </a:t>
          </a:r>
          <a:r>
            <a:rPr lang="hu-HU" sz="1500" dirty="0" err="1"/>
            <a:t>Promoters</a:t>
          </a:r>
          <a:endParaRPr lang="hu-HU" sz="1500" dirty="0"/>
        </a:p>
        <a:p>
          <a:pPr algn="l"/>
          <a:r>
            <a:rPr lang="hu-HU" sz="1500" b="1" dirty="0"/>
            <a:t> </a:t>
          </a:r>
          <a:r>
            <a:rPr lang="hu-HU" sz="1500" b="1" dirty="0" smtClean="0"/>
            <a:t>NETWORKING: 	</a:t>
          </a:r>
          <a:r>
            <a:rPr lang="hu-HU" sz="1500" dirty="0" smtClean="0"/>
            <a:t>EC</a:t>
          </a:r>
          <a:r>
            <a:rPr lang="hu-HU" sz="1500" dirty="0"/>
            <a:t>, </a:t>
          </a:r>
          <a:r>
            <a:rPr lang="hu-HU" sz="1500" dirty="0" err="1"/>
            <a:t>consultants</a:t>
          </a:r>
          <a:r>
            <a:rPr lang="hu-HU" sz="1500" dirty="0"/>
            <a:t>, </a:t>
          </a:r>
          <a:r>
            <a:rPr lang="hu-HU" sz="1500" dirty="0" err="1"/>
            <a:t>sectorial</a:t>
          </a:r>
          <a:r>
            <a:rPr lang="hu-HU" sz="1500" dirty="0"/>
            <a:t> </a:t>
          </a:r>
          <a:r>
            <a:rPr lang="hu-HU" sz="1500" dirty="0" err="1"/>
            <a:t>experts</a:t>
          </a:r>
          <a:r>
            <a:rPr lang="hu-HU" sz="1500" dirty="0"/>
            <a:t>, local 			</a:t>
          </a:r>
          <a:r>
            <a:rPr lang="hu-HU" sz="1500" dirty="0" smtClean="0"/>
            <a:t>	  		</a:t>
          </a:r>
          <a:r>
            <a:rPr lang="hu-HU" sz="1500" dirty="0" err="1" smtClean="0"/>
            <a:t>ministries</a:t>
          </a:r>
          <a:r>
            <a:rPr lang="hu-HU" sz="1500" dirty="0"/>
            <a:t>, </a:t>
          </a:r>
          <a:r>
            <a:rPr lang="hu-HU" sz="1500" dirty="0" err="1"/>
            <a:t>authorities</a:t>
          </a:r>
          <a:endParaRPr lang="hu-HU" sz="1500" dirty="0"/>
        </a:p>
      </dgm:t>
    </dgm:pt>
    <dgm:pt modelId="{D5C179AF-706F-4A8A-9871-0D5461B17015}" type="parTrans" cxnId="{C055C5B8-2A5F-4A6B-9DCA-BABB1FFEA41E}">
      <dgm:prSet/>
      <dgm:spPr>
        <a:solidFill>
          <a:schemeClr val="accent3">
            <a:lumMod val="75000"/>
            <a:alpha val="51000"/>
          </a:schemeClr>
        </a:solidFill>
      </dgm:spPr>
      <dgm:t>
        <a:bodyPr/>
        <a:lstStyle/>
        <a:p>
          <a:endParaRPr lang="hu-HU"/>
        </a:p>
      </dgm:t>
    </dgm:pt>
    <dgm:pt modelId="{0B293F6E-A968-4211-BA4F-58CE2A43B9F3}" type="sibTrans" cxnId="{C055C5B8-2A5F-4A6B-9DCA-BABB1FFEA41E}">
      <dgm:prSet/>
      <dgm:spPr/>
      <dgm:t>
        <a:bodyPr/>
        <a:lstStyle/>
        <a:p>
          <a:endParaRPr lang="hu-HU"/>
        </a:p>
      </dgm:t>
    </dgm:pt>
    <dgm:pt modelId="{0C19486C-2CFB-4A2F-BEA6-95ED31EFB8CD}" type="pres">
      <dgm:prSet presAssocID="{780EA918-6DA7-4736-BB99-001D38C6AB5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73214AF-8B62-4856-920B-6043438C3D81}" type="pres">
      <dgm:prSet presAssocID="{104E0902-73EA-4FBA-8627-2B2E84F305A7}" presName="centerShape" presStyleLbl="node0" presStyleIdx="0" presStyleCnt="1" custScaleX="94486" custScaleY="93725" custLinFactNeighborX="1673" custLinFactNeighborY="-22475"/>
      <dgm:spPr/>
      <dgm:t>
        <a:bodyPr/>
        <a:lstStyle/>
        <a:p>
          <a:endParaRPr lang="hu-HU"/>
        </a:p>
      </dgm:t>
    </dgm:pt>
    <dgm:pt modelId="{3E25E438-9A6D-4033-928B-CED6727C3C31}" type="pres">
      <dgm:prSet presAssocID="{A35409E1-D919-4D77-8407-56837AE2A582}" presName="parTrans" presStyleLbl="bgSibTrans2D1" presStyleIdx="0" presStyleCnt="6" custLinFactNeighborX="9904" custLinFactNeighborY="-14522"/>
      <dgm:spPr/>
      <dgm:t>
        <a:bodyPr/>
        <a:lstStyle/>
        <a:p>
          <a:endParaRPr lang="hu-HU"/>
        </a:p>
      </dgm:t>
    </dgm:pt>
    <dgm:pt modelId="{294B0E19-5B5C-43CA-A49C-ED3F5FE9E11D}" type="pres">
      <dgm:prSet presAssocID="{4760169D-7AC3-4C8C-B29B-BBD0E9EDF5D6}" presName="node" presStyleLbl="node1" presStyleIdx="0" presStyleCnt="6" custScaleX="124551" custScaleY="71270" custRadScaleRad="123965" custRadScaleInc="19032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75D9498-DA35-48B6-8394-F5D01FD648FC}" type="pres">
      <dgm:prSet presAssocID="{4B0BAF08-55BE-4D4D-9ABD-CB0CD4437583}" presName="parTrans" presStyleLbl="bgSibTrans2D1" presStyleIdx="1" presStyleCnt="6" custLinFactNeighborX="1160" custLinFactNeighborY="5878"/>
      <dgm:spPr/>
      <dgm:t>
        <a:bodyPr/>
        <a:lstStyle/>
        <a:p>
          <a:endParaRPr lang="hu-HU"/>
        </a:p>
      </dgm:t>
    </dgm:pt>
    <dgm:pt modelId="{BD788617-8E8B-474C-BC30-A058B2939F34}" type="pres">
      <dgm:prSet presAssocID="{027E8BF2-2F58-46B4-B48D-E2177312B598}" presName="node" presStyleLbl="node1" presStyleIdx="1" presStyleCnt="6" custScaleX="131672" custScaleY="72232" custRadScaleRad="107027" custRadScaleInc="20685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C1412B5-B67F-4416-8080-C610082D1959}" type="pres">
      <dgm:prSet presAssocID="{E04623DC-5108-4939-AE9B-EFE4E0D9A82B}" presName="parTrans" presStyleLbl="bgSibTrans2D1" presStyleIdx="2" presStyleCnt="6"/>
      <dgm:spPr/>
      <dgm:t>
        <a:bodyPr/>
        <a:lstStyle/>
        <a:p>
          <a:endParaRPr lang="hu-HU"/>
        </a:p>
      </dgm:t>
    </dgm:pt>
    <dgm:pt modelId="{22CD47C7-C000-401D-9239-965C67A486ED}" type="pres">
      <dgm:prSet presAssocID="{34FE80B8-F8FD-4B1F-8906-247DAFA04586}" presName="node" presStyleLbl="node1" presStyleIdx="2" presStyleCnt="6" custScaleX="144203" custScaleY="70907" custRadScaleRad="145780" custRadScaleInc="20933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06F6E0E-7300-4CD7-9E0E-F058B7BD6E7B}" type="pres">
      <dgm:prSet presAssocID="{4F777800-DA4C-4A08-A9B5-696824808642}" presName="parTrans" presStyleLbl="bgSibTrans2D1" presStyleIdx="3" presStyleCnt="6"/>
      <dgm:spPr/>
      <dgm:t>
        <a:bodyPr/>
        <a:lstStyle/>
        <a:p>
          <a:endParaRPr lang="hu-HU"/>
        </a:p>
      </dgm:t>
    </dgm:pt>
    <dgm:pt modelId="{713C8018-0850-4BBC-A6AD-620D8C905481}" type="pres">
      <dgm:prSet presAssocID="{C27E1DF6-6E62-4355-81FC-ACB050A21BFD}" presName="node" presStyleLbl="node1" presStyleIdx="3" presStyleCnt="6" custScaleX="147486" custScaleY="103960" custRadScaleRad="119375" custRadScaleInc="18154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84C6B17-2A5F-4E57-879E-84CDD5929E27}" type="pres">
      <dgm:prSet presAssocID="{20AA280D-D15F-4F9E-9100-0FDCC4BB07F3}" presName="parTrans" presStyleLbl="bgSibTrans2D1" presStyleIdx="4" presStyleCnt="6" custAng="10771152" custFlipVert="1" custFlipHor="1" custScaleX="110650" custScaleY="48432" custLinFactNeighborX="-7586" custLinFactNeighborY="-34954"/>
      <dgm:spPr/>
      <dgm:t>
        <a:bodyPr/>
        <a:lstStyle/>
        <a:p>
          <a:endParaRPr lang="hu-HU"/>
        </a:p>
      </dgm:t>
    </dgm:pt>
    <dgm:pt modelId="{7E4F6B1A-B1E4-4D17-A6DF-8870F77D4798}" type="pres">
      <dgm:prSet presAssocID="{30AF0508-5C46-4A34-AF79-73DB88C318CD}" presName="node" presStyleLbl="node1" presStyleIdx="4" presStyleCnt="6" custScaleX="170765" custScaleY="43424" custRadScaleRad="55615" custRadScaleInc="-44580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9F52453-1282-4F42-82AB-515C6D036855}" type="pres">
      <dgm:prSet presAssocID="{D5C179AF-706F-4A8A-9871-0D5461B17015}" presName="parTrans" presStyleLbl="bgSibTrans2D1" presStyleIdx="5" presStyleCnt="6" custAng="11024926" custFlipHor="1" custScaleX="60642" custScaleY="100041" custLinFactNeighborX="-1231" custLinFactNeighborY="-59765"/>
      <dgm:spPr/>
      <dgm:t>
        <a:bodyPr/>
        <a:lstStyle/>
        <a:p>
          <a:endParaRPr lang="hu-HU"/>
        </a:p>
      </dgm:t>
    </dgm:pt>
    <dgm:pt modelId="{917C53B3-A887-4A8A-A09C-10941EEE2CE6}" type="pres">
      <dgm:prSet presAssocID="{45EB5E7B-6254-4F7F-ACBA-B800A9F954D9}" presName="node" presStyleLbl="node1" presStyleIdx="5" presStyleCnt="6" custScaleX="393379" custScaleY="87306" custRadScaleRad="26648" custRadScaleInc="26019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C4A52B8-D67B-48D1-A896-21F71D84F0E8}" type="presOf" srcId="{027E8BF2-2F58-46B4-B48D-E2177312B598}" destId="{BD788617-8E8B-474C-BC30-A058B2939F34}" srcOrd="0" destOrd="0" presId="urn:microsoft.com/office/officeart/2005/8/layout/radial4"/>
    <dgm:cxn modelId="{C055C5B8-2A5F-4A6B-9DCA-BABB1FFEA41E}" srcId="{104E0902-73EA-4FBA-8627-2B2E84F305A7}" destId="{45EB5E7B-6254-4F7F-ACBA-B800A9F954D9}" srcOrd="5" destOrd="0" parTransId="{D5C179AF-706F-4A8A-9871-0D5461B17015}" sibTransId="{0B293F6E-A968-4211-BA4F-58CE2A43B9F3}"/>
    <dgm:cxn modelId="{D2D4904B-96E1-46C4-B393-0FDF252453C3}" srcId="{780EA918-6DA7-4736-BB99-001D38C6AB55}" destId="{967AE619-755C-4693-8FB2-CA35E42A09C8}" srcOrd="3" destOrd="0" parTransId="{932B64F6-4604-4439-A633-64F2FD64E333}" sibTransId="{E64B72B5-C904-42CC-AD4E-CC9A8D870FFB}"/>
    <dgm:cxn modelId="{B20ED34D-644C-4A5E-9681-356AA338F2C2}" type="presOf" srcId="{30AF0508-5C46-4A34-AF79-73DB88C318CD}" destId="{7E4F6B1A-B1E4-4D17-A6DF-8870F77D4798}" srcOrd="0" destOrd="0" presId="urn:microsoft.com/office/officeart/2005/8/layout/radial4"/>
    <dgm:cxn modelId="{6C5AB39D-B5EF-44C4-8927-F02C99DABC91}" srcId="{780EA918-6DA7-4736-BB99-001D38C6AB55}" destId="{0C241FF1-2BB3-4BE1-B052-D5563EDC51C2}" srcOrd="2" destOrd="0" parTransId="{E02DDF8B-B0B8-4422-8CAB-0E491E023163}" sibTransId="{2F64FD9D-20C1-4847-92D3-EC025B56BA38}"/>
    <dgm:cxn modelId="{FB90A0FB-757B-4B99-ACD6-E55228AFD88A}" type="presOf" srcId="{4F777800-DA4C-4A08-A9B5-696824808642}" destId="{606F6E0E-7300-4CD7-9E0E-F058B7BD6E7B}" srcOrd="0" destOrd="0" presId="urn:microsoft.com/office/officeart/2005/8/layout/radial4"/>
    <dgm:cxn modelId="{D9CF4AF0-D972-43EE-9C16-DE66AF32DBEC}" type="presOf" srcId="{4B0BAF08-55BE-4D4D-9ABD-CB0CD4437583}" destId="{C75D9498-DA35-48B6-8394-F5D01FD648FC}" srcOrd="0" destOrd="0" presId="urn:microsoft.com/office/officeart/2005/8/layout/radial4"/>
    <dgm:cxn modelId="{CF44AEC3-572B-4AF1-800C-6F627FC7E8AB}" type="presOf" srcId="{D5C179AF-706F-4A8A-9871-0D5461B17015}" destId="{09F52453-1282-4F42-82AB-515C6D036855}" srcOrd="0" destOrd="0" presId="urn:microsoft.com/office/officeart/2005/8/layout/radial4"/>
    <dgm:cxn modelId="{E699F0B2-68E4-43CD-AACC-6132A4F6C7B1}" srcId="{780EA918-6DA7-4736-BB99-001D38C6AB55}" destId="{C7A27B6E-6832-48F6-A27E-9D3EF65F66A7}" srcOrd="1" destOrd="0" parTransId="{6E7A11A6-9F7A-4D63-AD90-1D88DFA63347}" sibTransId="{A75B3ED3-334E-42FB-87C2-AE7C874D9957}"/>
    <dgm:cxn modelId="{410DF8E9-74A1-4C92-8A8C-A17B3B3CC684}" type="presOf" srcId="{4760169D-7AC3-4C8C-B29B-BBD0E9EDF5D6}" destId="{294B0E19-5B5C-43CA-A49C-ED3F5FE9E11D}" srcOrd="0" destOrd="0" presId="urn:microsoft.com/office/officeart/2005/8/layout/radial4"/>
    <dgm:cxn modelId="{720F96A4-6982-4DFE-A62B-E87F82D56427}" srcId="{104E0902-73EA-4FBA-8627-2B2E84F305A7}" destId="{027E8BF2-2F58-46B4-B48D-E2177312B598}" srcOrd="1" destOrd="0" parTransId="{4B0BAF08-55BE-4D4D-9ABD-CB0CD4437583}" sibTransId="{4754B140-2A14-4CA6-AE14-044BCBB1882A}"/>
    <dgm:cxn modelId="{4C6A57D4-B1F5-41D7-8B81-32E72B92C5EC}" type="presOf" srcId="{780EA918-6DA7-4736-BB99-001D38C6AB55}" destId="{0C19486C-2CFB-4A2F-BEA6-95ED31EFB8CD}" srcOrd="0" destOrd="0" presId="urn:microsoft.com/office/officeart/2005/8/layout/radial4"/>
    <dgm:cxn modelId="{6481683E-484E-4315-BAFB-A86D12E28EAA}" srcId="{104E0902-73EA-4FBA-8627-2B2E84F305A7}" destId="{30AF0508-5C46-4A34-AF79-73DB88C318CD}" srcOrd="4" destOrd="0" parTransId="{20AA280D-D15F-4F9E-9100-0FDCC4BB07F3}" sibTransId="{49A4AB63-3DB7-4F33-8661-E6263FFA60F5}"/>
    <dgm:cxn modelId="{AB59F161-010C-4BCA-841B-F4E8AF2E1118}" type="presOf" srcId="{45EB5E7B-6254-4F7F-ACBA-B800A9F954D9}" destId="{917C53B3-A887-4A8A-A09C-10941EEE2CE6}" srcOrd="0" destOrd="0" presId="urn:microsoft.com/office/officeart/2005/8/layout/radial4"/>
    <dgm:cxn modelId="{7ABA8340-6ED3-4BBB-95B4-26710DC8D211}" type="presOf" srcId="{C27E1DF6-6E62-4355-81FC-ACB050A21BFD}" destId="{713C8018-0850-4BBC-A6AD-620D8C905481}" srcOrd="0" destOrd="0" presId="urn:microsoft.com/office/officeart/2005/8/layout/radial4"/>
    <dgm:cxn modelId="{370FFFCB-5123-421C-9477-D69F6BBA8DA2}" type="presOf" srcId="{A35409E1-D919-4D77-8407-56837AE2A582}" destId="{3E25E438-9A6D-4033-928B-CED6727C3C31}" srcOrd="0" destOrd="0" presId="urn:microsoft.com/office/officeart/2005/8/layout/radial4"/>
    <dgm:cxn modelId="{DF0FA376-8B00-40BF-A5A3-865F6B4A0724}" srcId="{104E0902-73EA-4FBA-8627-2B2E84F305A7}" destId="{34FE80B8-F8FD-4B1F-8906-247DAFA04586}" srcOrd="2" destOrd="0" parTransId="{E04623DC-5108-4939-AE9B-EFE4E0D9A82B}" sibTransId="{2D739732-FE3F-4B0D-8E73-D43037F88B76}"/>
    <dgm:cxn modelId="{DED1F290-2C1E-4DD9-9AE8-42AB830E458E}" type="presOf" srcId="{E04623DC-5108-4939-AE9B-EFE4E0D9A82B}" destId="{EC1412B5-B67F-4416-8080-C610082D1959}" srcOrd="0" destOrd="0" presId="urn:microsoft.com/office/officeart/2005/8/layout/radial4"/>
    <dgm:cxn modelId="{DB96BF14-34C5-4D90-816B-08519465E666}" type="presOf" srcId="{104E0902-73EA-4FBA-8627-2B2E84F305A7}" destId="{473214AF-8B62-4856-920B-6043438C3D81}" srcOrd="0" destOrd="0" presId="urn:microsoft.com/office/officeart/2005/8/layout/radial4"/>
    <dgm:cxn modelId="{E53880D8-12D7-402B-ACD8-13A0AF5B35C0}" type="presOf" srcId="{34FE80B8-F8FD-4B1F-8906-247DAFA04586}" destId="{22CD47C7-C000-401D-9239-965C67A486ED}" srcOrd="0" destOrd="0" presId="urn:microsoft.com/office/officeart/2005/8/layout/radial4"/>
    <dgm:cxn modelId="{9754A2DE-2F5E-449E-96CB-83FDAA33176E}" srcId="{104E0902-73EA-4FBA-8627-2B2E84F305A7}" destId="{C27E1DF6-6E62-4355-81FC-ACB050A21BFD}" srcOrd="3" destOrd="0" parTransId="{4F777800-DA4C-4A08-A9B5-696824808642}" sibTransId="{F366DFCA-A0A9-493E-A1F6-423070633B32}"/>
    <dgm:cxn modelId="{35DECC3C-EBE6-4037-91E2-1FE5C4E11AE7}" srcId="{104E0902-73EA-4FBA-8627-2B2E84F305A7}" destId="{4760169D-7AC3-4C8C-B29B-BBD0E9EDF5D6}" srcOrd="0" destOrd="0" parTransId="{A35409E1-D919-4D77-8407-56837AE2A582}" sibTransId="{4AECB36B-8DD6-47D3-8363-4CE04A3255A8}"/>
    <dgm:cxn modelId="{4DA31BFE-E26E-4B0D-B3FD-458A3188D611}" type="presOf" srcId="{20AA280D-D15F-4F9E-9100-0FDCC4BB07F3}" destId="{484C6B17-2A5F-4E57-879E-84CDD5929E27}" srcOrd="0" destOrd="0" presId="urn:microsoft.com/office/officeart/2005/8/layout/radial4"/>
    <dgm:cxn modelId="{CB490FDA-E939-42EA-B3F5-EEAB13F18D8B}" srcId="{780EA918-6DA7-4736-BB99-001D38C6AB55}" destId="{104E0902-73EA-4FBA-8627-2B2E84F305A7}" srcOrd="0" destOrd="0" parTransId="{6E0E202E-F3BC-475D-A92F-EA6D1BC07B27}" sibTransId="{C0B7699F-FDF4-4891-BEA3-4AB2319211B3}"/>
    <dgm:cxn modelId="{D05A33CD-C83C-4074-AE16-47927F5DA202}" type="presParOf" srcId="{0C19486C-2CFB-4A2F-BEA6-95ED31EFB8CD}" destId="{473214AF-8B62-4856-920B-6043438C3D81}" srcOrd="0" destOrd="0" presId="urn:microsoft.com/office/officeart/2005/8/layout/radial4"/>
    <dgm:cxn modelId="{0329C930-0837-4CC8-B720-D99691C2E837}" type="presParOf" srcId="{0C19486C-2CFB-4A2F-BEA6-95ED31EFB8CD}" destId="{3E25E438-9A6D-4033-928B-CED6727C3C31}" srcOrd="1" destOrd="0" presId="urn:microsoft.com/office/officeart/2005/8/layout/radial4"/>
    <dgm:cxn modelId="{62DED210-2118-4748-AF61-60D54F3456F2}" type="presParOf" srcId="{0C19486C-2CFB-4A2F-BEA6-95ED31EFB8CD}" destId="{294B0E19-5B5C-43CA-A49C-ED3F5FE9E11D}" srcOrd="2" destOrd="0" presId="urn:microsoft.com/office/officeart/2005/8/layout/radial4"/>
    <dgm:cxn modelId="{8001BE97-703E-4BFB-8A7B-31C6424E115D}" type="presParOf" srcId="{0C19486C-2CFB-4A2F-BEA6-95ED31EFB8CD}" destId="{C75D9498-DA35-48B6-8394-F5D01FD648FC}" srcOrd="3" destOrd="0" presId="urn:microsoft.com/office/officeart/2005/8/layout/radial4"/>
    <dgm:cxn modelId="{F47F2648-09C6-411C-B8D2-B253280EE78F}" type="presParOf" srcId="{0C19486C-2CFB-4A2F-BEA6-95ED31EFB8CD}" destId="{BD788617-8E8B-474C-BC30-A058B2939F34}" srcOrd="4" destOrd="0" presId="urn:microsoft.com/office/officeart/2005/8/layout/radial4"/>
    <dgm:cxn modelId="{02090851-9BA7-4866-A4A2-EA2F2FA9913A}" type="presParOf" srcId="{0C19486C-2CFB-4A2F-BEA6-95ED31EFB8CD}" destId="{EC1412B5-B67F-4416-8080-C610082D1959}" srcOrd="5" destOrd="0" presId="urn:microsoft.com/office/officeart/2005/8/layout/radial4"/>
    <dgm:cxn modelId="{40220C10-9C8B-44B6-8367-314BD3308DA0}" type="presParOf" srcId="{0C19486C-2CFB-4A2F-BEA6-95ED31EFB8CD}" destId="{22CD47C7-C000-401D-9239-965C67A486ED}" srcOrd="6" destOrd="0" presId="urn:microsoft.com/office/officeart/2005/8/layout/radial4"/>
    <dgm:cxn modelId="{100648AB-C26C-427F-9965-6198F260F9F0}" type="presParOf" srcId="{0C19486C-2CFB-4A2F-BEA6-95ED31EFB8CD}" destId="{606F6E0E-7300-4CD7-9E0E-F058B7BD6E7B}" srcOrd="7" destOrd="0" presId="urn:microsoft.com/office/officeart/2005/8/layout/radial4"/>
    <dgm:cxn modelId="{3096FB75-EF48-417C-8172-45676EF5582E}" type="presParOf" srcId="{0C19486C-2CFB-4A2F-BEA6-95ED31EFB8CD}" destId="{713C8018-0850-4BBC-A6AD-620D8C905481}" srcOrd="8" destOrd="0" presId="urn:microsoft.com/office/officeart/2005/8/layout/radial4"/>
    <dgm:cxn modelId="{15F4DBBF-F275-4FDF-8AF7-34FBB3EB1770}" type="presParOf" srcId="{0C19486C-2CFB-4A2F-BEA6-95ED31EFB8CD}" destId="{484C6B17-2A5F-4E57-879E-84CDD5929E27}" srcOrd="9" destOrd="0" presId="urn:microsoft.com/office/officeart/2005/8/layout/radial4"/>
    <dgm:cxn modelId="{959B7ECE-CA29-49E5-998F-94F147507471}" type="presParOf" srcId="{0C19486C-2CFB-4A2F-BEA6-95ED31EFB8CD}" destId="{7E4F6B1A-B1E4-4D17-A6DF-8870F77D4798}" srcOrd="10" destOrd="0" presId="urn:microsoft.com/office/officeart/2005/8/layout/radial4"/>
    <dgm:cxn modelId="{58F01604-0B76-4EC6-B76B-9D9438E75EC6}" type="presParOf" srcId="{0C19486C-2CFB-4A2F-BEA6-95ED31EFB8CD}" destId="{09F52453-1282-4F42-82AB-515C6D036855}" srcOrd="11" destOrd="0" presId="urn:microsoft.com/office/officeart/2005/8/layout/radial4"/>
    <dgm:cxn modelId="{82D88417-4FDC-4A73-BE5F-B6B355DBC4CB}" type="presParOf" srcId="{0C19486C-2CFB-4A2F-BEA6-95ED31EFB8CD}" destId="{917C53B3-A887-4A8A-A09C-10941EEE2CE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214AF-8B62-4856-920B-6043438C3D81}">
      <dsp:nvSpPr>
        <dsp:cNvPr id="0" name=""/>
        <dsp:cNvSpPr/>
      </dsp:nvSpPr>
      <dsp:spPr>
        <a:xfrm>
          <a:off x="2218800" y="1428744"/>
          <a:ext cx="2151796" cy="2134465"/>
        </a:xfrm>
        <a:prstGeom prst="ellipse">
          <a:avLst/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300" b="0" kern="1200"/>
            <a:t>BDCP</a:t>
          </a:r>
        </a:p>
      </dsp:txBody>
      <dsp:txXfrm>
        <a:off x="2533923" y="1741329"/>
        <a:ext cx="1521550" cy="1509295"/>
      </dsp:txXfrm>
    </dsp:sp>
    <dsp:sp modelId="{3E25E438-9A6D-4033-928B-CED6727C3C31}">
      <dsp:nvSpPr>
        <dsp:cNvPr id="0" name=""/>
        <dsp:cNvSpPr/>
      </dsp:nvSpPr>
      <dsp:spPr>
        <a:xfrm rot="13194725">
          <a:off x="819354" y="675220"/>
          <a:ext cx="1993510" cy="6490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4B0E19-5B5C-43CA-A49C-ED3F5FE9E11D}">
      <dsp:nvSpPr>
        <dsp:cNvPr id="0" name=""/>
        <dsp:cNvSpPr/>
      </dsp:nvSpPr>
      <dsp:spPr>
        <a:xfrm>
          <a:off x="-138638" y="8"/>
          <a:ext cx="1985541" cy="908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/>
            <a:t>2 </a:t>
          </a:r>
          <a:r>
            <a:rPr lang="hu-HU" sz="1500" kern="1200" dirty="0" err="1"/>
            <a:t>Experts</a:t>
          </a:r>
          <a:r>
            <a:rPr lang="hu-HU" sz="1500" kern="1200" dirty="0"/>
            <a:t> </a:t>
          </a:r>
          <a:r>
            <a:rPr lang="hu-HU" sz="1500" kern="1200" dirty="0" err="1"/>
            <a:t>by</a:t>
          </a:r>
          <a:r>
            <a:rPr lang="hu-HU" sz="1500" kern="1200" dirty="0"/>
            <a:t> </a:t>
          </a:r>
          <a:r>
            <a:rPr lang="hu-HU" sz="1500" kern="1200" dirty="0" smtClean="0"/>
            <a:t>HU</a:t>
          </a:r>
          <a:endParaRPr lang="hu-HU" sz="1500" b="1" kern="1200" dirty="0"/>
        </a:p>
      </dsp:txBody>
      <dsp:txXfrm>
        <a:off x="-112016" y="26630"/>
        <a:ext cx="1932297" cy="855682"/>
      </dsp:txXfrm>
    </dsp:sp>
    <dsp:sp modelId="{C75D9498-DA35-48B6-8394-F5D01FD648FC}">
      <dsp:nvSpPr>
        <dsp:cNvPr id="0" name=""/>
        <dsp:cNvSpPr/>
      </dsp:nvSpPr>
      <dsp:spPr>
        <a:xfrm rot="16870811">
          <a:off x="3139848" y="641093"/>
          <a:ext cx="951802" cy="6490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88617-8E8B-474C-BC30-A058B2939F34}">
      <dsp:nvSpPr>
        <dsp:cNvPr id="0" name=""/>
        <dsp:cNvSpPr/>
      </dsp:nvSpPr>
      <dsp:spPr>
        <a:xfrm>
          <a:off x="2647452" y="0"/>
          <a:ext cx="2099061" cy="921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hu-HU" sz="1500" kern="1200" dirty="0"/>
            <a:t>1 </a:t>
          </a:r>
          <a:r>
            <a:rPr lang="hu-HU" sz="1500" kern="1200" dirty="0" err="1"/>
            <a:t>Expert</a:t>
          </a:r>
          <a:r>
            <a:rPr lang="hu-HU" sz="1500" kern="1200" dirty="0"/>
            <a:t>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err="1"/>
            <a:t>by</a:t>
          </a:r>
          <a:r>
            <a:rPr lang="hu-HU" sz="1500" kern="1200" dirty="0"/>
            <a:t> </a:t>
          </a:r>
          <a:r>
            <a:rPr lang="hu-HU" sz="1500" b="1" kern="1200" dirty="0"/>
            <a:t>EIB</a:t>
          </a:r>
        </a:p>
      </dsp:txBody>
      <dsp:txXfrm>
        <a:off x="2674433" y="26981"/>
        <a:ext cx="2045099" cy="867232"/>
      </dsp:txXfrm>
    </dsp:sp>
    <dsp:sp modelId="{EC1412B5-B67F-4416-8080-C610082D1959}">
      <dsp:nvSpPr>
        <dsp:cNvPr id="0" name=""/>
        <dsp:cNvSpPr/>
      </dsp:nvSpPr>
      <dsp:spPr>
        <a:xfrm rot="19771227">
          <a:off x="4167947" y="848883"/>
          <a:ext cx="2747717" cy="6490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D47C7-C000-401D-9239-965C67A486ED}">
      <dsp:nvSpPr>
        <dsp:cNvPr id="0" name=""/>
        <dsp:cNvSpPr/>
      </dsp:nvSpPr>
      <dsp:spPr>
        <a:xfrm>
          <a:off x="5576399" y="24397"/>
          <a:ext cx="2298825" cy="904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hu-HU" sz="1500" kern="1200"/>
            <a:t>2 Experts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/>
            <a:t>by </a:t>
          </a:r>
          <a:r>
            <a:rPr lang="hu-HU" sz="1500" b="1" kern="1200"/>
            <a:t>DRS Members</a:t>
          </a:r>
        </a:p>
      </dsp:txBody>
      <dsp:txXfrm>
        <a:off x="5602885" y="50883"/>
        <a:ext cx="2245853" cy="851324"/>
      </dsp:txXfrm>
    </dsp:sp>
    <dsp:sp modelId="{606F6E0E-7300-4CD7-9E0E-F058B7BD6E7B}">
      <dsp:nvSpPr>
        <dsp:cNvPr id="0" name=""/>
        <dsp:cNvSpPr/>
      </dsp:nvSpPr>
      <dsp:spPr>
        <a:xfrm rot="278833">
          <a:off x="4513549" y="2376199"/>
          <a:ext cx="2599917" cy="649050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lumMod val="75000"/>
            <a:alpha val="59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C8018-0850-4BBC-A6AD-620D8C905481}">
      <dsp:nvSpPr>
        <dsp:cNvPr id="0" name=""/>
        <dsp:cNvSpPr/>
      </dsp:nvSpPr>
      <dsp:spPr>
        <a:xfrm>
          <a:off x="5933611" y="2143132"/>
          <a:ext cx="2351162" cy="1325830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/>
            <a:t>Supported by: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/>
            <a:t>EIB </a:t>
          </a:r>
          <a:r>
            <a:rPr lang="hu-HU" sz="1000" kern="1200"/>
            <a:t>(technical, financial)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/>
            <a:t>JASPERS</a:t>
          </a:r>
        </a:p>
      </dsp:txBody>
      <dsp:txXfrm>
        <a:off x="5972443" y="2181964"/>
        <a:ext cx="2273498" cy="1248166"/>
      </dsp:txXfrm>
    </dsp:sp>
    <dsp:sp modelId="{484C6B17-2A5F-4E57-879E-84CDD5929E27}">
      <dsp:nvSpPr>
        <dsp:cNvPr id="0" name=""/>
        <dsp:cNvSpPr/>
      </dsp:nvSpPr>
      <dsp:spPr>
        <a:xfrm rot="19648947" flipH="1" flipV="1">
          <a:off x="1126919" y="3019233"/>
          <a:ext cx="1262607" cy="314348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50000"/>
            <a:lumOff val="50000"/>
            <a:alpha val="27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F6B1A-B1E4-4D17-A6DF-8870F77D4798}">
      <dsp:nvSpPr>
        <dsp:cNvPr id="0" name=""/>
        <dsp:cNvSpPr/>
      </dsp:nvSpPr>
      <dsp:spPr>
        <a:xfrm>
          <a:off x="0" y="3429028"/>
          <a:ext cx="2722266" cy="553798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err="1"/>
            <a:t>Location</a:t>
          </a:r>
          <a:r>
            <a:rPr lang="hu-HU" sz="1700" kern="1200" dirty="0"/>
            <a:t>, </a:t>
          </a:r>
          <a:r>
            <a:rPr lang="hu-HU" sz="1700" kern="1200" dirty="0" err="1"/>
            <a:t>infrastructure</a:t>
          </a:r>
          <a:r>
            <a:rPr lang="hu-HU" sz="1700" kern="1200" dirty="0"/>
            <a:t>:  </a:t>
          </a:r>
          <a:r>
            <a:rPr lang="hu-HU" sz="1700" kern="1200" dirty="0" smtClean="0"/>
            <a:t>MFA, HU</a:t>
          </a:r>
          <a:endParaRPr lang="hu-HU" sz="1700" kern="1200" dirty="0"/>
        </a:p>
      </dsp:txBody>
      <dsp:txXfrm>
        <a:off x="16220" y="3445248"/>
        <a:ext cx="2689826" cy="521358"/>
      </dsp:txXfrm>
    </dsp:sp>
    <dsp:sp modelId="{09F52453-1282-4F42-82AB-515C6D036855}">
      <dsp:nvSpPr>
        <dsp:cNvPr id="0" name=""/>
        <dsp:cNvSpPr/>
      </dsp:nvSpPr>
      <dsp:spPr>
        <a:xfrm rot="5293952" flipH="1">
          <a:off x="3024264" y="3428812"/>
          <a:ext cx="629167" cy="64931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lumMod val="75000"/>
            <a:alpha val="51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7C53B3-A887-4A8A-A09C-10941EEE2CE6}">
      <dsp:nvSpPr>
        <dsp:cNvPr id="0" name=""/>
        <dsp:cNvSpPr/>
      </dsp:nvSpPr>
      <dsp:spPr>
        <a:xfrm>
          <a:off x="234010" y="4103102"/>
          <a:ext cx="6271089" cy="111343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 </a:t>
          </a:r>
          <a:r>
            <a:rPr lang="hu-HU" sz="1500" b="1" kern="1200" dirty="0" smtClean="0"/>
            <a:t>SERVICING</a:t>
          </a:r>
          <a:r>
            <a:rPr lang="hu-HU" sz="1500" kern="1200" dirty="0" smtClean="0"/>
            <a:t>:		EUSDR </a:t>
          </a:r>
          <a:r>
            <a:rPr lang="hu-HU" sz="1500" kern="1200" dirty="0" err="1"/>
            <a:t>Steering</a:t>
          </a:r>
          <a:r>
            <a:rPr lang="hu-HU" sz="1500" kern="1200" dirty="0"/>
            <a:t> </a:t>
          </a:r>
          <a:r>
            <a:rPr lang="hu-HU" sz="1500" kern="1200" dirty="0" err="1"/>
            <a:t>Groups</a:t>
          </a:r>
          <a:r>
            <a:rPr lang="hu-HU" sz="1500" kern="1200" dirty="0"/>
            <a:t>, 					</a:t>
          </a:r>
          <a:r>
            <a:rPr lang="hu-HU" sz="1500" kern="1200" dirty="0" smtClean="0"/>
            <a:t>	 		National </a:t>
          </a:r>
          <a:r>
            <a:rPr lang="hu-HU" sz="1500" kern="1200" dirty="0" err="1"/>
            <a:t>Contact</a:t>
          </a:r>
          <a:r>
            <a:rPr lang="hu-HU" sz="1500" kern="1200" dirty="0"/>
            <a:t> </a:t>
          </a:r>
          <a:r>
            <a:rPr lang="hu-HU" sz="1500" kern="1200" dirty="0" err="1"/>
            <a:t>Points</a:t>
          </a:r>
          <a:r>
            <a:rPr lang="hu-HU" sz="1500" kern="1200" dirty="0"/>
            <a:t>, Project </a:t>
          </a:r>
          <a:r>
            <a:rPr lang="hu-HU" sz="1500" kern="1200" dirty="0" err="1"/>
            <a:t>Promoters</a:t>
          </a:r>
          <a:endParaRPr lang="hu-HU" sz="1500" kern="1200" dirty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b="1" kern="1200" dirty="0"/>
            <a:t> </a:t>
          </a:r>
          <a:r>
            <a:rPr lang="hu-HU" sz="1500" b="1" kern="1200" dirty="0" smtClean="0"/>
            <a:t>NETWORKING: 	</a:t>
          </a:r>
          <a:r>
            <a:rPr lang="hu-HU" sz="1500" kern="1200" dirty="0" smtClean="0"/>
            <a:t>EC</a:t>
          </a:r>
          <a:r>
            <a:rPr lang="hu-HU" sz="1500" kern="1200" dirty="0"/>
            <a:t>, </a:t>
          </a:r>
          <a:r>
            <a:rPr lang="hu-HU" sz="1500" kern="1200" dirty="0" err="1"/>
            <a:t>consultants</a:t>
          </a:r>
          <a:r>
            <a:rPr lang="hu-HU" sz="1500" kern="1200" dirty="0"/>
            <a:t>, </a:t>
          </a:r>
          <a:r>
            <a:rPr lang="hu-HU" sz="1500" kern="1200" dirty="0" err="1"/>
            <a:t>sectorial</a:t>
          </a:r>
          <a:r>
            <a:rPr lang="hu-HU" sz="1500" kern="1200" dirty="0"/>
            <a:t> </a:t>
          </a:r>
          <a:r>
            <a:rPr lang="hu-HU" sz="1500" kern="1200" dirty="0" err="1"/>
            <a:t>experts</a:t>
          </a:r>
          <a:r>
            <a:rPr lang="hu-HU" sz="1500" kern="1200" dirty="0"/>
            <a:t>, local 			</a:t>
          </a:r>
          <a:r>
            <a:rPr lang="hu-HU" sz="1500" kern="1200" dirty="0" smtClean="0"/>
            <a:t>	  		</a:t>
          </a:r>
          <a:r>
            <a:rPr lang="hu-HU" sz="1500" kern="1200" dirty="0" err="1" smtClean="0"/>
            <a:t>ministries</a:t>
          </a:r>
          <a:r>
            <a:rPr lang="hu-HU" sz="1500" kern="1200" dirty="0"/>
            <a:t>, </a:t>
          </a:r>
          <a:r>
            <a:rPr lang="hu-HU" sz="1500" kern="1200" dirty="0" err="1"/>
            <a:t>authorities</a:t>
          </a:r>
          <a:endParaRPr lang="hu-HU" sz="1500" kern="1200" dirty="0"/>
        </a:p>
      </dsp:txBody>
      <dsp:txXfrm>
        <a:off x="266621" y="4135713"/>
        <a:ext cx="6205867" cy="1048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AF59768-8A22-4D72-AAD9-6F422426B0F0}" type="datetimeFigureOut">
              <a:rPr lang="hu-HU" smtClean="0"/>
              <a:t>2013.06.13.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70AC0AC-3EDB-4A75-93FB-1E9AA2AFF030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14338" y="2276872"/>
            <a:ext cx="8458200" cy="1470025"/>
          </a:xfrm>
        </p:spPr>
        <p:txBody>
          <a:bodyPr>
            <a:noAutofit/>
          </a:bodyPr>
          <a:lstStyle/>
          <a:p>
            <a:r>
              <a:rPr lang="hu-HU" sz="3800" dirty="0" smtClean="0"/>
              <a:t>BUDAPEST DANUBE CONTACT POINT:</a:t>
            </a:r>
            <a:br>
              <a:rPr lang="hu-HU" sz="3800" dirty="0" smtClean="0"/>
            </a:br>
            <a:r>
              <a:rPr lang="en-US" sz="2800" dirty="0"/>
              <a:t>an innovative tool to support the implementation of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en-US" sz="2800" dirty="0" smtClean="0"/>
              <a:t>Danube </a:t>
            </a:r>
            <a:r>
              <a:rPr lang="en-US" sz="2800" dirty="0"/>
              <a:t>Strategy</a:t>
            </a: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829180" cy="1815078"/>
          </a:xfrm>
        </p:spPr>
        <p:txBody>
          <a:bodyPr>
            <a:normAutofit/>
          </a:bodyPr>
          <a:lstStyle/>
          <a:p>
            <a:endParaRPr lang="hu-HU" sz="2200" dirty="0" smtClean="0"/>
          </a:p>
          <a:p>
            <a:r>
              <a:rPr lang="hu-HU" sz="1800" dirty="0" smtClean="0"/>
              <a:t>David </a:t>
            </a:r>
            <a:r>
              <a:rPr lang="hu-HU" sz="1800" dirty="0" err="1" smtClean="0"/>
              <a:t>Pelech</a:t>
            </a:r>
            <a:endParaRPr lang="hu-HU" sz="1800" dirty="0" smtClean="0"/>
          </a:p>
          <a:p>
            <a:r>
              <a:rPr lang="hu-HU" sz="1800" b="1" dirty="0" smtClean="0"/>
              <a:t>Budapest </a:t>
            </a:r>
            <a:r>
              <a:rPr lang="hu-HU" sz="1800" b="1" dirty="0" err="1" smtClean="0"/>
              <a:t>Danube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Contact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Point</a:t>
            </a:r>
            <a:endParaRPr lang="hu-HU" sz="1800" b="1" dirty="0" smtClean="0"/>
          </a:p>
          <a:p>
            <a:endParaRPr lang="hu-HU" sz="2200" dirty="0" smtClean="0"/>
          </a:p>
          <a:p>
            <a:endParaRPr lang="hu-HU" sz="220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2910" y="5786454"/>
            <a:ext cx="8001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6</a:t>
            </a:r>
            <a:r>
              <a:rPr lang="en-US" sz="2000" baseline="30000" dirty="0" smtClean="0"/>
              <a:t>th</a:t>
            </a:r>
            <a:r>
              <a:rPr lang="hu-HU" sz="19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sz="1900" dirty="0" err="1" smtClean="0">
                <a:solidFill>
                  <a:schemeClr val="tx2">
                    <a:lumMod val="75000"/>
                  </a:schemeClr>
                </a:solidFill>
              </a:rPr>
              <a:t>Steering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 Group Meeting of </a:t>
            </a:r>
            <a:r>
              <a:rPr lang="hu-HU" sz="1900" dirty="0" err="1" smtClean="0">
                <a:solidFill>
                  <a:schemeClr val="tx2">
                    <a:lumMod val="75000"/>
                  </a:schemeClr>
                </a:solidFill>
              </a:rPr>
              <a:t>Priority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sz="1900" dirty="0" err="1" smtClean="0">
                <a:solidFill>
                  <a:schemeClr val="tx2">
                    <a:lumMod val="75000"/>
                  </a:schemeClr>
                </a:solidFill>
              </a:rPr>
              <a:t>Area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 2,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 13 </a:t>
            </a:r>
            <a:r>
              <a:rPr lang="hu-HU" sz="1900" dirty="0" err="1" smtClean="0">
                <a:solidFill>
                  <a:schemeClr val="tx2">
                    <a:lumMod val="75000"/>
                  </a:schemeClr>
                </a:solidFill>
              </a:rPr>
              <a:t>June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2013</a:t>
            </a:r>
            <a:endParaRPr lang="hu-HU" sz="19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94" y="4357694"/>
            <a:ext cx="3357586" cy="137379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15370" cy="785818"/>
          </a:xfrm>
        </p:spPr>
        <p:txBody>
          <a:bodyPr/>
          <a:lstStyle/>
          <a:p>
            <a:pPr algn="ctr"/>
            <a:r>
              <a:rPr lang="en-US" sz="3000" dirty="0" smtClean="0"/>
              <a:t>Integrated &amp; Optimized </a:t>
            </a:r>
            <a:r>
              <a:rPr lang="hu-HU" sz="3000" dirty="0" smtClean="0"/>
              <a:t>Project </a:t>
            </a:r>
            <a:r>
              <a:rPr lang="en-US" sz="3000" dirty="0" smtClean="0"/>
              <a:t>Development</a:t>
            </a:r>
            <a:endParaRPr lang="en-US" sz="3000" dirty="0"/>
          </a:p>
        </p:txBody>
      </p:sp>
      <p:pic>
        <p:nvPicPr>
          <p:cNvPr id="4" name="Tartalom helye 3" descr="map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214859"/>
            <a:ext cx="8432280" cy="5643141"/>
          </a:xfrm>
        </p:spPr>
      </p:pic>
      <p:sp>
        <p:nvSpPr>
          <p:cNvPr id="5" name="Ellipszis feliratnak 4"/>
          <p:cNvSpPr/>
          <p:nvPr/>
        </p:nvSpPr>
        <p:spPr>
          <a:xfrm>
            <a:off x="4357686" y="2428868"/>
            <a:ext cx="857256" cy="714380"/>
          </a:xfrm>
          <a:prstGeom prst="wedgeEllipseCallout">
            <a:avLst>
              <a:gd name="adj1" fmla="val -51309"/>
              <a:gd name="adj2" fmla="val -8117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>
                <a:solidFill>
                  <a:schemeClr val="tx1"/>
                </a:solidFill>
              </a:rPr>
              <a:t>1 + 2</a:t>
            </a:r>
            <a:endParaRPr lang="hu-HU" sz="1400" b="1" dirty="0">
              <a:solidFill>
                <a:schemeClr val="tx1"/>
              </a:solidFill>
            </a:endParaRPr>
          </a:p>
        </p:txBody>
      </p:sp>
      <p:sp>
        <p:nvSpPr>
          <p:cNvPr id="6" name="Ellipszis feliratnak 5"/>
          <p:cNvSpPr/>
          <p:nvPr/>
        </p:nvSpPr>
        <p:spPr>
          <a:xfrm>
            <a:off x="2571736" y="3000372"/>
            <a:ext cx="642942" cy="642942"/>
          </a:xfrm>
          <a:prstGeom prst="wedgeEllipseCallout">
            <a:avLst>
              <a:gd name="adj1" fmla="val 85833"/>
              <a:gd name="adj2" fmla="val 1170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4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7" name="Ellipszis feliratnak 6"/>
          <p:cNvSpPr/>
          <p:nvPr/>
        </p:nvSpPr>
        <p:spPr>
          <a:xfrm>
            <a:off x="4000496" y="3143248"/>
            <a:ext cx="357190" cy="357190"/>
          </a:xfrm>
          <a:prstGeom prst="wedgeEllipseCallout">
            <a:avLst>
              <a:gd name="adj1" fmla="val -90927"/>
              <a:gd name="adj2" fmla="val 167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5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10" name="Egyenes összekötő 9"/>
          <p:cNvCxnSpPr/>
          <p:nvPr/>
        </p:nvCxnSpPr>
        <p:spPr>
          <a:xfrm flipV="1">
            <a:off x="3857620" y="3143248"/>
            <a:ext cx="571504" cy="357190"/>
          </a:xfrm>
          <a:prstGeom prst="line">
            <a:avLst/>
          </a:prstGeom>
          <a:ln w="101600">
            <a:solidFill>
              <a:srgbClr val="FF0000">
                <a:alpha val="4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 rot="16200000" flipV="1">
            <a:off x="3893339" y="3178967"/>
            <a:ext cx="500066" cy="285752"/>
          </a:xfrm>
          <a:prstGeom prst="line">
            <a:avLst/>
          </a:prstGeom>
          <a:ln w="101600">
            <a:solidFill>
              <a:srgbClr val="FF0000">
                <a:alpha val="4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feliratnak 15"/>
          <p:cNvSpPr/>
          <p:nvPr/>
        </p:nvSpPr>
        <p:spPr>
          <a:xfrm>
            <a:off x="4286248" y="4929198"/>
            <a:ext cx="928694" cy="857256"/>
          </a:xfrm>
          <a:prstGeom prst="wedgeEllipseCallout">
            <a:avLst>
              <a:gd name="adj1" fmla="val -90492"/>
              <a:gd name="adj2" fmla="val -789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>
                <a:solidFill>
                  <a:schemeClr val="tx1"/>
                </a:solidFill>
              </a:rPr>
              <a:t>7 + 8</a:t>
            </a:r>
            <a:endParaRPr lang="hu-HU" sz="1400" b="1" dirty="0">
              <a:solidFill>
                <a:schemeClr val="tx1"/>
              </a:solidFill>
            </a:endParaRPr>
          </a:p>
        </p:txBody>
      </p:sp>
      <p:sp>
        <p:nvSpPr>
          <p:cNvPr id="17" name="Ellipszis feliratnak 16"/>
          <p:cNvSpPr/>
          <p:nvPr/>
        </p:nvSpPr>
        <p:spPr>
          <a:xfrm>
            <a:off x="3214678" y="2571744"/>
            <a:ext cx="285752" cy="28575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>
                <a:solidFill>
                  <a:schemeClr val="tx1"/>
                </a:solidFill>
              </a:rPr>
              <a:t>3</a:t>
            </a:r>
            <a:endParaRPr lang="hu-HU" sz="1600" b="1" dirty="0">
              <a:solidFill>
                <a:schemeClr val="tx1"/>
              </a:solidFill>
            </a:endParaRPr>
          </a:p>
        </p:txBody>
      </p:sp>
      <p:sp>
        <p:nvSpPr>
          <p:cNvPr id="18" name="Ellipszis feliratnak 17"/>
          <p:cNvSpPr/>
          <p:nvPr/>
        </p:nvSpPr>
        <p:spPr>
          <a:xfrm>
            <a:off x="2428860" y="3929066"/>
            <a:ext cx="500066" cy="500066"/>
          </a:xfrm>
          <a:prstGeom prst="wedgeEllipseCallout">
            <a:avLst>
              <a:gd name="adj1" fmla="val 120663"/>
              <a:gd name="adj2" fmla="val 276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6</a:t>
            </a:r>
            <a:endParaRPr lang="hu-HU" b="1" dirty="0">
              <a:solidFill>
                <a:schemeClr val="tx1"/>
              </a:solidFill>
            </a:endParaRPr>
          </a:p>
        </p:txBody>
      </p:sp>
      <p:cxnSp>
        <p:nvCxnSpPr>
          <p:cNvPr id="19" name="Egyenes összekötő 18"/>
          <p:cNvCxnSpPr/>
          <p:nvPr/>
        </p:nvCxnSpPr>
        <p:spPr>
          <a:xfrm flipV="1">
            <a:off x="2357422" y="4000504"/>
            <a:ext cx="571504" cy="357190"/>
          </a:xfrm>
          <a:prstGeom prst="line">
            <a:avLst/>
          </a:prstGeom>
          <a:ln w="101600">
            <a:solidFill>
              <a:srgbClr val="FF0000">
                <a:alpha val="4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 rot="16200000" flipV="1">
            <a:off x="2428860" y="4000504"/>
            <a:ext cx="500066" cy="357190"/>
          </a:xfrm>
          <a:prstGeom prst="line">
            <a:avLst/>
          </a:prstGeom>
          <a:ln w="101600">
            <a:solidFill>
              <a:srgbClr val="FF0000">
                <a:alpha val="4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zis feliratnak 23"/>
          <p:cNvSpPr/>
          <p:nvPr/>
        </p:nvSpPr>
        <p:spPr>
          <a:xfrm>
            <a:off x="2857488" y="4714884"/>
            <a:ext cx="357190" cy="357190"/>
          </a:xfrm>
          <a:prstGeom prst="wedgeEllipseCallout">
            <a:avLst>
              <a:gd name="adj1" fmla="val 98895"/>
              <a:gd name="adj2" fmla="val -5287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6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5" name="Jobbra nyíl 14"/>
          <p:cNvSpPr/>
          <p:nvPr/>
        </p:nvSpPr>
        <p:spPr>
          <a:xfrm rot="3136467">
            <a:off x="2672477" y="4500549"/>
            <a:ext cx="285752" cy="214314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hu-HU" sz="3900" dirty="0" smtClean="0"/>
              <a:t>IN THE PIPELINE…</a:t>
            </a:r>
            <a:endParaRPr lang="hu-HU" sz="3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000240"/>
            <a:ext cx="8401080" cy="4325112"/>
          </a:xfrm>
        </p:spPr>
        <p:txBody>
          <a:bodyPr/>
          <a:lstStyle/>
          <a:p>
            <a:r>
              <a:rPr lang="hu-HU" sz="2600" dirty="0" err="1">
                <a:latin typeface="Calibri" pitchFamily="34" charset="0"/>
                <a:cs typeface="Calibri" pitchFamily="34" charset="0"/>
              </a:rPr>
              <a:t>Supporting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PA2’s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initiative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on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examining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opportunities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barriers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public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building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energy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efficiency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>
                <a:latin typeface="Calibri" pitchFamily="34" charset="0"/>
                <a:cs typeface="Calibri" pitchFamily="34" charset="0"/>
              </a:rPr>
              <a:t>projects</a:t>
            </a:r>
            <a:r>
              <a:rPr lang="hu-HU" sz="2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Expecting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2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experts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from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Moldova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to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work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energy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/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environmental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projects</a:t>
            </a:r>
            <a:endParaRPr lang="hu-HU" sz="2600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Danube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Investment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Fund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Fund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funds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to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support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fundraising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growth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SMEs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in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the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Region</a:t>
            </a:r>
            <a:endParaRPr lang="hu-HU" sz="2600" dirty="0" smtClean="0">
              <a:latin typeface="Calibri" pitchFamily="34" charset="0"/>
              <a:cs typeface="Calibri" pitchFamily="34" charset="0"/>
            </a:endParaRPr>
          </a:p>
          <a:p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EIB </a:t>
            </a:r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Technical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Assistance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b="1" dirty="0" err="1" smtClean="0">
                <a:latin typeface="Calibri" pitchFamily="34" charset="0"/>
                <a:cs typeface="Calibri" pitchFamily="34" charset="0"/>
              </a:rPr>
              <a:t>Facility</a:t>
            </a:r>
            <a:r>
              <a:rPr lang="hu-HU" sz="2600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to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fund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feasibility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studies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large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scale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infrastructure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600" dirty="0" err="1" smtClean="0">
                <a:latin typeface="Calibri" pitchFamily="34" charset="0"/>
                <a:cs typeface="Calibri" pitchFamily="34" charset="0"/>
              </a:rPr>
              <a:t>projects</a:t>
            </a:r>
            <a:r>
              <a:rPr lang="hu-HU" sz="26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hu-HU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646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4704"/>
            <a:ext cx="8186766" cy="563609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u-HU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hu-HU" sz="28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THANK YOU FOR YOUR KIND ATTENTION!</a:t>
            </a:r>
          </a:p>
          <a:p>
            <a:pPr algn="ctr">
              <a:buNone/>
            </a:pPr>
            <a:endParaRPr lang="hu-HU" sz="2800" dirty="0" smtClean="0"/>
          </a:p>
          <a:p>
            <a:pPr algn="ctr">
              <a:buNone/>
            </a:pPr>
            <a:endParaRPr lang="hu-HU" sz="2800" dirty="0" smtClean="0"/>
          </a:p>
          <a:p>
            <a:pPr algn="ctr">
              <a:buNone/>
            </a:pPr>
            <a:r>
              <a:rPr lang="hu-HU" sz="2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BUDAPEST DANUBE CONTACT POINT</a:t>
            </a:r>
          </a:p>
          <a:p>
            <a:pPr algn="ctr">
              <a:buNone/>
            </a:pPr>
            <a:r>
              <a:rPr lang="en-US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Bem</a:t>
            </a:r>
            <a:r>
              <a:rPr lang="en-US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rkp</a:t>
            </a:r>
            <a:r>
              <a:rPr lang="hu-HU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47, 1027 Budapest</a:t>
            </a:r>
          </a:p>
          <a:p>
            <a:pPr algn="ctr">
              <a:buNone/>
            </a:pPr>
            <a:r>
              <a:rPr lang="en-US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Ministry of Foreign Affairs of Hungary</a:t>
            </a:r>
          </a:p>
          <a:p>
            <a:pPr algn="ctr">
              <a:buNone/>
            </a:pPr>
            <a:r>
              <a:rPr lang="en-US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Tel: +36 1 458 1722</a:t>
            </a:r>
          </a:p>
          <a:p>
            <a:pPr algn="ctr">
              <a:buNone/>
            </a:pPr>
            <a:r>
              <a:rPr lang="en-US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email: bdcp@mfa.gov.hu</a:t>
            </a:r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92" y="5857892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pPr algn="ctr"/>
            <a:r>
              <a:rPr lang="en-US" sz="2800" b="1" dirty="0" smtClean="0"/>
              <a:t>B</a:t>
            </a:r>
            <a:r>
              <a:rPr lang="hu-HU" sz="2800" b="1" dirty="0" err="1" smtClean="0"/>
              <a:t>udapest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Danube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Contact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Point</a:t>
            </a:r>
            <a:r>
              <a:rPr lang="hu-HU" sz="2800" b="1" dirty="0" smtClean="0"/>
              <a:t>: </a:t>
            </a:r>
            <a:br>
              <a:rPr lang="hu-HU" sz="2800" b="1" dirty="0" smtClean="0"/>
            </a:br>
            <a:r>
              <a:rPr lang="en-US" sz="2800" b="1" dirty="0" smtClean="0"/>
              <a:t>Smart Tool for Facilitating DRS Projects  </a:t>
            </a:r>
            <a:endParaRPr lang="en-US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5720" y="1857364"/>
            <a:ext cx="8572560" cy="43251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Innovative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i</a:t>
            </a:r>
            <a:r>
              <a:rPr lang="en-US" sz="2500" dirty="0" err="1" smtClean="0">
                <a:latin typeface="Calibri" pitchFamily="34" charset="0"/>
                <a:cs typeface="Calibri" pitchFamily="34" charset="0"/>
              </a:rPr>
              <a:t>nitiative</a:t>
            </a:r>
            <a:r>
              <a:rPr lang="en-US" sz="2500" dirty="0" smtClean="0">
                <a:latin typeface="Calibri" pitchFamily="34" charset="0"/>
                <a:cs typeface="Calibri" pitchFamily="34" charset="0"/>
              </a:rPr>
              <a:t> of the European Investment Bank (EIB) and Hungary to </a:t>
            </a:r>
            <a:r>
              <a:rPr lang="en-US" sz="2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support feasible and financeable projects </a:t>
            </a:r>
            <a:r>
              <a:rPr lang="en-US" sz="2500" dirty="0" smtClean="0">
                <a:latin typeface="Calibri" pitchFamily="34" charset="0"/>
                <a:cs typeface="Calibri" pitchFamily="34" charset="0"/>
              </a:rPr>
              <a:t>for the Region</a:t>
            </a:r>
            <a:endParaRPr lang="hu-HU" sz="25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500" dirty="0" smtClean="0">
                <a:latin typeface="Calibri" pitchFamily="34" charset="0"/>
                <a:cs typeface="Calibri" pitchFamily="34" charset="0"/>
              </a:rPr>
              <a:t>Starting off: </a:t>
            </a:r>
            <a:r>
              <a:rPr lang="en-US" sz="2500" dirty="0" err="1" smtClean="0">
                <a:latin typeface="Calibri" pitchFamily="34" charset="0"/>
                <a:cs typeface="Calibri" pitchFamily="34" charset="0"/>
              </a:rPr>
              <a:t>Ju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ne</a:t>
            </a:r>
            <a:r>
              <a:rPr lang="en-US" sz="2500" dirty="0" smtClean="0">
                <a:latin typeface="Calibri" pitchFamily="34" charset="0"/>
                <a:cs typeface="Calibri" pitchFamily="34" charset="0"/>
              </a:rPr>
              <a:t> 2012</a:t>
            </a:r>
            <a:endParaRPr lang="hu-HU" sz="25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hu-HU" sz="2500" b="1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hu-HU" sz="25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upport</a:t>
            </a:r>
            <a:r>
              <a:rPr lang="hu-HU" sz="25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for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the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Danube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Strategy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dirty="0" err="1" smtClean="0">
                <a:latin typeface="Calibri" pitchFamily="34" charset="0"/>
                <a:cs typeface="Calibri" pitchFamily="34" charset="0"/>
              </a:rPr>
              <a:t>the</a:t>
            </a:r>
            <a:r>
              <a:rPr lang="hu-HU" sz="25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5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project </a:t>
            </a:r>
            <a:r>
              <a:rPr lang="hu-HU" sz="25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level</a:t>
            </a:r>
            <a:r>
              <a:rPr lang="hu-HU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hu-HU" sz="2500" b="1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b="1" dirty="0" smtClean="0">
                <a:latin typeface="Calibri" pitchFamily="34" charset="0"/>
                <a:cs typeface="Calibri" pitchFamily="34" charset="0"/>
              </a:rPr>
              <a:t> free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advisory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services</a:t>
            </a:r>
            <a:endParaRPr lang="hu-HU" b="1" dirty="0" smtClean="0">
              <a:latin typeface="Calibri" pitchFamily="34" charset="0"/>
              <a:cs typeface="Calibri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b="1" dirty="0" smtClean="0">
                <a:latin typeface="Calibri" pitchFamily="34" charset="0"/>
                <a:cs typeface="Calibri" pitchFamily="34" charset="0"/>
              </a:rPr>
              <a:t>„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reality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check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”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for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projects</a:t>
            </a:r>
            <a:endParaRPr lang="hu-HU" b="1" dirty="0" smtClean="0">
              <a:latin typeface="Calibri" pitchFamily="34" charset="0"/>
              <a:cs typeface="Calibri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aiming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to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improve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quality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speed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up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preparation</a:t>
            </a:r>
            <a:endParaRPr lang="hu-HU" b="1" dirty="0" smtClean="0">
              <a:latin typeface="Calibri" pitchFamily="34" charset="0"/>
              <a:cs typeface="Calibri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b="1" dirty="0" smtClean="0">
                <a:latin typeface="Calibri" pitchFamily="34" charset="0"/>
                <a:cs typeface="Calibri" pitchFamily="34" charset="0"/>
              </a:rPr>
              <a:t> team of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international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 smtClean="0">
                <a:latin typeface="Calibri" pitchFamily="34" charset="0"/>
                <a:cs typeface="Calibri" pitchFamily="34" charset="0"/>
              </a:rPr>
              <a:t>experts</a:t>
            </a:r>
            <a:endParaRPr lang="hu-HU" b="1" dirty="0" smtClean="0"/>
          </a:p>
          <a:p>
            <a:pPr marL="11430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6702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Organization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285720" y="1357298"/>
          <a:ext cx="8501122" cy="521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066800"/>
          </a:xfrm>
        </p:spPr>
        <p:txBody>
          <a:bodyPr/>
          <a:lstStyle/>
          <a:p>
            <a:pPr algn="ctr"/>
            <a:r>
              <a:rPr lang="en-US" sz="2800" b="1" dirty="0" smtClean="0"/>
              <a:t>Focusing on Projects with </a:t>
            </a:r>
            <a:br>
              <a:rPr lang="en-US" sz="2800" b="1" dirty="0" smtClean="0"/>
            </a:br>
            <a:r>
              <a:rPr lang="en-US" sz="2800" b="1" dirty="0" smtClean="0"/>
              <a:t>Macro-regional Relevance </a:t>
            </a:r>
            <a:endParaRPr lang="en-US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spcAft>
                <a:spcPts val="1200"/>
              </a:spcAft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BDCP supports selected DRS projects and concepts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with focus on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transport, energy, environment and water management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carried out in 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transnational context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high added value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the Region</a:t>
            </a: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389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900" dirty="0" err="1"/>
              <a:t>Services</a:t>
            </a:r>
            <a:r>
              <a:rPr lang="hu-HU" sz="3900" dirty="0"/>
              <a:t> </a:t>
            </a:r>
            <a:r>
              <a:rPr lang="hu-HU" sz="3900" dirty="0" err="1"/>
              <a:t>Offered</a:t>
            </a:r>
            <a:r>
              <a:rPr lang="hu-HU" sz="3900" dirty="0"/>
              <a:t> </a:t>
            </a:r>
            <a:r>
              <a:rPr lang="hu-HU" sz="3900" dirty="0" err="1"/>
              <a:t>for</a:t>
            </a:r>
            <a:r>
              <a:rPr lang="hu-HU" sz="3900" dirty="0"/>
              <a:t> </a:t>
            </a:r>
            <a:br>
              <a:rPr lang="hu-HU" sz="3900" dirty="0"/>
            </a:br>
            <a:r>
              <a:rPr lang="hu-HU" sz="3900" dirty="0" err="1"/>
              <a:t>Steering</a:t>
            </a:r>
            <a:r>
              <a:rPr lang="hu-HU" sz="3900" dirty="0"/>
              <a:t> </a:t>
            </a:r>
            <a:r>
              <a:rPr lang="hu-HU" sz="3900" dirty="0" err="1"/>
              <a:t>Groups</a:t>
            </a:r>
            <a:r>
              <a:rPr lang="hu-HU" sz="3900" dirty="0"/>
              <a:t> / Project </a:t>
            </a:r>
            <a:r>
              <a:rPr lang="hu-HU" sz="3900" dirty="0" err="1"/>
              <a:t>Promoters</a:t>
            </a:r>
            <a:endParaRPr lang="hu-HU" sz="3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325112"/>
          </a:xfrm>
        </p:spPr>
        <p:txBody>
          <a:bodyPr/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HOW TO STRUCTURE?</a:t>
            </a:r>
          </a:p>
          <a:p>
            <a:pPr>
              <a:buNone/>
            </a:pPr>
            <a:r>
              <a:rPr lang="hu-HU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Supporting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selected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transnational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projects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with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	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high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added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via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>
                <a:latin typeface="Calibri" pitchFamily="34" charset="0"/>
                <a:cs typeface="Calibri" pitchFamily="34" charset="0"/>
              </a:rPr>
              <a:t>Project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identification</a:t>
            </a:r>
            <a:endParaRPr lang="hu-HU" b="1" dirty="0">
              <a:latin typeface="Calibri" pitchFamily="34" charset="0"/>
              <a:cs typeface="Calibri" pitchFamily="34" charset="0"/>
            </a:endParaRP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>
                <a:latin typeface="Calibri" pitchFamily="34" charset="0"/>
                <a:cs typeface="Calibri" pitchFamily="34" charset="0"/>
              </a:rPr>
              <a:t>Project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prioritization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and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selection</a:t>
            </a:r>
            <a:endParaRPr lang="hu-HU" b="1" dirty="0">
              <a:latin typeface="Calibri" pitchFamily="34" charset="0"/>
              <a:cs typeface="Calibri" pitchFamily="34" charset="0"/>
            </a:endParaRP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 err="1">
                <a:latin typeface="Calibri" pitchFamily="34" charset="0"/>
                <a:cs typeface="Calibri" pitchFamily="34" charset="0"/>
              </a:rPr>
              <a:t>Reality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check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and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needs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assessment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 err="1">
                <a:latin typeface="Calibri" pitchFamily="34" charset="0"/>
                <a:cs typeface="Calibri" pitchFamily="34" charset="0"/>
              </a:rPr>
              <a:t>Using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EIB/JASPERS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technical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support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 err="1">
                <a:latin typeface="Calibri" pitchFamily="34" charset="0"/>
                <a:cs typeface="Calibri" pitchFamily="34" charset="0"/>
              </a:rPr>
              <a:t>Involving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stakeholders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3">
              <a:buFont typeface="Wingdings" pitchFamily="2" charset="2"/>
              <a:buChar char="ü"/>
              <a:defRPr/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Planning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financing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of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selected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actions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3">
              <a:buFont typeface="Wingdings" pitchFamily="2" charset="2"/>
              <a:buChar char="ü"/>
              <a:defRPr/>
            </a:pPr>
            <a:r>
              <a:rPr lang="hu-HU" b="1" dirty="0" err="1">
                <a:latin typeface="Calibri" pitchFamily="34" charset="0"/>
                <a:cs typeface="Calibri" pitchFamily="34" charset="0"/>
              </a:rPr>
              <a:t>Promoting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macro-regional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b="1" dirty="0" err="1">
                <a:latin typeface="Calibri" pitchFamily="34" charset="0"/>
                <a:cs typeface="Calibri" pitchFamily="34" charset="0"/>
              </a:rPr>
              <a:t>approach</a:t>
            </a:r>
            <a:r>
              <a:rPr lang="hu-HU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		</a:t>
            </a:r>
            <a:endParaRPr lang="hu-H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Jobbra nyíl 3"/>
          <p:cNvSpPr/>
          <p:nvPr/>
        </p:nvSpPr>
        <p:spPr>
          <a:xfrm>
            <a:off x="1071538" y="257174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900" dirty="0" err="1" smtClean="0"/>
              <a:t>Services</a:t>
            </a:r>
            <a:r>
              <a:rPr lang="hu-HU" sz="3900" dirty="0" smtClean="0"/>
              <a:t> </a:t>
            </a:r>
            <a:r>
              <a:rPr lang="hu-HU" sz="3900" dirty="0" err="1" smtClean="0"/>
              <a:t>Offered</a:t>
            </a:r>
            <a:r>
              <a:rPr lang="hu-HU" sz="3900" dirty="0" smtClean="0"/>
              <a:t> </a:t>
            </a:r>
            <a:r>
              <a:rPr lang="hu-HU" sz="3900" dirty="0" err="1" smtClean="0"/>
              <a:t>for</a:t>
            </a:r>
            <a:r>
              <a:rPr lang="hu-HU" sz="3900" dirty="0" smtClean="0"/>
              <a:t> </a:t>
            </a:r>
            <a:br>
              <a:rPr lang="hu-HU" sz="3900" dirty="0" smtClean="0"/>
            </a:br>
            <a:r>
              <a:rPr lang="hu-HU" sz="3900" dirty="0" err="1" smtClean="0"/>
              <a:t>Steering</a:t>
            </a:r>
            <a:r>
              <a:rPr lang="hu-HU" sz="3900" dirty="0" smtClean="0"/>
              <a:t> </a:t>
            </a:r>
            <a:r>
              <a:rPr lang="hu-HU" sz="3900" dirty="0" err="1" smtClean="0"/>
              <a:t>Groups</a:t>
            </a:r>
            <a:r>
              <a:rPr lang="hu-HU" sz="3900" dirty="0" smtClean="0"/>
              <a:t> / Project </a:t>
            </a:r>
            <a:r>
              <a:rPr lang="hu-HU" sz="3900" dirty="0" err="1" smtClean="0"/>
              <a:t>Promoters</a:t>
            </a:r>
            <a:r>
              <a:rPr lang="hu-HU" sz="3900" dirty="0" smtClean="0"/>
              <a:t> (2)</a:t>
            </a:r>
            <a:endParaRPr lang="hu-HU" sz="3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5112"/>
          </a:xfrm>
        </p:spPr>
        <p:txBody>
          <a:bodyPr/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HOW TO FUND?</a:t>
            </a:r>
          </a:p>
          <a:p>
            <a:pPr>
              <a:buNone/>
            </a:pPr>
            <a:r>
              <a:rPr lang="hu-HU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Helping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to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assign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optimal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financing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structure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via</a:t>
            </a: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pPr marL="1347788" lvl="3" indent="-368300">
              <a:buFont typeface="Wingdings" pitchFamily="2" charset="2"/>
              <a:buChar char="ü"/>
            </a:pP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In-debth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knowledge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available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grant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/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financing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instruments</a:t>
            </a:r>
            <a:endParaRPr lang="hu-HU" sz="2400" b="1" dirty="0" smtClean="0">
              <a:latin typeface="Calibri" pitchFamily="34" charset="0"/>
              <a:cs typeface="Calibri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„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In-house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” EIB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support</a:t>
            </a:r>
            <a:r>
              <a:rPr lang="hu-HU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	</a:t>
            </a:r>
            <a:endParaRPr lang="hu-H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Jobbra nyíl 3"/>
          <p:cNvSpPr/>
          <p:nvPr/>
        </p:nvSpPr>
        <p:spPr>
          <a:xfrm>
            <a:off x="1071538" y="2714620"/>
            <a:ext cx="21431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900" dirty="0" err="1"/>
              <a:t>Services</a:t>
            </a:r>
            <a:r>
              <a:rPr lang="hu-HU" sz="3900" dirty="0"/>
              <a:t> </a:t>
            </a:r>
            <a:r>
              <a:rPr lang="hu-HU" sz="3900" dirty="0" err="1"/>
              <a:t>Offered</a:t>
            </a:r>
            <a:r>
              <a:rPr lang="hu-HU" sz="3900" dirty="0"/>
              <a:t> </a:t>
            </a:r>
            <a:r>
              <a:rPr lang="hu-HU" sz="3900" dirty="0" err="1"/>
              <a:t>for</a:t>
            </a:r>
            <a:r>
              <a:rPr lang="hu-HU" sz="3900" dirty="0"/>
              <a:t> </a:t>
            </a:r>
            <a:br>
              <a:rPr lang="hu-HU" sz="3900" dirty="0"/>
            </a:br>
            <a:r>
              <a:rPr lang="hu-HU" sz="3900" dirty="0" err="1"/>
              <a:t>Steering</a:t>
            </a:r>
            <a:r>
              <a:rPr lang="hu-HU" sz="3900" dirty="0"/>
              <a:t> </a:t>
            </a:r>
            <a:r>
              <a:rPr lang="hu-HU" sz="3900" dirty="0" err="1"/>
              <a:t>Groups</a:t>
            </a:r>
            <a:r>
              <a:rPr lang="hu-HU" sz="3900" dirty="0"/>
              <a:t> / Project </a:t>
            </a:r>
            <a:r>
              <a:rPr lang="hu-HU" sz="3900" dirty="0" err="1" smtClean="0"/>
              <a:t>Promoters</a:t>
            </a:r>
            <a:r>
              <a:rPr lang="hu-HU" sz="3900" dirty="0" smtClean="0"/>
              <a:t> (3)</a:t>
            </a:r>
            <a:endParaRPr lang="hu-HU" sz="3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000240"/>
            <a:ext cx="8401080" cy="4325112"/>
          </a:xfrm>
        </p:spPr>
        <p:txBody>
          <a:bodyPr/>
          <a:lstStyle/>
          <a:p>
            <a:r>
              <a:rPr lang="hu-HU" dirty="0" smtClean="0">
                <a:latin typeface="Calibri" pitchFamily="34" charset="0"/>
                <a:cs typeface="Calibri" pitchFamily="34" charset="0"/>
              </a:rPr>
              <a:t>HOW TO CREATE MACRO-REGIONAL ADDED-VALUE?</a:t>
            </a:r>
          </a:p>
          <a:p>
            <a:pPr>
              <a:buNone/>
            </a:pPr>
            <a:r>
              <a:rPr lang="hu-HU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Promoting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supporting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macro-regional</a:t>
            </a:r>
            <a:r>
              <a:rPr lang="hu-H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hu-HU" dirty="0" err="1" smtClean="0">
                <a:latin typeface="Calibri" pitchFamily="34" charset="0"/>
                <a:cs typeface="Calibri" pitchFamily="34" charset="0"/>
              </a:rPr>
              <a:t>concepts</a:t>
            </a:r>
            <a:r>
              <a:rPr lang="hu-HU" sz="2400" dirty="0" smtClean="0">
                <a:latin typeface="Calibri" pitchFamily="34" charset="0"/>
                <a:cs typeface="Calibri" pitchFamily="34" charset="0"/>
              </a:rPr>
              <a:t> (i.e. </a:t>
            </a:r>
            <a:r>
              <a:rPr lang="hu-HU" sz="2400" dirty="0" err="1" smtClean="0">
                <a:latin typeface="Calibri" pitchFamily="34" charset="0"/>
                <a:cs typeface="Calibri" pitchFamily="34" charset="0"/>
              </a:rPr>
              <a:t>strategic</a:t>
            </a:r>
            <a:r>
              <a:rPr lang="hu-H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dirty="0" err="1" smtClean="0">
                <a:latin typeface="Calibri" pitchFamily="34" charset="0"/>
                <a:cs typeface="Calibri" pitchFamily="34" charset="0"/>
              </a:rPr>
              <a:t>feasibility</a:t>
            </a:r>
            <a:r>
              <a:rPr lang="hu-H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dirty="0" err="1" smtClean="0">
                <a:latin typeface="Calibri" pitchFamily="34" charset="0"/>
                <a:cs typeface="Calibri" pitchFamily="34" charset="0"/>
              </a:rPr>
              <a:t>studies</a:t>
            </a:r>
            <a:r>
              <a:rPr lang="hu-HU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lvl="3">
              <a:buFont typeface="Wingdings" pitchFamily="2" charset="2"/>
              <a:buChar char="ü"/>
            </a:pP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Geographically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functional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region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affecting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countries</a:t>
            </a:r>
            <a:endParaRPr lang="hu-HU" sz="2400" b="1" dirty="0" smtClean="0">
              <a:latin typeface="Calibri" pitchFamily="34" charset="0"/>
              <a:cs typeface="Calibri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Methodology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multi-sectorial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integrated</a:t>
            </a:r>
            <a:r>
              <a:rPr lang="hu-HU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u-HU" sz="2400" b="1" dirty="0" err="1" smtClean="0">
                <a:latin typeface="Calibri" pitchFamily="34" charset="0"/>
                <a:cs typeface="Calibri" pitchFamily="34" charset="0"/>
              </a:rPr>
              <a:t>approach</a:t>
            </a:r>
            <a:endParaRPr lang="hu-HU" sz="2400" b="1" dirty="0" smtClean="0">
              <a:latin typeface="Calibri" pitchFamily="34" charset="0"/>
              <a:cs typeface="Calibri" pitchFamily="34" charset="0"/>
            </a:endParaRPr>
          </a:p>
          <a:p>
            <a:pPr lvl="3">
              <a:buFont typeface="Wingdings" pitchFamily="2" charset="2"/>
              <a:buChar char="ü"/>
            </a:pP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pPr lvl="3" algn="ctr">
              <a:buNone/>
            </a:pPr>
            <a:endParaRPr lang="hu-HU" dirty="0" smtClean="0">
              <a:latin typeface="Calibri" pitchFamily="34" charset="0"/>
              <a:cs typeface="Calibri" pitchFamily="34" charset="0"/>
            </a:endParaRPr>
          </a:p>
          <a:p>
            <a:pPr marL="892175" lvl="3" indent="-196850" algn="ctr">
              <a:buNone/>
            </a:pPr>
            <a:r>
              <a:rPr lang="hu-HU" sz="2400" dirty="0" smtClean="0">
                <a:latin typeface="Calibri" pitchFamily="34" charset="0"/>
                <a:cs typeface="Calibri" pitchFamily="34" charset="0"/>
              </a:rPr>
              <a:t>SOLID BASIS FOR SUSTAINABLE REGIONAL DEVELOPMENTS</a:t>
            </a:r>
          </a:p>
          <a:p>
            <a:pPr lvl="3">
              <a:buNone/>
            </a:pPr>
            <a:r>
              <a:rPr lang="hu-HU" dirty="0" smtClean="0">
                <a:latin typeface="Calibri" pitchFamily="34" charset="0"/>
                <a:cs typeface="Calibri" pitchFamily="34" charset="0"/>
              </a:rPr>
              <a:t>	</a:t>
            </a:r>
            <a:endParaRPr lang="hu-H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Jobbra nyíl 3"/>
          <p:cNvSpPr/>
          <p:nvPr/>
        </p:nvSpPr>
        <p:spPr>
          <a:xfrm>
            <a:off x="1071538" y="2928934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Lefelé nyíl 4"/>
          <p:cNvSpPr/>
          <p:nvPr/>
        </p:nvSpPr>
        <p:spPr>
          <a:xfrm>
            <a:off x="4572000" y="4714884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923924"/>
          </a:xfrm>
        </p:spPr>
        <p:txBody>
          <a:bodyPr/>
          <a:lstStyle/>
          <a:p>
            <a:pPr algn="ctr"/>
            <a:r>
              <a:rPr lang="hu-HU" sz="2400" dirty="0" smtClean="0"/>
              <a:t>Project </a:t>
            </a:r>
            <a:r>
              <a:rPr lang="hu-HU" sz="2400" dirty="0" err="1" smtClean="0"/>
              <a:t>Example</a:t>
            </a:r>
            <a:r>
              <a:rPr lang="hu-HU" sz="2400" dirty="0" smtClean="0"/>
              <a:t>: </a:t>
            </a:r>
            <a:r>
              <a:rPr lang="en-US" sz="2400" b="1" dirty="0" smtClean="0"/>
              <a:t>Integrated Transport Concept</a:t>
            </a:r>
            <a:endParaRPr lang="en-US" sz="2400" b="1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500034" y="1428736"/>
          <a:ext cx="8143932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4505340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hu-HU" sz="2000" noProof="0" dirty="0" smtClean="0">
                          <a:latin typeface="Calibri" pitchFamily="34" charset="0"/>
                          <a:cs typeface="Calibri" pitchFamily="34" charset="0"/>
                        </a:rPr>
                        <a:t>CONTENT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hu-HU" sz="60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620713" marR="0" lvl="1" indent="-3016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2000" b="1" kern="120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Geographically concerned: A</a:t>
                      </a:r>
                      <a:r>
                        <a:rPr lang="hu-HU" sz="2000" b="1" kern="120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T,</a:t>
                      </a:r>
                      <a:r>
                        <a:rPr lang="hu-HU" sz="2000" b="1" kern="1200" baseline="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HU, SK (CR, SI)</a:t>
                      </a:r>
                      <a:endParaRPr lang="hu-HU" sz="2000" b="1" kern="1200" noProof="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620713" lvl="1" indent="-301625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US" sz="2000" b="1" kern="120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Integrated Transport Concept for Burgenland – Western Hungary </a:t>
                      </a:r>
                    </a:p>
                    <a:p>
                      <a:pPr marL="620713" lvl="1" indent="-301625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US" sz="2000" noProof="0" dirty="0" smtClean="0">
                          <a:latin typeface="Calibri" pitchFamily="34" charset="0"/>
                          <a:cs typeface="Calibri" pitchFamily="34" charset="0"/>
                        </a:rPr>
                        <a:t>Deriving</a:t>
                      </a:r>
                      <a:r>
                        <a:rPr lang="en-US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transport measures from existing and planned strategies and projects of all relevant sector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s</a:t>
                      </a:r>
                      <a:endParaRPr lang="en-US" sz="2000" baseline="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620713" lvl="1" indent="-301625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US" sz="2000" b="1" kern="120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Output: transport measures (infrastructure, organization</a:t>
                      </a:r>
                      <a:r>
                        <a:rPr lang="en-US" sz="2000" b="1" kern="1200" baseline="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operation) </a:t>
                      </a:r>
                      <a:r>
                        <a:rPr lang="en-US" sz="2000" b="1" kern="1200" noProof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optimized for the Region, solid basis for sustainable and financeable transport projects for 2014 - 2020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hu-HU" sz="200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en-US" sz="2000" noProof="0" dirty="0" smtClean="0">
                          <a:latin typeface="Calibri" pitchFamily="34" charset="0"/>
                          <a:cs typeface="Calibri" pitchFamily="34" charset="0"/>
                        </a:rPr>
                        <a:t>CONTRIBUTION</a:t>
                      </a:r>
                      <a:r>
                        <a:rPr lang="en-US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OF BDCP</a:t>
                      </a:r>
                      <a:endParaRPr lang="hu-HU" sz="2000" baseline="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>
                        <a:buFont typeface="Wingdings" pitchFamily="2" charset="2"/>
                        <a:buNone/>
                      </a:pPr>
                      <a:endParaRPr lang="en-US" sz="60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620713" lvl="1" indent="-301625">
                        <a:buFont typeface="Wingdings" pitchFamily="2" charset="2"/>
                        <a:buChar char="ü"/>
                      </a:pPr>
                      <a:r>
                        <a:rPr lang="en-US" sz="2000" noProof="0" dirty="0" smtClean="0">
                          <a:latin typeface="Calibri" pitchFamily="34" charset="0"/>
                          <a:cs typeface="Calibri" pitchFamily="34" charset="0"/>
                        </a:rPr>
                        <a:t>Involve and coordinate relevant stakeholders</a:t>
                      </a:r>
                    </a:p>
                    <a:p>
                      <a:pPr marL="620713" lvl="1" indent="-301625" algn="just">
                        <a:buFont typeface="Wingdings" pitchFamily="2" charset="2"/>
                        <a:buChar char="ü"/>
                      </a:pPr>
                      <a:r>
                        <a:rPr lang="en-US" sz="2000" noProof="0" dirty="0" smtClean="0">
                          <a:latin typeface="Calibri" pitchFamily="34" charset="0"/>
                          <a:cs typeface="Calibri" pitchFamily="34" charset="0"/>
                        </a:rPr>
                        <a:t>Make stakeholders understand the added-value of the</a:t>
                      </a:r>
                      <a:r>
                        <a:rPr lang="en-US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C</a:t>
                      </a:r>
                      <a:r>
                        <a:rPr lang="en-US" sz="2000" noProof="0" dirty="0" err="1" smtClean="0">
                          <a:latin typeface="Calibri" pitchFamily="34" charset="0"/>
                          <a:cs typeface="Calibri" pitchFamily="34" charset="0"/>
                        </a:rPr>
                        <a:t>oncept</a:t>
                      </a:r>
                      <a:endParaRPr lang="hu-HU" sz="2000" noProof="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620713" lvl="1" indent="-301625" algn="just">
                        <a:buFont typeface="Wingdings" pitchFamily="2" charset="2"/>
                        <a:buChar char="ü"/>
                      </a:pPr>
                      <a:r>
                        <a:rPr lang="en-US" sz="2000" noProof="0" dirty="0" smtClean="0">
                          <a:latin typeface="Calibri" pitchFamily="34" charset="0"/>
                          <a:cs typeface="Calibri" pitchFamily="34" charset="0"/>
                        </a:rPr>
                        <a:t>Preparing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major </a:t>
                      </a:r>
                      <a:r>
                        <a:rPr lang="hu-HU" sz="2000" baseline="0" noProof="0" dirty="0" err="1" smtClean="0">
                          <a:latin typeface="Calibri" pitchFamily="34" charset="0"/>
                          <a:cs typeface="Calibri" pitchFamily="34" charset="0"/>
                        </a:rPr>
                        <a:t>principles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of </a:t>
                      </a:r>
                      <a:r>
                        <a:rPr lang="hu-HU" sz="2000" baseline="0" noProof="0" dirty="0" err="1" smtClean="0">
                          <a:latin typeface="Calibri" pitchFamily="34" charset="0"/>
                          <a:cs typeface="Calibri" pitchFamily="34" charset="0"/>
                        </a:rPr>
                        <a:t>the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u-HU" sz="2000" baseline="0" noProof="0" dirty="0" err="1" smtClean="0">
                          <a:latin typeface="Calibri" pitchFamily="34" charset="0"/>
                          <a:cs typeface="Calibri" pitchFamily="34" charset="0"/>
                        </a:rPr>
                        <a:t>feasibility</a:t>
                      </a:r>
                      <a:r>
                        <a:rPr lang="hu-HU" sz="2000" baseline="0" noProof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u-HU" sz="2000" baseline="0" noProof="0" dirty="0" err="1" smtClean="0">
                          <a:latin typeface="Calibri" pitchFamily="34" charset="0"/>
                          <a:cs typeface="Calibri" pitchFamily="34" charset="0"/>
                        </a:rPr>
                        <a:t>study</a:t>
                      </a:r>
                      <a:endParaRPr lang="hu-HU" sz="2000" dirty="0" smtClean="0"/>
                    </a:p>
                    <a:p>
                      <a:pPr marL="620713" lvl="1" indent="-301625" algn="just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US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Kép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5929330"/>
            <a:ext cx="1799630" cy="73633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7620000" cy="642918"/>
          </a:xfrm>
        </p:spPr>
        <p:txBody>
          <a:bodyPr/>
          <a:lstStyle/>
          <a:p>
            <a:pPr algn="ctr"/>
            <a:r>
              <a:rPr lang="en-US" sz="3000" dirty="0" smtClean="0"/>
              <a:t>Individual Project Development</a:t>
            </a:r>
            <a:endParaRPr lang="en-US" sz="3000" dirty="0"/>
          </a:p>
        </p:txBody>
      </p:sp>
      <p:pic>
        <p:nvPicPr>
          <p:cNvPr id="4" name="Tartalom helye 3" descr="map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142984"/>
            <a:ext cx="8429652" cy="5715016"/>
          </a:xfrm>
        </p:spPr>
      </p:pic>
      <p:sp>
        <p:nvSpPr>
          <p:cNvPr id="7" name="Ellipszis feliratnak 6"/>
          <p:cNvSpPr/>
          <p:nvPr/>
        </p:nvSpPr>
        <p:spPr>
          <a:xfrm>
            <a:off x="4214810" y="2357430"/>
            <a:ext cx="500066" cy="500066"/>
          </a:xfrm>
          <a:prstGeom prst="wedgeEllipseCallout">
            <a:avLst>
              <a:gd name="adj1" fmla="val -66547"/>
              <a:gd name="adj2" fmla="val -11600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2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8" name="Ellipszis feliratnak 7"/>
          <p:cNvSpPr/>
          <p:nvPr/>
        </p:nvSpPr>
        <p:spPr>
          <a:xfrm>
            <a:off x="4071934" y="3143248"/>
            <a:ext cx="357190" cy="357190"/>
          </a:xfrm>
          <a:prstGeom prst="wedgeEllipseCallout">
            <a:avLst>
              <a:gd name="adj1" fmla="val -90927"/>
              <a:gd name="adj2" fmla="val 167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5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9" name="Ellipszis feliratnak 8"/>
          <p:cNvSpPr/>
          <p:nvPr/>
        </p:nvSpPr>
        <p:spPr>
          <a:xfrm>
            <a:off x="3857620" y="4000504"/>
            <a:ext cx="500066" cy="500066"/>
          </a:xfrm>
          <a:prstGeom prst="wedgeEllipseCallout">
            <a:avLst>
              <a:gd name="adj1" fmla="val -23010"/>
              <a:gd name="adj2" fmla="val 842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7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0" name="Ellipszis feliratnak 9"/>
          <p:cNvSpPr/>
          <p:nvPr/>
        </p:nvSpPr>
        <p:spPr>
          <a:xfrm>
            <a:off x="3214678" y="2500306"/>
            <a:ext cx="285752" cy="28575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3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1" name="Ellipszis feliratnak 10"/>
          <p:cNvSpPr/>
          <p:nvPr/>
        </p:nvSpPr>
        <p:spPr>
          <a:xfrm>
            <a:off x="2571736" y="3000372"/>
            <a:ext cx="642942" cy="642942"/>
          </a:xfrm>
          <a:prstGeom prst="wedgeEllipseCallout">
            <a:avLst>
              <a:gd name="adj1" fmla="val 85833"/>
              <a:gd name="adj2" fmla="val 1170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4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2" name="Ellipszis feliratnak 11"/>
          <p:cNvSpPr/>
          <p:nvPr/>
        </p:nvSpPr>
        <p:spPr>
          <a:xfrm>
            <a:off x="5643570" y="1857364"/>
            <a:ext cx="428628" cy="428628"/>
          </a:xfrm>
          <a:prstGeom prst="wedgeEllipseCallout">
            <a:avLst>
              <a:gd name="adj1" fmla="val -339562"/>
              <a:gd name="adj2" fmla="val 408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1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3" name="Ellipszis feliratnak 12"/>
          <p:cNvSpPr/>
          <p:nvPr/>
        </p:nvSpPr>
        <p:spPr>
          <a:xfrm>
            <a:off x="4000496" y="5072074"/>
            <a:ext cx="642942" cy="642942"/>
          </a:xfrm>
          <a:prstGeom prst="wedgeEllipseCallout">
            <a:avLst>
              <a:gd name="adj1" fmla="val -90492"/>
              <a:gd name="adj2" fmla="val -789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8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4" name="Ellipszis feliratnak 13"/>
          <p:cNvSpPr/>
          <p:nvPr/>
        </p:nvSpPr>
        <p:spPr>
          <a:xfrm>
            <a:off x="2357422" y="3857628"/>
            <a:ext cx="500066" cy="500066"/>
          </a:xfrm>
          <a:prstGeom prst="wedgeEllipseCallout">
            <a:avLst>
              <a:gd name="adj1" fmla="val 120663"/>
              <a:gd name="adj2" fmla="val 276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6</a:t>
            </a:r>
            <a:endParaRPr lang="hu-H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Polgár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Urbánu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324</TotalTime>
  <Words>402</Words>
  <Application>Microsoft Office PowerPoint</Application>
  <PresentationFormat>Diavetítés a képernyőre (4:3 oldalarány)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Urbánus</vt:lpstr>
      <vt:lpstr>BUDAPEST DANUBE CONTACT POINT: an innovative tool to support the implementation of the Danube Strategy</vt:lpstr>
      <vt:lpstr>Budapest Danube Contact Point:  Smart Tool for Facilitating DRS Projects  </vt:lpstr>
      <vt:lpstr>Organization</vt:lpstr>
      <vt:lpstr>Focusing on Projects with  Macro-regional Relevance </vt:lpstr>
      <vt:lpstr>Services Offered for  Steering Groups / Project Promoters</vt:lpstr>
      <vt:lpstr>Services Offered for  Steering Groups / Project Promoters (2)</vt:lpstr>
      <vt:lpstr>Services Offered for  Steering Groups / Project Promoters (3)</vt:lpstr>
      <vt:lpstr>Project Example: Integrated Transport Concept</vt:lpstr>
      <vt:lpstr>Individual Project Development</vt:lpstr>
      <vt:lpstr>Integrated &amp; Optimized Project Development</vt:lpstr>
      <vt:lpstr>IN THE PIPELINE…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Dave</dc:creator>
  <cp:lastModifiedBy>Pelech Dávid</cp:lastModifiedBy>
  <cp:revision>34</cp:revision>
  <dcterms:created xsi:type="dcterms:W3CDTF">2013-02-20T19:24:38Z</dcterms:created>
  <dcterms:modified xsi:type="dcterms:W3CDTF">2013-06-13T07:00:32Z</dcterms:modified>
</cp:coreProperties>
</file>