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51" r:id="rId1"/>
    <p:sldMasterId id="2147484455" r:id="rId2"/>
    <p:sldMasterId id="2147484461" r:id="rId3"/>
    <p:sldMasterId id="2147484465" r:id="rId4"/>
    <p:sldMasterId id="2147484588" r:id="rId5"/>
  </p:sldMasterIdLst>
  <p:notesMasterIdLst>
    <p:notesMasterId r:id="rId20"/>
  </p:notesMasterIdLst>
  <p:handoutMasterIdLst>
    <p:handoutMasterId r:id="rId21"/>
  </p:handoutMasterIdLst>
  <p:sldIdLst>
    <p:sldId id="256" r:id="rId6"/>
    <p:sldId id="290" r:id="rId7"/>
    <p:sldId id="297" r:id="rId8"/>
    <p:sldId id="291" r:id="rId9"/>
    <p:sldId id="298" r:id="rId10"/>
    <p:sldId id="299" r:id="rId11"/>
    <p:sldId id="295" r:id="rId12"/>
    <p:sldId id="292" r:id="rId13"/>
    <p:sldId id="294" r:id="rId14"/>
    <p:sldId id="296" r:id="rId15"/>
    <p:sldId id="300" r:id="rId16"/>
    <p:sldId id="301" r:id="rId17"/>
    <p:sldId id="303" r:id="rId18"/>
    <p:sldId id="274" r:id="rId19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2CADDF-13B8-4BC8-81C8-2F9203D3F7C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804A0E2-400E-4B38-A522-6D0BB862758D}">
      <dgm:prSet phldrT="[Text]"/>
      <dgm:spPr/>
      <dgm:t>
        <a:bodyPr/>
        <a:lstStyle/>
        <a:p>
          <a:r>
            <a:rPr lang="cs-CZ" dirty="0" err="1"/>
            <a:t>Low</a:t>
          </a:r>
          <a:r>
            <a:rPr lang="cs-CZ" dirty="0"/>
            <a:t> natural </a:t>
          </a:r>
          <a:r>
            <a:rPr lang="cs-CZ" dirty="0" err="1"/>
            <a:t>gas</a:t>
          </a:r>
          <a:r>
            <a:rPr lang="cs-CZ" dirty="0"/>
            <a:t> </a:t>
          </a:r>
          <a:r>
            <a:rPr lang="cs-CZ" dirty="0" err="1"/>
            <a:t>utilization</a:t>
          </a:r>
          <a:endParaRPr lang="cs-CZ" dirty="0"/>
        </a:p>
      </dgm:t>
    </dgm:pt>
    <dgm:pt modelId="{36C82F87-8243-4DC5-8B96-9846FA2260E3}" type="parTrans" cxnId="{17B4A53B-2FE5-42A0-8786-E6FBA87906A7}">
      <dgm:prSet/>
      <dgm:spPr/>
      <dgm:t>
        <a:bodyPr/>
        <a:lstStyle/>
        <a:p>
          <a:endParaRPr lang="cs-CZ"/>
        </a:p>
      </dgm:t>
    </dgm:pt>
    <dgm:pt modelId="{19C16824-EA35-4E83-A47D-3B6CDD4C4972}" type="sibTrans" cxnId="{17B4A53B-2FE5-42A0-8786-E6FBA87906A7}">
      <dgm:prSet/>
      <dgm:spPr/>
      <dgm:t>
        <a:bodyPr/>
        <a:lstStyle/>
        <a:p>
          <a:endParaRPr lang="cs-CZ"/>
        </a:p>
      </dgm:t>
    </dgm:pt>
    <dgm:pt modelId="{66DA29DA-C7E5-42D4-8AB2-30C639E73197}">
      <dgm:prSet phldrT="[Text]"/>
      <dgm:spPr/>
      <dgm:t>
        <a:bodyPr/>
        <a:lstStyle/>
        <a:p>
          <a:r>
            <a:rPr lang="en-US" dirty="0"/>
            <a:t>Large-scale projects need solid economic rationale</a:t>
          </a:r>
          <a:endParaRPr lang="cs-CZ" dirty="0"/>
        </a:p>
      </dgm:t>
    </dgm:pt>
    <dgm:pt modelId="{B47058E1-A010-480B-86CB-0B2FAAE767D6}" type="parTrans" cxnId="{A7DF2EC8-85AD-4113-9AD4-859169FC480F}">
      <dgm:prSet/>
      <dgm:spPr/>
      <dgm:t>
        <a:bodyPr/>
        <a:lstStyle/>
        <a:p>
          <a:endParaRPr lang="cs-CZ"/>
        </a:p>
      </dgm:t>
    </dgm:pt>
    <dgm:pt modelId="{2E7FB7AE-8650-46F9-BFBA-0F7C1A6DA741}" type="sibTrans" cxnId="{A7DF2EC8-85AD-4113-9AD4-859169FC480F}">
      <dgm:prSet/>
      <dgm:spPr/>
      <dgm:t>
        <a:bodyPr/>
        <a:lstStyle/>
        <a:p>
          <a:endParaRPr lang="cs-CZ"/>
        </a:p>
      </dgm:t>
    </dgm:pt>
    <dgm:pt modelId="{932C4115-9D8B-4E61-A469-01C341D24D92}">
      <dgm:prSet phldrT="[Text]"/>
      <dgm:spPr/>
      <dgm:t>
        <a:bodyPr/>
        <a:lstStyle/>
        <a:p>
          <a:r>
            <a:rPr lang="cs-CZ" dirty="0"/>
            <a:t>T</a:t>
          </a:r>
          <a:r>
            <a:rPr lang="en-US" dirty="0"/>
            <a:t>he rationale is missing due to low utilization</a:t>
          </a:r>
          <a:endParaRPr lang="cs-CZ" dirty="0"/>
        </a:p>
      </dgm:t>
    </dgm:pt>
    <dgm:pt modelId="{6956C498-B374-477E-BA4D-109C08A7ECFE}" type="parTrans" cxnId="{014B8BDB-D556-4E15-A2FE-E72E11C90650}">
      <dgm:prSet/>
      <dgm:spPr/>
      <dgm:t>
        <a:bodyPr/>
        <a:lstStyle/>
        <a:p>
          <a:endParaRPr lang="cs-CZ"/>
        </a:p>
      </dgm:t>
    </dgm:pt>
    <dgm:pt modelId="{A90C4BB9-327E-4FCA-A987-88C7E03FF87D}" type="sibTrans" cxnId="{014B8BDB-D556-4E15-A2FE-E72E11C90650}">
      <dgm:prSet/>
      <dgm:spPr/>
      <dgm:t>
        <a:bodyPr/>
        <a:lstStyle/>
        <a:p>
          <a:endParaRPr lang="cs-CZ"/>
        </a:p>
      </dgm:t>
    </dgm:pt>
    <dgm:pt modelId="{7DCF9091-4597-43FC-805F-581690629DE2}">
      <dgm:prSet phldrT="[Text]"/>
      <dgm:spPr/>
      <dgm:t>
        <a:bodyPr/>
        <a:lstStyle/>
        <a:p>
          <a:r>
            <a:rPr lang="en-US" noProof="0" dirty="0"/>
            <a:t>The utilization will not increase without </a:t>
          </a:r>
          <a:r>
            <a:rPr lang="cs-CZ" noProof="0" dirty="0" err="1"/>
            <a:t>additional</a:t>
          </a:r>
          <a:r>
            <a:rPr lang="en-US" noProof="0" dirty="0"/>
            <a:t> supply</a:t>
          </a:r>
        </a:p>
      </dgm:t>
    </dgm:pt>
    <dgm:pt modelId="{3A018C33-2E91-47D1-AF33-1399DD3AD781}" type="parTrans" cxnId="{EB5664A0-2E36-4A32-A100-64DA03F221CE}">
      <dgm:prSet/>
      <dgm:spPr/>
      <dgm:t>
        <a:bodyPr/>
        <a:lstStyle/>
        <a:p>
          <a:endParaRPr lang="cs-CZ"/>
        </a:p>
      </dgm:t>
    </dgm:pt>
    <dgm:pt modelId="{2FF3DA65-7220-4D7C-B74B-16309801CD9D}" type="sibTrans" cxnId="{EB5664A0-2E36-4A32-A100-64DA03F221CE}">
      <dgm:prSet/>
      <dgm:spPr/>
      <dgm:t>
        <a:bodyPr/>
        <a:lstStyle/>
        <a:p>
          <a:endParaRPr lang="cs-CZ"/>
        </a:p>
      </dgm:t>
    </dgm:pt>
    <dgm:pt modelId="{B45FDC4C-23E4-46AC-8134-7AA6AA1F61DD}">
      <dgm:prSet/>
      <dgm:spPr/>
      <dgm:t>
        <a:bodyPr/>
        <a:lstStyle/>
        <a:p>
          <a:r>
            <a:rPr lang="cs-CZ" dirty="0"/>
            <a:t>N</a:t>
          </a:r>
          <a:r>
            <a:rPr lang="en-US" dirty="0"/>
            <a:t>o investor is willing to make the </a:t>
          </a:r>
          <a:r>
            <a:rPr lang="en-US" noProof="0" dirty="0"/>
            <a:t>decision</a:t>
          </a:r>
          <a:r>
            <a:rPr lang="cs-CZ" dirty="0"/>
            <a:t> </a:t>
          </a:r>
          <a:r>
            <a:rPr lang="en-US" noProof="0" dirty="0"/>
            <a:t>due to missing incentives</a:t>
          </a:r>
        </a:p>
      </dgm:t>
    </dgm:pt>
    <dgm:pt modelId="{B7446723-9FAC-4132-9640-2E930DB53D49}" type="parTrans" cxnId="{E475BAF8-1891-4518-BF75-64F7CCB01C50}">
      <dgm:prSet/>
      <dgm:spPr/>
      <dgm:t>
        <a:bodyPr/>
        <a:lstStyle/>
        <a:p>
          <a:endParaRPr lang="cs-CZ"/>
        </a:p>
      </dgm:t>
    </dgm:pt>
    <dgm:pt modelId="{A7A0F0E6-4F9B-434A-9E2E-9250CFC5D9C9}" type="sibTrans" cxnId="{E475BAF8-1891-4518-BF75-64F7CCB01C50}">
      <dgm:prSet/>
      <dgm:spPr/>
      <dgm:t>
        <a:bodyPr/>
        <a:lstStyle/>
        <a:p>
          <a:endParaRPr lang="cs-CZ"/>
        </a:p>
      </dgm:t>
    </dgm:pt>
    <dgm:pt modelId="{5CCE05D7-B4AC-4786-A603-A20CE940DB34}" type="pres">
      <dgm:prSet presAssocID="{B62CADDF-13B8-4BC8-81C8-2F9203D3F7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E90FFEE-9A3A-49D2-B643-CB7EE97A33A5}" type="pres">
      <dgm:prSet presAssocID="{0804A0E2-400E-4B38-A522-6D0BB862758D}" presName="node" presStyleLbl="node1" presStyleIdx="0" presStyleCnt="5" custScaleX="117312" custScaleY="1328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D125267-73F7-4060-8AA6-40D30A76B1C5}" type="pres">
      <dgm:prSet presAssocID="{0804A0E2-400E-4B38-A522-6D0BB862758D}" presName="spNode" presStyleCnt="0"/>
      <dgm:spPr/>
    </dgm:pt>
    <dgm:pt modelId="{D0B1BEBF-4D77-44FB-9669-82F04665F075}" type="pres">
      <dgm:prSet presAssocID="{19C16824-EA35-4E83-A47D-3B6CDD4C4972}" presName="sibTrans" presStyleLbl="sibTrans1D1" presStyleIdx="0" presStyleCnt="5"/>
      <dgm:spPr/>
      <dgm:t>
        <a:bodyPr/>
        <a:lstStyle/>
        <a:p>
          <a:endParaRPr lang="hu-HU"/>
        </a:p>
      </dgm:t>
    </dgm:pt>
    <dgm:pt modelId="{32585C62-B94A-4284-A313-FD678F5A29CD}" type="pres">
      <dgm:prSet presAssocID="{66DA29DA-C7E5-42D4-8AB2-30C639E73197}" presName="node" presStyleLbl="node1" presStyleIdx="1" presStyleCnt="5" custScaleX="117312" custScaleY="1328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DBA7835-8B0F-49A9-AEE5-0AEA95806217}" type="pres">
      <dgm:prSet presAssocID="{66DA29DA-C7E5-42D4-8AB2-30C639E73197}" presName="spNode" presStyleCnt="0"/>
      <dgm:spPr/>
    </dgm:pt>
    <dgm:pt modelId="{E222573E-93A3-4C98-A51C-384D5E084C17}" type="pres">
      <dgm:prSet presAssocID="{2E7FB7AE-8650-46F9-BFBA-0F7C1A6DA741}" presName="sibTrans" presStyleLbl="sibTrans1D1" presStyleIdx="1" presStyleCnt="5"/>
      <dgm:spPr/>
      <dgm:t>
        <a:bodyPr/>
        <a:lstStyle/>
        <a:p>
          <a:endParaRPr lang="hu-HU"/>
        </a:p>
      </dgm:t>
    </dgm:pt>
    <dgm:pt modelId="{20F5CF47-4725-40B1-B214-85F23F871D16}" type="pres">
      <dgm:prSet presAssocID="{932C4115-9D8B-4E61-A469-01C341D24D92}" presName="node" presStyleLbl="node1" presStyleIdx="2" presStyleCnt="5" custScaleX="117312" custScaleY="1328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94D6185-72B4-47CD-95E6-54026A7624C3}" type="pres">
      <dgm:prSet presAssocID="{932C4115-9D8B-4E61-A469-01C341D24D92}" presName="spNode" presStyleCnt="0"/>
      <dgm:spPr/>
    </dgm:pt>
    <dgm:pt modelId="{4B07D1EA-0731-4E35-B33A-D8D1489A6486}" type="pres">
      <dgm:prSet presAssocID="{A90C4BB9-327E-4FCA-A987-88C7E03FF87D}" presName="sibTrans" presStyleLbl="sibTrans1D1" presStyleIdx="2" presStyleCnt="5"/>
      <dgm:spPr/>
      <dgm:t>
        <a:bodyPr/>
        <a:lstStyle/>
        <a:p>
          <a:endParaRPr lang="hu-HU"/>
        </a:p>
      </dgm:t>
    </dgm:pt>
    <dgm:pt modelId="{C7785C47-EF42-4568-8683-33F4E809F85A}" type="pres">
      <dgm:prSet presAssocID="{7DCF9091-4597-43FC-805F-581690629DE2}" presName="node" presStyleLbl="node1" presStyleIdx="3" presStyleCnt="5" custScaleX="117312" custScaleY="1328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E74CBB0-477D-4AB4-A33B-580469C916D1}" type="pres">
      <dgm:prSet presAssocID="{7DCF9091-4597-43FC-805F-581690629DE2}" presName="spNode" presStyleCnt="0"/>
      <dgm:spPr/>
    </dgm:pt>
    <dgm:pt modelId="{A8A7BE24-2B82-4C95-826F-EC64A7AAC7FE}" type="pres">
      <dgm:prSet presAssocID="{2FF3DA65-7220-4D7C-B74B-16309801CD9D}" presName="sibTrans" presStyleLbl="sibTrans1D1" presStyleIdx="3" presStyleCnt="5"/>
      <dgm:spPr/>
      <dgm:t>
        <a:bodyPr/>
        <a:lstStyle/>
        <a:p>
          <a:endParaRPr lang="hu-HU"/>
        </a:p>
      </dgm:t>
    </dgm:pt>
    <dgm:pt modelId="{2E8CF428-2BD1-4861-9A4C-9DA0C1D93634}" type="pres">
      <dgm:prSet presAssocID="{B45FDC4C-23E4-46AC-8134-7AA6AA1F61DD}" presName="node" presStyleLbl="node1" presStyleIdx="4" presStyleCnt="5" custScaleX="117312" custScaleY="13282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0162D5D-C187-4164-8468-79F341D90A5C}" type="pres">
      <dgm:prSet presAssocID="{B45FDC4C-23E4-46AC-8134-7AA6AA1F61DD}" presName="spNode" presStyleCnt="0"/>
      <dgm:spPr/>
    </dgm:pt>
    <dgm:pt modelId="{6B1232B9-868D-4795-8C62-AA8038349EDA}" type="pres">
      <dgm:prSet presAssocID="{A7A0F0E6-4F9B-434A-9E2E-9250CFC5D9C9}" presName="sibTrans" presStyleLbl="sibTrans1D1" presStyleIdx="4" presStyleCnt="5"/>
      <dgm:spPr/>
      <dgm:t>
        <a:bodyPr/>
        <a:lstStyle/>
        <a:p>
          <a:endParaRPr lang="hu-HU"/>
        </a:p>
      </dgm:t>
    </dgm:pt>
  </dgm:ptLst>
  <dgm:cxnLst>
    <dgm:cxn modelId="{905EB036-D724-47EB-8CC5-957178FAD8EE}" type="presOf" srcId="{2E7FB7AE-8650-46F9-BFBA-0F7C1A6DA741}" destId="{E222573E-93A3-4C98-A51C-384D5E084C17}" srcOrd="0" destOrd="0" presId="urn:microsoft.com/office/officeart/2005/8/layout/cycle5"/>
    <dgm:cxn modelId="{76004EC7-9774-46A4-A6B1-435E3397C70A}" type="presOf" srcId="{7DCF9091-4597-43FC-805F-581690629DE2}" destId="{C7785C47-EF42-4568-8683-33F4E809F85A}" srcOrd="0" destOrd="0" presId="urn:microsoft.com/office/officeart/2005/8/layout/cycle5"/>
    <dgm:cxn modelId="{4379A1A2-12FB-4267-A039-7F14EE694BBC}" type="presOf" srcId="{2FF3DA65-7220-4D7C-B74B-16309801CD9D}" destId="{A8A7BE24-2B82-4C95-826F-EC64A7AAC7FE}" srcOrd="0" destOrd="0" presId="urn:microsoft.com/office/officeart/2005/8/layout/cycle5"/>
    <dgm:cxn modelId="{17B4A53B-2FE5-42A0-8786-E6FBA87906A7}" srcId="{B62CADDF-13B8-4BC8-81C8-2F9203D3F7C0}" destId="{0804A0E2-400E-4B38-A522-6D0BB862758D}" srcOrd="0" destOrd="0" parTransId="{36C82F87-8243-4DC5-8B96-9846FA2260E3}" sibTransId="{19C16824-EA35-4E83-A47D-3B6CDD4C4972}"/>
    <dgm:cxn modelId="{8C54A1FD-F6FE-4FF4-AD77-6B605FDF9203}" type="presOf" srcId="{66DA29DA-C7E5-42D4-8AB2-30C639E73197}" destId="{32585C62-B94A-4284-A313-FD678F5A29CD}" srcOrd="0" destOrd="0" presId="urn:microsoft.com/office/officeart/2005/8/layout/cycle5"/>
    <dgm:cxn modelId="{A7DF2EC8-85AD-4113-9AD4-859169FC480F}" srcId="{B62CADDF-13B8-4BC8-81C8-2F9203D3F7C0}" destId="{66DA29DA-C7E5-42D4-8AB2-30C639E73197}" srcOrd="1" destOrd="0" parTransId="{B47058E1-A010-480B-86CB-0B2FAAE767D6}" sibTransId="{2E7FB7AE-8650-46F9-BFBA-0F7C1A6DA741}"/>
    <dgm:cxn modelId="{EB5664A0-2E36-4A32-A100-64DA03F221CE}" srcId="{B62CADDF-13B8-4BC8-81C8-2F9203D3F7C0}" destId="{7DCF9091-4597-43FC-805F-581690629DE2}" srcOrd="3" destOrd="0" parTransId="{3A018C33-2E91-47D1-AF33-1399DD3AD781}" sibTransId="{2FF3DA65-7220-4D7C-B74B-16309801CD9D}"/>
    <dgm:cxn modelId="{429BEA30-A8B9-4388-AC94-442A515914DF}" type="presOf" srcId="{B45FDC4C-23E4-46AC-8134-7AA6AA1F61DD}" destId="{2E8CF428-2BD1-4861-9A4C-9DA0C1D93634}" srcOrd="0" destOrd="0" presId="urn:microsoft.com/office/officeart/2005/8/layout/cycle5"/>
    <dgm:cxn modelId="{52775EAA-166B-4256-BBF8-2D09EDCB1000}" type="presOf" srcId="{A90C4BB9-327E-4FCA-A987-88C7E03FF87D}" destId="{4B07D1EA-0731-4E35-B33A-D8D1489A6486}" srcOrd="0" destOrd="0" presId="urn:microsoft.com/office/officeart/2005/8/layout/cycle5"/>
    <dgm:cxn modelId="{014B8BDB-D556-4E15-A2FE-E72E11C90650}" srcId="{B62CADDF-13B8-4BC8-81C8-2F9203D3F7C0}" destId="{932C4115-9D8B-4E61-A469-01C341D24D92}" srcOrd="2" destOrd="0" parTransId="{6956C498-B374-477E-BA4D-109C08A7ECFE}" sibTransId="{A90C4BB9-327E-4FCA-A987-88C7E03FF87D}"/>
    <dgm:cxn modelId="{2A7D9B7A-5AB8-46D9-BEDF-CD606FD861BD}" type="presOf" srcId="{B62CADDF-13B8-4BC8-81C8-2F9203D3F7C0}" destId="{5CCE05D7-B4AC-4786-A603-A20CE940DB34}" srcOrd="0" destOrd="0" presId="urn:microsoft.com/office/officeart/2005/8/layout/cycle5"/>
    <dgm:cxn modelId="{D3687190-FC39-447D-B154-15C16102FA4A}" type="presOf" srcId="{19C16824-EA35-4E83-A47D-3B6CDD4C4972}" destId="{D0B1BEBF-4D77-44FB-9669-82F04665F075}" srcOrd="0" destOrd="0" presId="urn:microsoft.com/office/officeart/2005/8/layout/cycle5"/>
    <dgm:cxn modelId="{7722C3F1-D82E-4BDC-838F-32D4FB19CCB7}" type="presOf" srcId="{A7A0F0E6-4F9B-434A-9E2E-9250CFC5D9C9}" destId="{6B1232B9-868D-4795-8C62-AA8038349EDA}" srcOrd="0" destOrd="0" presId="urn:microsoft.com/office/officeart/2005/8/layout/cycle5"/>
    <dgm:cxn modelId="{396544AA-E263-42FA-98A9-22311432F61F}" type="presOf" srcId="{0804A0E2-400E-4B38-A522-6D0BB862758D}" destId="{BE90FFEE-9A3A-49D2-B643-CB7EE97A33A5}" srcOrd="0" destOrd="0" presId="urn:microsoft.com/office/officeart/2005/8/layout/cycle5"/>
    <dgm:cxn modelId="{E475BAF8-1891-4518-BF75-64F7CCB01C50}" srcId="{B62CADDF-13B8-4BC8-81C8-2F9203D3F7C0}" destId="{B45FDC4C-23E4-46AC-8134-7AA6AA1F61DD}" srcOrd="4" destOrd="0" parTransId="{B7446723-9FAC-4132-9640-2E930DB53D49}" sibTransId="{A7A0F0E6-4F9B-434A-9E2E-9250CFC5D9C9}"/>
    <dgm:cxn modelId="{F8F5060B-0C44-4653-8F78-0835017766E9}" type="presOf" srcId="{932C4115-9D8B-4E61-A469-01C341D24D92}" destId="{20F5CF47-4725-40B1-B214-85F23F871D16}" srcOrd="0" destOrd="0" presId="urn:microsoft.com/office/officeart/2005/8/layout/cycle5"/>
    <dgm:cxn modelId="{2DEB54A5-CF64-4C8A-A02C-AD699318C2A7}" type="presParOf" srcId="{5CCE05D7-B4AC-4786-A603-A20CE940DB34}" destId="{BE90FFEE-9A3A-49D2-B643-CB7EE97A33A5}" srcOrd="0" destOrd="0" presId="urn:microsoft.com/office/officeart/2005/8/layout/cycle5"/>
    <dgm:cxn modelId="{A57E9E59-9EC1-4AD1-B2F7-3151242576BA}" type="presParOf" srcId="{5CCE05D7-B4AC-4786-A603-A20CE940DB34}" destId="{ED125267-73F7-4060-8AA6-40D30A76B1C5}" srcOrd="1" destOrd="0" presId="urn:microsoft.com/office/officeart/2005/8/layout/cycle5"/>
    <dgm:cxn modelId="{2D91A996-7222-48BD-B50E-A3660729A3D9}" type="presParOf" srcId="{5CCE05D7-B4AC-4786-A603-A20CE940DB34}" destId="{D0B1BEBF-4D77-44FB-9669-82F04665F075}" srcOrd="2" destOrd="0" presId="urn:microsoft.com/office/officeart/2005/8/layout/cycle5"/>
    <dgm:cxn modelId="{76F8B711-27A4-4F4F-8A73-984712978648}" type="presParOf" srcId="{5CCE05D7-B4AC-4786-A603-A20CE940DB34}" destId="{32585C62-B94A-4284-A313-FD678F5A29CD}" srcOrd="3" destOrd="0" presId="urn:microsoft.com/office/officeart/2005/8/layout/cycle5"/>
    <dgm:cxn modelId="{D0CC4F97-8451-4EAE-AE5E-3F643F2ABF81}" type="presParOf" srcId="{5CCE05D7-B4AC-4786-A603-A20CE940DB34}" destId="{CDBA7835-8B0F-49A9-AEE5-0AEA95806217}" srcOrd="4" destOrd="0" presId="urn:microsoft.com/office/officeart/2005/8/layout/cycle5"/>
    <dgm:cxn modelId="{EBE93163-367E-4E05-BD05-46BD1D46F68F}" type="presParOf" srcId="{5CCE05D7-B4AC-4786-A603-A20CE940DB34}" destId="{E222573E-93A3-4C98-A51C-384D5E084C17}" srcOrd="5" destOrd="0" presId="urn:microsoft.com/office/officeart/2005/8/layout/cycle5"/>
    <dgm:cxn modelId="{FB7CEA2A-48FC-4DC1-840E-640AE615F879}" type="presParOf" srcId="{5CCE05D7-B4AC-4786-A603-A20CE940DB34}" destId="{20F5CF47-4725-40B1-B214-85F23F871D16}" srcOrd="6" destOrd="0" presId="urn:microsoft.com/office/officeart/2005/8/layout/cycle5"/>
    <dgm:cxn modelId="{C99B0628-D8F5-49E0-8598-29A5AEE4D7B9}" type="presParOf" srcId="{5CCE05D7-B4AC-4786-A603-A20CE940DB34}" destId="{594D6185-72B4-47CD-95E6-54026A7624C3}" srcOrd="7" destOrd="0" presId="urn:microsoft.com/office/officeart/2005/8/layout/cycle5"/>
    <dgm:cxn modelId="{45E9B3E2-A51E-4DC0-B10F-17DC4F76BC87}" type="presParOf" srcId="{5CCE05D7-B4AC-4786-A603-A20CE940DB34}" destId="{4B07D1EA-0731-4E35-B33A-D8D1489A6486}" srcOrd="8" destOrd="0" presId="urn:microsoft.com/office/officeart/2005/8/layout/cycle5"/>
    <dgm:cxn modelId="{AA1232D1-59FB-4BC9-ABD1-12CE4A6CF7AA}" type="presParOf" srcId="{5CCE05D7-B4AC-4786-A603-A20CE940DB34}" destId="{C7785C47-EF42-4568-8683-33F4E809F85A}" srcOrd="9" destOrd="0" presId="urn:microsoft.com/office/officeart/2005/8/layout/cycle5"/>
    <dgm:cxn modelId="{225875D9-1BD9-4EE7-946F-D4FA86125551}" type="presParOf" srcId="{5CCE05D7-B4AC-4786-A603-A20CE940DB34}" destId="{5E74CBB0-477D-4AB4-A33B-580469C916D1}" srcOrd="10" destOrd="0" presId="urn:microsoft.com/office/officeart/2005/8/layout/cycle5"/>
    <dgm:cxn modelId="{FCAEA0E5-C71B-44DF-A2E6-A8A808CF2576}" type="presParOf" srcId="{5CCE05D7-B4AC-4786-A603-A20CE940DB34}" destId="{A8A7BE24-2B82-4C95-826F-EC64A7AAC7FE}" srcOrd="11" destOrd="0" presId="urn:microsoft.com/office/officeart/2005/8/layout/cycle5"/>
    <dgm:cxn modelId="{5C61AA13-7F98-4BB6-976B-2B75642EBDB2}" type="presParOf" srcId="{5CCE05D7-B4AC-4786-A603-A20CE940DB34}" destId="{2E8CF428-2BD1-4861-9A4C-9DA0C1D93634}" srcOrd="12" destOrd="0" presId="urn:microsoft.com/office/officeart/2005/8/layout/cycle5"/>
    <dgm:cxn modelId="{3B52BF0B-ACCB-47D4-9A6A-DCFD8706916A}" type="presParOf" srcId="{5CCE05D7-B4AC-4786-A603-A20CE940DB34}" destId="{E0162D5D-C187-4164-8468-79F341D90A5C}" srcOrd="13" destOrd="0" presId="urn:microsoft.com/office/officeart/2005/8/layout/cycle5"/>
    <dgm:cxn modelId="{B0F67CC0-0E2E-452C-AC7B-8E5606F47A89}" type="presParOf" srcId="{5CCE05D7-B4AC-4786-A603-A20CE940DB34}" destId="{6B1232B9-868D-4795-8C62-AA8038349ED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0FFEE-9A3A-49D2-B643-CB7EE97A33A5}">
      <dsp:nvSpPr>
        <dsp:cNvPr id="0" name=""/>
        <dsp:cNvSpPr/>
      </dsp:nvSpPr>
      <dsp:spPr>
        <a:xfrm>
          <a:off x="3210346" y="-123388"/>
          <a:ext cx="1732707" cy="127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err="1"/>
            <a:t>Low</a:t>
          </a:r>
          <a:r>
            <a:rPr lang="cs-CZ" sz="1500" kern="1200" dirty="0"/>
            <a:t> natural </a:t>
          </a:r>
          <a:r>
            <a:rPr lang="cs-CZ" sz="1500" kern="1200" dirty="0" err="1"/>
            <a:t>gas</a:t>
          </a:r>
          <a:r>
            <a:rPr lang="cs-CZ" sz="1500" kern="1200" dirty="0"/>
            <a:t> </a:t>
          </a:r>
          <a:r>
            <a:rPr lang="cs-CZ" sz="1500" kern="1200" dirty="0" err="1"/>
            <a:t>utilization</a:t>
          </a:r>
          <a:endParaRPr lang="cs-CZ" sz="1500" kern="1200" dirty="0"/>
        </a:p>
      </dsp:txBody>
      <dsp:txXfrm>
        <a:off x="3272595" y="-61139"/>
        <a:ext cx="1608209" cy="1150685"/>
      </dsp:txXfrm>
    </dsp:sp>
    <dsp:sp modelId="{D0B1BEBF-4D77-44FB-9669-82F04665F075}">
      <dsp:nvSpPr>
        <dsp:cNvPr id="0" name=""/>
        <dsp:cNvSpPr/>
      </dsp:nvSpPr>
      <dsp:spPr>
        <a:xfrm>
          <a:off x="2159971" y="514202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2917719" y="282144"/>
              </a:moveTo>
              <a:arcTo wR="1916728" hR="1916728" stAng="18088955" swAng="839443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85C62-B94A-4284-A313-FD678F5A29CD}">
      <dsp:nvSpPr>
        <dsp:cNvPr id="0" name=""/>
        <dsp:cNvSpPr/>
      </dsp:nvSpPr>
      <dsp:spPr>
        <a:xfrm>
          <a:off x="5033263" y="1201037"/>
          <a:ext cx="1732707" cy="127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Large-scale projects need solid economic rationale</a:t>
          </a:r>
          <a:endParaRPr lang="cs-CZ" sz="1500" kern="1200" dirty="0"/>
        </a:p>
      </dsp:txBody>
      <dsp:txXfrm>
        <a:off x="5095512" y="1263286"/>
        <a:ext cx="1608209" cy="1150685"/>
      </dsp:txXfrm>
    </dsp:sp>
    <dsp:sp modelId="{E222573E-93A3-4C98-A51C-384D5E084C17}">
      <dsp:nvSpPr>
        <dsp:cNvPr id="0" name=""/>
        <dsp:cNvSpPr/>
      </dsp:nvSpPr>
      <dsp:spPr>
        <a:xfrm>
          <a:off x="2159971" y="514202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3820278" y="2141103"/>
              </a:moveTo>
              <a:arcTo wR="1916728" hR="1916728" stAng="403353" swAng="981452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5CF47-4725-40B1-B214-85F23F871D16}">
      <dsp:nvSpPr>
        <dsp:cNvPr id="0" name=""/>
        <dsp:cNvSpPr/>
      </dsp:nvSpPr>
      <dsp:spPr>
        <a:xfrm>
          <a:off x="4336971" y="3344005"/>
          <a:ext cx="1732707" cy="127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/>
            <a:t>T</a:t>
          </a:r>
          <a:r>
            <a:rPr lang="en-US" sz="1500" kern="1200" dirty="0"/>
            <a:t>he rationale is missing due to low utilization</a:t>
          </a:r>
          <a:endParaRPr lang="cs-CZ" sz="1500" kern="1200" dirty="0"/>
        </a:p>
      </dsp:txBody>
      <dsp:txXfrm>
        <a:off x="4399220" y="3406254"/>
        <a:ext cx="1608209" cy="1150685"/>
      </dsp:txXfrm>
    </dsp:sp>
    <dsp:sp modelId="{4B07D1EA-0731-4E35-B33A-D8D1489A6486}">
      <dsp:nvSpPr>
        <dsp:cNvPr id="0" name=""/>
        <dsp:cNvSpPr/>
      </dsp:nvSpPr>
      <dsp:spPr>
        <a:xfrm>
          <a:off x="2159971" y="514202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2073522" y="3827032"/>
              </a:moveTo>
              <a:arcTo wR="1916728" hR="1916728" stAng="5118468" swAng="563064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85C47-EF42-4568-8683-33F4E809F85A}">
      <dsp:nvSpPr>
        <dsp:cNvPr id="0" name=""/>
        <dsp:cNvSpPr/>
      </dsp:nvSpPr>
      <dsp:spPr>
        <a:xfrm>
          <a:off x="2083721" y="3344005"/>
          <a:ext cx="1732707" cy="127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noProof="0" dirty="0"/>
            <a:t>The utilization will not increase without </a:t>
          </a:r>
          <a:r>
            <a:rPr lang="cs-CZ" sz="1500" kern="1200" noProof="0" dirty="0" err="1"/>
            <a:t>additional</a:t>
          </a:r>
          <a:r>
            <a:rPr lang="en-US" sz="1500" kern="1200" noProof="0" dirty="0"/>
            <a:t> supply</a:t>
          </a:r>
        </a:p>
      </dsp:txBody>
      <dsp:txXfrm>
        <a:off x="2145970" y="3406254"/>
        <a:ext cx="1608209" cy="1150685"/>
      </dsp:txXfrm>
    </dsp:sp>
    <dsp:sp modelId="{A8A7BE24-2B82-4C95-826F-EC64A7AAC7FE}">
      <dsp:nvSpPr>
        <dsp:cNvPr id="0" name=""/>
        <dsp:cNvSpPr/>
      </dsp:nvSpPr>
      <dsp:spPr>
        <a:xfrm>
          <a:off x="2159971" y="514202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153418" y="2668118"/>
              </a:moveTo>
              <a:arcTo wR="1916728" hR="1916728" stAng="9415196" swAng="981452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CF428-2BD1-4861-9A4C-9DA0C1D93634}">
      <dsp:nvSpPr>
        <dsp:cNvPr id="0" name=""/>
        <dsp:cNvSpPr/>
      </dsp:nvSpPr>
      <dsp:spPr>
        <a:xfrm>
          <a:off x="1387429" y="1201037"/>
          <a:ext cx="1732707" cy="12751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/>
            <a:t>N</a:t>
          </a:r>
          <a:r>
            <a:rPr lang="en-US" sz="1500" kern="1200" dirty="0"/>
            <a:t>o investor is willing to make the </a:t>
          </a:r>
          <a:r>
            <a:rPr lang="en-US" sz="1500" kern="1200" noProof="0" dirty="0"/>
            <a:t>decision</a:t>
          </a:r>
          <a:r>
            <a:rPr lang="cs-CZ" sz="1500" kern="1200" dirty="0"/>
            <a:t> </a:t>
          </a:r>
          <a:r>
            <a:rPr lang="en-US" sz="1500" kern="1200" noProof="0" dirty="0"/>
            <a:t>due to missing incentives</a:t>
          </a:r>
        </a:p>
      </dsp:txBody>
      <dsp:txXfrm>
        <a:off x="1449678" y="1263286"/>
        <a:ext cx="1608209" cy="1150685"/>
      </dsp:txXfrm>
    </dsp:sp>
    <dsp:sp modelId="{6B1232B9-868D-4795-8C62-AA8038349EDA}">
      <dsp:nvSpPr>
        <dsp:cNvPr id="0" name=""/>
        <dsp:cNvSpPr/>
      </dsp:nvSpPr>
      <dsp:spPr>
        <a:xfrm>
          <a:off x="2159971" y="514202"/>
          <a:ext cx="3833456" cy="3833456"/>
        </a:xfrm>
        <a:custGeom>
          <a:avLst/>
          <a:gdLst/>
          <a:ahLst/>
          <a:cxnLst/>
          <a:rect l="0" t="0" r="0" b="0"/>
          <a:pathLst>
            <a:path>
              <a:moveTo>
                <a:pt x="550246" y="572638"/>
              </a:moveTo>
              <a:arcTo wR="1916728" hR="1916728" stAng="13471601" swAng="839443"/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175BB2B0-108B-492F-82C1-2037396960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978E34C-5F8C-4456-85DE-844939DB2A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CC0C6C9-06F6-49D9-B8AD-60B664AE1D92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D6F30935-18B7-4030-B38A-30FF8262CF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8B04319-9213-41E0-8006-827FABBA4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FCC7159-9DE7-48C6-8BE9-F368CA462641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1E776A07-3B65-462C-A53A-142E751505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9A2AB90-7057-4030-B902-985DBBA120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457C766-F5DF-429A-B2D4-8FE5C41E0BCF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4" name="Diakép helye 3">
            <a:extLst>
              <a:ext uri="{FF2B5EF4-FFF2-40B4-BE49-F238E27FC236}">
                <a16:creationId xmlns:a16="http://schemas.microsoft.com/office/drawing/2014/main" id="{DCC8561A-667C-477E-B08B-0AB2A6BA09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>
            <a:extLst>
              <a:ext uri="{FF2B5EF4-FFF2-40B4-BE49-F238E27FC236}">
                <a16:creationId xmlns:a16="http://schemas.microsoft.com/office/drawing/2014/main" id="{5A37D169-4849-484A-AED2-154E6381B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EE63F1B-BB6C-4ACB-B484-8E5CFACC73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8FBD958-694C-42E6-9ABF-66AF5F1DD2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E8AF84-E144-463E-A910-78B0306FD4DB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>
            <a:extLst>
              <a:ext uri="{FF2B5EF4-FFF2-40B4-BE49-F238E27FC236}">
                <a16:creationId xmlns:a16="http://schemas.microsoft.com/office/drawing/2014/main" id="{E0CEC001-54D7-40F1-9C16-F9BB331A67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Jegyzetek helye 2">
            <a:extLst>
              <a:ext uri="{FF2B5EF4-FFF2-40B4-BE49-F238E27FC236}">
                <a16:creationId xmlns:a16="http://schemas.microsoft.com/office/drawing/2014/main" id="{AFA1CBC3-4B66-421A-95FA-FB4C3AB724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25604" name="Dia számának helye 3">
            <a:extLst>
              <a:ext uri="{FF2B5EF4-FFF2-40B4-BE49-F238E27FC236}">
                <a16:creationId xmlns:a16="http://schemas.microsoft.com/office/drawing/2014/main" id="{B0C692BB-D24C-4E9A-8136-E88AF136C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05BDA-8FA0-4049-803B-FEC5EACFAE33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kép helye 1">
            <a:extLst>
              <a:ext uri="{FF2B5EF4-FFF2-40B4-BE49-F238E27FC236}">
                <a16:creationId xmlns:a16="http://schemas.microsoft.com/office/drawing/2014/main" id="{6BCFB8D4-19AC-4FE0-A42B-10FB45D85B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Jegyzetek helye 2">
            <a:extLst>
              <a:ext uri="{FF2B5EF4-FFF2-40B4-BE49-F238E27FC236}">
                <a16:creationId xmlns:a16="http://schemas.microsoft.com/office/drawing/2014/main" id="{2350E6D1-C8DB-4530-A3B6-B2C30676C3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27652" name="Dia számának helye 3">
            <a:extLst>
              <a:ext uri="{FF2B5EF4-FFF2-40B4-BE49-F238E27FC236}">
                <a16:creationId xmlns:a16="http://schemas.microsoft.com/office/drawing/2014/main" id="{C7FF19A4-BB36-4D05-A84E-E02639F66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AF7E4C-D726-4063-8C70-2F5EC4E5D0AB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kép helye 1">
            <a:extLst>
              <a:ext uri="{FF2B5EF4-FFF2-40B4-BE49-F238E27FC236}">
                <a16:creationId xmlns:a16="http://schemas.microsoft.com/office/drawing/2014/main" id="{05E3D675-F6A3-44FE-B801-17944FA716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Jegyzetek helye 2">
            <a:extLst>
              <a:ext uri="{FF2B5EF4-FFF2-40B4-BE49-F238E27FC236}">
                <a16:creationId xmlns:a16="http://schemas.microsoft.com/office/drawing/2014/main" id="{57314D86-681B-4339-8510-31D2C3120E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30724" name="Dia számának helye 3">
            <a:extLst>
              <a:ext uri="{FF2B5EF4-FFF2-40B4-BE49-F238E27FC236}">
                <a16:creationId xmlns:a16="http://schemas.microsoft.com/office/drawing/2014/main" id="{49AA4CE0-2FD5-4DB3-841F-3AA03A58E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34F169-4B8D-4EC6-92C3-0696DDFFCAFF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kép helye 1">
            <a:extLst>
              <a:ext uri="{FF2B5EF4-FFF2-40B4-BE49-F238E27FC236}">
                <a16:creationId xmlns:a16="http://schemas.microsoft.com/office/drawing/2014/main" id="{77FEA3AA-0C86-4CD5-A027-FA5481BCBD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Jegyzetek helye 2">
            <a:extLst>
              <a:ext uri="{FF2B5EF4-FFF2-40B4-BE49-F238E27FC236}">
                <a16:creationId xmlns:a16="http://schemas.microsoft.com/office/drawing/2014/main" id="{7F1565D0-3929-4288-93F9-6E01463B36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35844" name="Dia számának helye 3">
            <a:extLst>
              <a:ext uri="{FF2B5EF4-FFF2-40B4-BE49-F238E27FC236}">
                <a16:creationId xmlns:a16="http://schemas.microsoft.com/office/drawing/2014/main" id="{8154716D-2D0B-43F8-9BB2-B3A332CB75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832BDC-320F-4DD2-B23E-3470B54CE9AD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kép helye 1">
            <a:extLst>
              <a:ext uri="{FF2B5EF4-FFF2-40B4-BE49-F238E27FC236}">
                <a16:creationId xmlns:a16="http://schemas.microsoft.com/office/drawing/2014/main" id="{E2F0B406-DB81-44EE-8E19-3AFECF92D2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Jegyzetek helye 2">
            <a:extLst>
              <a:ext uri="{FF2B5EF4-FFF2-40B4-BE49-F238E27FC236}">
                <a16:creationId xmlns:a16="http://schemas.microsoft.com/office/drawing/2014/main" id="{DB3AE960-70F3-4C59-9691-5EE954C5D5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37892" name="Dia számának helye 3">
            <a:extLst>
              <a:ext uri="{FF2B5EF4-FFF2-40B4-BE49-F238E27FC236}">
                <a16:creationId xmlns:a16="http://schemas.microsoft.com/office/drawing/2014/main" id="{90651742-1362-47E8-9166-0D3B3C339C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94D6AB-CFA5-45F8-993A-66B55A203BB1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E8AF84-E144-463E-A910-78B0306FD4DB}" type="slidenum">
              <a:rPr lang="hu-HU" altLang="cs-CZ" smtClean="0"/>
              <a:pPr>
                <a:defRPr/>
              </a:pPr>
              <a:t>10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4085507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>
            <a:extLst>
              <a:ext uri="{FF2B5EF4-FFF2-40B4-BE49-F238E27FC236}">
                <a16:creationId xmlns:a16="http://schemas.microsoft.com/office/drawing/2014/main" id="{C70A0314-5688-42BA-B4E8-12C6929BE9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Jegyzetek helye 2">
            <a:extLst>
              <a:ext uri="{FF2B5EF4-FFF2-40B4-BE49-F238E27FC236}">
                <a16:creationId xmlns:a16="http://schemas.microsoft.com/office/drawing/2014/main" id="{30BBE2B1-F462-46F7-9150-1FA0679FC8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altLang="hu-HU"/>
          </a:p>
        </p:txBody>
      </p:sp>
      <p:sp>
        <p:nvSpPr>
          <p:cNvPr id="44036" name="Dia számának helye 3">
            <a:extLst>
              <a:ext uri="{FF2B5EF4-FFF2-40B4-BE49-F238E27FC236}">
                <a16:creationId xmlns:a16="http://schemas.microsoft.com/office/drawing/2014/main" id="{F25E4990-3E78-4453-9CF7-0D65409B6C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161FA8-1600-46AA-A2C9-12A292782B82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759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29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hu-H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C67F3-602E-4F61-9007-45FC2C31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70F4A-2665-47AE-933C-05850DE29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B0FF8-C26D-4E6E-9F2B-E6B69E91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40525" y="6089650"/>
            <a:ext cx="2133600" cy="365125"/>
          </a:xfr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990794D-2454-4504-BD29-A589FFC5FB29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1397144866"/>
      </p:ext>
    </p:extLst>
  </p:cSld>
  <p:clrMapOvr>
    <a:masterClrMapping/>
  </p:clrMapOvr>
  <p:transition spd="med">
    <p:cover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370C4B0-B329-44D2-80A8-2640072E4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F78A41E-849A-406C-A9AB-5D659BA71E32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0CF9610-7F5E-4595-8B3E-3C04A5688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B24D368-9DFE-47F7-BA1E-C6F6E91A2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fld id="{8F72FEE6-218A-41D0-9DD6-7D2F3B0A2460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1322429841"/>
      </p:ext>
    </p:extLst>
  </p:cSld>
  <p:clrMapOvr>
    <a:masterClrMapping/>
  </p:clrMapOvr>
  <p:transition spd="med"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7D803-A5AA-41D3-8D97-D2CB93D808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F045C-2150-4D47-99B1-C44391743C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1A297-F79D-4B77-87DB-CB24A806A1E0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8A9A72-778D-437C-8F1E-224208B463F3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4340284"/>
      </p:ext>
    </p:extLst>
  </p:cSld>
  <p:clrMapOvr>
    <a:masterClrMapping/>
  </p:clrMapOvr>
  <p:transition spd="med"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B5CB0D0-6498-4CB3-AD20-25C2C0B49A2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C8514-12CE-4C8B-A36E-7C9CD5403A51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CC6623A-E536-4770-B05C-FD608606822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1376323"/>
      </p:ext>
    </p:extLst>
  </p:cSld>
  <p:clrMapOvr>
    <a:masterClrMapping/>
  </p:clrMapOvr>
  <p:transition spd="med">
    <p:cover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4DDD4F-CDBC-436C-929E-350D67A50FE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B0FB-2B03-4B93-99AB-A33E38649B20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4540B5-6049-4E23-9F5A-9E8DB67450C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1271052"/>
      </p:ext>
    </p:extLst>
  </p:cSld>
  <p:clrMapOvr>
    <a:masterClrMapping/>
  </p:clrMapOvr>
  <p:transition spd="med">
    <p:cover dir="l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DFA21-5452-49D9-9847-59ACD422032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18039-45BF-4A5F-831E-1185C9FC50CA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47F56E3-7C57-41F9-93F8-DF8012C58B5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9780369"/>
      </p:ext>
    </p:extLst>
  </p:cSld>
  <p:clrMapOvr>
    <a:masterClrMapping/>
  </p:clrMapOvr>
  <p:transition spd="med">
    <p:cover dir="l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4AF786A-45D1-4461-A562-1DA4A960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C31D-1A7F-4A0E-B710-1AB9FACB9720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EADDC2B-2F84-4629-87C7-9456AAFB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2FEF3F6-0AD3-4C76-99F0-D3BF91F0C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34B1EED-8890-40B3-AB04-2F1A58349492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3311553689"/>
      </p:ext>
    </p:extLst>
  </p:cSld>
  <p:clrMapOvr>
    <a:masterClrMapping/>
  </p:clrMapOvr>
  <p:transition spd="med">
    <p:cover dir="l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5A92-FA65-4FFA-856E-077723106C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5B2F-11F0-4B55-B33E-5B0A852DE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1B9E1E6-6C17-4033-82E0-9D1B14F55A0D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1507C-FCD8-4940-8627-1BFA20131FFA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302215"/>
      </p:ext>
    </p:extLst>
  </p:cSld>
  <p:clrMapOvr>
    <a:masterClrMapping/>
  </p:clrMapOvr>
  <p:transition spd="med">
    <p:cover dir="l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9">
            <a:extLst>
              <a:ext uri="{FF2B5EF4-FFF2-40B4-BE49-F238E27FC236}">
                <a16:creationId xmlns:a16="http://schemas.microsoft.com/office/drawing/2014/main" id="{0004413F-4E35-44B1-BE4A-9BB91B2483BD}"/>
              </a:ext>
            </a:extLst>
          </p:cNvPr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églalap 10">
            <a:extLst>
              <a:ext uri="{FF2B5EF4-FFF2-40B4-BE49-F238E27FC236}">
                <a16:creationId xmlns:a16="http://schemas.microsoft.com/office/drawing/2014/main" id="{97AF825D-E04C-418D-96BA-6800A9966111}"/>
              </a:ext>
            </a:extLst>
          </p:cNvPr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églalap 11">
            <a:extLst>
              <a:ext uri="{FF2B5EF4-FFF2-40B4-BE49-F238E27FC236}">
                <a16:creationId xmlns:a16="http://schemas.microsoft.com/office/drawing/2014/main" id="{05564D9F-8746-4C85-8334-9A8D613450A0}"/>
              </a:ext>
            </a:extLst>
          </p:cNvPr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7" name="Dátum helye 27">
            <a:extLst>
              <a:ext uri="{FF2B5EF4-FFF2-40B4-BE49-F238E27FC236}">
                <a16:creationId xmlns:a16="http://schemas.microsoft.com/office/drawing/2014/main" id="{F5AF3EEA-086C-4308-BB53-319692B2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Élőláb helye 16">
            <a:extLst>
              <a:ext uri="{FF2B5EF4-FFF2-40B4-BE49-F238E27FC236}">
                <a16:creationId xmlns:a16="http://schemas.microsoft.com/office/drawing/2014/main" id="{6A8EF05E-8855-4231-A61D-CACB42DC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28">
            <a:extLst>
              <a:ext uri="{FF2B5EF4-FFF2-40B4-BE49-F238E27FC236}">
                <a16:creationId xmlns:a16="http://schemas.microsoft.com/office/drawing/2014/main" id="{650B4563-30C7-48CC-B805-5347B7FFE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06B82E1-CCBC-43BA-A512-3D71197E1B53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731403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over dir="l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13">
            <a:extLst>
              <a:ext uri="{FF2B5EF4-FFF2-40B4-BE49-F238E27FC236}">
                <a16:creationId xmlns:a16="http://schemas.microsoft.com/office/drawing/2014/main" id="{1660DD61-B05A-42D4-AD9D-D1501CD4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2">
            <a:extLst>
              <a:ext uri="{FF2B5EF4-FFF2-40B4-BE49-F238E27FC236}">
                <a16:creationId xmlns:a16="http://schemas.microsoft.com/office/drawing/2014/main" id="{1C58DDCB-9C8E-4F7F-966C-D93F1643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2">
            <a:extLst>
              <a:ext uri="{FF2B5EF4-FFF2-40B4-BE49-F238E27FC236}">
                <a16:creationId xmlns:a16="http://schemas.microsoft.com/office/drawing/2014/main" id="{8CB6F72A-4A86-4EF6-ADCB-FBAA97BF5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864CD-3823-40B7-B39B-6B4F40DA7713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366436686"/>
      </p:ext>
    </p:extLst>
  </p:cSld>
  <p:clrMapOvr>
    <a:masterClrMapping/>
  </p:clrMapOvr>
  <p:transition spd="med">
    <p:cover dir="l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9">
            <a:extLst>
              <a:ext uri="{FF2B5EF4-FFF2-40B4-BE49-F238E27FC236}">
                <a16:creationId xmlns:a16="http://schemas.microsoft.com/office/drawing/2014/main" id="{B0E30917-3DDF-4A06-8CA6-36F6214534AD}"/>
              </a:ext>
            </a:extLst>
          </p:cNvPr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églalap 10">
            <a:extLst>
              <a:ext uri="{FF2B5EF4-FFF2-40B4-BE49-F238E27FC236}">
                <a16:creationId xmlns:a16="http://schemas.microsoft.com/office/drawing/2014/main" id="{7B328FA2-2160-4B39-9FCD-7AD9C8D9DF90}"/>
              </a:ext>
            </a:extLst>
          </p:cNvPr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églalap 11">
            <a:extLst>
              <a:ext uri="{FF2B5EF4-FFF2-40B4-BE49-F238E27FC236}">
                <a16:creationId xmlns:a16="http://schemas.microsoft.com/office/drawing/2014/main" id="{5452B684-F132-498E-B23A-F83F329BC244}"/>
              </a:ext>
            </a:extLst>
          </p:cNvPr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7" name="Dátum helye 11">
            <a:extLst>
              <a:ext uri="{FF2B5EF4-FFF2-40B4-BE49-F238E27FC236}">
                <a16:creationId xmlns:a16="http://schemas.microsoft.com/office/drawing/2014/main" id="{45068A1F-82D2-40BF-991C-266FB43AD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12">
            <a:extLst>
              <a:ext uri="{FF2B5EF4-FFF2-40B4-BE49-F238E27FC236}">
                <a16:creationId xmlns:a16="http://schemas.microsoft.com/office/drawing/2014/main" id="{BC9666DB-5770-4050-AE17-B8242E25A9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0E72551E-922D-4BBF-AE66-6DBF01FB9AB4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9" name="Élőláb helye 13">
            <a:extLst>
              <a:ext uri="{FF2B5EF4-FFF2-40B4-BE49-F238E27FC236}">
                <a16:creationId xmlns:a16="http://schemas.microsoft.com/office/drawing/2014/main" id="{12E301F0-A369-42AA-8D44-F8343120E9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3812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AF781-6479-4B96-AB70-15B668D9E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04EEA-0D51-4886-B1EB-196DD4DDE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A8BDE-8E44-4891-B7B5-8CC24FD00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B519-F3B7-486C-A7DC-4E7CE2AACF01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475725563"/>
      </p:ext>
    </p:extLst>
  </p:cSld>
  <p:clrMapOvr>
    <a:masterClrMapping/>
  </p:clrMapOvr>
  <p:transition spd="med">
    <p:cover dir="l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7">
            <a:extLst>
              <a:ext uri="{FF2B5EF4-FFF2-40B4-BE49-F238E27FC236}">
                <a16:creationId xmlns:a16="http://schemas.microsoft.com/office/drawing/2014/main" id="{A7CF2694-7675-49C5-B378-0FFE4852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9">
            <a:extLst>
              <a:ext uri="{FF2B5EF4-FFF2-40B4-BE49-F238E27FC236}">
                <a16:creationId xmlns:a16="http://schemas.microsoft.com/office/drawing/2014/main" id="{44079ABF-C388-4786-949E-72495C5BDD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CB250-F470-43A5-955C-95EE21D9CA86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7" name="Élőláb helye 11">
            <a:extLst>
              <a:ext uri="{FF2B5EF4-FFF2-40B4-BE49-F238E27FC236}">
                <a16:creationId xmlns:a16="http://schemas.microsoft.com/office/drawing/2014/main" id="{43342669-19BE-4118-A97A-A9B15D42EFD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411136"/>
      </p:ext>
    </p:extLst>
  </p:cSld>
  <p:clrMapOvr>
    <a:masterClrMapping/>
  </p:clrMapOvr>
  <p:transition spd="med">
    <p:cover dir="l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átum helye 9">
            <a:extLst>
              <a:ext uri="{FF2B5EF4-FFF2-40B4-BE49-F238E27FC236}">
                <a16:creationId xmlns:a16="http://schemas.microsoft.com/office/drawing/2014/main" id="{F38B0445-9DC2-450C-AF01-9B27943A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Dia számának helye 11">
            <a:extLst>
              <a:ext uri="{FF2B5EF4-FFF2-40B4-BE49-F238E27FC236}">
                <a16:creationId xmlns:a16="http://schemas.microsoft.com/office/drawing/2014/main" id="{37023467-8D60-41B4-8633-6FBB724CEC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70079-AD3A-4F6D-9F3A-52EFF63EEAFC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9" name="Élőláb helye 13">
            <a:extLst>
              <a:ext uri="{FF2B5EF4-FFF2-40B4-BE49-F238E27FC236}">
                <a16:creationId xmlns:a16="http://schemas.microsoft.com/office/drawing/2014/main" id="{E6085021-7E75-4824-B869-A0FFC313D97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7886460"/>
      </p:ext>
    </p:extLst>
  </p:cSld>
  <p:clrMapOvr>
    <a:masterClrMapping/>
  </p:clrMapOvr>
  <p:transition spd="med">
    <p:cover dir="l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13">
            <a:extLst>
              <a:ext uri="{FF2B5EF4-FFF2-40B4-BE49-F238E27FC236}">
                <a16:creationId xmlns:a16="http://schemas.microsoft.com/office/drawing/2014/main" id="{9C341286-943A-4A28-B37C-D17F2EB5D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Élőláb helye 2">
            <a:extLst>
              <a:ext uri="{FF2B5EF4-FFF2-40B4-BE49-F238E27FC236}">
                <a16:creationId xmlns:a16="http://schemas.microsoft.com/office/drawing/2014/main" id="{1CD01138-7A76-4680-82A1-C4FB1991A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22">
            <a:extLst>
              <a:ext uri="{FF2B5EF4-FFF2-40B4-BE49-F238E27FC236}">
                <a16:creationId xmlns:a16="http://schemas.microsoft.com/office/drawing/2014/main" id="{80478767-FCED-44E7-A347-6502290B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91C5B-33A4-4B46-9D41-FF28FE273662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609952622"/>
      </p:ext>
    </p:extLst>
  </p:cSld>
  <p:clrMapOvr>
    <a:masterClrMapping/>
  </p:clrMapOvr>
  <p:transition spd="med">
    <p:cover dir="l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5BAB8BB-C7D4-41B4-B5C5-40F6622AD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384DEA5-AE87-4B32-9C9B-05AC01A5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F297D6F-3FE5-4FAC-BFA4-70FBE436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5AC63C8-7188-4C82-9FD4-2C5905DDC5F8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085389522"/>
      </p:ext>
    </p:extLst>
  </p:cSld>
  <p:clrMapOvr>
    <a:masterClrMapping/>
  </p:clrMapOvr>
  <p:transition spd="med">
    <p:cover dir="l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13">
            <a:extLst>
              <a:ext uri="{FF2B5EF4-FFF2-40B4-BE49-F238E27FC236}">
                <a16:creationId xmlns:a16="http://schemas.microsoft.com/office/drawing/2014/main" id="{3C795AA1-5245-4E49-BEE2-8833EE09A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Élőláb helye 2">
            <a:extLst>
              <a:ext uri="{FF2B5EF4-FFF2-40B4-BE49-F238E27FC236}">
                <a16:creationId xmlns:a16="http://schemas.microsoft.com/office/drawing/2014/main" id="{8F228D81-8507-43E2-B0FB-88743B21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22">
            <a:extLst>
              <a:ext uri="{FF2B5EF4-FFF2-40B4-BE49-F238E27FC236}">
                <a16:creationId xmlns:a16="http://schemas.microsoft.com/office/drawing/2014/main" id="{66EB397F-61AD-45F7-94EB-F3F7D75D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FABC5-EBCF-4663-A357-D3572EFEA89D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202895629"/>
      </p:ext>
    </p:extLst>
  </p:cSld>
  <p:clrMapOvr>
    <a:masterClrMapping/>
  </p:clrMapOvr>
  <p:transition spd="med">
    <p:cover dir="l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9">
            <a:extLst>
              <a:ext uri="{FF2B5EF4-FFF2-40B4-BE49-F238E27FC236}">
                <a16:creationId xmlns:a16="http://schemas.microsoft.com/office/drawing/2014/main" id="{475A0F64-1B82-471B-9DD3-775D0C1E9D41}"/>
              </a:ext>
            </a:extLst>
          </p:cNvPr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églalap 10">
            <a:extLst>
              <a:ext uri="{FF2B5EF4-FFF2-40B4-BE49-F238E27FC236}">
                <a16:creationId xmlns:a16="http://schemas.microsoft.com/office/drawing/2014/main" id="{4C23BBDC-625F-4CC7-A998-FEAFF5E7D0FA}"/>
              </a:ext>
            </a:extLst>
          </p:cNvPr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églalap 11">
            <a:extLst>
              <a:ext uri="{FF2B5EF4-FFF2-40B4-BE49-F238E27FC236}">
                <a16:creationId xmlns:a16="http://schemas.microsoft.com/office/drawing/2014/main" id="{86DC4AD9-C2B9-4566-A82C-7A1C1966CFD6}"/>
              </a:ext>
            </a:extLst>
          </p:cNvPr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églalap 12">
            <a:extLst>
              <a:ext uri="{FF2B5EF4-FFF2-40B4-BE49-F238E27FC236}">
                <a16:creationId xmlns:a16="http://schemas.microsoft.com/office/drawing/2014/main" id="{454EE083-4D4C-4E78-9C20-715C47C5F19C}"/>
              </a:ext>
            </a:extLst>
          </p:cNvPr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11">
            <a:extLst>
              <a:ext uri="{FF2B5EF4-FFF2-40B4-BE49-F238E27FC236}">
                <a16:creationId xmlns:a16="http://schemas.microsoft.com/office/drawing/2014/main" id="{4BCE0AE7-C25D-4A36-BCA9-B95021A001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" name="Dia számának helye 12">
            <a:extLst>
              <a:ext uri="{FF2B5EF4-FFF2-40B4-BE49-F238E27FC236}">
                <a16:creationId xmlns:a16="http://schemas.microsoft.com/office/drawing/2014/main" id="{FF229BD8-2F1F-46CB-8AC3-989EAE7187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F77F3171-7C1B-44DB-80CB-51D76981C647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11" name="Élőláb helye 13">
            <a:extLst>
              <a:ext uri="{FF2B5EF4-FFF2-40B4-BE49-F238E27FC236}">
                <a16:creationId xmlns:a16="http://schemas.microsoft.com/office/drawing/2014/main" id="{ED98BFDB-1123-4C0D-A51E-37E7CB0C6E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4411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l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13">
            <a:extLst>
              <a:ext uri="{FF2B5EF4-FFF2-40B4-BE49-F238E27FC236}">
                <a16:creationId xmlns:a16="http://schemas.microsoft.com/office/drawing/2014/main" id="{8F1D498E-3C4F-4EE5-ABFB-2FE97439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Élőláb helye 2">
            <a:extLst>
              <a:ext uri="{FF2B5EF4-FFF2-40B4-BE49-F238E27FC236}">
                <a16:creationId xmlns:a16="http://schemas.microsoft.com/office/drawing/2014/main" id="{0273E6A9-1A7D-4B7E-91E1-D6B290B65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2">
            <a:extLst>
              <a:ext uri="{FF2B5EF4-FFF2-40B4-BE49-F238E27FC236}">
                <a16:creationId xmlns:a16="http://schemas.microsoft.com/office/drawing/2014/main" id="{E3F70333-44BF-43BE-860B-FD3D5C6BD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D690E-C061-4FC8-AC82-B0C09D2B964C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1872217490"/>
      </p:ext>
    </p:extLst>
  </p:cSld>
  <p:clrMapOvr>
    <a:masterClrMapping/>
  </p:clrMapOvr>
  <p:transition spd="med">
    <p:cover dir="l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9">
            <a:extLst>
              <a:ext uri="{FF2B5EF4-FFF2-40B4-BE49-F238E27FC236}">
                <a16:creationId xmlns:a16="http://schemas.microsoft.com/office/drawing/2014/main" id="{7226F979-59F7-4C28-B8F2-52ABCBCC27F2}"/>
              </a:ext>
            </a:extLst>
          </p:cNvPr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églalap 10">
            <a:extLst>
              <a:ext uri="{FF2B5EF4-FFF2-40B4-BE49-F238E27FC236}">
                <a16:creationId xmlns:a16="http://schemas.microsoft.com/office/drawing/2014/main" id="{DB1755FB-1CC2-4C3F-82C1-DCF6BD7DDFEE}"/>
              </a:ext>
            </a:extLst>
          </p:cNvPr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églalap 11">
            <a:extLst>
              <a:ext uri="{FF2B5EF4-FFF2-40B4-BE49-F238E27FC236}">
                <a16:creationId xmlns:a16="http://schemas.microsoft.com/office/drawing/2014/main" id="{CE2684BA-D603-4593-AC56-D0064737E85D}"/>
              </a:ext>
            </a:extLst>
          </p:cNvPr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3">
            <a:extLst>
              <a:ext uri="{FF2B5EF4-FFF2-40B4-BE49-F238E27FC236}">
                <a16:creationId xmlns:a16="http://schemas.microsoft.com/office/drawing/2014/main" id="{144DD997-688A-4FBD-A297-F8A843141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Élőláb helye 4">
            <a:extLst>
              <a:ext uri="{FF2B5EF4-FFF2-40B4-BE49-F238E27FC236}">
                <a16:creationId xmlns:a16="http://schemas.microsoft.com/office/drawing/2014/main" id="{F778EE70-CD33-42AC-812A-68CD58AF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>
            <a:extLst>
              <a:ext uri="{FF2B5EF4-FFF2-40B4-BE49-F238E27FC236}">
                <a16:creationId xmlns:a16="http://schemas.microsoft.com/office/drawing/2014/main" id="{00155D66-3921-415C-A72E-F338811FE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7DCBD-39FC-4160-9714-A43436976163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3168544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90177-DBA5-4453-83C8-7B0CDBEB8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ADD05-6CC1-430B-887D-FED7F9F72F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348FB-BD62-44B4-8843-78E2F06A27C6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02D2BE-3786-4F32-A280-1521201D129F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4285126"/>
      </p:ext>
    </p:extLst>
  </p:cSld>
  <p:clrMapOvr>
    <a:masterClrMapping/>
  </p:clrMapOvr>
  <p:transition spd="med"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2199BE7-8A0F-4D09-973A-CE9E39B5749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1C68C-A7B7-48AD-8EE3-F8677F1E9418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0C954A5-E784-4F5B-9706-0D31F438A45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9137718"/>
      </p:ext>
    </p:extLst>
  </p:cSld>
  <p:clrMapOvr>
    <a:masterClrMapping/>
  </p:clrMapOvr>
  <p:transition spd="med"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DDD08-BC6B-48D8-8C90-F4B7CD2D383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2DDF-F1F1-45AC-8706-D0F96D8F5532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234EAF-1DDA-4A02-9F70-567A4BAE073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4547908"/>
      </p:ext>
    </p:extLst>
  </p:cSld>
  <p:clrMapOvr>
    <a:masterClrMapping/>
  </p:clrMapOvr>
  <p:transition spd="med"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C2C48A4-A717-4309-B294-BB138FB8974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53D16-B97C-4FE3-99E6-6269704EE38B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2E3B6A8-472D-4536-8414-9B95D446FA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7281674"/>
      </p:ext>
    </p:extLst>
  </p:cSld>
  <p:clrMapOvr>
    <a:masterClrMapping/>
  </p:clrMapOvr>
  <p:transition spd="med"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E7C2C2C-EBCE-4FB1-9509-401309A9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84C2E-FB6F-4EA7-A5B0-63D02A076700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B22F3E-FD3C-4D56-A220-523EF363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E74391-BA91-40CE-9E77-3F72CC2A0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416E72E-C907-4E49-9B18-656FDA73EE46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720139261"/>
      </p:ext>
    </p:extLst>
  </p:cSld>
  <p:clrMapOvr>
    <a:masterClrMapping/>
  </p:clrMapOvr>
  <p:transition spd="med"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7346E-BAE4-4235-B863-7F254331B8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AEB40-BE8F-4788-85DF-D1A72C3509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EA513E1-B805-4AFC-BD13-03D5D9355F46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BA2A72-B892-4BEF-A7F2-97FEA37204B3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3007466"/>
      </p:ext>
    </p:extLst>
  </p:cSld>
  <p:clrMapOvr>
    <a:masterClrMapping/>
  </p:clrMapOvr>
  <p:transition spd="med"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759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hu-HU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29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hu-H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EDAA2-340D-46DE-B6FA-D8FFF68E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A2AA24E-EA9C-441E-9F60-B910BC525DE5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04842-CBE7-4B58-A091-42B25644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EF538-4CA6-4310-B3E1-6B781AA47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40525" y="6089650"/>
            <a:ext cx="2133600" cy="365125"/>
          </a:xfr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A684A0A-9BC7-4320-9AD2-20DB28842A33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  <p:extLst>
      <p:ext uri="{BB962C8B-B14F-4D97-AF65-F5344CB8AC3E}">
        <p14:creationId xmlns:p14="http://schemas.microsoft.com/office/powerpoint/2010/main" val="2611869894"/>
      </p:ext>
    </p:extLst>
  </p:cSld>
  <p:clrMapOvr>
    <a:masterClrMapping/>
  </p:clrMapOvr>
  <p:transition spd="med"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g_1.jpg">
            <a:extLst>
              <a:ext uri="{FF2B5EF4-FFF2-40B4-BE49-F238E27FC236}">
                <a16:creationId xmlns:a16="http://schemas.microsoft.com/office/drawing/2014/main" id="{C95C16F7-ECA0-48F7-8699-A81FEDB7B8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DDABF3CA-47F3-4148-991D-14ACE91C91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D878F4FA-91ED-4AF5-A25F-307097A0C5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text styles</a:t>
            </a:r>
          </a:p>
          <a:p>
            <a:pPr lvl="1"/>
            <a:r>
              <a:rPr lang="hu-HU" altLang="hu-HU"/>
              <a:t>Second level</a:t>
            </a:r>
          </a:p>
          <a:p>
            <a:pPr lvl="2"/>
            <a:r>
              <a:rPr lang="hu-HU" altLang="hu-HU"/>
              <a:t>Third level</a:t>
            </a:r>
          </a:p>
          <a:p>
            <a:pPr lvl="3"/>
            <a:r>
              <a:rPr lang="hu-HU" altLang="hu-HU"/>
              <a:t>Fourth level</a:t>
            </a:r>
          </a:p>
          <a:p>
            <a:pPr lvl="4"/>
            <a:r>
              <a:rPr lang="hu-HU" altLang="hu-H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19454-C9BE-4752-BA15-9E6907DB83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D9CD3-424D-4C1B-9957-7BDBFC31A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D99F5-3E87-48DC-8A69-BEBCA1144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24650" y="61436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484CD7-512E-419A-974E-FAF86B1B3543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25" r:id="rId1"/>
    <p:sldLayoutId id="2147486214" r:id="rId2"/>
    <p:sldLayoutId id="2147486226" r:id="rId3"/>
  </p:sldLayoutIdLst>
  <p:transition spd="med">
    <p:cover dir="l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>
            <a:extLst>
              <a:ext uri="{FF2B5EF4-FFF2-40B4-BE49-F238E27FC236}">
                <a16:creationId xmlns:a16="http://schemas.microsoft.com/office/drawing/2014/main" id="{A5F9D2CD-8004-427F-AB52-E5CE3E3668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C736B81E-D025-444E-8A96-8FBA21FF19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46370F09-7AB1-44DD-B58A-7D912492F5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text styles</a:t>
            </a:r>
          </a:p>
          <a:p>
            <a:pPr lvl="1"/>
            <a:r>
              <a:rPr lang="hu-HU" altLang="hu-HU"/>
              <a:t>Second level</a:t>
            </a:r>
          </a:p>
          <a:p>
            <a:pPr lvl="2"/>
            <a:r>
              <a:rPr lang="hu-HU" altLang="hu-HU"/>
              <a:t>Third level</a:t>
            </a:r>
          </a:p>
          <a:p>
            <a:pPr lvl="3"/>
            <a:r>
              <a:rPr lang="hu-HU" altLang="hu-HU"/>
              <a:t>Fourth level</a:t>
            </a:r>
          </a:p>
          <a:p>
            <a:pPr lvl="4"/>
            <a:r>
              <a:rPr lang="hu-HU" altLang="hu-H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E3DF-004C-4EAE-82CC-9BE870D8F8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E7DEA5FB-852E-45D6-9A23-CD2DAA5F37C9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5883C-4757-4699-AE0E-3B778D2DF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810352-A897-47C4-A48C-0480BBD6631C}"/>
              </a:ext>
            </a:extLst>
          </p:cNvPr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4B5587BB-0C79-4002-8815-36F2754B1951}" type="slidenum">
              <a:rPr lang="hu-HU" altLang="cs-CZ" sz="1000" smtClean="0">
                <a:solidFill>
                  <a:srgbClr val="A697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r" eaLnBrk="1" hangingPunct="1">
                <a:defRPr/>
              </a:pPr>
              <a:t>‹#›</a:t>
            </a:fld>
            <a:endParaRPr lang="hu-HU" altLang="cs-CZ" sz="1000">
              <a:solidFill>
                <a:srgbClr val="A697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15" r:id="rId1"/>
    <p:sldLayoutId id="2147486216" r:id="rId2"/>
    <p:sldLayoutId id="2147486217" r:id="rId3"/>
    <p:sldLayoutId id="2147486227" r:id="rId4"/>
    <p:sldLayoutId id="2147486228" r:id="rId5"/>
  </p:sldLayoutIdLst>
  <p:transition spd="med">
    <p:cover dir="l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bg_1.jpg">
            <a:extLst>
              <a:ext uri="{FF2B5EF4-FFF2-40B4-BE49-F238E27FC236}">
                <a16:creationId xmlns:a16="http://schemas.microsoft.com/office/drawing/2014/main" id="{71395E98-3C7D-42D0-AB6D-D9D8B50080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04353707-4018-4861-93DA-A96B3E3930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250307C2-B949-4723-8B01-F59531E1FD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text styles</a:t>
            </a:r>
          </a:p>
          <a:p>
            <a:pPr lvl="1"/>
            <a:r>
              <a:rPr lang="hu-HU" altLang="hu-HU"/>
              <a:t>Second level</a:t>
            </a:r>
          </a:p>
          <a:p>
            <a:pPr lvl="2"/>
            <a:r>
              <a:rPr lang="hu-HU" altLang="hu-HU"/>
              <a:t>Third level</a:t>
            </a:r>
          </a:p>
          <a:p>
            <a:pPr lvl="3"/>
            <a:r>
              <a:rPr lang="hu-HU" altLang="hu-HU"/>
              <a:t>Fourth level</a:t>
            </a:r>
          </a:p>
          <a:p>
            <a:pPr lvl="4"/>
            <a:r>
              <a:rPr lang="hu-HU" altLang="hu-H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F5EAC-D8ED-4B40-9D75-5C5EC58B4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978FD-D807-4864-B561-0ABC77CCC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C81B-F376-46E2-B9DE-32EE098EE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24650" y="61436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9E5769B-74A7-4A1D-ADB0-2ED2A160BFE7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29" r:id="rId1"/>
    <p:sldLayoutId id="2147486230" r:id="rId2"/>
    <p:sldLayoutId id="2147486231" r:id="rId3"/>
  </p:sldLayoutIdLst>
  <p:transition spd="med">
    <p:cover dir="l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bg_2_beloldal.jpg">
            <a:extLst>
              <a:ext uri="{FF2B5EF4-FFF2-40B4-BE49-F238E27FC236}">
                <a16:creationId xmlns:a16="http://schemas.microsoft.com/office/drawing/2014/main" id="{84D71579-0B76-4C23-B466-889BD96DEC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>
            <a:extLst>
              <a:ext uri="{FF2B5EF4-FFF2-40B4-BE49-F238E27FC236}">
                <a16:creationId xmlns:a16="http://schemas.microsoft.com/office/drawing/2014/main" id="{DA135128-B8F2-4B80-AF3A-4E0CD63C4C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title style</a:t>
            </a:r>
          </a:p>
        </p:txBody>
      </p:sp>
      <p:sp>
        <p:nvSpPr>
          <p:cNvPr id="4100" name="Text Placeholder 2">
            <a:extLst>
              <a:ext uri="{FF2B5EF4-FFF2-40B4-BE49-F238E27FC236}">
                <a16:creationId xmlns:a16="http://schemas.microsoft.com/office/drawing/2014/main" id="{E3573BAF-2FFA-4EF1-AB02-6034EE1D8D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Click to edit Master text styles</a:t>
            </a:r>
          </a:p>
          <a:p>
            <a:pPr lvl="1"/>
            <a:r>
              <a:rPr lang="hu-HU" altLang="hu-HU"/>
              <a:t>Second level</a:t>
            </a:r>
          </a:p>
          <a:p>
            <a:pPr lvl="2"/>
            <a:r>
              <a:rPr lang="hu-HU" altLang="hu-HU"/>
              <a:t>Third level</a:t>
            </a:r>
          </a:p>
          <a:p>
            <a:pPr lvl="3"/>
            <a:r>
              <a:rPr lang="hu-HU" altLang="hu-HU"/>
              <a:t>Fourth level</a:t>
            </a:r>
          </a:p>
          <a:p>
            <a:pPr lvl="4"/>
            <a:r>
              <a:rPr lang="hu-HU" altLang="hu-H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96AD8-BF43-4F98-8346-ACDE77FB0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5880D8B5-176F-4768-99B7-015389A36FAE}" type="datetimeFigureOut">
              <a:rPr lang="hu-HU"/>
              <a:pPr>
                <a:defRPr/>
              </a:pPr>
              <a:t>2017. 12. 01.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9CB45-F8E5-46D9-8448-3A7F5714E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2EBE983-5137-44D8-B08B-5460BB7ECF2D}"/>
              </a:ext>
            </a:extLst>
          </p:cNvPr>
          <p:cNvSpPr txBox="1">
            <a:spLocks/>
          </p:cNvSpPr>
          <p:nvPr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32CD02E6-1E2E-43AC-9D3B-779A256E494E}" type="slidenum">
              <a:rPr lang="hu-HU" altLang="cs-CZ" sz="1000" smtClean="0">
                <a:solidFill>
                  <a:srgbClr val="A697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r" eaLnBrk="1" hangingPunct="1">
                <a:defRPr/>
              </a:pPr>
              <a:t>‹#›</a:t>
            </a:fld>
            <a:endParaRPr lang="hu-HU" altLang="cs-CZ" sz="1000">
              <a:solidFill>
                <a:srgbClr val="A697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18" r:id="rId1"/>
    <p:sldLayoutId id="2147486219" r:id="rId2"/>
    <p:sldLayoutId id="2147486220" r:id="rId3"/>
    <p:sldLayoutId id="2147486232" r:id="rId4"/>
    <p:sldLayoutId id="2147486233" r:id="rId5"/>
  </p:sldLayoutIdLst>
  <p:transition spd="med">
    <p:cover dir="l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ím helye 21">
            <a:extLst>
              <a:ext uri="{FF2B5EF4-FFF2-40B4-BE49-F238E27FC236}">
                <a16:creationId xmlns:a16="http://schemas.microsoft.com/office/drawing/2014/main" id="{953217F4-BAE7-4876-A809-11EB63828D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  <a:endParaRPr lang="en-US" altLang="hu-HU"/>
          </a:p>
        </p:txBody>
      </p:sp>
      <p:sp>
        <p:nvSpPr>
          <p:cNvPr id="5123" name="Szöveg helye 12">
            <a:extLst>
              <a:ext uri="{FF2B5EF4-FFF2-40B4-BE49-F238E27FC236}">
                <a16:creationId xmlns:a16="http://schemas.microsoft.com/office/drawing/2014/main" id="{2BB197B2-FEE1-4BEA-83C9-E34DBC12BE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14" name="Dátum helye 13">
            <a:extLst>
              <a:ext uri="{FF2B5EF4-FFF2-40B4-BE49-F238E27FC236}">
                <a16:creationId xmlns:a16="http://schemas.microsoft.com/office/drawing/2014/main" id="{005F35EB-9273-4E07-889A-27DB4896E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CC7D224A-E92A-4B6A-9A91-F4F16E6B3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4B84CFE6-1119-47C2-B226-B6E5D1242DEC}"/>
              </a:ext>
            </a:extLst>
          </p:cNvPr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510C1511-603C-4528-ACD0-6B6681189532}"/>
              </a:ext>
            </a:extLst>
          </p:cNvPr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913F4FB4-029B-4F95-9465-F39A45214F81}"/>
              </a:ext>
            </a:extLst>
          </p:cNvPr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Dia számának helye 22">
            <a:extLst>
              <a:ext uri="{FF2B5EF4-FFF2-40B4-BE49-F238E27FC236}">
                <a16:creationId xmlns:a16="http://schemas.microsoft.com/office/drawing/2014/main" id="{54F49CC4-1502-4B2B-8395-EF37B8CA0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E867B56-858D-496C-825A-4FF1A172A43A}" type="slidenum">
              <a:rPr lang="hu-HU" altLang="cs-CZ"/>
              <a:pPr>
                <a:defRPr/>
              </a:pPr>
              <a:t>‹#›</a:t>
            </a:fld>
            <a:endParaRPr lang="hu-HU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34" r:id="rId1"/>
    <p:sldLayoutId id="2147486221" r:id="rId2"/>
    <p:sldLayoutId id="2147486235" r:id="rId3"/>
    <p:sldLayoutId id="2147486236" r:id="rId4"/>
    <p:sldLayoutId id="2147486237" r:id="rId5"/>
    <p:sldLayoutId id="2147486222" r:id="rId6"/>
    <p:sldLayoutId id="2147486238" r:id="rId7"/>
    <p:sldLayoutId id="2147486223" r:id="rId8"/>
    <p:sldLayoutId id="2147486239" r:id="rId9"/>
    <p:sldLayoutId id="2147486224" r:id="rId10"/>
    <p:sldLayoutId id="2147486240" r:id="rId11"/>
  </p:sldLayoutIdLst>
  <p:transition spd="med">
    <p:cover dir="l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6B9F25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B26B02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8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jpeg"/><Relationship Id="rId5" Type="http://schemas.openxmlformats.org/officeDocument/2006/relationships/image" Target="../media/image7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464AA744-880F-43A2-B2CE-3CE71E3D68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35100" y="3443288"/>
            <a:ext cx="6400800" cy="1201737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endParaRPr lang="en-US" altLang="hu-HU" sz="1800" dirty="0">
              <a:solidFill>
                <a:schemeClr val="accent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cs-CZ" altLang="hu-HU" sz="1600" b="1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Mgr. Martin Jirušek, PhD</a:t>
            </a:r>
            <a:endParaRPr lang="en-US" altLang="hu-HU" sz="1600" b="1" dirty="0">
              <a:solidFill>
                <a:schemeClr val="accent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Assistant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Professor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,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Faculty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of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Social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Studies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, Masaryk University </a:t>
            </a:r>
            <a:endParaRPr lang="en-US" altLang="hu-HU" sz="1600" dirty="0">
              <a:solidFill>
                <a:schemeClr val="accent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  <a:p>
            <a:pPr algn="ctr"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International Institute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of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cs-CZ" altLang="hu-HU" sz="1600" dirty="0" err="1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Political</a:t>
            </a:r>
            <a:r>
              <a:rPr lang="cs-CZ" altLang="hu-HU" sz="1600" dirty="0">
                <a:solidFill>
                  <a:schemeClr val="accent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Science, Masaryk University</a:t>
            </a:r>
            <a:endParaRPr lang="en-US" altLang="hu-HU" sz="1600" dirty="0">
              <a:solidFill>
                <a:schemeClr val="accent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DC404B4D-66B5-4F7F-83DC-40C5B9591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" y="2628900"/>
            <a:ext cx="88122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w Cen MT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hu-HU" sz="2000" b="1" dirty="0">
                <a:solidFill>
                  <a:schemeClr val="accent2"/>
                </a:solidFill>
                <a:latin typeface="Constantia" pitchFamily="18" charset="0"/>
                <a:ea typeface="MS PGothic" pitchFamily="34" charset="-128"/>
                <a:cs typeface="+mn-cs"/>
              </a:rPr>
              <a:t>Challenges and opportunities of natural gas </a:t>
            </a:r>
            <a:r>
              <a:rPr lang="cs-CZ" altLang="hu-HU" sz="2000" b="1" dirty="0" err="1">
                <a:solidFill>
                  <a:schemeClr val="accent2"/>
                </a:solidFill>
                <a:latin typeface="Constantia" pitchFamily="18" charset="0"/>
                <a:ea typeface="MS PGothic" pitchFamily="34" charset="-128"/>
                <a:cs typeface="+mn-cs"/>
              </a:rPr>
              <a:t>sector</a:t>
            </a:r>
            <a:r>
              <a:rPr lang="en-US" altLang="hu-HU" sz="2000" b="1" dirty="0">
                <a:solidFill>
                  <a:schemeClr val="accent2"/>
                </a:solidFill>
                <a:latin typeface="Constantia" pitchFamily="18" charset="0"/>
                <a:ea typeface="MS PGothic" pitchFamily="34" charset="-128"/>
                <a:cs typeface="+mn-cs"/>
              </a:rPr>
              <a:t> in the Danube Region</a:t>
            </a:r>
          </a:p>
        </p:txBody>
      </p:sp>
      <p:pic>
        <p:nvPicPr>
          <p:cNvPr id="24582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592387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9">
            <a:extLst>
              <a:ext uri="{FF2B5EF4-FFF2-40B4-BE49-F238E27FC236}">
                <a16:creationId xmlns:a16="http://schemas.microsoft.com/office/drawing/2014/main" id="{03677824-6ABB-40F1-B90C-30B19DDE4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868863"/>
            <a:ext cx="3095625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998243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>
            <a:extLst>
              <a:ext uri="{FF2B5EF4-FFF2-40B4-BE49-F238E27FC236}">
                <a16:creationId xmlns:a16="http://schemas.microsoft.com/office/drawing/2014/main" id="{A1F0379C-060D-4F69-8EAC-2A3E5C63B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sz="2400" b="1" dirty="0" err="1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Issue</a:t>
            </a:r>
            <a:r>
              <a:rPr lang="cs-CZ" altLang="cs-CZ" sz="2400" b="1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4:</a:t>
            </a:r>
            <a:r>
              <a:rPr lang="cs-CZ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en-GB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Low natural gas utilization and sector </a:t>
            </a:r>
            <a:r>
              <a:rPr lang="hu-HU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/>
            </a:r>
            <a:br>
              <a:rPr lang="hu-HU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</a:br>
            <a:r>
              <a:rPr lang="en-GB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development</a:t>
            </a:r>
            <a:endParaRPr lang="cs-CZ" altLang="cs-CZ" sz="24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9B677FA-9A3D-4B20-B14C-0A7AAADC0514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74399873"/>
              </p:ext>
            </p:extLst>
          </p:nvPr>
        </p:nvGraphicFramePr>
        <p:xfrm>
          <a:off x="1259632" y="1815394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5EE8CC2D-E88C-4B65-A7C7-02C2BC7F9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>
            <a:extLst>
              <a:ext uri="{FF2B5EF4-FFF2-40B4-BE49-F238E27FC236}">
                <a16:creationId xmlns:a16="http://schemas.microsoft.com/office/drawing/2014/main" id="{CED645D4-2579-4CD1-88AF-B041BE00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180975"/>
            <a:ext cx="8153400" cy="990600"/>
          </a:xfrm>
        </p:spPr>
        <p:txBody>
          <a:bodyPr/>
          <a:lstStyle/>
          <a:p>
            <a:r>
              <a:rPr lang="cs-CZ" altLang="cs-CZ" sz="2400" b="1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Issue 5:</a:t>
            </a:r>
            <a:r>
              <a:rPr lang="cs-CZ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en-GB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Lack of reliable information sources</a:t>
            </a:r>
            <a:endParaRPr lang="cs-CZ" altLang="cs-CZ" sz="2400">
              <a:solidFill>
                <a:schemeClr val="bg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</p:txBody>
      </p:sp>
      <p:sp>
        <p:nvSpPr>
          <p:cNvPr id="39939" name="Zástupný symbol pro obsah 2">
            <a:extLst>
              <a:ext uri="{FF2B5EF4-FFF2-40B4-BE49-F238E27FC236}">
                <a16:creationId xmlns:a16="http://schemas.microsoft.com/office/drawing/2014/main" id="{A18C32C5-D361-479D-9E24-80D764C798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cs-CZ" sz="1800" dirty="0">
                <a:latin typeface="Constantia" panose="02030602050306030303" pitchFamily="18" charset="0"/>
              </a:rPr>
              <a:t>Lack of necessary information hinders cooperation and advising</a:t>
            </a:r>
          </a:p>
          <a:p>
            <a:r>
              <a:rPr lang="en-US" altLang="cs-CZ" sz="1800" dirty="0">
                <a:latin typeface="Constantia" panose="02030602050306030303" pitchFamily="18" charset="0"/>
              </a:rPr>
              <a:t>Poor information coverage of SEE countries</a:t>
            </a:r>
          </a:p>
          <a:p>
            <a:r>
              <a:rPr lang="en-US" altLang="cs-CZ" sz="1800" dirty="0">
                <a:latin typeface="Constantia" panose="02030602050306030303" pitchFamily="18" charset="0"/>
              </a:rPr>
              <a:t>Internal issues hinder information services </a:t>
            </a:r>
          </a:p>
          <a:p>
            <a:pPr lvl="1">
              <a:buFontTx/>
              <a:buChar char="-"/>
            </a:pPr>
            <a:r>
              <a:rPr lang="en-US" altLang="cs-CZ" sz="1500" dirty="0">
                <a:latin typeface="Constantia" panose="02030602050306030303" pitchFamily="18" charset="0"/>
              </a:rPr>
              <a:t>Bosnia &amp;</a:t>
            </a:r>
            <a:r>
              <a:rPr lang="cs-CZ" altLang="cs-CZ" sz="1500" dirty="0">
                <a:latin typeface="Constantia" panose="02030602050306030303" pitchFamily="18" charset="0"/>
              </a:rPr>
              <a:t> </a:t>
            </a:r>
            <a:r>
              <a:rPr lang="cs-CZ" altLang="cs-CZ" sz="1500" dirty="0" err="1">
                <a:latin typeface="Constantia" panose="02030602050306030303" pitchFamily="18" charset="0"/>
              </a:rPr>
              <a:t>Herzegovina</a:t>
            </a:r>
            <a:r>
              <a:rPr lang="cs-CZ" altLang="cs-CZ" sz="1500" dirty="0">
                <a:latin typeface="Constantia" panose="02030602050306030303" pitchFamily="18" charset="0"/>
              </a:rPr>
              <a:t>, Moldova</a:t>
            </a:r>
          </a:p>
          <a:p>
            <a:pPr lvl="1">
              <a:buFontTx/>
              <a:buChar char="-"/>
            </a:pPr>
            <a:r>
              <a:rPr lang="en-US" altLang="cs-CZ" sz="1500" dirty="0">
                <a:latin typeface="Constantia" panose="02030602050306030303" pitchFamily="18" charset="0"/>
              </a:rPr>
              <a:t>Information may be kept secret as a result of the state´s or main stakeholder´s policy</a:t>
            </a:r>
          </a:p>
          <a:p>
            <a:pPr lvl="1">
              <a:buFontTx/>
              <a:buChar char="-"/>
            </a:pPr>
            <a:r>
              <a:rPr lang="en-US" altLang="cs-CZ" sz="1500" dirty="0">
                <a:latin typeface="Constantia" panose="02030602050306030303" pitchFamily="18" charset="0"/>
              </a:rPr>
              <a:t>Diverging policy goals may (again) be the obstacle</a:t>
            </a:r>
          </a:p>
          <a:p>
            <a:pPr lvl="1">
              <a:buFontTx/>
              <a:buChar char="-"/>
            </a:pPr>
            <a:endParaRPr lang="cs-CZ" altLang="cs-CZ" sz="1500" dirty="0">
              <a:latin typeface="Constantia" panose="02030602050306030303" pitchFamily="18" charset="0"/>
            </a:endParaRPr>
          </a:p>
          <a:p>
            <a:r>
              <a:rPr lang="en-US" altLang="cs-CZ" sz="1800" dirty="0">
                <a:latin typeface="Constantia" panose="02030602050306030303" pitchFamily="18" charset="0"/>
              </a:rPr>
              <a:t>Cooperating on information exchange is crucial for developing the functioning market</a:t>
            </a:r>
            <a:r>
              <a:rPr lang="cs-CZ" altLang="cs-CZ" sz="1800" dirty="0">
                <a:latin typeface="Constantia" panose="02030602050306030303" pitchFamily="18" charset="0"/>
              </a:rPr>
              <a:t> and </a:t>
            </a:r>
            <a:r>
              <a:rPr lang="en-US" altLang="cs-CZ" sz="1800" dirty="0">
                <a:latin typeface="Constantia" panose="02030602050306030303" pitchFamily="18" charset="0"/>
              </a:rPr>
              <a:t>also supporting programs</a:t>
            </a:r>
          </a:p>
          <a:p>
            <a:r>
              <a:rPr lang="en-US" altLang="cs-CZ" sz="1800" dirty="0">
                <a:latin typeface="Constantia" panose="02030602050306030303" pitchFamily="18" charset="0"/>
              </a:rPr>
              <a:t>Energy Community does an important job in providing interconnecting EU and non-EU members</a:t>
            </a:r>
          </a:p>
          <a:p>
            <a:endParaRPr lang="cs-CZ" altLang="cs-CZ" sz="1800" dirty="0">
              <a:latin typeface="Constantia" panose="02030602050306030303" pitchFamily="18" charset="0"/>
            </a:endParaRPr>
          </a:p>
        </p:txBody>
      </p:sp>
      <p:pic>
        <p:nvPicPr>
          <p:cNvPr id="39941" name="Picture 9">
            <a:extLst>
              <a:ext uri="{FF2B5EF4-FFF2-40B4-BE49-F238E27FC236}">
                <a16:creationId xmlns:a16="http://schemas.microsoft.com/office/drawing/2014/main" id="{5EE8CC2D-E88C-4B65-A7C7-02C2BC7F9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1">
            <a:extLst>
              <a:ext uri="{FF2B5EF4-FFF2-40B4-BE49-F238E27FC236}">
                <a16:creationId xmlns:a16="http://schemas.microsoft.com/office/drawing/2014/main" id="{A405ADAA-6D61-4C41-8617-1DF22564C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Conclusion </a:t>
            </a:r>
            <a:r>
              <a:rPr lang="en-US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&amp;</a:t>
            </a:r>
            <a:r>
              <a:rPr lang="cs-CZ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Recommendations for SEE countries</a:t>
            </a:r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BB233889-AE3E-4052-A8F6-04D9CB9E00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defRPr/>
            </a:pPr>
            <a:r>
              <a:rPr lang="cs-CZ" altLang="cs-CZ" sz="1800" dirty="0">
                <a:latin typeface="Constantia" panose="02030602050306030303" pitchFamily="18" charset="0"/>
              </a:rPr>
              <a:t>T</a:t>
            </a:r>
            <a:r>
              <a:rPr lang="en-GB" altLang="cs-CZ" sz="1800" dirty="0">
                <a:latin typeface="Constantia" panose="02030602050306030303" pitchFamily="18" charset="0"/>
              </a:rPr>
              <a:t>he </a:t>
            </a:r>
            <a:r>
              <a:rPr lang="cs-CZ" altLang="cs-CZ" sz="1800" dirty="0" err="1">
                <a:latin typeface="Constantia" panose="02030602050306030303" pitchFamily="18" charset="0"/>
              </a:rPr>
              <a:t>main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obstacles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en-GB" altLang="cs-CZ" sz="1800" dirty="0">
                <a:latin typeface="Constantia" panose="02030602050306030303" pitchFamily="18" charset="0"/>
              </a:rPr>
              <a:t>to the development of the natural gas market in the Danube Region are </a:t>
            </a:r>
            <a:r>
              <a:rPr lang="cs-CZ" altLang="cs-CZ" sz="1800" dirty="0" err="1">
                <a:latin typeface="Constantia" panose="02030602050306030303" pitchFamily="18" charset="0"/>
              </a:rPr>
              <a:t>related</a:t>
            </a:r>
            <a:r>
              <a:rPr lang="cs-CZ" altLang="cs-CZ" sz="1800" dirty="0">
                <a:latin typeface="Constantia" panose="02030602050306030303" pitchFamily="18" charset="0"/>
              </a:rPr>
              <a:t> to </a:t>
            </a:r>
            <a:r>
              <a:rPr lang="en-GB" altLang="cs-CZ" sz="1800" dirty="0">
                <a:latin typeface="Constantia" panose="02030602050306030303" pitchFamily="18" charset="0"/>
              </a:rPr>
              <a:t>the countries </a:t>
            </a:r>
            <a:r>
              <a:rPr lang="cs-CZ" altLang="cs-CZ" sz="1800" dirty="0" err="1">
                <a:latin typeface="Constantia" panose="02030602050306030303" pitchFamily="18" charset="0"/>
              </a:rPr>
              <a:t>located</a:t>
            </a:r>
            <a:r>
              <a:rPr lang="cs-CZ" altLang="cs-CZ" sz="1800" dirty="0">
                <a:latin typeface="Constantia" panose="02030602050306030303" pitchFamily="18" charset="0"/>
              </a:rPr>
              <a:t> in </a:t>
            </a:r>
            <a:r>
              <a:rPr lang="en-GB" altLang="cs-CZ" sz="1800" dirty="0">
                <a:latin typeface="Constantia" panose="02030602050306030303" pitchFamily="18" charset="0"/>
              </a:rPr>
              <a:t>south-eastern </a:t>
            </a:r>
            <a:r>
              <a:rPr lang="cs-CZ" altLang="cs-CZ" sz="1800" dirty="0">
                <a:latin typeface="Constantia" panose="02030602050306030303" pitchFamily="18" charset="0"/>
              </a:rPr>
              <a:t>part </a:t>
            </a:r>
            <a:r>
              <a:rPr lang="cs-CZ" altLang="cs-CZ" sz="1800" dirty="0" err="1">
                <a:latin typeface="Constantia" panose="02030602050306030303" pitchFamily="18" charset="0"/>
              </a:rPr>
              <a:t>of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the</a:t>
            </a:r>
            <a:r>
              <a:rPr lang="cs-CZ" altLang="cs-CZ" sz="1800" dirty="0">
                <a:latin typeface="Constantia" panose="02030602050306030303" pitchFamily="18" charset="0"/>
              </a:rPr>
              <a:t> region</a:t>
            </a:r>
          </a:p>
          <a:p>
            <a:pPr>
              <a:defRPr/>
            </a:pPr>
            <a:endParaRPr lang="cs-CZ" altLang="cs-CZ" sz="1800" dirty="0">
              <a:latin typeface="Constantia" panose="02030602050306030303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altLang="cs-CZ" sz="1800" dirty="0">
                <a:latin typeface="Constantia" panose="02030602050306030303" pitchFamily="18" charset="0"/>
              </a:rPr>
              <a:t>Implement and enforce the IEM rules</a:t>
            </a:r>
            <a:endParaRPr lang="cs-CZ" altLang="cs-CZ" sz="1800" dirty="0">
              <a:latin typeface="Constantia" panose="02030602050306030303" pitchFamily="18" charset="0"/>
            </a:endParaRPr>
          </a:p>
          <a:p>
            <a:pPr marL="492125" lvl="1" indent="-171450">
              <a:buFontTx/>
              <a:buChar char="-"/>
              <a:defRPr/>
            </a:pPr>
            <a:r>
              <a:rPr lang="cs-CZ" altLang="cs-CZ" sz="1200" dirty="0" err="1">
                <a:latin typeface="Constantia" panose="02030602050306030303" pitchFamily="18" charset="0"/>
              </a:rPr>
              <a:t>The</a:t>
            </a:r>
            <a:r>
              <a:rPr lang="cs-CZ" altLang="cs-CZ" sz="1200" dirty="0">
                <a:latin typeface="Constantia" panose="02030602050306030303" pitchFamily="18" charset="0"/>
              </a:rPr>
              <a:t> IEM </a:t>
            </a:r>
            <a:r>
              <a:rPr lang="cs-CZ" altLang="cs-CZ" sz="1200" dirty="0" err="1">
                <a:latin typeface="Constantia" panose="02030602050306030303" pitchFamily="18" charset="0"/>
              </a:rPr>
              <a:t>rules</a:t>
            </a:r>
            <a:r>
              <a:rPr lang="cs-CZ" altLang="cs-CZ" sz="1200" dirty="0">
                <a:latin typeface="Constantia" panose="02030602050306030303" pitchFamily="18" charset="0"/>
              </a:rPr>
              <a:t> </a:t>
            </a:r>
            <a:r>
              <a:rPr lang="cs-CZ" altLang="cs-CZ" sz="1200" dirty="0" err="1">
                <a:latin typeface="Constantia" panose="02030602050306030303" pitchFamily="18" charset="0"/>
              </a:rPr>
              <a:t>level</a:t>
            </a:r>
            <a:r>
              <a:rPr lang="cs-CZ" altLang="cs-CZ" sz="1200" dirty="0">
                <a:latin typeface="Constantia" panose="02030602050306030303" pitchFamily="18" charset="0"/>
              </a:rPr>
              <a:t> </a:t>
            </a:r>
            <a:r>
              <a:rPr lang="cs-CZ" altLang="cs-CZ" sz="1200" dirty="0" err="1">
                <a:latin typeface="Constantia" panose="02030602050306030303" pitchFamily="18" charset="0"/>
              </a:rPr>
              <a:t>the</a:t>
            </a:r>
            <a:r>
              <a:rPr lang="cs-CZ" altLang="cs-CZ" sz="1200" dirty="0">
                <a:latin typeface="Constantia" panose="02030602050306030303" pitchFamily="18" charset="0"/>
              </a:rPr>
              <a:t> </a:t>
            </a:r>
            <a:r>
              <a:rPr lang="cs-CZ" altLang="cs-CZ" sz="1200" dirty="0" err="1">
                <a:latin typeface="Constantia" panose="02030602050306030303" pitchFamily="18" charset="0"/>
              </a:rPr>
              <a:t>playfield</a:t>
            </a:r>
            <a:r>
              <a:rPr lang="cs-CZ" altLang="cs-CZ" sz="1200" dirty="0">
                <a:latin typeface="Constantia" panose="02030602050306030303" pitchFamily="18" charset="0"/>
              </a:rPr>
              <a:t> and </a:t>
            </a:r>
            <a:r>
              <a:rPr lang="cs-CZ" altLang="cs-CZ" sz="1200" dirty="0" err="1">
                <a:latin typeface="Constantia" panose="02030602050306030303" pitchFamily="18" charset="0"/>
              </a:rPr>
              <a:t>introduce</a:t>
            </a:r>
            <a:r>
              <a:rPr lang="cs-CZ" altLang="cs-CZ" sz="1200" dirty="0">
                <a:latin typeface="Constantia" panose="02030602050306030303" pitchFamily="18" charset="0"/>
              </a:rPr>
              <a:t> market-</a:t>
            </a:r>
            <a:r>
              <a:rPr lang="cs-CZ" altLang="cs-CZ" sz="1200" dirty="0" err="1">
                <a:latin typeface="Constantia" panose="02030602050306030303" pitchFamily="18" charset="0"/>
              </a:rPr>
              <a:t>based</a:t>
            </a:r>
            <a:r>
              <a:rPr lang="cs-CZ" altLang="cs-CZ" sz="1200" dirty="0">
                <a:latin typeface="Constantia" panose="02030602050306030303" pitchFamily="18" charset="0"/>
              </a:rPr>
              <a:t> </a:t>
            </a:r>
            <a:r>
              <a:rPr lang="cs-CZ" altLang="cs-CZ" sz="1200" dirty="0" err="1">
                <a:latin typeface="Constantia" panose="02030602050306030303" pitchFamily="18" charset="0"/>
              </a:rPr>
              <a:t>measures</a:t>
            </a:r>
            <a:endParaRPr lang="cs-CZ" altLang="cs-CZ" sz="1200" dirty="0">
              <a:latin typeface="Constantia" panose="02030602050306030303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cs-CZ" sz="1800" dirty="0">
                <a:latin typeface="Constantia" panose="02030602050306030303" pitchFamily="18" charset="0"/>
              </a:rPr>
              <a:t>Increase transparency within the sector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cs-CZ" sz="1800" dirty="0">
                <a:latin typeface="Constantia" panose="02030602050306030303" pitchFamily="18" charset="0"/>
              </a:rPr>
              <a:t>Increase interconnectivity and work on source and route diversification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cs-CZ" sz="1800" dirty="0">
                <a:latin typeface="Constantia" panose="02030602050306030303" pitchFamily="18" charset="0"/>
              </a:rPr>
              <a:t>Implement and conduct clear and focused sectoral policies to enhance the stability and predictability of the sector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altLang="cs-CZ" sz="1800" dirty="0">
                <a:latin typeface="Constantia" panose="02030602050306030303" pitchFamily="18" charset="0"/>
              </a:rPr>
              <a:t>Improve information services and exchange of information and data</a:t>
            </a:r>
          </a:p>
          <a:p>
            <a:pPr>
              <a:defRPr/>
            </a:pPr>
            <a:endParaRPr lang="cs-CZ" altLang="cs-CZ" sz="1800" dirty="0">
              <a:latin typeface="Constantia" panose="02030602050306030303" pitchFamily="18" charset="0"/>
            </a:endParaRPr>
          </a:p>
        </p:txBody>
      </p:sp>
      <p:pic>
        <p:nvPicPr>
          <p:cNvPr id="40965" name="Picture 9">
            <a:extLst>
              <a:ext uri="{FF2B5EF4-FFF2-40B4-BE49-F238E27FC236}">
                <a16:creationId xmlns:a16="http://schemas.microsoft.com/office/drawing/2014/main" id="{5C8C2E19-D662-4870-A02A-9B421AFB3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>
            <a:extLst>
              <a:ext uri="{FF2B5EF4-FFF2-40B4-BE49-F238E27FC236}">
                <a16:creationId xmlns:a16="http://schemas.microsoft.com/office/drawing/2014/main" id="{85551C5D-35E7-4B6F-A404-9EFD9242A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sz="240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Opportunities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FC2F71-279F-4CE3-AC98-9FFBDC2A2B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defRPr/>
            </a:pPr>
            <a:r>
              <a:rPr lang="cs-CZ" sz="2000" dirty="0">
                <a:latin typeface="Constantia" panose="02030602050306030303" pitchFamily="18" charset="0"/>
              </a:rPr>
              <a:t>New </a:t>
            </a:r>
            <a:r>
              <a:rPr lang="cs-CZ" sz="2000" dirty="0" err="1">
                <a:latin typeface="Constantia" panose="02030602050306030303" pitchFamily="18" charset="0"/>
              </a:rPr>
              <a:t>sources</a:t>
            </a:r>
            <a:r>
              <a:rPr lang="cs-CZ" sz="2000" dirty="0">
                <a:latin typeface="Constantia" panose="02030602050306030303" pitchFamily="18" charset="0"/>
              </a:rPr>
              <a:t> </a:t>
            </a:r>
            <a:r>
              <a:rPr lang="cs-CZ" sz="2000" dirty="0" err="1">
                <a:latin typeface="Constantia" panose="02030602050306030303" pitchFamily="18" charset="0"/>
              </a:rPr>
              <a:t>of</a:t>
            </a:r>
            <a:r>
              <a:rPr lang="cs-CZ" sz="2000" dirty="0">
                <a:latin typeface="Constantia" panose="02030602050306030303" pitchFamily="18" charset="0"/>
              </a:rPr>
              <a:t> natural </a:t>
            </a:r>
            <a:r>
              <a:rPr lang="cs-CZ" sz="2000" dirty="0" err="1">
                <a:latin typeface="Constantia" panose="02030602050306030303" pitchFamily="18" charset="0"/>
              </a:rPr>
              <a:t>gas</a:t>
            </a:r>
            <a:r>
              <a:rPr lang="cs-CZ" sz="2000" dirty="0">
                <a:latin typeface="Constantia" panose="02030602050306030303" pitchFamily="18" charset="0"/>
              </a:rPr>
              <a:t> (</a:t>
            </a:r>
            <a:r>
              <a:rPr lang="cs-CZ" sz="2000" dirty="0" err="1">
                <a:latin typeface="Constantia" panose="02030602050306030303" pitchFamily="18" charset="0"/>
              </a:rPr>
              <a:t>conventional</a:t>
            </a:r>
            <a:r>
              <a:rPr lang="en-US" sz="2000" dirty="0">
                <a:latin typeface="Constantia" panose="02030602050306030303" pitchFamily="18" charset="0"/>
              </a:rPr>
              <a:t> &amp; </a:t>
            </a:r>
            <a:r>
              <a:rPr lang="cs-CZ" sz="2000" dirty="0" err="1">
                <a:latin typeface="Constantia" panose="02030602050306030303" pitchFamily="18" charset="0"/>
              </a:rPr>
              <a:t>unconventional</a:t>
            </a:r>
            <a:r>
              <a:rPr lang="cs-CZ" sz="2000" dirty="0">
                <a:latin typeface="Constantia" panose="02030602050306030303" pitchFamily="18" charset="0"/>
              </a:rPr>
              <a:t>)</a:t>
            </a:r>
          </a:p>
          <a:p>
            <a:pPr lvl="1">
              <a:buFontTx/>
              <a:buChar char="-"/>
              <a:defRPr/>
            </a:pPr>
            <a:r>
              <a:rPr lang="cs-CZ" sz="1800" dirty="0">
                <a:latin typeface="Constantia" panose="02030602050306030303" pitchFamily="18" charset="0"/>
              </a:rPr>
              <a:t>Black </a:t>
            </a:r>
            <a:r>
              <a:rPr lang="cs-CZ" sz="1800" dirty="0" err="1">
                <a:latin typeface="Constantia" panose="02030602050306030303" pitchFamily="18" charset="0"/>
              </a:rPr>
              <a:t>Sea</a:t>
            </a:r>
            <a:r>
              <a:rPr lang="cs-CZ" sz="1800" dirty="0">
                <a:latin typeface="Constantia" panose="02030602050306030303" pitchFamily="18" charset="0"/>
              </a:rPr>
              <a:t>, </a:t>
            </a:r>
            <a:r>
              <a:rPr lang="cs-CZ" sz="1800" dirty="0" err="1">
                <a:latin typeface="Constantia" panose="02030602050306030303" pitchFamily="18" charset="0"/>
              </a:rPr>
              <a:t>Adriatic</a:t>
            </a:r>
            <a:r>
              <a:rPr lang="cs-CZ" sz="1800" dirty="0">
                <a:latin typeface="Constantia" panose="02030602050306030303" pitchFamily="18" charset="0"/>
              </a:rPr>
              <a:t> </a:t>
            </a:r>
            <a:r>
              <a:rPr lang="cs-CZ" sz="1800" dirty="0" err="1">
                <a:latin typeface="Constantia" panose="02030602050306030303" pitchFamily="18" charset="0"/>
              </a:rPr>
              <a:t>Sea</a:t>
            </a:r>
            <a:endParaRPr lang="cs-CZ" sz="1800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cs-CZ" sz="2000" dirty="0" err="1">
                <a:latin typeface="Constantia" panose="02030602050306030303" pitchFamily="18" charset="0"/>
              </a:rPr>
              <a:t>Infrastructural</a:t>
            </a:r>
            <a:r>
              <a:rPr lang="cs-CZ" sz="2000" dirty="0">
                <a:latin typeface="Constantia" panose="02030602050306030303" pitchFamily="18" charset="0"/>
              </a:rPr>
              <a:t> </a:t>
            </a:r>
            <a:r>
              <a:rPr lang="cs-CZ" sz="2000" dirty="0" err="1">
                <a:latin typeface="Constantia" panose="02030602050306030303" pitchFamily="18" charset="0"/>
              </a:rPr>
              <a:t>projects</a:t>
            </a:r>
            <a:r>
              <a:rPr lang="cs-CZ" sz="2000" dirty="0">
                <a:latin typeface="Constantia" panose="02030602050306030303" pitchFamily="18" charset="0"/>
              </a:rPr>
              <a:t> </a:t>
            </a:r>
            <a:r>
              <a:rPr lang="cs-CZ" sz="2000" dirty="0" err="1">
                <a:latin typeface="Constantia" panose="02030602050306030303" pitchFamily="18" charset="0"/>
              </a:rPr>
              <a:t>with</a:t>
            </a:r>
            <a:r>
              <a:rPr lang="cs-CZ" sz="2000" dirty="0">
                <a:latin typeface="Constantia" panose="02030602050306030303" pitchFamily="18" charset="0"/>
              </a:rPr>
              <a:t> a region-</a:t>
            </a:r>
            <a:r>
              <a:rPr lang="cs-CZ" sz="2000" dirty="0" err="1">
                <a:latin typeface="Constantia" panose="02030602050306030303" pitchFamily="18" charset="0"/>
              </a:rPr>
              <a:t>wide</a:t>
            </a:r>
            <a:r>
              <a:rPr lang="cs-CZ" sz="2000" dirty="0">
                <a:latin typeface="Constantia" panose="02030602050306030303" pitchFamily="18" charset="0"/>
              </a:rPr>
              <a:t> </a:t>
            </a:r>
            <a:r>
              <a:rPr lang="cs-CZ" sz="2000" dirty="0" err="1">
                <a:latin typeface="Constantia" panose="02030602050306030303" pitchFamily="18" charset="0"/>
              </a:rPr>
              <a:t>impact</a:t>
            </a:r>
            <a:endParaRPr lang="cs-CZ" sz="20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  <a:defRPr/>
            </a:pPr>
            <a:r>
              <a:rPr lang="en-GB" sz="1800" dirty="0">
                <a:latin typeface="Constantia" panose="02030602050306030303" pitchFamily="18" charset="0"/>
              </a:rPr>
              <a:t>Turkish Stream + Tesla Pipeline </a:t>
            </a:r>
            <a:endParaRPr lang="cs-CZ" sz="18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  <a:defRPr/>
            </a:pPr>
            <a:r>
              <a:rPr lang="en-GB" sz="1800" dirty="0" err="1">
                <a:latin typeface="Constantia" panose="02030602050306030303" pitchFamily="18" charset="0"/>
              </a:rPr>
              <a:t>Eastring</a:t>
            </a:r>
            <a:r>
              <a:rPr lang="en-GB" sz="1800" dirty="0">
                <a:latin typeface="Constantia" panose="02030602050306030303" pitchFamily="18" charset="0"/>
              </a:rPr>
              <a:t> </a:t>
            </a:r>
            <a:endParaRPr lang="cs-CZ" sz="18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  <a:defRPr/>
            </a:pPr>
            <a:r>
              <a:rPr lang="en-GB" sz="1800" dirty="0">
                <a:latin typeface="Constantia" panose="02030602050306030303" pitchFamily="18" charset="0"/>
              </a:rPr>
              <a:t>EC Gas Ring </a:t>
            </a:r>
            <a:endParaRPr lang="cs-CZ" sz="18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  <a:defRPr/>
            </a:pPr>
            <a:r>
              <a:rPr lang="en-GB" sz="1800" dirty="0">
                <a:latin typeface="Constantia" panose="02030602050306030303" pitchFamily="18" charset="0"/>
              </a:rPr>
              <a:t>IAP </a:t>
            </a:r>
            <a:r>
              <a:rPr lang="cs-CZ" sz="1800" dirty="0">
                <a:latin typeface="Constantia" panose="02030602050306030303" pitchFamily="18" charset="0"/>
              </a:rPr>
              <a:t> </a:t>
            </a:r>
          </a:p>
          <a:p>
            <a:pPr lvl="1">
              <a:buFontTx/>
              <a:buChar char="-"/>
              <a:defRPr/>
            </a:pPr>
            <a:r>
              <a:rPr lang="en-GB" sz="1800" dirty="0">
                <a:latin typeface="Constantia" panose="02030602050306030303" pitchFamily="18" charset="0"/>
              </a:rPr>
              <a:t>Adria LNG + related infrastructure</a:t>
            </a:r>
            <a:endParaRPr lang="cs-CZ" sz="1800" dirty="0">
              <a:latin typeface="Constantia" panose="02030602050306030303" pitchFamily="18" charset="0"/>
            </a:endParaRPr>
          </a:p>
          <a:p>
            <a:pPr marL="366713" lvl="1" indent="0">
              <a:buFont typeface="Wingdings 2" panose="05020102010507070707" pitchFamily="18" charset="2"/>
              <a:buNone/>
              <a:defRPr/>
            </a:pPr>
            <a:endParaRPr lang="cs-CZ" sz="1800" dirty="0">
              <a:latin typeface="Constantia" panose="02030602050306030303" pitchFamily="18" charset="0"/>
            </a:endParaRPr>
          </a:p>
          <a:p>
            <a:pPr marL="366713" lvl="1" indent="0">
              <a:buFont typeface="Wingdings 2" panose="05020102010507070707" pitchFamily="18" charset="2"/>
              <a:buNone/>
              <a:defRPr/>
            </a:pPr>
            <a:r>
              <a:rPr lang="en-US" sz="1800" b="1" dirty="0">
                <a:latin typeface="Constantia" panose="02030602050306030303" pitchFamily="18" charset="0"/>
              </a:rPr>
              <a:t>SE part of the Danube Region may become an important crossroad of infrastructural projects, increasing its importance for natural gas supplies within and even beyond the Danube Region </a:t>
            </a:r>
          </a:p>
          <a:p>
            <a:pPr>
              <a:defRPr/>
            </a:pPr>
            <a:endParaRPr lang="cs-CZ" sz="2000" dirty="0">
              <a:latin typeface="Constantia" panose="02030602050306030303" pitchFamily="18" charset="0"/>
            </a:endParaRPr>
          </a:p>
        </p:txBody>
      </p:sp>
      <p:pic>
        <p:nvPicPr>
          <p:cNvPr id="41989" name="Picture 9">
            <a:extLst>
              <a:ext uri="{FF2B5EF4-FFF2-40B4-BE49-F238E27FC236}">
                <a16:creationId xmlns:a16="http://schemas.microsoft.com/office/drawing/2014/main" id="{82F31BB9-4B58-4A1F-8584-D0E39EEF0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BD0518AC-C5D9-4D81-AB06-992005E90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963" y="2349500"/>
            <a:ext cx="4270375" cy="2860675"/>
          </a:xfrm>
        </p:spPr>
        <p:txBody>
          <a:bodyPr/>
          <a:lstStyle/>
          <a:p>
            <a:pPr algn="ctr" eaLnBrk="1" hangingPunct="1"/>
            <a:r>
              <a:rPr lang="hu-HU" altLang="hu-HU" sz="3600" dirty="0">
                <a:solidFill>
                  <a:schemeClr val="accent1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/>
            </a:r>
            <a:br>
              <a:rPr lang="hu-HU" altLang="hu-HU" sz="3600" dirty="0">
                <a:solidFill>
                  <a:schemeClr val="accent1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</a:br>
            <a:r>
              <a:rPr lang="en-US" altLang="hu-HU" sz="3600" dirty="0">
                <a:solidFill>
                  <a:schemeClr val="accent1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Thank you for your attention!</a:t>
            </a:r>
            <a:br>
              <a:rPr lang="en-US" altLang="hu-HU" sz="3600" dirty="0">
                <a:solidFill>
                  <a:schemeClr val="accent1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</a:br>
            <a:endParaRPr lang="en-US" altLang="hu-HU" sz="3600" dirty="0">
              <a:solidFill>
                <a:schemeClr val="accent1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</p:txBody>
      </p:sp>
      <p:sp>
        <p:nvSpPr>
          <p:cNvPr id="43011" name="Szövegdoboz 1">
            <a:extLst>
              <a:ext uri="{FF2B5EF4-FFF2-40B4-BE49-F238E27FC236}">
                <a16:creationId xmlns:a16="http://schemas.microsoft.com/office/drawing/2014/main" id="{18AB36DC-B32A-4C20-951B-74ED59289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73463"/>
            <a:ext cx="403225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hu-HU" sz="1800">
                <a:solidFill>
                  <a:schemeClr val="accent1"/>
                </a:solidFill>
                <a:latin typeface="Constantia" panose="02030602050306030303" pitchFamily="18" charset="0"/>
              </a:rPr>
              <a:t>http://energy.fss.muni.cz/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hu-HU" sz="1800">
                <a:solidFill>
                  <a:schemeClr val="accent1"/>
                </a:solidFill>
                <a:latin typeface="Constantia" panose="02030602050306030303" pitchFamily="18" charset="0"/>
              </a:rPr>
              <a:t>jirusek.martin</a:t>
            </a:r>
            <a:r>
              <a:rPr lang="en-US" altLang="hu-HU" sz="1800">
                <a:solidFill>
                  <a:schemeClr val="accent1"/>
                </a:solidFill>
                <a:latin typeface="Constantia" panose="02030602050306030303" pitchFamily="18" charset="0"/>
              </a:rPr>
              <a:t>@</a:t>
            </a:r>
            <a:r>
              <a:rPr lang="cs-CZ" altLang="hu-HU" sz="1800">
                <a:solidFill>
                  <a:schemeClr val="accent1"/>
                </a:solidFill>
                <a:latin typeface="Constantia" panose="02030602050306030303" pitchFamily="18" charset="0"/>
              </a:rPr>
              <a:t>mail.muni.cz</a:t>
            </a:r>
            <a:endParaRPr lang="en-US" altLang="hu-HU" sz="1800">
              <a:solidFill>
                <a:schemeClr val="accent1"/>
              </a:solidFill>
              <a:latin typeface="Constantia" panose="020306020503060303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hu-HU" sz="1800">
              <a:latin typeface="Arial" panose="020B0604020202020204" pitchFamily="34" charset="0"/>
            </a:endParaRPr>
          </a:p>
        </p:txBody>
      </p:sp>
      <p:pic>
        <p:nvPicPr>
          <p:cNvPr id="43014" name="Picture 9">
            <a:extLst>
              <a:ext uri="{FF2B5EF4-FFF2-40B4-BE49-F238E27FC236}">
                <a16:creationId xmlns:a16="http://schemas.microsoft.com/office/drawing/2014/main" id="{33171FC2-4569-480D-8329-C1F2FB391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943A47-009F-4D42-9096-D861DF45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" y="228600"/>
            <a:ext cx="6851650" cy="990600"/>
          </a:xfrm>
        </p:spPr>
        <p:txBody>
          <a:bodyPr/>
          <a:lstStyle/>
          <a:p>
            <a:pPr>
              <a:defRPr/>
            </a:pP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Challenges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and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opportunities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of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natural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gas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sector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in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the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Danube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Region   </a:t>
            </a:r>
            <a:endParaRPr lang="en-US" sz="2400" dirty="0">
              <a:solidFill>
                <a:schemeClr val="bg2"/>
              </a:solidFill>
              <a:latin typeface="Constantia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50E66C7-C2F8-4C9B-985D-19A8B8373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00213"/>
            <a:ext cx="8640763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algn="just" eaLnBrk="1" hangingPunct="1">
              <a:buFont typeface="Tw Cen MT" panose="020B0602020104020603" pitchFamily="34" charset="-18"/>
              <a:buAutoNum type="romanUcPeriod"/>
            </a:pPr>
            <a:endParaRPr lang="en-US" altLang="en-US" sz="160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6628" name="Szövegdoboz 4">
            <a:extLst>
              <a:ext uri="{FF2B5EF4-FFF2-40B4-BE49-F238E27FC236}">
                <a16:creationId xmlns:a16="http://schemas.microsoft.com/office/drawing/2014/main" id="{6B84F229-B2C1-47EE-B65B-97B5A93B9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630872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01ECF-02A3-41A2-9FE8-1789D2C5F33B}" type="slidenum">
              <a:rPr lang="en-US" altLang="en-US" sz="1600">
                <a:solidFill>
                  <a:schemeClr val="bg2"/>
                </a:solidFill>
                <a:latin typeface="Constantia" panose="02030602050306030303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600">
              <a:solidFill>
                <a:schemeClr val="bg2"/>
              </a:solidFill>
              <a:latin typeface="Constantia" panose="02030602050306030303" pitchFamily="18" charset="0"/>
            </a:endParaRPr>
          </a:p>
        </p:txBody>
      </p:sp>
      <p:pic>
        <p:nvPicPr>
          <p:cNvPr id="26631" name="Picture 9">
            <a:extLst>
              <a:ext uri="{FF2B5EF4-FFF2-40B4-BE49-F238E27FC236}">
                <a16:creationId xmlns:a16="http://schemas.microsoft.com/office/drawing/2014/main" id="{2442D7A8-6240-41C2-819E-C8847305A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Obrázek 2">
            <a:extLst>
              <a:ext uri="{FF2B5EF4-FFF2-40B4-BE49-F238E27FC236}">
                <a16:creationId xmlns:a16="http://schemas.microsoft.com/office/drawing/2014/main" id="{48DF0910-6B19-4E27-800A-1A492ADCB4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614488"/>
            <a:ext cx="6624637" cy="413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Kép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67266-AE24-4545-9233-A66256B6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The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Danube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Region –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main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characteristics</a:t>
            </a:r>
            <a:endParaRPr lang="cs-CZ" sz="2400" dirty="0">
              <a:solidFill>
                <a:schemeClr val="bg2"/>
              </a:solidFill>
              <a:latin typeface="Constantia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8675" name="Zástupný symbol pro obsah 2">
            <a:extLst>
              <a:ext uri="{FF2B5EF4-FFF2-40B4-BE49-F238E27FC236}">
                <a16:creationId xmlns:a16="http://schemas.microsoft.com/office/drawing/2014/main" id="{CF920CC4-D9D7-4089-9EA6-B6858014EE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GB" altLang="cs-CZ" sz="1600" dirty="0">
                <a:latin typeface="Constantia" panose="02030602050306030303" pitchFamily="18" charset="0"/>
              </a:rPr>
              <a:t>The Danube Region is characterized by uneven development </a:t>
            </a:r>
            <a:endParaRPr lang="cs-CZ" altLang="cs-CZ" sz="16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</a:pPr>
            <a:r>
              <a:rPr lang="cs-CZ" altLang="cs-CZ" sz="1300" dirty="0">
                <a:latin typeface="Constantia" panose="02030602050306030303" pitchFamily="18" charset="0"/>
              </a:rPr>
              <a:t>Western part </a:t>
            </a:r>
            <a:r>
              <a:rPr lang="cs-CZ" altLang="cs-CZ" sz="1300" dirty="0" err="1">
                <a:latin typeface="Constantia" panose="02030602050306030303" pitchFamily="18" charset="0"/>
              </a:rPr>
              <a:t>of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the</a:t>
            </a:r>
            <a:r>
              <a:rPr lang="cs-CZ" altLang="cs-CZ" sz="1300" dirty="0">
                <a:latin typeface="Constantia" panose="02030602050306030303" pitchFamily="18" charset="0"/>
              </a:rPr>
              <a:t> region (GER, AUT) - </a:t>
            </a:r>
            <a:r>
              <a:rPr lang="en-GB" altLang="cs-CZ" sz="1300" dirty="0">
                <a:latin typeface="Constantia" panose="02030602050306030303" pitchFamily="18" charset="0"/>
              </a:rPr>
              <a:t>established</a:t>
            </a:r>
            <a:r>
              <a:rPr lang="cs-CZ" altLang="cs-CZ" sz="1300" dirty="0">
                <a:latin typeface="Constantia" panose="02030602050306030303" pitchFamily="18" charset="0"/>
              </a:rPr>
              <a:t> and </a:t>
            </a:r>
            <a:r>
              <a:rPr lang="cs-CZ" altLang="cs-CZ" sz="1300" dirty="0" err="1">
                <a:latin typeface="Constantia" panose="02030602050306030303" pitchFamily="18" charset="0"/>
              </a:rPr>
              <a:t>interconnected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gas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markets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</a:p>
          <a:p>
            <a:pPr lvl="1">
              <a:buFontTx/>
              <a:buChar char="-"/>
            </a:pPr>
            <a:r>
              <a:rPr lang="cs-CZ" altLang="cs-CZ" sz="1300" dirty="0" err="1">
                <a:latin typeface="Constantia" panose="02030602050306030303" pitchFamily="18" charset="0"/>
              </a:rPr>
              <a:t>Central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Europe</a:t>
            </a:r>
            <a:r>
              <a:rPr lang="cs-CZ" altLang="cs-CZ" sz="1300" dirty="0">
                <a:latin typeface="Constantia" panose="02030602050306030303" pitchFamily="18" charset="0"/>
              </a:rPr>
              <a:t> (CE) – </a:t>
            </a:r>
            <a:r>
              <a:rPr lang="cs-CZ" altLang="cs-CZ" sz="1300" dirty="0" err="1">
                <a:latin typeface="Constantia" panose="02030602050306030303" pitchFamily="18" charset="0"/>
              </a:rPr>
              <a:t>relatively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successful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transformation</a:t>
            </a:r>
            <a:r>
              <a:rPr lang="cs-CZ" altLang="cs-CZ" sz="1300" dirty="0">
                <a:latin typeface="Constantia" panose="02030602050306030303" pitchFamily="18" charset="0"/>
              </a:rPr>
              <a:t>, </a:t>
            </a:r>
            <a:r>
              <a:rPr lang="cs-CZ" altLang="cs-CZ" sz="1300" dirty="0" err="1">
                <a:latin typeface="Constantia" panose="02030602050306030303" pitchFamily="18" charset="0"/>
              </a:rPr>
              <a:t>catching</a:t>
            </a:r>
            <a:r>
              <a:rPr lang="cs-CZ" altLang="cs-CZ" sz="1300" dirty="0">
                <a:latin typeface="Constantia" panose="02030602050306030303" pitchFamily="18" charset="0"/>
              </a:rPr>
              <a:t> up </a:t>
            </a:r>
            <a:r>
              <a:rPr lang="cs-CZ" altLang="cs-CZ" sz="1300" dirty="0" err="1">
                <a:latin typeface="Constantia" panose="02030602050306030303" pitchFamily="18" charset="0"/>
              </a:rPr>
              <a:t>with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the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West</a:t>
            </a:r>
            <a:r>
              <a:rPr lang="en-GB" altLang="cs-CZ" sz="1300" dirty="0">
                <a:latin typeface="Constantia" panose="02030602050306030303" pitchFamily="18" charset="0"/>
              </a:rPr>
              <a:t> </a:t>
            </a:r>
            <a:endParaRPr lang="cs-CZ" altLang="cs-CZ" sz="1300" dirty="0">
              <a:latin typeface="Constantia" panose="02030602050306030303" pitchFamily="18" charset="0"/>
            </a:endParaRPr>
          </a:p>
          <a:p>
            <a:pPr lvl="1">
              <a:buFontTx/>
              <a:buChar char="-"/>
            </a:pPr>
            <a:r>
              <a:rPr lang="en-US" altLang="cs-CZ" sz="1300" dirty="0">
                <a:latin typeface="Constantia" panose="02030602050306030303" pitchFamily="18" charset="0"/>
              </a:rPr>
              <a:t>South-eastern Europe </a:t>
            </a:r>
            <a:r>
              <a:rPr lang="cs-CZ" altLang="cs-CZ" sz="1300" dirty="0">
                <a:latin typeface="Constantia" panose="02030602050306030303" pitchFamily="18" charset="0"/>
              </a:rPr>
              <a:t>(SEE) -  </a:t>
            </a:r>
            <a:r>
              <a:rPr lang="cs-CZ" altLang="cs-CZ" sz="1300" dirty="0" err="1">
                <a:latin typeface="Constantia" panose="02030602050306030303" pitchFamily="18" charset="0"/>
              </a:rPr>
              <a:t>serious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en-GB" altLang="cs-CZ" sz="1300" dirty="0">
                <a:latin typeface="Constantia" panose="02030602050306030303" pitchFamily="18" charset="0"/>
              </a:rPr>
              <a:t>obstacles </a:t>
            </a:r>
            <a:r>
              <a:rPr lang="cs-CZ" altLang="cs-CZ" sz="1300" dirty="0">
                <a:latin typeface="Constantia" panose="02030602050306030303" pitchFamily="18" charset="0"/>
              </a:rPr>
              <a:t>to </a:t>
            </a:r>
            <a:r>
              <a:rPr lang="en-GB" altLang="cs-CZ" sz="1300" dirty="0">
                <a:latin typeface="Constantia" panose="02030602050306030303" pitchFamily="18" charset="0"/>
              </a:rPr>
              <a:t>market development and integration</a:t>
            </a:r>
            <a:endParaRPr lang="cs-CZ" altLang="cs-CZ" sz="1300" dirty="0">
              <a:latin typeface="Constantia" panose="02030602050306030303" pitchFamily="18" charset="0"/>
            </a:endParaRPr>
          </a:p>
          <a:p>
            <a:r>
              <a:rPr lang="en-US" altLang="en-US" sz="1600" b="1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THEREFORE: The main issues hindering the </a:t>
            </a:r>
            <a:r>
              <a:rPr lang="cs-CZ" altLang="en-US" sz="1600" b="1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development</a:t>
            </a:r>
            <a:r>
              <a:rPr lang="en-US" altLang="en-US" sz="1600" b="1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are related to the SE part of the region</a:t>
            </a:r>
          </a:p>
          <a:p>
            <a:endParaRPr lang="cs-CZ" altLang="en-US" sz="1600" b="1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/>
            <a:r>
              <a:rPr lang="en-GB" altLang="cs-CZ" sz="1600" dirty="0">
                <a:latin typeface="Constantia" panose="02030602050306030303" pitchFamily="18" charset="0"/>
              </a:rPr>
              <a:t>The </a:t>
            </a:r>
            <a:r>
              <a:rPr lang="cs-CZ" altLang="cs-CZ" sz="1600" dirty="0">
                <a:latin typeface="Constantia" panose="02030602050306030303" pitchFamily="18" charset="0"/>
              </a:rPr>
              <a:t>SEE </a:t>
            </a:r>
            <a:r>
              <a:rPr lang="en-GB" altLang="cs-CZ" sz="1600" dirty="0">
                <a:latin typeface="Constantia" panose="02030602050306030303" pitchFamily="18" charset="0"/>
              </a:rPr>
              <a:t>states are </a:t>
            </a:r>
            <a:r>
              <a:rPr lang="cs-CZ" altLang="cs-CZ" sz="1600" dirty="0" err="1">
                <a:latin typeface="Constantia" panose="02030602050306030303" pitchFamily="18" charset="0"/>
              </a:rPr>
              <a:t>typical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for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higher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share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of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en-GB" altLang="cs-CZ" sz="1600" dirty="0">
                <a:latin typeface="Constantia" panose="02030602050306030303" pitchFamily="18" charset="0"/>
              </a:rPr>
              <a:t>the industrial sector in the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economy</a:t>
            </a:r>
            <a:r>
              <a:rPr lang="cs-CZ" altLang="cs-CZ" sz="1600" dirty="0">
                <a:latin typeface="Constantia" panose="02030602050306030303" pitchFamily="18" charset="0"/>
              </a:rPr>
              <a:t> and </a:t>
            </a:r>
            <a:r>
              <a:rPr lang="cs-CZ" altLang="cs-CZ" sz="1600" dirty="0" err="1">
                <a:latin typeface="Constantia" panose="02030602050306030303" pitchFamily="18" charset="0"/>
              </a:rPr>
              <a:t>higher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energy</a:t>
            </a:r>
            <a:r>
              <a:rPr lang="cs-CZ" altLang="cs-CZ" sz="1600" dirty="0">
                <a:latin typeface="Constantia" panose="02030602050306030303" pitchFamily="18" charset="0"/>
              </a:rPr>
              <a:t> intensity</a:t>
            </a:r>
          </a:p>
          <a:p>
            <a:pPr algn="just" eaLnBrk="1" hangingPunct="1"/>
            <a:r>
              <a:rPr lang="cs-CZ" altLang="cs-CZ" sz="1600" dirty="0">
                <a:latin typeface="Constantia" panose="02030602050306030303" pitchFamily="18" charset="0"/>
              </a:rPr>
              <a:t>N</a:t>
            </a:r>
            <a:r>
              <a:rPr lang="en-GB" altLang="cs-CZ" sz="1600" dirty="0" err="1">
                <a:latin typeface="Constantia" panose="02030602050306030303" pitchFamily="18" charset="0"/>
              </a:rPr>
              <a:t>atural</a:t>
            </a:r>
            <a:r>
              <a:rPr lang="en-GB" altLang="cs-CZ" sz="1600" dirty="0">
                <a:latin typeface="Constantia" panose="02030602050306030303" pitchFamily="18" charset="0"/>
              </a:rPr>
              <a:t> gas is a crucial </a:t>
            </a:r>
            <a:r>
              <a:rPr lang="cs-CZ" altLang="cs-CZ" sz="1600" dirty="0" err="1">
                <a:latin typeface="Constantia" panose="02030602050306030303" pitchFamily="18" charset="0"/>
              </a:rPr>
              <a:t>commodity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cs-CZ" altLang="cs-CZ" sz="1600" dirty="0" err="1">
                <a:latin typeface="Constantia" panose="02030602050306030303" pitchFamily="18" charset="0"/>
              </a:rPr>
              <a:t>for</a:t>
            </a:r>
            <a:r>
              <a:rPr lang="en-GB" altLang="cs-CZ" sz="1600" dirty="0">
                <a:latin typeface="Constantia" panose="02030602050306030303" pitchFamily="18" charset="0"/>
              </a:rPr>
              <a:t> industrial </a:t>
            </a:r>
            <a:r>
              <a:rPr lang="cs-CZ" altLang="cs-CZ" sz="1600" dirty="0" err="1">
                <a:latin typeface="Constantia" panose="02030602050306030303" pitchFamily="18" charset="0"/>
              </a:rPr>
              <a:t>sector</a:t>
            </a:r>
            <a:r>
              <a:rPr lang="cs-CZ" altLang="cs-CZ" sz="1600" dirty="0">
                <a:latin typeface="Constantia" panose="02030602050306030303" pitchFamily="18" charset="0"/>
              </a:rPr>
              <a:t> and </a:t>
            </a:r>
            <a:r>
              <a:rPr lang="cs-CZ" altLang="cs-CZ" sz="1600" dirty="0" err="1">
                <a:latin typeface="Constantia" panose="02030602050306030303" pitchFamily="18" charset="0"/>
              </a:rPr>
              <a:t>households</a:t>
            </a:r>
            <a:r>
              <a:rPr lang="cs-CZ" altLang="cs-CZ" sz="1600" dirty="0">
                <a:latin typeface="Constantia" panose="02030602050306030303" pitchFamily="18" charset="0"/>
              </a:rPr>
              <a:t> (</a:t>
            </a:r>
            <a:r>
              <a:rPr lang="cs-CZ" altLang="cs-CZ" sz="1600" dirty="0" err="1">
                <a:latin typeface="Constantia" panose="02030602050306030303" pitchFamily="18" charset="0"/>
              </a:rPr>
              <a:t>heating</a:t>
            </a:r>
            <a:r>
              <a:rPr lang="cs-CZ" altLang="cs-CZ" sz="1600" dirty="0">
                <a:latin typeface="Constantia" panose="02030602050306030303" pitchFamily="18" charset="0"/>
              </a:rPr>
              <a:t>) </a:t>
            </a:r>
          </a:p>
          <a:p>
            <a:pPr lvl="1" algn="just" eaLnBrk="1" hangingPunct="1">
              <a:buFontTx/>
              <a:buChar char="-"/>
            </a:pPr>
            <a:r>
              <a:rPr lang="cs-CZ" altLang="cs-CZ" sz="1300" dirty="0">
                <a:latin typeface="Constantia" panose="02030602050306030303" pitchFamily="18" charset="0"/>
              </a:rPr>
              <a:t>Supply </a:t>
            </a:r>
            <a:r>
              <a:rPr lang="cs-CZ" altLang="cs-CZ" sz="1300" dirty="0" err="1">
                <a:latin typeface="Constantia" panose="02030602050306030303" pitchFamily="18" charset="0"/>
              </a:rPr>
              <a:t>curtailments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may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have</a:t>
            </a:r>
            <a:r>
              <a:rPr lang="cs-CZ" altLang="cs-CZ" sz="1300" dirty="0">
                <a:latin typeface="Constantia" panose="02030602050306030303" pitchFamily="18" charset="0"/>
              </a:rPr>
              <a:t> severe </a:t>
            </a:r>
            <a:r>
              <a:rPr lang="cs-CZ" altLang="cs-CZ" sz="1300" dirty="0" err="1">
                <a:latin typeface="Constantia" panose="02030602050306030303" pitchFamily="18" charset="0"/>
              </a:rPr>
              <a:t>impact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despite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relatively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lower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gas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  <a:r>
              <a:rPr lang="cs-CZ" altLang="cs-CZ" sz="1300" dirty="0" err="1">
                <a:latin typeface="Constantia" panose="02030602050306030303" pitchFamily="18" charset="0"/>
              </a:rPr>
              <a:t>utilization</a:t>
            </a:r>
            <a:r>
              <a:rPr lang="cs-CZ" altLang="cs-CZ" sz="1300" dirty="0">
                <a:latin typeface="Constantia" panose="02030602050306030303" pitchFamily="18" charset="0"/>
              </a:rPr>
              <a:t> </a:t>
            </a:r>
          </a:p>
          <a:p>
            <a:pPr algn="just" eaLnBrk="1" hangingPunct="1"/>
            <a:r>
              <a:rPr lang="cs-CZ" altLang="cs-CZ" sz="1600" b="1" dirty="0">
                <a:latin typeface="Constantia" panose="02030602050306030303" pitchFamily="18" charset="0"/>
              </a:rPr>
              <a:t>THEREFORE: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Outages</a:t>
            </a:r>
            <a:r>
              <a:rPr lang="cs-CZ" altLang="cs-CZ" sz="1600" b="1" dirty="0">
                <a:latin typeface="Constantia" panose="02030602050306030303" pitchFamily="18" charset="0"/>
              </a:rPr>
              <a:t> </a:t>
            </a:r>
            <a:r>
              <a:rPr lang="en-GB" altLang="cs-CZ" sz="1600" b="1" dirty="0">
                <a:latin typeface="Constantia" panose="02030602050306030303" pitchFamily="18" charset="0"/>
              </a:rPr>
              <a:t>and supply cuts pose a serious threat</a:t>
            </a:r>
            <a:r>
              <a:rPr lang="cs-CZ" altLang="cs-CZ" sz="1600" b="1" dirty="0">
                <a:latin typeface="Constantia" panose="02030602050306030303" pitchFamily="18" charset="0"/>
              </a:rPr>
              <a:t>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due</a:t>
            </a:r>
            <a:r>
              <a:rPr lang="cs-CZ" altLang="cs-CZ" sz="1600" b="1" dirty="0">
                <a:latin typeface="Constantia" panose="02030602050306030303" pitchFamily="18" charset="0"/>
              </a:rPr>
              <a:t> to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their</a:t>
            </a:r>
            <a:r>
              <a:rPr lang="cs-CZ" altLang="cs-CZ" sz="1600" b="1" dirty="0">
                <a:latin typeface="Constantia" panose="02030602050306030303" pitchFamily="18" charset="0"/>
              </a:rPr>
              <a:t>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potential</a:t>
            </a:r>
            <a:r>
              <a:rPr lang="cs-CZ" altLang="cs-CZ" sz="1600" b="1" dirty="0">
                <a:latin typeface="Constantia" panose="02030602050306030303" pitchFamily="18" charset="0"/>
              </a:rPr>
              <a:t>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impact</a:t>
            </a:r>
            <a:r>
              <a:rPr lang="cs-CZ" altLang="cs-CZ" sz="1600" b="1" dirty="0">
                <a:latin typeface="Constantia" panose="02030602050306030303" pitchFamily="18" charset="0"/>
              </a:rPr>
              <a:t> on </a:t>
            </a:r>
            <a:r>
              <a:rPr lang="en-GB" altLang="cs-CZ" sz="1600" b="1" dirty="0">
                <a:latin typeface="Constantia" panose="02030602050306030303" pitchFamily="18" charset="0"/>
              </a:rPr>
              <a:t>industry </a:t>
            </a:r>
            <a:r>
              <a:rPr lang="cs-CZ" altLang="cs-CZ" sz="1600" b="1" dirty="0">
                <a:latin typeface="Constantia" panose="02030602050306030303" pitchFamily="18" charset="0"/>
              </a:rPr>
              <a:t>and on sensitive </a:t>
            </a:r>
            <a:r>
              <a:rPr lang="cs-CZ" altLang="cs-CZ" sz="1600" b="1" dirty="0" err="1">
                <a:latin typeface="Constantia" panose="02030602050306030303" pitchFamily="18" charset="0"/>
              </a:rPr>
              <a:t>sectors</a:t>
            </a:r>
            <a:endParaRPr lang="en-US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altLang="en-US" sz="1600" b="1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</a:pPr>
            <a:endParaRPr lang="en-US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</a:pPr>
            <a:endParaRPr lang="en-US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</a:pPr>
            <a:endParaRPr lang="en-US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cs-CZ" altLang="cs-CZ" sz="1600" dirty="0"/>
          </a:p>
        </p:txBody>
      </p:sp>
      <p:pic>
        <p:nvPicPr>
          <p:cNvPr id="28677" name="Picture 9">
            <a:extLst>
              <a:ext uri="{FF2B5EF4-FFF2-40B4-BE49-F238E27FC236}">
                <a16:creationId xmlns:a16="http://schemas.microsoft.com/office/drawing/2014/main" id="{FECCD70B-A522-40A7-93F5-0D4F1858B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E32588-95AE-42E1-9AAE-4704F4A2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14313"/>
            <a:ext cx="6851650" cy="990600"/>
          </a:xfrm>
        </p:spPr>
        <p:txBody>
          <a:bodyPr/>
          <a:lstStyle/>
          <a:p>
            <a:pPr>
              <a:defRPr/>
            </a:pPr>
            <a:r>
              <a:rPr lang="cs-CZ" sz="2400" b="1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Issue</a:t>
            </a:r>
            <a:r>
              <a:rPr lang="cs-CZ" sz="2400" b="1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1: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en-US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Lack of will to cooperate, diverging interests and country-specific hindering issues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B6310E9-47B4-4CB4-A1AA-3812C2F01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00213"/>
            <a:ext cx="8640763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indent="-228600" eaLnBrk="0" hangingPunct="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indent="-228600" eaLnBrk="0" hangingPunct="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600" b="1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Interests of individual countries/market players as hindering factors for integration</a:t>
            </a:r>
          </a:p>
          <a:p>
            <a:pPr algn="just" eaLnBrk="1" hangingPunct="1">
              <a:defRPr/>
            </a:pPr>
            <a:r>
              <a:rPr lang="en-US" altLang="en-US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Diverging policies and discourses even within micro-regions of the Danube region</a:t>
            </a:r>
            <a:endParaRPr lang="cs-CZ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defRPr/>
            </a:pPr>
            <a:r>
              <a:rPr lang="en-US" sz="1600" dirty="0">
                <a:latin typeface="Constantia" panose="02030602050306030303" pitchFamily="18" charset="0"/>
              </a:rPr>
              <a:t>CE countries differ in foreign policy discourses, which influences their energy policies</a:t>
            </a: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cs-CZ" sz="1300" dirty="0">
                <a:latin typeface="Constantia" panose="02030602050306030303" pitchFamily="18" charset="0"/>
              </a:rPr>
              <a:t>CZ </a:t>
            </a:r>
            <a:r>
              <a:rPr lang="en-GB" sz="1300" dirty="0">
                <a:latin typeface="Constantia" panose="02030602050306030303" pitchFamily="18" charset="0"/>
              </a:rPr>
              <a:t>focus</a:t>
            </a:r>
            <a:r>
              <a:rPr lang="cs-CZ" sz="1300" dirty="0">
                <a:latin typeface="Constantia" panose="02030602050306030303" pitchFamily="18" charset="0"/>
              </a:rPr>
              <a:t>es</a:t>
            </a:r>
            <a:r>
              <a:rPr lang="en-GB" sz="1300" dirty="0">
                <a:latin typeface="Constantia" panose="02030602050306030303" pitchFamily="18" charset="0"/>
              </a:rPr>
              <a:t> on close cooperation with the western European market</a:t>
            </a:r>
            <a:r>
              <a:rPr lang="cs-CZ" sz="1300" dirty="0">
                <a:latin typeface="Constantia" panose="02030602050306030303" pitchFamily="18" charset="0"/>
              </a:rPr>
              <a:t>s (</a:t>
            </a:r>
            <a:r>
              <a:rPr lang="cs-CZ" sz="1300" dirty="0" err="1">
                <a:latin typeface="Constantia" panose="02030602050306030303" pitchFamily="18" charset="0"/>
              </a:rPr>
              <a:t>Gazelle</a:t>
            </a:r>
            <a:r>
              <a:rPr lang="cs-CZ" sz="1300" dirty="0">
                <a:latin typeface="Constantia" panose="02030602050306030303" pitchFamily="18" charset="0"/>
              </a:rPr>
              <a:t>) </a:t>
            </a:r>
            <a:r>
              <a:rPr lang="en-US" sz="1300" dirty="0">
                <a:latin typeface="Constantia" panose="02030602050306030303" pitchFamily="18" charset="0"/>
              </a:rPr>
              <a:t> </a:t>
            </a:r>
            <a:r>
              <a:rPr lang="cs-CZ" dirty="0"/>
              <a:t> </a:t>
            </a:r>
            <a:r>
              <a:rPr lang="en-US" sz="1500" dirty="0"/>
              <a:t> </a:t>
            </a:r>
            <a:endParaRPr lang="cs-CZ" sz="1500" dirty="0"/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en-GB" sz="1300" dirty="0">
                <a:latin typeface="Constantia" panose="02030602050306030303" pitchFamily="18" charset="0"/>
              </a:rPr>
              <a:t>Slovakia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GB" sz="1300" dirty="0">
                <a:latin typeface="Constantia" panose="02030602050306030303" pitchFamily="18" charset="0"/>
              </a:rPr>
              <a:t>generally focus</a:t>
            </a:r>
            <a:r>
              <a:rPr lang="cs-CZ" sz="1300" dirty="0">
                <a:latin typeface="Constantia" panose="02030602050306030303" pitchFamily="18" charset="0"/>
              </a:rPr>
              <a:t>es</a:t>
            </a:r>
            <a:r>
              <a:rPr lang="en-GB" sz="1300" dirty="0">
                <a:latin typeface="Constantia" panose="02030602050306030303" pitchFamily="18" charset="0"/>
              </a:rPr>
              <a:t> on </a:t>
            </a:r>
            <a:r>
              <a:rPr lang="cs-CZ" sz="1300" dirty="0" err="1">
                <a:latin typeface="Constantia" panose="02030602050306030303" pitchFamily="18" charset="0"/>
              </a:rPr>
              <a:t>maintaining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GB" sz="1300" dirty="0">
                <a:latin typeface="Constantia" panose="02030602050306030303" pitchFamily="18" charset="0"/>
              </a:rPr>
              <a:t>the country´s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GB" sz="1300" dirty="0">
                <a:latin typeface="Constantia" panose="02030602050306030303" pitchFamily="18" charset="0"/>
              </a:rPr>
              <a:t>transit role </a:t>
            </a:r>
            <a:r>
              <a:rPr lang="cs-CZ" sz="1300" dirty="0">
                <a:latin typeface="Constantia" panose="02030602050306030303" pitchFamily="18" charset="0"/>
              </a:rPr>
              <a:t>(</a:t>
            </a:r>
            <a:r>
              <a:rPr lang="cs-CZ" sz="1300" dirty="0" err="1">
                <a:latin typeface="Constantia" panose="02030602050306030303" pitchFamily="18" charset="0"/>
              </a:rPr>
              <a:t>Eastring</a:t>
            </a:r>
            <a:r>
              <a:rPr lang="cs-CZ" sz="1300" dirty="0">
                <a:latin typeface="Constantia" panose="02030602050306030303" pitchFamily="18" charset="0"/>
              </a:rPr>
              <a:t>)</a:t>
            </a: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en-US" sz="1300" dirty="0">
                <a:latin typeface="Constantia" panose="02030602050306030303" pitchFamily="18" charset="0"/>
              </a:rPr>
              <a:t>Hungary focuses on securing its position; also takes a different foreign policy path </a:t>
            </a:r>
            <a:r>
              <a:rPr lang="cs-CZ" sz="1300" dirty="0">
                <a:latin typeface="Constantia" panose="02030602050306030303" pitchFamily="18" charset="0"/>
              </a:rPr>
              <a:t>in </a:t>
            </a:r>
            <a:r>
              <a:rPr lang="cs-CZ" sz="1300" dirty="0" err="1">
                <a:latin typeface="Constantia" panose="02030602050306030303" pitchFamily="18" charset="0"/>
              </a:rPr>
              <a:t>number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of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areas</a:t>
            </a:r>
            <a:r>
              <a:rPr lang="en-US" sz="1300" dirty="0">
                <a:latin typeface="Constantia" panose="02030602050306030303" pitchFamily="18" charset="0"/>
              </a:rPr>
              <a:t>  </a:t>
            </a:r>
            <a:r>
              <a:rPr lang="cs-CZ" sz="1300" dirty="0">
                <a:latin typeface="Constantia" panose="02030602050306030303" pitchFamily="18" charset="0"/>
              </a:rPr>
              <a:t/>
            </a:r>
            <a:br>
              <a:rPr lang="cs-CZ" sz="1300" dirty="0">
                <a:latin typeface="Constantia" panose="02030602050306030303" pitchFamily="18" charset="0"/>
              </a:rPr>
            </a:br>
            <a:endParaRPr lang="cs-CZ" sz="1300" dirty="0">
              <a:latin typeface="Constantia" panose="02030602050306030303" pitchFamily="18" charset="0"/>
            </a:endParaRPr>
          </a:p>
          <a:p>
            <a:pPr marL="514350" lvl="1" indent="-514350" algn="just" eaLnBrk="1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SEE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countries</a:t>
            </a: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differ</a:t>
            </a: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in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terms</a:t>
            </a: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of</a:t>
            </a: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sectoral</a:t>
            </a:r>
            <a:r>
              <a:rPr lang="cs-CZ" sz="1600" dirty="0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cs-CZ" sz="1600" dirty="0" err="1">
                <a:latin typeface="Constantia" panose="02030602050306030303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goals</a:t>
            </a:r>
            <a:endParaRPr lang="cs-CZ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endParaRPr lang="cs-CZ" sz="1300" dirty="0">
              <a:latin typeface="Constantia" panose="02030602050306030303" pitchFamily="18" charset="0"/>
            </a:endParaRP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en-US" sz="1300" dirty="0">
                <a:latin typeface="Constantia" panose="02030602050306030303" pitchFamily="18" charset="0"/>
              </a:rPr>
              <a:t>Romania</a:t>
            </a:r>
            <a:r>
              <a:rPr lang="cs-CZ" sz="1300" dirty="0">
                <a:latin typeface="Constantia" panose="02030602050306030303" pitchFamily="18" charset="0"/>
              </a:rPr>
              <a:t> -</a:t>
            </a:r>
            <a:r>
              <a:rPr lang="en-US" sz="1300" dirty="0">
                <a:latin typeface="Constantia" panose="02030602050306030303" pitchFamily="18" charset="0"/>
              </a:rPr>
              <a:t> still an isolated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US" sz="1300" dirty="0">
                <a:latin typeface="Constantia" panose="02030602050306030303" pitchFamily="18" charset="0"/>
              </a:rPr>
              <a:t>‘island’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US" sz="1300" dirty="0">
                <a:latin typeface="Constantia" panose="02030602050306030303" pitchFamily="18" charset="0"/>
              </a:rPr>
              <a:t>only slowly progressing in terms of interconnections for internal reasons</a:t>
            </a:r>
            <a:r>
              <a:rPr lang="cs-CZ" sz="1300" dirty="0">
                <a:latin typeface="Constantia" panose="02030602050306030303" pitchFamily="18" charset="0"/>
              </a:rPr>
              <a:t>, </a:t>
            </a:r>
            <a:r>
              <a:rPr lang="en-US" sz="1300" dirty="0">
                <a:latin typeface="Constantia" panose="02030602050306030303" pitchFamily="18" charset="0"/>
              </a:rPr>
              <a:t>despite </a:t>
            </a:r>
            <a:r>
              <a:rPr lang="cs-CZ" sz="1300" dirty="0" err="1">
                <a:latin typeface="Constantia" panose="02030602050306030303" pitchFamily="18" charset="0"/>
              </a:rPr>
              <a:t>the</a:t>
            </a:r>
            <a:r>
              <a:rPr lang="en-US" sz="1300" dirty="0">
                <a:latin typeface="Constantia" panose="02030602050306030303" pitchFamily="18" charset="0"/>
              </a:rPr>
              <a:t> potential for improving the situation in the region, </a:t>
            </a:r>
            <a:endParaRPr lang="cs-CZ" sz="1300" dirty="0">
              <a:latin typeface="Constantia" panose="02030602050306030303" pitchFamily="18" charset="0"/>
            </a:endParaRP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en-US" sz="1300" dirty="0">
                <a:latin typeface="Constantia" panose="02030602050306030303" pitchFamily="18" charset="0"/>
              </a:rPr>
              <a:t>Slovenia </a:t>
            </a:r>
            <a:r>
              <a:rPr lang="cs-CZ" sz="1300" dirty="0">
                <a:latin typeface="Constantia" panose="02030602050306030303" pitchFamily="18" charset="0"/>
              </a:rPr>
              <a:t>–</a:t>
            </a:r>
            <a:r>
              <a:rPr lang="en-US" sz="1300" dirty="0">
                <a:latin typeface="Constantia" panose="02030602050306030303" pitchFamily="18" charset="0"/>
              </a:rPr>
              <a:t> </a:t>
            </a:r>
            <a:r>
              <a:rPr lang="cs-CZ" sz="1300" dirty="0">
                <a:latin typeface="Constantia" panose="02030602050306030303" pitchFamily="18" charset="0"/>
              </a:rPr>
              <a:t>a </a:t>
            </a:r>
            <a:r>
              <a:rPr lang="en-US" sz="1300" dirty="0">
                <a:latin typeface="Constantia" panose="02030602050306030303" pitchFamily="18" charset="0"/>
              </a:rPr>
              <a:t>wholly different situation compared to the rest of former Yugoslavia; does not feel the urge to highlight the regional integration </a:t>
            </a:r>
            <a:endParaRPr lang="cs-CZ" sz="1300" dirty="0">
              <a:latin typeface="Constantia" panose="02030602050306030303" pitchFamily="18" charset="0"/>
            </a:endParaRPr>
          </a:p>
          <a:p>
            <a:pPr marL="709613" lvl="1" indent="-342900">
              <a:buFont typeface="Wingdings 2" panose="05020102010507070707" pitchFamily="18" charset="2"/>
              <a:buAutoNum type="arabicParenR"/>
              <a:defRPr/>
            </a:pPr>
            <a:r>
              <a:rPr lang="en-US" sz="1300" dirty="0">
                <a:latin typeface="Constantia" panose="02030602050306030303" pitchFamily="18" charset="0"/>
              </a:rPr>
              <a:t>Number of states struggle with the </a:t>
            </a:r>
            <a:r>
              <a:rPr lang="cs-CZ" sz="1300" dirty="0">
                <a:latin typeface="Constantia" panose="02030602050306030303" pitchFamily="18" charset="0"/>
              </a:rPr>
              <a:t>very </a:t>
            </a:r>
            <a:r>
              <a:rPr lang="en-US" sz="1300" dirty="0">
                <a:latin typeface="Constantia" panose="02030602050306030303" pitchFamily="18" charset="0"/>
              </a:rPr>
              <a:t>basics </a:t>
            </a:r>
            <a:r>
              <a:rPr lang="cs-CZ" sz="1300" dirty="0">
                <a:latin typeface="Constantia" panose="02030602050306030303" pitchFamily="18" charset="0"/>
              </a:rPr>
              <a:t>(Moldova, </a:t>
            </a:r>
            <a:r>
              <a:rPr lang="cs-CZ" sz="1300" dirty="0" err="1">
                <a:latin typeface="Constantia" panose="02030602050306030303" pitchFamily="18" charset="0"/>
              </a:rPr>
              <a:t>BiH</a:t>
            </a:r>
            <a:r>
              <a:rPr lang="cs-CZ" sz="1300" dirty="0">
                <a:latin typeface="Constantia" panose="02030602050306030303" pitchFamily="18" charset="0"/>
              </a:rPr>
              <a:t>, </a:t>
            </a:r>
            <a:r>
              <a:rPr lang="cs-CZ" sz="1300" dirty="0" err="1">
                <a:latin typeface="Constantia" panose="02030602050306030303" pitchFamily="18" charset="0"/>
              </a:rPr>
              <a:t>Montenegro</a:t>
            </a:r>
            <a:r>
              <a:rPr lang="cs-CZ" sz="1300" dirty="0">
                <a:latin typeface="Constantia" panose="02030602050306030303" pitchFamily="18" charset="0"/>
              </a:rPr>
              <a:t>,…) </a:t>
            </a:r>
            <a:endParaRPr lang="en-US" sz="1300" dirty="0">
              <a:latin typeface="Constantia" panose="02030602050306030303" pitchFamily="18" charset="0"/>
            </a:endParaRPr>
          </a:p>
          <a:p>
            <a:pPr marL="342900" lvl="1" indent="-342900">
              <a:spcBef>
                <a:spcPts val="700"/>
              </a:spcBef>
              <a:buClr>
                <a:schemeClr val="accent2"/>
              </a:buClr>
              <a:buSzPct val="60000"/>
              <a:buFont typeface="+mj-lt"/>
              <a:buAutoNum type="arabicParenR"/>
              <a:defRPr/>
            </a:pPr>
            <a:endParaRPr lang="cs-CZ" sz="1600" dirty="0">
              <a:latin typeface="Constantia" panose="02030602050306030303" pitchFamily="18" charset="0"/>
            </a:endParaRPr>
          </a:p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Font typeface="Wingdings 2" panose="05020102010507070707" pitchFamily="18" charset="2"/>
              <a:buNone/>
              <a:defRPr/>
            </a:pPr>
            <a:r>
              <a:rPr lang="cs-CZ" sz="1600" dirty="0">
                <a:latin typeface="Constantia" panose="02030602050306030303" pitchFamily="18" charset="0"/>
              </a:rPr>
              <a:t> 	</a:t>
            </a:r>
          </a:p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Font typeface="Wingdings 2" panose="05020102010507070707" pitchFamily="18" charset="2"/>
              <a:buNone/>
              <a:defRPr/>
            </a:pPr>
            <a:endParaRPr lang="cs-CZ" sz="16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arabicParenR"/>
              <a:defRPr/>
            </a:pPr>
            <a:endParaRPr lang="cs-CZ" sz="1300" dirty="0">
              <a:latin typeface="Constantia" panose="02030602050306030303" pitchFamily="18" charset="0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altLang="en-US" sz="16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9700" name="Szövegdoboz 4">
            <a:extLst>
              <a:ext uri="{FF2B5EF4-FFF2-40B4-BE49-F238E27FC236}">
                <a16:creationId xmlns:a16="http://schemas.microsoft.com/office/drawing/2014/main" id="{2BA43BA0-D73A-49FF-835B-D28A368C6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630872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90A0E9-959C-4523-84CA-697347B96B92}" type="slidenum">
              <a:rPr lang="en-US" altLang="en-US" sz="1600">
                <a:solidFill>
                  <a:schemeClr val="bg2"/>
                </a:solidFill>
                <a:latin typeface="Constantia" panose="02030602050306030303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>
              <a:solidFill>
                <a:schemeClr val="bg2"/>
              </a:solidFill>
              <a:latin typeface="Constantia" panose="02030602050306030303" pitchFamily="18" charset="0"/>
            </a:endParaRPr>
          </a:p>
        </p:txBody>
      </p:sp>
      <p:pic>
        <p:nvPicPr>
          <p:cNvPr id="29702" name="Picture 9">
            <a:extLst>
              <a:ext uri="{FF2B5EF4-FFF2-40B4-BE49-F238E27FC236}">
                <a16:creationId xmlns:a16="http://schemas.microsoft.com/office/drawing/2014/main" id="{5267866E-DC2E-46C5-8766-8CF1F297E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ép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>
            <a:extLst>
              <a:ext uri="{FF2B5EF4-FFF2-40B4-BE49-F238E27FC236}">
                <a16:creationId xmlns:a16="http://schemas.microsoft.com/office/drawing/2014/main" id="{DD01F0F2-13B1-4DA1-9184-954EEB0CB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sz="2400" b="1" dirty="0" err="1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Issue</a:t>
            </a:r>
            <a:r>
              <a:rPr lang="cs-CZ" altLang="cs-CZ" sz="2400" b="1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1:</a:t>
            </a:r>
            <a:r>
              <a:rPr lang="cs-CZ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en-US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Lack of will to cooperate, diverging </a:t>
            </a:r>
            <a:r>
              <a:rPr lang="hu-HU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/>
            </a:r>
            <a:br>
              <a:rPr lang="hu-HU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</a:br>
            <a:r>
              <a:rPr lang="en-US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interests </a:t>
            </a:r>
            <a:r>
              <a:rPr lang="en-US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and country-specific hindering issues</a:t>
            </a:r>
            <a:endParaRPr lang="cs-CZ" altLang="cs-CZ" sz="24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909321-E043-4A81-B7C0-31FD7FC1E5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800" b="1" dirty="0">
                <a:latin typeface="Constantia" panose="02030602050306030303" pitchFamily="18" charset="0"/>
              </a:rPr>
              <a:t>F</a:t>
            </a:r>
            <a:r>
              <a:rPr lang="en-GB" sz="1800" b="1" dirty="0">
                <a:latin typeface="Constantia" panose="02030602050306030303" pitchFamily="18" charset="0"/>
              </a:rPr>
              <a:t>actors undermining market integration can be found </a:t>
            </a:r>
            <a:r>
              <a:rPr lang="cs-CZ" sz="1800" b="1" dirty="0" err="1">
                <a:latin typeface="Constantia" panose="02030602050306030303" pitchFamily="18" charset="0"/>
              </a:rPr>
              <a:t>also</a:t>
            </a:r>
            <a:r>
              <a:rPr lang="cs-CZ" sz="1800" b="1" dirty="0">
                <a:latin typeface="Constantia" panose="02030602050306030303" pitchFamily="18" charset="0"/>
              </a:rPr>
              <a:t> </a:t>
            </a:r>
            <a:r>
              <a:rPr lang="en-GB" sz="1800" b="1" dirty="0">
                <a:latin typeface="Constantia" panose="02030602050306030303" pitchFamily="18" charset="0"/>
              </a:rPr>
              <a:t>on the level of inner</a:t>
            </a:r>
            <a:r>
              <a:rPr lang="cs-CZ" sz="1800" b="1" dirty="0">
                <a:latin typeface="Constantia" panose="02030602050306030303" pitchFamily="18" charset="0"/>
              </a:rPr>
              <a:t>-</a:t>
            </a:r>
            <a:r>
              <a:rPr lang="en-GB" sz="1800" b="1" dirty="0">
                <a:latin typeface="Constantia" panose="02030602050306030303" pitchFamily="18" charset="0"/>
              </a:rPr>
              <a:t>state administration</a:t>
            </a:r>
            <a:endParaRPr lang="cs-CZ" sz="1800" b="1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en-US" sz="1800" dirty="0">
                <a:latin typeface="Constantia" panose="02030602050306030303" pitchFamily="18" charset="0"/>
              </a:rPr>
              <a:t>Deep ethnic cleavages - Bosnia</a:t>
            </a:r>
            <a:r>
              <a:rPr lang="cs-CZ" sz="1800" dirty="0">
                <a:latin typeface="Constantia" panose="02030602050306030303" pitchFamily="18" charset="0"/>
              </a:rPr>
              <a:t> </a:t>
            </a:r>
            <a:r>
              <a:rPr lang="en-US" sz="1800" dirty="0">
                <a:latin typeface="Constantia" panose="02030602050306030303" pitchFamily="18" charset="0"/>
              </a:rPr>
              <a:t>&amp;</a:t>
            </a:r>
            <a:r>
              <a:rPr lang="cs-CZ" sz="1800" dirty="0">
                <a:latin typeface="Constantia" panose="02030602050306030303" pitchFamily="18" charset="0"/>
              </a:rPr>
              <a:t> </a:t>
            </a:r>
            <a:r>
              <a:rPr lang="cs-CZ" sz="1800" dirty="0" err="1">
                <a:latin typeface="Constantia" panose="02030602050306030303" pitchFamily="18" charset="0"/>
              </a:rPr>
              <a:t>Herzegovina</a:t>
            </a:r>
            <a:endParaRPr lang="cs-CZ" sz="1800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cs-CZ" sz="1800" dirty="0">
                <a:latin typeface="Constantia" panose="02030602050306030303" pitchFamily="18" charset="0"/>
              </a:rPr>
              <a:t>A</a:t>
            </a:r>
            <a:r>
              <a:rPr lang="en-US" sz="1800" dirty="0" err="1">
                <a:latin typeface="Constantia" panose="02030602050306030303" pitchFamily="18" charset="0"/>
              </a:rPr>
              <a:t>mbiguity</a:t>
            </a:r>
            <a:r>
              <a:rPr lang="en-US" sz="1800" dirty="0">
                <a:latin typeface="Constantia" panose="02030602050306030303" pitchFamily="18" charset="0"/>
              </a:rPr>
              <a:t> on the country's FP discourse and relations – Serbia</a:t>
            </a:r>
          </a:p>
          <a:p>
            <a:pPr>
              <a:defRPr/>
            </a:pPr>
            <a:r>
              <a:rPr lang="en-US" sz="1800" dirty="0">
                <a:latin typeface="Constantia" panose="02030602050306030303" pitchFamily="18" charset="0"/>
              </a:rPr>
              <a:t>Territorial issues hindering reforms and investments – Moldova</a:t>
            </a:r>
          </a:p>
          <a:p>
            <a:pPr>
              <a:defRPr/>
            </a:pPr>
            <a:r>
              <a:rPr lang="en-GB" sz="1800" dirty="0">
                <a:latin typeface="Constantia" panose="02030602050306030303" pitchFamily="18" charset="0"/>
              </a:rPr>
              <a:t>Supply deals often influenced by corruption &amp; non-transparency</a:t>
            </a:r>
            <a:r>
              <a:rPr lang="cs-CZ" sz="1800" dirty="0">
                <a:latin typeface="Constantia" panose="02030602050306030303" pitchFamily="18" charset="0"/>
              </a:rPr>
              <a:t> </a:t>
            </a:r>
            <a:r>
              <a:rPr lang="en-GB" sz="1800" dirty="0">
                <a:latin typeface="Constantia" panose="02030602050306030303" pitchFamily="18" charset="0"/>
              </a:rPr>
              <a:t>(non-transparent intermediaries</a:t>
            </a:r>
            <a:r>
              <a:rPr lang="cs-CZ" sz="1800" dirty="0">
                <a:latin typeface="Constantia" panose="02030602050306030303" pitchFamily="18" charset="0"/>
              </a:rPr>
              <a:t> -</a:t>
            </a:r>
            <a:r>
              <a:rPr lang="en-GB" sz="1800" dirty="0">
                <a:latin typeface="Constantia" panose="02030602050306030303" pitchFamily="18" charset="0"/>
              </a:rPr>
              <a:t> e.g. Serbia, Romania...)</a:t>
            </a:r>
            <a:endParaRPr lang="cs-CZ" sz="1800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en-US" sz="1800" dirty="0">
                <a:latin typeface="Constantia" panose="02030602050306030303" pitchFamily="18" charset="0"/>
              </a:rPr>
              <a:t>Politicization of infrastructural projects (Bulgaria – South Stream)</a:t>
            </a:r>
          </a:p>
          <a:p>
            <a:pPr>
              <a:defRPr/>
            </a:pPr>
            <a:endParaRPr lang="cs-CZ" sz="1800" dirty="0">
              <a:latin typeface="Constantia" panose="02030602050306030303" pitchFamily="18" charset="0"/>
            </a:endParaRPr>
          </a:p>
          <a:p>
            <a:pPr>
              <a:defRPr/>
            </a:pPr>
            <a:endParaRPr lang="cs-CZ" sz="1800" dirty="0">
              <a:latin typeface="Constantia" panose="02030602050306030303" pitchFamily="18" charset="0"/>
            </a:endParaRPr>
          </a:p>
          <a:p>
            <a:pPr>
              <a:defRPr/>
            </a:pPr>
            <a:endParaRPr lang="cs-CZ" sz="2400" dirty="0">
              <a:latin typeface="Constantia" panose="02030602050306030303" pitchFamily="18" charset="0"/>
            </a:endParaRPr>
          </a:p>
        </p:txBody>
      </p:sp>
      <p:pic>
        <p:nvPicPr>
          <p:cNvPr id="31749" name="Picture 9">
            <a:extLst>
              <a:ext uri="{FF2B5EF4-FFF2-40B4-BE49-F238E27FC236}">
                <a16:creationId xmlns:a16="http://schemas.microsoft.com/office/drawing/2014/main" id="{FDA5D25E-DEC5-46C9-8DDB-560952C77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>
            <a:extLst>
              <a:ext uri="{FF2B5EF4-FFF2-40B4-BE49-F238E27FC236}">
                <a16:creationId xmlns:a16="http://schemas.microsoft.com/office/drawing/2014/main" id="{3258305E-B982-49D1-88B4-FCCC9AB0C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cs-CZ" altLang="cs-CZ" sz="2400" b="1" dirty="0" err="1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Issue</a:t>
            </a:r>
            <a:r>
              <a:rPr lang="cs-CZ" altLang="cs-CZ" sz="2400" b="1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2:</a:t>
            </a:r>
            <a:r>
              <a:rPr lang="cs-CZ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 </a:t>
            </a:r>
            <a:r>
              <a:rPr lang="en-GB" altLang="cs-CZ" sz="2400" dirty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Lack of strong, clearly formulated sector</a:t>
            </a:r>
            <a:r>
              <a:rPr lang="cs-CZ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al</a:t>
            </a:r>
            <a:br>
              <a:rPr lang="cs-CZ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</a:br>
            <a:r>
              <a:rPr lang="en-GB" altLang="cs-CZ" sz="2400" dirty="0" smtClean="0">
                <a:solidFill>
                  <a:schemeClr val="bg2"/>
                </a:solidFill>
                <a:latin typeface="Constantia" panose="02030602050306030303" pitchFamily="18" charset="0"/>
                <a:ea typeface="MS PGothic" panose="020B0600070205080204" pitchFamily="34" charset="-128"/>
              </a:rPr>
              <a:t>policies</a:t>
            </a:r>
            <a:endParaRPr lang="cs-CZ" altLang="cs-CZ" sz="2400" dirty="0">
              <a:solidFill>
                <a:schemeClr val="bg2"/>
              </a:solidFill>
              <a:latin typeface="Constantia" panose="02030602050306030303" pitchFamily="18" charset="0"/>
              <a:ea typeface="MS PGothic" panose="020B0600070205080204" pitchFamily="34" charset="-128"/>
            </a:endParaRPr>
          </a:p>
        </p:txBody>
      </p:sp>
      <p:sp>
        <p:nvSpPr>
          <p:cNvPr id="32771" name="Zástupný symbol pro obsah 2">
            <a:extLst>
              <a:ext uri="{FF2B5EF4-FFF2-40B4-BE49-F238E27FC236}">
                <a16:creationId xmlns:a16="http://schemas.microsoft.com/office/drawing/2014/main" id="{1BF4C74E-DB32-4B34-A577-B340AF37F6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GB" altLang="cs-CZ" sz="1800" dirty="0">
                <a:latin typeface="Constantia" panose="02030602050306030303" pitchFamily="18" charset="0"/>
              </a:rPr>
              <a:t>Lack of strong, clearly formulated sector</a:t>
            </a:r>
            <a:r>
              <a:rPr lang="cs-CZ" altLang="cs-CZ" sz="1800" dirty="0">
                <a:latin typeface="Constantia" panose="02030602050306030303" pitchFamily="18" charset="0"/>
              </a:rPr>
              <a:t>al</a:t>
            </a:r>
            <a:r>
              <a:rPr lang="en-GB" altLang="cs-CZ" sz="1800" dirty="0">
                <a:latin typeface="Constantia" panose="02030602050306030303" pitchFamily="18" charset="0"/>
              </a:rPr>
              <a:t> policies </a:t>
            </a:r>
            <a:r>
              <a:rPr lang="cs-CZ" altLang="cs-CZ" sz="1800" dirty="0" err="1">
                <a:latin typeface="Constantia" panose="02030602050306030303" pitchFamily="18" charset="0"/>
              </a:rPr>
              <a:t>is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harmful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especially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for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en-GB" altLang="cs-CZ" sz="1800" dirty="0">
                <a:latin typeface="Constantia" panose="02030602050306030303" pitchFamily="18" charset="0"/>
              </a:rPr>
              <a:t>states whose natural gas sectors are underdeveloped</a:t>
            </a:r>
            <a:endParaRPr lang="cs-CZ" altLang="cs-CZ" sz="1800" dirty="0">
              <a:latin typeface="Constantia" panose="02030602050306030303" pitchFamily="18" charset="0"/>
            </a:endParaRPr>
          </a:p>
          <a:p>
            <a:r>
              <a:rPr lang="cs-CZ" altLang="cs-CZ" sz="1800" dirty="0" err="1">
                <a:latin typeface="Constantia" panose="02030602050306030303" pitchFamily="18" charset="0"/>
              </a:rPr>
              <a:t>Missing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policies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undermines</a:t>
            </a:r>
            <a:r>
              <a:rPr lang="cs-CZ" altLang="cs-CZ" sz="1800" dirty="0">
                <a:latin typeface="Constantia" panose="02030602050306030303" pitchFamily="18" charset="0"/>
              </a:rPr>
              <a:t> development </a:t>
            </a:r>
            <a:r>
              <a:rPr lang="cs-CZ" altLang="cs-CZ" sz="1800" dirty="0" err="1">
                <a:latin typeface="Constantia" panose="02030602050306030303" pitchFamily="18" charset="0"/>
              </a:rPr>
              <a:t>particularly</a:t>
            </a:r>
            <a:r>
              <a:rPr lang="cs-CZ" altLang="cs-CZ" sz="1800" dirty="0">
                <a:latin typeface="Constantia" panose="02030602050306030303" pitchFamily="18" charset="0"/>
              </a:rPr>
              <a:t> in </a:t>
            </a:r>
            <a:r>
              <a:rPr lang="cs-CZ" altLang="cs-CZ" sz="1800" dirty="0" err="1">
                <a:latin typeface="Constantia" panose="02030602050306030303" pitchFamily="18" charset="0"/>
              </a:rPr>
              <a:t>underdeveloped</a:t>
            </a:r>
            <a:r>
              <a:rPr lang="cs-CZ" altLang="cs-CZ" sz="1800" dirty="0">
                <a:latin typeface="Constantia" panose="02030602050306030303" pitchFamily="18" charset="0"/>
              </a:rPr>
              <a:t> and </a:t>
            </a:r>
            <a:r>
              <a:rPr lang="cs-CZ" altLang="cs-CZ" sz="1800" dirty="0" err="1">
                <a:latin typeface="Constantia" panose="02030602050306030303" pitchFamily="18" charset="0"/>
              </a:rPr>
              <a:t>dependent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  <a:r>
              <a:rPr lang="cs-CZ" altLang="cs-CZ" sz="1800" dirty="0" err="1">
                <a:latin typeface="Constantia" panose="02030602050306030303" pitchFamily="18" charset="0"/>
              </a:rPr>
              <a:t>countries</a:t>
            </a:r>
            <a:r>
              <a:rPr lang="cs-CZ" altLang="cs-CZ" sz="1800" dirty="0">
                <a:latin typeface="Constantia" panose="02030602050306030303" pitchFamily="18" charset="0"/>
              </a:rPr>
              <a:t> </a:t>
            </a:r>
          </a:p>
          <a:p>
            <a:pPr lvl="1">
              <a:buFontTx/>
              <a:buChar char="-"/>
            </a:pPr>
            <a:r>
              <a:rPr lang="en-GB" altLang="cs-CZ" sz="1600" dirty="0">
                <a:latin typeface="Constantia" panose="02030602050306030303" pitchFamily="18" charset="0"/>
              </a:rPr>
              <a:t>Sector development requires long-term policies for predictability and stability </a:t>
            </a:r>
            <a:r>
              <a:rPr lang="cs-CZ" altLang="cs-CZ" sz="1600" dirty="0" err="1">
                <a:latin typeface="Constantia" panose="02030602050306030303" pitchFamily="18" charset="0"/>
              </a:rPr>
              <a:t>for</a:t>
            </a:r>
            <a:r>
              <a:rPr lang="cs-CZ" altLang="cs-CZ" sz="1600" dirty="0">
                <a:latin typeface="Constantia" panose="02030602050306030303" pitchFamily="18" charset="0"/>
              </a:rPr>
              <a:t> </a:t>
            </a:r>
            <a:r>
              <a:rPr lang="en-US" altLang="cs-CZ" sz="1600" dirty="0">
                <a:latin typeface="Constantia" panose="02030602050306030303" pitchFamily="18" charset="0"/>
              </a:rPr>
              <a:t>investment decisions</a:t>
            </a:r>
          </a:p>
          <a:p>
            <a:pPr lvl="1">
              <a:buFontTx/>
              <a:buChar char="-"/>
            </a:pPr>
            <a:r>
              <a:rPr lang="en-US" altLang="cs-CZ" sz="1600" dirty="0">
                <a:latin typeface="Constantia" panose="02030602050306030303" pitchFamily="18" charset="0"/>
              </a:rPr>
              <a:t>No </a:t>
            </a:r>
            <a:r>
              <a:rPr lang="en-US" altLang="cs-CZ" sz="1600" dirty="0" err="1">
                <a:latin typeface="Constantia" panose="02030602050306030303" pitchFamily="18" charset="0"/>
              </a:rPr>
              <a:t>gudelines</a:t>
            </a:r>
            <a:r>
              <a:rPr lang="en-US" altLang="cs-CZ" sz="1600" dirty="0">
                <a:latin typeface="Constantia" panose="02030602050306030303" pitchFamily="18" charset="0"/>
              </a:rPr>
              <a:t> mean no goals and inability to procure reforms</a:t>
            </a:r>
          </a:p>
          <a:p>
            <a:pPr lvl="1">
              <a:buFontTx/>
              <a:buChar char="-"/>
            </a:pPr>
            <a:endParaRPr lang="en-US" altLang="cs-CZ" sz="1600" dirty="0">
              <a:latin typeface="Constantia" panose="02030602050306030303" pitchFamily="18" charset="0"/>
            </a:endParaRPr>
          </a:p>
          <a:p>
            <a:r>
              <a:rPr lang="en-US" altLang="cs-CZ" sz="1800" dirty="0">
                <a:latin typeface="Constantia" panose="02030602050306030303" pitchFamily="18" charset="0"/>
              </a:rPr>
              <a:t>Lack of focus causes failure in addressing one of the most imminent threats of the region - energy poverty</a:t>
            </a:r>
          </a:p>
          <a:p>
            <a:endParaRPr lang="cs-CZ" altLang="cs-CZ" sz="1800" dirty="0">
              <a:latin typeface="Constantia" panose="02030602050306030303" pitchFamily="18" charset="0"/>
            </a:endParaRPr>
          </a:p>
        </p:txBody>
      </p:sp>
      <p:pic>
        <p:nvPicPr>
          <p:cNvPr id="32773" name="Picture 9">
            <a:extLst>
              <a:ext uri="{FF2B5EF4-FFF2-40B4-BE49-F238E27FC236}">
                <a16:creationId xmlns:a16="http://schemas.microsoft.com/office/drawing/2014/main" id="{6492BD53-825F-490F-9862-5724F21A0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F04949-DB86-40FB-B93F-F6D4C8580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cs-CZ" sz="2400" b="1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Issue</a:t>
            </a:r>
            <a:r>
              <a:rPr lang="cs-CZ" sz="2400" b="1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3: </a:t>
            </a:r>
            <a:r>
              <a:rPr lang="en-US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Lagging harmonization of pertinent </a:t>
            </a:r>
            <a:r>
              <a:rPr lang="hu-HU" sz="2400" dirty="0" smtClean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/>
            </a:r>
            <a:br>
              <a:rPr lang="hu-HU" sz="2400" dirty="0" smtClean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</a:br>
            <a:r>
              <a:rPr lang="en-US" sz="2400" dirty="0" smtClean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legislation</a:t>
            </a:r>
            <a:endParaRPr lang="cs-CZ" sz="2400" dirty="0">
              <a:solidFill>
                <a:schemeClr val="bg2"/>
              </a:solidFill>
              <a:latin typeface="Constantia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33795" name="Zástupný symbol pro obsah 2">
            <a:extLst>
              <a:ext uri="{FF2B5EF4-FFF2-40B4-BE49-F238E27FC236}">
                <a16:creationId xmlns:a16="http://schemas.microsoft.com/office/drawing/2014/main" id="{5F5889BA-6490-44F7-BDEF-0E13DCD044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cs-CZ" altLang="cs-CZ" sz="1600">
                <a:latin typeface="Constantia" panose="02030602050306030303" pitchFamily="18" charset="0"/>
              </a:rPr>
              <a:t>Majority of SEE states struggle with implementing the IEM rules ranging from minor issues within the current legislation and its enforcement to entire missing acts</a:t>
            </a:r>
          </a:p>
          <a:p>
            <a:pPr lvl="1">
              <a:buFontTx/>
              <a:buChar char="-"/>
            </a:pPr>
            <a:r>
              <a:rPr lang="cs-CZ" altLang="cs-CZ" sz="1300">
                <a:latin typeface="Constantia" panose="02030602050306030303" pitchFamily="18" charset="0"/>
              </a:rPr>
              <a:t>Most notable examples: BiH, Moldova, Serbia</a:t>
            </a:r>
          </a:p>
          <a:p>
            <a:endParaRPr lang="cs-CZ" altLang="cs-CZ" sz="1600">
              <a:latin typeface="Constantia" panose="02030602050306030303" pitchFamily="18" charset="0"/>
            </a:endParaRPr>
          </a:p>
          <a:p>
            <a:r>
              <a:rPr lang="en-GB" altLang="cs-CZ" sz="1600">
                <a:latin typeface="Constantia" panose="02030602050306030303" pitchFamily="18" charset="0"/>
              </a:rPr>
              <a:t>IEM principles (as defined in the 3rd Energy Package) are levelling the playing field, effectively eliminating the advantage of outsize incumbents active on these markets (Gazprom and its subsidiaries)</a:t>
            </a:r>
            <a:endParaRPr lang="cs-CZ" altLang="cs-CZ" sz="1600">
              <a:latin typeface="Constantia" panose="02030602050306030303" pitchFamily="18" charset="0"/>
            </a:endParaRPr>
          </a:p>
          <a:p>
            <a:endParaRPr lang="cs-CZ" altLang="cs-CZ" sz="1600">
              <a:latin typeface="Constantia" panose="02030602050306030303" pitchFamily="18" charset="0"/>
            </a:endParaRPr>
          </a:p>
          <a:p>
            <a:endParaRPr lang="cs-CZ" altLang="cs-CZ" sz="1600">
              <a:latin typeface="Constantia" panose="02030602050306030303" pitchFamily="18" charset="0"/>
            </a:endParaRPr>
          </a:p>
          <a:p>
            <a:r>
              <a:rPr lang="en-GB" altLang="cs-CZ" sz="1600" b="1">
                <a:latin typeface="Constantia" panose="02030602050306030303" pitchFamily="18" charset="0"/>
              </a:rPr>
              <a:t>The EU’s IEM rules a</a:t>
            </a:r>
            <a:r>
              <a:rPr lang="cs-CZ" altLang="cs-CZ" sz="1600" b="1">
                <a:latin typeface="Constantia" panose="02030602050306030303" pitchFamily="18" charset="0"/>
              </a:rPr>
              <a:t>re</a:t>
            </a:r>
            <a:r>
              <a:rPr lang="en-GB" altLang="cs-CZ" sz="1600" b="1">
                <a:latin typeface="Constantia" panose="02030602050306030303" pitchFamily="18" charset="0"/>
              </a:rPr>
              <a:t> </a:t>
            </a:r>
            <a:r>
              <a:rPr lang="cs-CZ" altLang="cs-CZ" sz="1600" b="1">
                <a:latin typeface="Constantia" panose="02030602050306030303" pitchFamily="18" charset="0"/>
              </a:rPr>
              <a:t>the </a:t>
            </a:r>
            <a:r>
              <a:rPr lang="en-GB" altLang="cs-CZ" sz="1600" b="1">
                <a:latin typeface="Constantia" panose="02030602050306030303" pitchFamily="18" charset="0"/>
              </a:rPr>
              <a:t>crucial factor in pulling the laggard countries towards a functional energy market</a:t>
            </a:r>
            <a:r>
              <a:rPr lang="cs-CZ" altLang="cs-CZ" sz="1600" b="1">
                <a:latin typeface="Constantia" panose="02030602050306030303" pitchFamily="18" charset="0"/>
              </a:rPr>
              <a:t>, partly substituting lacking visions and clear policies, providing the countries with a purpose for the development</a:t>
            </a:r>
            <a:endParaRPr lang="cs-CZ" altLang="cs-CZ" sz="1600">
              <a:latin typeface="Constantia" panose="02030602050306030303" pitchFamily="18" charset="0"/>
            </a:endParaRPr>
          </a:p>
          <a:p>
            <a:endParaRPr lang="cs-CZ" altLang="cs-CZ" sz="1600">
              <a:latin typeface="Constantia" panose="02030602050306030303" pitchFamily="18" charset="0"/>
            </a:endParaRPr>
          </a:p>
        </p:txBody>
      </p:sp>
      <p:pic>
        <p:nvPicPr>
          <p:cNvPr id="33797" name="Picture 9">
            <a:extLst>
              <a:ext uri="{FF2B5EF4-FFF2-40B4-BE49-F238E27FC236}">
                <a16:creationId xmlns:a16="http://schemas.microsoft.com/office/drawing/2014/main" id="{33015615-2DE5-451F-9C76-AA274DB4F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ép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B5FB30-8579-46DC-A66E-56BC4DC5D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19075"/>
            <a:ext cx="6851650" cy="990600"/>
          </a:xfrm>
        </p:spPr>
        <p:txBody>
          <a:bodyPr/>
          <a:lstStyle/>
          <a:p>
            <a:pPr>
              <a:defRPr/>
            </a:pPr>
            <a:r>
              <a:rPr lang="cs-CZ" sz="2400" b="1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Issue</a:t>
            </a:r>
            <a:r>
              <a:rPr lang="cs-CZ" sz="2400" b="1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4: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cs-CZ" sz="2400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Insufficient</a:t>
            </a:r>
            <a:r>
              <a:rPr lang="en-US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infrastructure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BB3BBA6-30B3-4717-B242-208A48BF4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00213"/>
            <a:ext cx="8640763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indent="-228600" eaLnBrk="0" hangingPunct="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indent="-228600" eaLnBrk="0" hangingPunct="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>
              <a:defRPr/>
            </a:pPr>
            <a:r>
              <a:rPr lang="en-GB" sz="1600" dirty="0">
                <a:latin typeface="Constantia" panose="02030602050306030303" pitchFamily="18" charset="0"/>
              </a:rPr>
              <a:t>East-West-oriented supply infrastructure with little flexibility</a:t>
            </a:r>
            <a:endParaRPr lang="cs-CZ" sz="16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cs-CZ" sz="1300" dirty="0">
                <a:latin typeface="Constantia" panose="02030602050306030303" pitchFamily="18" charset="0"/>
              </a:rPr>
              <a:t>In SEE </a:t>
            </a:r>
            <a:r>
              <a:rPr lang="cs-CZ" sz="1300" dirty="0" err="1">
                <a:latin typeface="Constantia" panose="02030602050306030303" pitchFamily="18" charset="0"/>
              </a:rPr>
              <a:t>the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infrastructure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GB" sz="1300" dirty="0">
                <a:latin typeface="Constantia" panose="02030602050306030303" pitchFamily="18" charset="0"/>
              </a:rPr>
              <a:t>is sparser compared to the CE</a:t>
            </a:r>
            <a:r>
              <a:rPr lang="cs-CZ" sz="1300" dirty="0">
                <a:latin typeface="Constantia" panose="02030602050306030303" pitchFamily="18" charset="0"/>
              </a:rPr>
              <a:t> (not </a:t>
            </a:r>
            <a:r>
              <a:rPr lang="cs-CZ" sz="1300" dirty="0" err="1">
                <a:latin typeface="Constantia" panose="02030602050306030303" pitchFamily="18" charset="0"/>
              </a:rPr>
              <a:t>mentioning</a:t>
            </a:r>
            <a:r>
              <a:rPr lang="cs-CZ" sz="1300" dirty="0">
                <a:latin typeface="Constantia" panose="02030602050306030303" pitchFamily="18" charset="0"/>
              </a:rPr>
              <a:t> WE)</a:t>
            </a:r>
            <a:r>
              <a:rPr lang="en-GB" sz="1300" dirty="0">
                <a:latin typeface="Constantia" panose="02030602050306030303" pitchFamily="18" charset="0"/>
              </a:rPr>
              <a:t> </a:t>
            </a:r>
            <a:endParaRPr lang="cs-CZ" sz="13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cs-CZ" sz="1300" dirty="0">
                <a:latin typeface="Constantia" panose="02030602050306030303" pitchFamily="18" charset="0"/>
              </a:rPr>
              <a:t>T</a:t>
            </a:r>
            <a:r>
              <a:rPr lang="en-GB" sz="1300" dirty="0">
                <a:latin typeface="Constantia" panose="02030602050306030303" pitchFamily="18" charset="0"/>
              </a:rPr>
              <a:t>he infrastructure is </a:t>
            </a:r>
            <a:r>
              <a:rPr lang="cs-CZ" sz="1300" dirty="0">
                <a:latin typeface="Constantia" panose="02030602050306030303" pitchFamily="18" charset="0"/>
              </a:rPr>
              <a:t>E</a:t>
            </a:r>
            <a:r>
              <a:rPr lang="en-GB" sz="1300" dirty="0" err="1">
                <a:latin typeface="Constantia" panose="02030602050306030303" pitchFamily="18" charset="0"/>
              </a:rPr>
              <a:t>ast</a:t>
            </a:r>
            <a:r>
              <a:rPr lang="en-GB" sz="1300" dirty="0">
                <a:latin typeface="Constantia" panose="02030602050306030303" pitchFamily="18" charset="0"/>
              </a:rPr>
              <a:t>-</a:t>
            </a:r>
            <a:r>
              <a:rPr lang="cs-CZ" sz="1300" dirty="0">
                <a:latin typeface="Constantia" panose="02030602050306030303" pitchFamily="18" charset="0"/>
              </a:rPr>
              <a:t>W</a:t>
            </a:r>
            <a:r>
              <a:rPr lang="en-GB" sz="1300" dirty="0" err="1">
                <a:latin typeface="Constantia" panose="02030602050306030303" pitchFamily="18" charset="0"/>
              </a:rPr>
              <a:t>est</a:t>
            </a:r>
            <a:r>
              <a:rPr lang="en-GB" sz="1300" dirty="0">
                <a:latin typeface="Constantia" panose="02030602050306030303" pitchFamily="18" charset="0"/>
              </a:rPr>
              <a:t> oriented, </a:t>
            </a:r>
            <a:r>
              <a:rPr lang="cs-CZ" sz="1300" dirty="0" err="1">
                <a:latin typeface="Constantia" panose="02030602050306030303" pitchFamily="18" charset="0"/>
              </a:rPr>
              <a:t>overly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dependent</a:t>
            </a:r>
            <a:r>
              <a:rPr lang="cs-CZ" sz="1300" dirty="0">
                <a:latin typeface="Constantia" panose="02030602050306030303" pitchFamily="18" charset="0"/>
              </a:rPr>
              <a:t> on a single </a:t>
            </a:r>
            <a:r>
              <a:rPr lang="cs-CZ" sz="1300" dirty="0" err="1">
                <a:latin typeface="Constantia" panose="02030602050306030303" pitchFamily="18" charset="0"/>
              </a:rPr>
              <a:t>supplier</a:t>
            </a:r>
            <a:r>
              <a:rPr lang="cs-CZ" sz="1300" dirty="0">
                <a:latin typeface="Constantia" panose="02030602050306030303" pitchFamily="18" charset="0"/>
              </a:rPr>
              <a:t> (</a:t>
            </a:r>
            <a:r>
              <a:rPr lang="cs-CZ" sz="1300" dirty="0" err="1">
                <a:latin typeface="Constantia" panose="02030602050306030303" pitchFamily="18" charset="0"/>
              </a:rPr>
              <a:t>Russia</a:t>
            </a:r>
            <a:r>
              <a:rPr lang="cs-CZ" sz="1300" dirty="0">
                <a:latin typeface="Constantia" panose="02030602050306030303" pitchFamily="18" charset="0"/>
              </a:rPr>
              <a:t>)</a:t>
            </a:r>
            <a:r>
              <a:rPr lang="en-GB" sz="1300" dirty="0">
                <a:latin typeface="Constantia" panose="02030602050306030303" pitchFamily="18" charset="0"/>
              </a:rPr>
              <a:t> </a:t>
            </a:r>
            <a:endParaRPr lang="cs-CZ" sz="13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cs-CZ" sz="1300" dirty="0" err="1">
                <a:latin typeface="Constantia" panose="02030602050306030303" pitchFamily="18" charset="0"/>
              </a:rPr>
              <a:t>The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situation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is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changing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only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slowly</a:t>
            </a:r>
            <a:endParaRPr lang="cs-CZ" sz="13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en-GB" sz="1300" dirty="0">
                <a:latin typeface="Constantia" panose="02030602050306030303" pitchFamily="18" charset="0"/>
              </a:rPr>
              <a:t>Inadequate intra-state infrastructure and mutual interconnectivity</a:t>
            </a:r>
            <a:endParaRPr lang="cs-CZ" sz="1300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cs-CZ" sz="1600" dirty="0">
                <a:latin typeface="Constantia" panose="02030602050306030303" pitchFamily="18" charset="0"/>
              </a:rPr>
              <a:t>1/3 </a:t>
            </a:r>
            <a:r>
              <a:rPr lang="en-GB" sz="1600" dirty="0">
                <a:latin typeface="Constantia" panose="02030602050306030303" pitchFamily="18" charset="0"/>
              </a:rPr>
              <a:t>of </a:t>
            </a:r>
            <a:r>
              <a:rPr lang="cs-CZ" sz="1600" dirty="0" err="1">
                <a:latin typeface="Constantia" panose="02030602050306030303" pitchFamily="18" charset="0"/>
              </a:rPr>
              <a:t>the</a:t>
            </a:r>
            <a:r>
              <a:rPr lang="en-GB" sz="1600" dirty="0">
                <a:latin typeface="Constantia" panose="02030602050306030303" pitchFamily="18" charset="0"/>
              </a:rPr>
              <a:t> post-communist countries in the Danube </a:t>
            </a:r>
            <a:r>
              <a:rPr lang="cs-CZ" sz="1600" dirty="0">
                <a:latin typeface="Constantia" panose="02030602050306030303" pitchFamily="18" charset="0"/>
              </a:rPr>
              <a:t>R</a:t>
            </a:r>
            <a:r>
              <a:rPr lang="en-GB" sz="1600" dirty="0" err="1">
                <a:latin typeface="Constantia" panose="02030602050306030303" pitchFamily="18" charset="0"/>
              </a:rPr>
              <a:t>egion</a:t>
            </a:r>
            <a:r>
              <a:rPr lang="en-GB" sz="1600" dirty="0">
                <a:latin typeface="Constantia" panose="02030602050306030303" pitchFamily="18" charset="0"/>
              </a:rPr>
              <a:t> are 100% dependent on Russian supplies with no viable alternative: Bulgaria, Serbia, Bosnia and Herzegovina, and Moldova</a:t>
            </a:r>
            <a:endParaRPr lang="cs-CZ" sz="1600" dirty="0">
              <a:latin typeface="Constantia" panose="02030602050306030303" pitchFamily="18" charset="0"/>
            </a:endParaRPr>
          </a:p>
          <a:p>
            <a:pPr>
              <a:defRPr/>
            </a:pPr>
            <a:r>
              <a:rPr lang="cs-CZ" sz="1600" dirty="0">
                <a:latin typeface="Constantia" panose="02030602050306030303" pitchFamily="18" charset="0"/>
              </a:rPr>
              <a:t>S</a:t>
            </a:r>
            <a:r>
              <a:rPr lang="en-GB" sz="1600" dirty="0" err="1">
                <a:latin typeface="Constantia" panose="02030602050306030303" pitchFamily="18" charset="0"/>
              </a:rPr>
              <a:t>tates</a:t>
            </a:r>
            <a:r>
              <a:rPr lang="en-GB" sz="1600" dirty="0">
                <a:latin typeface="Constantia" panose="02030602050306030303" pitchFamily="18" charset="0"/>
              </a:rPr>
              <a:t> </a:t>
            </a:r>
            <a:r>
              <a:rPr lang="cs-CZ" sz="1600" dirty="0">
                <a:latin typeface="Constantia" panose="02030602050306030303" pitchFamily="18" charset="0"/>
              </a:rPr>
              <a:t>in SEE </a:t>
            </a:r>
            <a:r>
              <a:rPr lang="en-GB" sz="1600" dirty="0">
                <a:latin typeface="Constantia" panose="02030602050306030303" pitchFamily="18" charset="0"/>
              </a:rPr>
              <a:t>are </a:t>
            </a:r>
            <a:r>
              <a:rPr lang="cs-CZ" sz="1600" dirty="0" err="1">
                <a:latin typeface="Constantia" panose="02030602050306030303" pitchFamily="18" charset="0"/>
              </a:rPr>
              <a:t>often</a:t>
            </a:r>
            <a:r>
              <a:rPr lang="cs-CZ" sz="1600" dirty="0">
                <a:latin typeface="Constantia" panose="02030602050306030303" pitchFamily="18" charset="0"/>
              </a:rPr>
              <a:t> </a:t>
            </a:r>
            <a:r>
              <a:rPr lang="cs-CZ" sz="1600" dirty="0" err="1">
                <a:latin typeface="Constantia" panose="02030602050306030303" pitchFamily="18" charset="0"/>
              </a:rPr>
              <a:t>dependent</a:t>
            </a:r>
            <a:r>
              <a:rPr lang="cs-CZ" sz="1600" dirty="0">
                <a:latin typeface="Constantia" panose="02030602050306030303" pitchFamily="18" charset="0"/>
              </a:rPr>
              <a:t> </a:t>
            </a:r>
            <a:r>
              <a:rPr lang="en-GB" sz="1600" dirty="0">
                <a:latin typeface="Constantia" panose="02030602050306030303" pitchFamily="18" charset="0"/>
              </a:rPr>
              <a:t>on a single supplier </a:t>
            </a:r>
            <a:r>
              <a:rPr lang="cs-CZ" sz="1600" dirty="0">
                <a:latin typeface="Constantia" panose="02030602050306030303" pitchFamily="18" charset="0"/>
              </a:rPr>
              <a:t>and</a:t>
            </a:r>
            <a:r>
              <a:rPr lang="en-GB" sz="1600" dirty="0">
                <a:latin typeface="Constantia" panose="02030602050306030303" pitchFamily="18" charset="0"/>
              </a:rPr>
              <a:t> often also </a:t>
            </a:r>
            <a:r>
              <a:rPr lang="cs-CZ" sz="1600" dirty="0">
                <a:latin typeface="Constantia" panose="02030602050306030303" pitchFamily="18" charset="0"/>
              </a:rPr>
              <a:t>on a </a:t>
            </a:r>
            <a:r>
              <a:rPr lang="en-GB" sz="1600" dirty="0">
                <a:latin typeface="Constantia" panose="02030602050306030303" pitchFamily="18" charset="0"/>
              </a:rPr>
              <a:t>single supply route</a:t>
            </a:r>
            <a:r>
              <a:rPr lang="cs-CZ" sz="1600" dirty="0">
                <a:latin typeface="Constantia" panose="02030602050306030303" pitchFamily="18" charset="0"/>
              </a:rPr>
              <a:t> (</a:t>
            </a:r>
            <a:r>
              <a:rPr lang="cs-CZ" sz="1600" dirty="0" err="1">
                <a:latin typeface="Constantia" panose="02030602050306030303" pitchFamily="18" charset="0"/>
              </a:rPr>
              <a:t>i.e</a:t>
            </a:r>
            <a:r>
              <a:rPr lang="cs-CZ" sz="1600" dirty="0">
                <a:latin typeface="Constantia" panose="02030602050306030303" pitchFamily="18" charset="0"/>
              </a:rPr>
              <a:t>. </a:t>
            </a:r>
            <a:r>
              <a:rPr lang="cs-CZ" sz="1600" dirty="0" err="1">
                <a:latin typeface="Constantia" panose="02030602050306030303" pitchFamily="18" charset="0"/>
              </a:rPr>
              <a:t>weakened</a:t>
            </a:r>
            <a:r>
              <a:rPr lang="cs-CZ" sz="1600" dirty="0">
                <a:latin typeface="Constantia" panose="02030602050306030303" pitchFamily="18" charset="0"/>
              </a:rPr>
              <a:t> </a:t>
            </a:r>
            <a:r>
              <a:rPr lang="cs-CZ" sz="1600" dirty="0" err="1">
                <a:latin typeface="Constantia" panose="02030602050306030303" pitchFamily="18" charset="0"/>
              </a:rPr>
              <a:t>supply</a:t>
            </a:r>
            <a:r>
              <a:rPr lang="cs-CZ" sz="1600" dirty="0">
                <a:latin typeface="Constantia" panose="02030602050306030303" pitchFamily="18" charset="0"/>
              </a:rPr>
              <a:t> </a:t>
            </a:r>
            <a:r>
              <a:rPr lang="cs-CZ" sz="1600" dirty="0" err="1">
                <a:latin typeface="Constantia" panose="02030602050306030303" pitchFamily="18" charset="0"/>
              </a:rPr>
              <a:t>security</a:t>
            </a:r>
            <a:r>
              <a:rPr lang="cs-CZ" sz="1600" dirty="0">
                <a:latin typeface="Constantia" panose="02030602050306030303" pitchFamily="18" charset="0"/>
              </a:rPr>
              <a:t>), </a:t>
            </a:r>
            <a:r>
              <a:rPr lang="cs-CZ" sz="1600" dirty="0" err="1">
                <a:latin typeface="Constantia" panose="02030602050306030303" pitchFamily="18" charset="0"/>
              </a:rPr>
              <a:t>e.g</a:t>
            </a:r>
            <a:r>
              <a:rPr lang="cs-CZ" sz="1600" dirty="0">
                <a:latin typeface="Constantia" panose="02030602050306030303" pitchFamily="18" charset="0"/>
              </a:rPr>
              <a:t>.:</a:t>
            </a: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en-GB" sz="1300" dirty="0">
                <a:latin typeface="Constantia" panose="02030602050306030303" pitchFamily="18" charset="0"/>
              </a:rPr>
              <a:t>Bulgaria </a:t>
            </a:r>
            <a:r>
              <a:rPr lang="cs-CZ" sz="1300" dirty="0">
                <a:latin typeface="Constantia" panose="02030602050306030303" pitchFamily="18" charset="0"/>
              </a:rPr>
              <a:t>– </a:t>
            </a:r>
            <a:r>
              <a:rPr lang="cs-CZ" sz="1300" dirty="0" err="1">
                <a:latin typeface="Constantia" panose="02030602050306030303" pitchFamily="18" charset="0"/>
              </a:rPr>
              <a:t>crisis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cs-CZ" sz="1300" dirty="0" err="1">
                <a:latin typeface="Constantia" panose="02030602050306030303" pitchFamily="18" charset="0"/>
              </a:rPr>
              <a:t>of</a:t>
            </a:r>
            <a:r>
              <a:rPr lang="cs-CZ" sz="1300" dirty="0">
                <a:latin typeface="Constantia" panose="02030602050306030303" pitchFamily="18" charset="0"/>
              </a:rPr>
              <a:t> 2009</a:t>
            </a: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en-GB" sz="1300" dirty="0">
                <a:latin typeface="Constantia" panose="02030602050306030303" pitchFamily="18" charset="0"/>
              </a:rPr>
              <a:t>Moldova </a:t>
            </a:r>
            <a:r>
              <a:rPr lang="cs-CZ" sz="1300" dirty="0">
                <a:latin typeface="Constantia" panose="02030602050306030303" pitchFamily="18" charset="0"/>
              </a:rPr>
              <a:t>– </a:t>
            </a:r>
            <a:r>
              <a:rPr lang="en-US" sz="1300" dirty="0">
                <a:latin typeface="Constantia" panose="02030602050306030303" pitchFamily="18" charset="0"/>
              </a:rPr>
              <a:t>high politicization of supplies influencing both energy security and political stability</a:t>
            </a: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r>
              <a:rPr lang="en-GB" sz="1300" dirty="0">
                <a:latin typeface="Constantia" panose="02030602050306030303" pitchFamily="18" charset="0"/>
              </a:rPr>
              <a:t>Serbia</a:t>
            </a:r>
            <a:r>
              <a:rPr lang="cs-CZ" sz="1300" dirty="0">
                <a:latin typeface="Constantia" panose="02030602050306030303" pitchFamily="18" charset="0"/>
              </a:rPr>
              <a:t> </a:t>
            </a:r>
            <a:r>
              <a:rPr lang="en-US" sz="1300" dirty="0">
                <a:latin typeface="Constantia" panose="02030602050306030303" pitchFamily="18" charset="0"/>
              </a:rPr>
              <a:t>&amp; </a:t>
            </a:r>
            <a:r>
              <a:rPr lang="en-GB" sz="1300" dirty="0">
                <a:latin typeface="Constantia" panose="02030602050306030303" pitchFamily="18" charset="0"/>
              </a:rPr>
              <a:t>Bosnia and Herzegovina</a:t>
            </a:r>
            <a:r>
              <a:rPr lang="cs-CZ" sz="1300" dirty="0">
                <a:latin typeface="Constantia" panose="02030602050306030303" pitchFamily="18" charset="0"/>
              </a:rPr>
              <a:t> - </a:t>
            </a:r>
            <a:r>
              <a:rPr lang="en-US" sz="1300" dirty="0">
                <a:latin typeface="Constantia" panose="02030602050306030303" pitchFamily="18" charset="0"/>
              </a:rPr>
              <a:t>threats of cutting off supplies due to the accumulated debt</a:t>
            </a:r>
          </a:p>
          <a:p>
            <a:pPr marL="514350" lvl="1" indent="-51435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lang="cs-CZ" sz="1600" b="1" dirty="0">
                <a:latin typeface="Constantia" panose="02030602050306030303" pitchFamily="18" charset="0"/>
              </a:rPr>
              <a:t>T</a:t>
            </a:r>
            <a:r>
              <a:rPr lang="en-GB" sz="1600" b="1" dirty="0">
                <a:latin typeface="Constantia" panose="02030602050306030303" pitchFamily="18" charset="0"/>
              </a:rPr>
              <a:t>he network in </a:t>
            </a:r>
            <a:r>
              <a:rPr lang="cs-CZ" sz="1600" b="1" dirty="0">
                <a:latin typeface="Constantia" panose="02030602050306030303" pitchFamily="18" charset="0"/>
              </a:rPr>
              <a:t>SEE </a:t>
            </a:r>
            <a:r>
              <a:rPr lang="en-GB" sz="1600" b="1" dirty="0">
                <a:latin typeface="Constantia" panose="02030602050306030303" pitchFamily="18" charset="0"/>
              </a:rPr>
              <a:t>lacks interconnectivity</a:t>
            </a:r>
            <a:r>
              <a:rPr lang="cs-CZ" sz="1600" b="1" dirty="0">
                <a:latin typeface="Constantia" panose="02030602050306030303" pitchFamily="18" charset="0"/>
              </a:rPr>
              <a:t>, source </a:t>
            </a:r>
            <a:r>
              <a:rPr lang="en-US" sz="1600" b="1" dirty="0">
                <a:latin typeface="Constantia" panose="02030602050306030303" pitchFamily="18" charset="0"/>
              </a:rPr>
              <a:t>&amp;</a:t>
            </a:r>
            <a:r>
              <a:rPr lang="cs-CZ" sz="1600" b="1" dirty="0">
                <a:latin typeface="Constantia" panose="02030602050306030303" pitchFamily="18" charset="0"/>
              </a:rPr>
              <a:t> </a:t>
            </a:r>
            <a:r>
              <a:rPr lang="cs-CZ" sz="1600" b="1" dirty="0" err="1">
                <a:latin typeface="Constantia" panose="02030602050306030303" pitchFamily="18" charset="0"/>
              </a:rPr>
              <a:t>route</a:t>
            </a:r>
            <a:r>
              <a:rPr lang="cs-CZ" sz="1600" b="1" dirty="0">
                <a:latin typeface="Constantia" panose="02030602050306030303" pitchFamily="18" charset="0"/>
              </a:rPr>
              <a:t> </a:t>
            </a:r>
            <a:r>
              <a:rPr lang="cs-CZ" sz="1600" b="1" dirty="0" err="1">
                <a:latin typeface="Constantia" panose="02030602050306030303" pitchFamily="18" charset="0"/>
              </a:rPr>
              <a:t>diversification</a:t>
            </a:r>
            <a:r>
              <a:rPr lang="cs-CZ" sz="1600" b="1" dirty="0">
                <a:latin typeface="Constantia" panose="02030602050306030303" pitchFamily="18" charset="0"/>
              </a:rPr>
              <a:t>, and </a:t>
            </a:r>
            <a:r>
              <a:rPr lang="en-GB" sz="1600" b="1" dirty="0">
                <a:latin typeface="Constantia" panose="02030602050306030303" pitchFamily="18" charset="0"/>
              </a:rPr>
              <a:t>flexibility</a:t>
            </a:r>
            <a:endParaRPr lang="cs-CZ" sz="1600" b="1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sz="1300" dirty="0">
              <a:latin typeface="Constantia" panose="02030602050306030303" pitchFamily="18" charset="0"/>
            </a:endParaRPr>
          </a:p>
          <a:p>
            <a:pPr lvl="1"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cs-CZ" sz="1300" dirty="0">
              <a:latin typeface="Constantia" panose="02030602050306030303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endParaRPr lang="en-US" altLang="en-US" sz="1600" dirty="0">
              <a:latin typeface="Constantia" panose="02030602050306030303" pitchFamily="18" charset="0"/>
            </a:endParaRPr>
          </a:p>
        </p:txBody>
      </p:sp>
      <p:sp>
        <p:nvSpPr>
          <p:cNvPr id="34820" name="Szövegdoboz 4">
            <a:extLst>
              <a:ext uri="{FF2B5EF4-FFF2-40B4-BE49-F238E27FC236}">
                <a16:creationId xmlns:a16="http://schemas.microsoft.com/office/drawing/2014/main" id="{178C7F2E-DCD0-4E0D-8741-D4101835F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630872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549EFA4-8FEA-45D1-8931-E60ADEE7211A}" type="slidenum">
              <a:rPr lang="en-US" altLang="en-US" sz="1600">
                <a:solidFill>
                  <a:schemeClr val="bg2"/>
                </a:solidFill>
                <a:latin typeface="Constantia" panose="02030602050306030303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600">
              <a:solidFill>
                <a:schemeClr val="bg2"/>
              </a:solidFill>
              <a:latin typeface="Constantia" panose="02030602050306030303" pitchFamily="18" charset="0"/>
            </a:endParaRPr>
          </a:p>
        </p:txBody>
      </p:sp>
      <p:pic>
        <p:nvPicPr>
          <p:cNvPr id="34823" name="Picture 9">
            <a:extLst>
              <a:ext uri="{FF2B5EF4-FFF2-40B4-BE49-F238E27FC236}">
                <a16:creationId xmlns:a16="http://schemas.microsoft.com/office/drawing/2014/main" id="{0C9B6D3A-C24F-42B8-B63C-63514A80A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ép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9A9D52-68FE-40E6-80DC-01088781E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01613"/>
            <a:ext cx="6851650" cy="990600"/>
          </a:xfrm>
        </p:spPr>
        <p:txBody>
          <a:bodyPr/>
          <a:lstStyle/>
          <a:p>
            <a:pPr>
              <a:defRPr/>
            </a:pPr>
            <a:r>
              <a:rPr lang="cs-CZ" sz="2400" b="1" dirty="0" err="1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Issue</a:t>
            </a:r>
            <a:r>
              <a:rPr lang="cs-CZ" sz="2400" b="1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4:</a:t>
            </a:r>
            <a:r>
              <a:rPr lang="cs-CZ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 </a:t>
            </a:r>
            <a:r>
              <a:rPr lang="en-GB" sz="2400" dirty="0">
                <a:solidFill>
                  <a:schemeClr val="bg2"/>
                </a:solidFill>
                <a:latin typeface="Constantia" pitchFamily="18" charset="0"/>
                <a:ea typeface="MS PGothic" pitchFamily="34" charset="-128"/>
                <a:cs typeface="+mn-cs"/>
              </a:rPr>
              <a:t>Low natural gas utilization and sector development</a:t>
            </a:r>
            <a:endParaRPr lang="en-US" sz="2400" dirty="0">
              <a:solidFill>
                <a:schemeClr val="bg2"/>
              </a:solidFill>
              <a:latin typeface="Constantia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FDC1E76-169A-4C0C-AB72-C240A8B95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700213"/>
            <a:ext cx="8640763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indent="-2286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indent="-228600" eaLnBrk="0" hangingPunct="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indent="-228600" eaLnBrk="0" hangingPunct="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algn="just" eaLnBrk="1" hangingPunct="1">
              <a:defRPr/>
            </a:pPr>
            <a:r>
              <a:rPr lang="en-GB" sz="1600" dirty="0">
                <a:latin typeface="Constantia" panose="02030602050306030303" pitchFamily="18" charset="0"/>
              </a:rPr>
              <a:t>Anchor loads for large-scale projects are higher than current demand </a:t>
            </a:r>
            <a:br>
              <a:rPr lang="en-GB" sz="1600" dirty="0">
                <a:latin typeface="Constantia" panose="02030602050306030303" pitchFamily="18" charset="0"/>
              </a:rPr>
            </a:br>
            <a:r>
              <a:rPr lang="en-GB" sz="1600" dirty="0">
                <a:latin typeface="Constantia" panose="02030602050306030303" pitchFamily="18" charset="0"/>
              </a:rPr>
              <a:t>(IAP, EC Gas Ring)</a:t>
            </a:r>
            <a:endParaRPr lang="cs-CZ" sz="1600" dirty="0">
              <a:latin typeface="Constantia" panose="02030602050306030303" pitchFamily="18" charset="0"/>
            </a:endParaRPr>
          </a:p>
          <a:p>
            <a:pPr algn="just" eaLnBrk="1" hangingPunct="1">
              <a:defRPr/>
            </a:pPr>
            <a:r>
              <a:rPr lang="en-GB" sz="1600" dirty="0">
                <a:latin typeface="Constantia" panose="02030602050306030303" pitchFamily="18" charset="0"/>
              </a:rPr>
              <a:t>Lacking incentives for large-scale infrastructural </a:t>
            </a:r>
            <a:r>
              <a:rPr lang="cs-CZ" sz="1600" dirty="0">
                <a:latin typeface="Constantia" panose="02030602050306030303" pitchFamily="18" charset="0"/>
              </a:rPr>
              <a:t>as </a:t>
            </a:r>
            <a:r>
              <a:rPr lang="cs-CZ" sz="1600" dirty="0" err="1">
                <a:latin typeface="Constantia" panose="02030602050306030303" pitchFamily="18" charset="0"/>
              </a:rPr>
              <a:t>well</a:t>
            </a:r>
            <a:r>
              <a:rPr lang="cs-CZ" sz="1600" dirty="0">
                <a:latin typeface="Constantia" panose="02030602050306030303" pitchFamily="18" charset="0"/>
              </a:rPr>
              <a:t> as intra-</a:t>
            </a:r>
            <a:r>
              <a:rPr lang="cs-CZ" sz="1600" dirty="0" err="1">
                <a:latin typeface="Constantia" panose="02030602050306030303" pitchFamily="18" charset="0"/>
              </a:rPr>
              <a:t>state</a:t>
            </a:r>
            <a:r>
              <a:rPr lang="cs-CZ" sz="1600" dirty="0">
                <a:latin typeface="Constantia" panose="02030602050306030303" pitchFamily="18" charset="0"/>
              </a:rPr>
              <a:t> </a:t>
            </a:r>
            <a:r>
              <a:rPr lang="en-GB" sz="1600" dirty="0">
                <a:latin typeface="Constantia" panose="02030602050306030303" pitchFamily="18" charset="0"/>
              </a:rPr>
              <a:t>projects</a:t>
            </a:r>
            <a:r>
              <a:rPr lang="en-US" sz="1600" dirty="0">
                <a:latin typeface="Constantia" panose="02030602050306030303" pitchFamily="18" charset="0"/>
              </a:rPr>
              <a:t> </a:t>
            </a:r>
            <a:endParaRPr lang="cs-CZ" sz="1600" dirty="0">
              <a:latin typeface="Constantia" panose="02030602050306030303" pitchFamily="18" charset="0"/>
            </a:endParaRPr>
          </a:p>
          <a:p>
            <a:pPr algn="just" eaLnBrk="1" hangingPunct="1">
              <a:defRPr/>
            </a:pPr>
            <a:r>
              <a:rPr lang="en-US" sz="1600" dirty="0">
                <a:latin typeface="Constantia" panose="02030602050306030303" pitchFamily="18" charset="0"/>
              </a:rPr>
              <a:t>Lack of indigenous resources</a:t>
            </a:r>
          </a:p>
          <a:p>
            <a:pPr marL="709613" lvl="1" indent="-342900" algn="just" eaLnBrk="1" hangingPunct="1">
              <a:buFont typeface="Wingdings 2" panose="05020102010507070707" pitchFamily="18" charset="2"/>
              <a:buAutoNum type="alphaLcParenR"/>
              <a:defRPr/>
            </a:pPr>
            <a:r>
              <a:rPr lang="en-US" sz="1600" dirty="0">
                <a:latin typeface="Constantia" panose="02030602050306030303" pitchFamily="18" charset="0"/>
              </a:rPr>
              <a:t>insufficient domestic resources </a:t>
            </a:r>
          </a:p>
          <a:p>
            <a:pPr marL="709613" lvl="1" indent="-342900" algn="just" eaLnBrk="1" hangingPunct="1">
              <a:buFont typeface="Wingdings 2" panose="05020102010507070707" pitchFamily="18" charset="2"/>
              <a:buAutoNum type="alphaLcParenR"/>
              <a:defRPr/>
            </a:pPr>
            <a:r>
              <a:rPr lang="en-US" sz="1600" dirty="0">
                <a:latin typeface="Constantia" panose="02030602050306030303" pitchFamily="18" charset="0"/>
              </a:rPr>
              <a:t>unclear potential of reserves (Black Sea – conventional/unconventional, Adriatic Sea)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en-US" sz="1100" dirty="0">
                <a:latin typeface="Constantia" panose="02030602050306030303" pitchFamily="18" charset="0"/>
              </a:rPr>
              <a:t>Bulgaria – potentially large deposits</a:t>
            </a:r>
            <a:r>
              <a:rPr lang="cs-CZ" sz="1100" dirty="0">
                <a:latin typeface="Constantia" panose="02030602050306030303" pitchFamily="18" charset="0"/>
              </a:rPr>
              <a:t> (up to ca. 480 </a:t>
            </a:r>
            <a:r>
              <a:rPr lang="cs-CZ" sz="1100" dirty="0" err="1">
                <a:latin typeface="Constantia" panose="02030602050306030303" pitchFamily="18" charset="0"/>
              </a:rPr>
              <a:t>bcm</a:t>
            </a:r>
            <a:r>
              <a:rPr lang="cs-CZ" sz="1100" dirty="0">
                <a:latin typeface="Constantia" panose="02030602050306030303" pitchFamily="18" charset="0"/>
              </a:rPr>
              <a:t>) – moratorium </a:t>
            </a:r>
            <a:r>
              <a:rPr lang="cs-CZ" sz="1100" dirty="0" err="1">
                <a:latin typeface="Constantia" panose="02030602050306030303" pitchFamily="18" charset="0"/>
              </a:rPr>
              <a:t>imposed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after</a:t>
            </a:r>
            <a:r>
              <a:rPr lang="cs-CZ" sz="1100" dirty="0">
                <a:latin typeface="Constantia" panose="02030602050306030303" pitchFamily="18" charset="0"/>
              </a:rPr>
              <a:t> public </a:t>
            </a:r>
            <a:r>
              <a:rPr lang="cs-CZ" sz="1100" dirty="0" err="1">
                <a:latin typeface="Constantia" panose="02030602050306030303" pitchFamily="18" charset="0"/>
              </a:rPr>
              <a:t>protests</a:t>
            </a:r>
            <a:r>
              <a:rPr lang="cs-CZ" sz="1100" dirty="0">
                <a:latin typeface="Constantia" panose="02030602050306030303" pitchFamily="18" charset="0"/>
              </a:rPr>
              <a:t> in 2012, </a:t>
            </a:r>
            <a:r>
              <a:rPr lang="cs-CZ" sz="1100" dirty="0" err="1">
                <a:latin typeface="Constantia" panose="02030602050306030303" pitchFamily="18" charset="0"/>
              </a:rPr>
              <a:t>confirmed</a:t>
            </a:r>
            <a:r>
              <a:rPr lang="cs-CZ" sz="1100" dirty="0">
                <a:latin typeface="Constantia" panose="02030602050306030303" pitchFamily="18" charset="0"/>
              </a:rPr>
              <a:t> in 2015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en-US" sz="1100" dirty="0">
                <a:latin typeface="Constantia" panose="02030602050306030303" pitchFamily="18" charset="0"/>
              </a:rPr>
              <a:t>Romania – prospective offshore fields in the Black Sea (related: Crimea annexation</a:t>
            </a:r>
            <a:r>
              <a:rPr lang="cs-CZ" sz="1100" dirty="0">
                <a:latin typeface="Constantia" panose="02030602050306030303" pitchFamily="18" charset="0"/>
              </a:rPr>
              <a:t>)</a:t>
            </a:r>
            <a:r>
              <a:rPr lang="en-US" sz="1100" dirty="0">
                <a:latin typeface="Constantia" panose="02030602050306030303" pitchFamily="18" charset="0"/>
              </a:rPr>
              <a:t>;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</a:p>
          <a:p>
            <a:pPr marL="685800" lvl="2" indent="0" algn="just" eaLnBrk="1" hangingPunct="1">
              <a:buFont typeface="Wingdings" panose="05000000000000000000" pitchFamily="2" charset="2"/>
              <a:buNone/>
              <a:defRPr/>
            </a:pPr>
            <a:r>
              <a:rPr lang="cs-CZ" sz="1100" dirty="0">
                <a:latin typeface="Constantia" panose="02030602050306030303" pitchFamily="18" charset="0"/>
              </a:rPr>
              <a:t>	</a:t>
            </a:r>
            <a:r>
              <a:rPr lang="cs-CZ" sz="1100" dirty="0" err="1">
                <a:latin typeface="Constantia" panose="02030602050306030303" pitchFamily="18" charset="0"/>
              </a:rPr>
              <a:t>shale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gas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reserves</a:t>
            </a:r>
            <a:r>
              <a:rPr lang="cs-CZ" sz="1100" dirty="0">
                <a:latin typeface="Constantia" panose="02030602050306030303" pitchFamily="18" charset="0"/>
              </a:rPr>
              <a:t> up to 1,5 t</a:t>
            </a:r>
            <a:r>
              <a:rPr lang="en-US" sz="1100" dirty="0">
                <a:latin typeface="Constantia" panose="02030602050306030303" pitchFamily="18" charset="0"/>
              </a:rPr>
              <a:t>cm – questionable economic viability</a:t>
            </a:r>
          </a:p>
          <a:p>
            <a:pPr lvl="2" algn="just" eaLnBrk="1" hangingPunct="1">
              <a:buFontTx/>
              <a:buChar char="-"/>
              <a:defRPr/>
            </a:pPr>
            <a:r>
              <a:rPr lang="en-US" sz="1100" dirty="0">
                <a:latin typeface="Constantia" panose="02030602050306030303" pitchFamily="18" charset="0"/>
              </a:rPr>
              <a:t>Croatia – potential gas fields in </a:t>
            </a:r>
            <a:r>
              <a:rPr lang="cs-CZ" sz="1100" dirty="0" err="1">
                <a:latin typeface="Constantia" panose="02030602050306030303" pitchFamily="18" charset="0"/>
              </a:rPr>
              <a:t>the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en-US" sz="1100" dirty="0">
                <a:latin typeface="Constantia" panose="02030602050306030303" pitchFamily="18" charset="0"/>
              </a:rPr>
              <a:t>Adriatic Sea facing environmental concerns</a:t>
            </a:r>
            <a:endParaRPr lang="cs-CZ" sz="1100" dirty="0">
              <a:latin typeface="Constantia" panose="02030602050306030303" pitchFamily="18" charset="0"/>
            </a:endParaRPr>
          </a:p>
          <a:p>
            <a:pPr lvl="2" algn="just" eaLnBrk="1" hangingPunct="1">
              <a:buFontTx/>
              <a:buChar char="-"/>
              <a:defRPr/>
            </a:pPr>
            <a:r>
              <a:rPr lang="cs-CZ" sz="1100" dirty="0" err="1">
                <a:latin typeface="Constantia" panose="02030602050306030303" pitchFamily="18" charset="0"/>
              </a:rPr>
              <a:t>Montenegro</a:t>
            </a:r>
            <a:r>
              <a:rPr lang="cs-CZ" sz="1100" dirty="0">
                <a:latin typeface="Constantia" panose="02030602050306030303" pitchFamily="18" charset="0"/>
              </a:rPr>
              <a:t> – </a:t>
            </a:r>
            <a:r>
              <a:rPr lang="cs-CZ" sz="1100" dirty="0" err="1">
                <a:latin typeface="Constantia" panose="02030602050306030303" pitchFamily="18" charset="0"/>
              </a:rPr>
              <a:t>potential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gas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fields</a:t>
            </a:r>
            <a:r>
              <a:rPr lang="cs-CZ" sz="1100" dirty="0">
                <a:latin typeface="Constantia" panose="02030602050306030303" pitchFamily="18" charset="0"/>
              </a:rPr>
              <a:t> in </a:t>
            </a:r>
            <a:r>
              <a:rPr lang="cs-CZ" sz="1100" dirty="0" err="1">
                <a:latin typeface="Constantia" panose="02030602050306030303" pitchFamily="18" charset="0"/>
              </a:rPr>
              <a:t>the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Adriatic</a:t>
            </a:r>
            <a:r>
              <a:rPr lang="cs-CZ" sz="1100" dirty="0">
                <a:latin typeface="Constantia" panose="02030602050306030303" pitchFamily="18" charset="0"/>
              </a:rPr>
              <a:t> </a:t>
            </a:r>
            <a:r>
              <a:rPr lang="cs-CZ" sz="1100" dirty="0" err="1">
                <a:latin typeface="Constantia" panose="02030602050306030303" pitchFamily="18" charset="0"/>
              </a:rPr>
              <a:t>Sea</a:t>
            </a:r>
            <a:endParaRPr lang="en-US" sz="1100" dirty="0">
              <a:latin typeface="Constantia" panose="02030602050306030303" pitchFamily="18" charset="0"/>
            </a:endParaRPr>
          </a:p>
          <a:p>
            <a:pPr lvl="2" algn="just" eaLnBrk="1" hangingPunct="1">
              <a:buFontTx/>
              <a:buChar char="-"/>
              <a:defRPr/>
            </a:pPr>
            <a:endParaRPr lang="cs-CZ" sz="1100" dirty="0">
              <a:latin typeface="Constantia" panose="02030602050306030303" pitchFamily="18" charset="0"/>
            </a:endParaRPr>
          </a:p>
          <a:p>
            <a:pPr marL="685800" lvl="2" indent="0" algn="just" eaLnBrk="1" hangingPunct="1">
              <a:buFont typeface="Wingdings" panose="05000000000000000000" pitchFamily="2" charset="2"/>
              <a:buNone/>
              <a:defRPr/>
            </a:pPr>
            <a:endParaRPr lang="cs-CZ" sz="1050" dirty="0">
              <a:latin typeface="Constantia" panose="02030602050306030303" pitchFamily="18" charset="0"/>
            </a:endParaRPr>
          </a:p>
          <a:p>
            <a:pPr lvl="1" algn="just" eaLnBrk="1" hangingPunct="1">
              <a:buFontTx/>
              <a:buChar char="-"/>
              <a:defRPr/>
            </a:pPr>
            <a:endParaRPr lang="cs-CZ" sz="1300" dirty="0">
              <a:latin typeface="Constantia" panose="02030602050306030303" pitchFamily="18" charset="0"/>
            </a:endParaRPr>
          </a:p>
          <a:p>
            <a:pPr lvl="1" algn="just" eaLnBrk="1" hangingPunct="1">
              <a:buFontTx/>
              <a:buChar char="-"/>
              <a:defRPr/>
            </a:pPr>
            <a:endParaRPr lang="cs-CZ" sz="1300" dirty="0">
              <a:latin typeface="Constantia" panose="02030602050306030303" pitchFamily="18" charset="0"/>
            </a:endParaRPr>
          </a:p>
          <a:p>
            <a:pPr algn="just" eaLnBrk="1" hangingPunct="1">
              <a:buFontTx/>
              <a:buChar char="-"/>
              <a:defRPr/>
            </a:pPr>
            <a:endParaRPr lang="cs-CZ" sz="1600" dirty="0">
              <a:latin typeface="Constantia" panose="02030602050306030303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endParaRPr lang="cs-CZ" sz="1600" dirty="0">
              <a:latin typeface="Constantia" panose="02030602050306030303" pitchFamily="18" charset="0"/>
            </a:endParaRPr>
          </a:p>
          <a:p>
            <a:pPr>
              <a:defRPr/>
            </a:pPr>
            <a:endParaRPr lang="cs-CZ" sz="1600" dirty="0">
              <a:latin typeface="Constantia" panose="02030602050306030303" pitchFamily="18" charset="0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altLang="en-US" sz="14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altLang="en-US" sz="14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altLang="en-US" sz="14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buFont typeface="Tw Cen MT" panose="020B0602020104020603" pitchFamily="34" charset="-18"/>
              <a:buAutoNum type="romanUcPeriod"/>
              <a:defRPr/>
            </a:pPr>
            <a:endParaRPr lang="en-US" altLang="en-US" sz="1000" dirty="0">
              <a:latin typeface="Constantia" panose="02030602050306030303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6868" name="Szövegdoboz 4">
            <a:extLst>
              <a:ext uri="{FF2B5EF4-FFF2-40B4-BE49-F238E27FC236}">
                <a16:creationId xmlns:a16="http://schemas.microsoft.com/office/drawing/2014/main" id="{77F5C18E-1548-40F6-B12C-74FA407E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0" y="6308725"/>
            <a:ext cx="3603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Tw Cen MT" panose="020B0602020104020603" pitchFamily="34" charset="-18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Tw Cen MT" panose="020B0602020104020603" pitchFamily="34" charset="-18"/>
              </a:defRPr>
            </a:lvl2pPr>
            <a:lvl3pPr marL="1143000"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Tw Cen MT" panose="020B0602020104020603" pitchFamily="34" charset="-18"/>
              </a:defRPr>
            </a:lvl3pPr>
            <a:lvl4pPr marL="1600200" indent="-228600">
              <a:spcBef>
                <a:spcPts val="400"/>
              </a:spcBef>
              <a:buClr>
                <a:srgbClr val="6B9F25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4pPr>
            <a:lvl5pPr marL="2057400" indent="-228600">
              <a:spcBef>
                <a:spcPts val="400"/>
              </a:spcBef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B26B02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Tw Cen MT" panose="020B0602020104020603" pitchFamily="34" charset="-1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0B9EE6E-E4EA-470A-AD72-54840B8C5D0F}" type="slidenum">
              <a:rPr lang="en-US" altLang="en-US" sz="1600">
                <a:solidFill>
                  <a:schemeClr val="bg2"/>
                </a:solidFill>
                <a:latin typeface="Constantia" panose="02030602050306030303" pitchFamily="18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600">
              <a:solidFill>
                <a:schemeClr val="bg2"/>
              </a:solidFill>
              <a:latin typeface="Constantia" panose="02030602050306030303" pitchFamily="18" charset="0"/>
            </a:endParaRPr>
          </a:p>
        </p:txBody>
      </p:sp>
      <p:pic>
        <p:nvPicPr>
          <p:cNvPr id="36871" name="Picture 9">
            <a:extLst>
              <a:ext uri="{FF2B5EF4-FFF2-40B4-BE49-F238E27FC236}">
                <a16:creationId xmlns:a16="http://schemas.microsoft.com/office/drawing/2014/main" id="{94E9ED4D-127B-4371-9B49-02F5ACCBC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805488"/>
            <a:ext cx="3097213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ép 9">
            <a:extLst>
              <a:ext uri="{FF2B5EF4-FFF2-40B4-BE49-F238E27FC236}">
                <a16:creationId xmlns:a16="http://schemas.microsoft.com/office/drawing/2014/main" id="{ECF2ADDE-F094-4614-9850-C5707778C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37" y="257775"/>
            <a:ext cx="1756338" cy="82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Kép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024" y="5934075"/>
            <a:ext cx="938212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lu"/>
  </p:transition>
</p:sld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külüg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külüg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edián">
  <a:themeElements>
    <a:clrScheme name="Egyéni 12. séma">
      <a:dk1>
        <a:sysClr val="windowText" lastClr="000000"/>
      </a:dk1>
      <a:lt1>
        <a:srgbClr val="FFFFFF"/>
      </a:lt1>
      <a:dk2>
        <a:srgbClr val="FFFFFF"/>
      </a:dk2>
      <a:lt2>
        <a:srgbClr val="1B587C"/>
      </a:lt2>
      <a:accent1>
        <a:srgbClr val="1B587C"/>
      </a:accent1>
      <a:accent2>
        <a:srgbClr val="4E8542"/>
      </a:accent2>
      <a:accent3>
        <a:srgbClr val="6B9F25"/>
      </a:accent3>
      <a:accent4>
        <a:srgbClr val="B26B0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gyéni 12. séma">
    <a:dk1>
      <a:sysClr val="windowText" lastClr="000000"/>
    </a:dk1>
    <a:lt1>
      <a:srgbClr val="FFFFFF"/>
    </a:lt1>
    <a:dk2>
      <a:srgbClr val="FFFFFF"/>
    </a:dk2>
    <a:lt2>
      <a:srgbClr val="1B587C"/>
    </a:lt2>
    <a:accent1>
      <a:srgbClr val="1B587C"/>
    </a:accent1>
    <a:accent2>
      <a:srgbClr val="4E8542"/>
    </a:accent2>
    <a:accent3>
      <a:srgbClr val="6B9F25"/>
    </a:accent3>
    <a:accent4>
      <a:srgbClr val="B26B0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11670</TotalTime>
  <Words>924</Words>
  <Application>Microsoft Office PowerPoint</Application>
  <PresentationFormat>Diavetítés a képernyőre (4:3 oldalarány)</PresentationFormat>
  <Paragraphs>141</Paragraphs>
  <Slides>14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10</vt:i4>
      </vt:variant>
      <vt:variant>
        <vt:lpstr>Téma</vt:lpstr>
      </vt:variant>
      <vt:variant>
        <vt:i4>5</vt:i4>
      </vt:variant>
      <vt:variant>
        <vt:lpstr>Diacímek</vt:lpstr>
      </vt:variant>
      <vt:variant>
        <vt:i4>14</vt:i4>
      </vt:variant>
    </vt:vector>
  </HeadingPairs>
  <TitlesOfParts>
    <vt:vector size="29" baseType="lpstr">
      <vt:lpstr>Arial Unicode MS</vt:lpstr>
      <vt:lpstr>MS PGothic</vt:lpstr>
      <vt:lpstr>MS PGothic</vt:lpstr>
      <vt:lpstr>Arial</vt:lpstr>
      <vt:lpstr>Calibri</vt:lpstr>
      <vt:lpstr>Constantia</vt:lpstr>
      <vt:lpstr>Times New Roman</vt:lpstr>
      <vt:lpstr>Tw Cen MT</vt:lpstr>
      <vt:lpstr>Wingdings</vt:lpstr>
      <vt:lpstr>Wingdings 2</vt:lpstr>
      <vt:lpstr>külügy</vt:lpstr>
      <vt:lpstr>Beloldalak</vt:lpstr>
      <vt:lpstr>1_külügy</vt:lpstr>
      <vt:lpstr>1_Beloldalak</vt:lpstr>
      <vt:lpstr>Medián</vt:lpstr>
      <vt:lpstr>PowerPoint-bemutató</vt:lpstr>
      <vt:lpstr>Challenges and opportunities of natural gas sector in the Danube Region   </vt:lpstr>
      <vt:lpstr>The Danube Region – main characteristics</vt:lpstr>
      <vt:lpstr>Issue 1: Lack of will to cooperate, diverging interests and country-specific hindering issues</vt:lpstr>
      <vt:lpstr>Issue 1: Lack of will to cooperate, diverging  interests and country-specific hindering issues</vt:lpstr>
      <vt:lpstr>Issue 2: Lack of strong, clearly formulated sectoral policies</vt:lpstr>
      <vt:lpstr>Issue 3: Lagging harmonization of pertinent  legislation</vt:lpstr>
      <vt:lpstr>Issue 4: Insufficient infrastructure </vt:lpstr>
      <vt:lpstr>Issue 4: Low natural gas utilization and sector development</vt:lpstr>
      <vt:lpstr>Issue 4: Low natural gas utilization and sector  development</vt:lpstr>
      <vt:lpstr>Issue 5: Lack of reliable information sources</vt:lpstr>
      <vt:lpstr>Conclusion &amp; Recommendations for SEE countries</vt:lpstr>
      <vt:lpstr>Opportunities</vt:lpstr>
      <vt:lpstr> Thank you for your attention!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István</dc:creator>
  <cp:lastModifiedBy>Bálintné Vörös Zsuzsa</cp:lastModifiedBy>
  <cp:revision>249</cp:revision>
  <cp:lastPrinted>2014-10-29T08:36:56Z</cp:lastPrinted>
  <dcterms:created xsi:type="dcterms:W3CDTF">2011-03-04T10:16:31Z</dcterms:created>
  <dcterms:modified xsi:type="dcterms:W3CDTF">2017-12-01T11:21:51Z</dcterms:modified>
</cp:coreProperties>
</file>