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00" r:id="rId5"/>
    <p:sldId id="306" r:id="rId6"/>
    <p:sldId id="310" r:id="rId7"/>
    <p:sldId id="307" r:id="rId8"/>
    <p:sldId id="305" r:id="rId9"/>
    <p:sldId id="312" r:id="rId10"/>
    <p:sldId id="311" r:id="rId11"/>
    <p:sldId id="308" r:id="rId12"/>
    <p:sldId id="303" r:id="rId13"/>
    <p:sldId id="291" r:id="rId14"/>
    <p:sldId id="299" r:id="rId15"/>
    <p:sldId id="295" r:id="rId16"/>
    <p:sldId id="296" r:id="rId17"/>
    <p:sldId id="298" r:id="rId18"/>
    <p:sldId id="309" r:id="rId19"/>
    <p:sldId id="313"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FE1"/>
    <a:srgbClr val="FFFFCC"/>
    <a:srgbClr val="FFCCFF"/>
    <a:srgbClr val="72BF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584" y="78"/>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339D0D-A280-9845-8E2D-3445B79AAA86}" type="datetime1">
              <a:rPr lang="cs-CZ" smtClean="0"/>
              <a:t>03.12.2019</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805B4-37A9-4A6C-9E1F-0DFDC96B5D2A}" type="slidenum">
              <a:rPr lang="cs-CZ" smtClean="0"/>
              <a:t>‹#›</a:t>
            </a:fld>
            <a:endParaRPr lang="cs-CZ"/>
          </a:p>
        </p:txBody>
      </p:sp>
    </p:spTree>
    <p:extLst>
      <p:ext uri="{BB962C8B-B14F-4D97-AF65-F5344CB8AC3E}">
        <p14:creationId xmlns:p14="http://schemas.microsoft.com/office/powerpoint/2010/main" val="24086906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EF2D1-2052-C34A-9454-862B38489127}" type="datetime1">
              <a:rPr lang="cs-CZ" smtClean="0"/>
              <a:t>03.12.2019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F2C9D-B4C9-4899-8303-1C40FBA97DCA}" type="slidenum">
              <a:rPr lang="cs-CZ" smtClean="0"/>
              <a:t>‹#›</a:t>
            </a:fld>
            <a:endParaRPr lang="cs-CZ"/>
          </a:p>
        </p:txBody>
      </p:sp>
    </p:spTree>
    <p:extLst>
      <p:ext uri="{BB962C8B-B14F-4D97-AF65-F5344CB8AC3E}">
        <p14:creationId xmlns:p14="http://schemas.microsoft.com/office/powerpoint/2010/main" val="232090771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ulka">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 y="7605"/>
            <a:ext cx="9129639" cy="6850395"/>
          </a:xfrm>
          <a:prstGeom prst="rect">
            <a:avLst/>
          </a:prstGeom>
        </p:spPr>
      </p:pic>
      <p:sp>
        <p:nvSpPr>
          <p:cNvPr id="2" name="Nadpis 1"/>
          <p:cNvSpPr>
            <a:spLocks noGrp="1"/>
          </p:cNvSpPr>
          <p:nvPr>
            <p:ph type="title" hasCustomPrompt="1"/>
          </p:nvPr>
        </p:nvSpPr>
        <p:spPr>
          <a:xfrm>
            <a:off x="610790" y="2464845"/>
            <a:ext cx="5590505" cy="949127"/>
          </a:xfrm>
        </p:spPr>
        <p:txBody>
          <a:bodyPr anchor="b">
            <a:normAutofit/>
          </a:bodyPr>
          <a:lstStyle>
            <a:lvl1pPr>
              <a:defRPr sz="3200" b="1" cap="all" baseline="0">
                <a:solidFill>
                  <a:srgbClr val="72BF44"/>
                </a:solidFill>
                <a:latin typeface="Arial Black" panose="020B0A04020102020204" pitchFamily="34" charset="0"/>
                <a:cs typeface="Arial" panose="020B0604020202020204" pitchFamily="34" charset="0"/>
              </a:defRPr>
            </a:lvl1pPr>
          </a:lstStyle>
          <a:p>
            <a:r>
              <a:rPr lang="cs-CZ" dirty="0"/>
              <a:t>NÁZOV PREZENTÁCIE</a:t>
            </a:r>
          </a:p>
        </p:txBody>
      </p:sp>
      <p:sp>
        <p:nvSpPr>
          <p:cNvPr id="3" name="Zástupný symbol pro text 2"/>
          <p:cNvSpPr>
            <a:spLocks noGrp="1"/>
          </p:cNvSpPr>
          <p:nvPr>
            <p:ph type="body" idx="1" hasCustomPrompt="1"/>
          </p:nvPr>
        </p:nvSpPr>
        <p:spPr>
          <a:xfrm>
            <a:off x="610789" y="3413972"/>
            <a:ext cx="6538155" cy="646331"/>
          </a:xfrm>
        </p:spPr>
        <p:txBody>
          <a:bodyPr anchor="t">
            <a:noAutofit/>
          </a:bodyPr>
          <a:lstStyle>
            <a:lvl1pPr marL="0" indent="0">
              <a:buNone/>
              <a:defRPr sz="2400" b="0" cap="all" baseline="0">
                <a:solidFill>
                  <a:srgbClr val="72BF4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p>
        </p:txBody>
      </p:sp>
      <p:sp>
        <p:nvSpPr>
          <p:cNvPr id="5" name="Zástupný symbol pro text 4"/>
          <p:cNvSpPr>
            <a:spLocks noGrp="1"/>
          </p:cNvSpPr>
          <p:nvPr>
            <p:ph type="body" sz="quarter" idx="3" hasCustomPrompt="1"/>
          </p:nvPr>
        </p:nvSpPr>
        <p:spPr>
          <a:xfrm>
            <a:off x="610789" y="4416391"/>
            <a:ext cx="5590505" cy="231345"/>
          </a:xfrm>
        </p:spPr>
        <p:txBody>
          <a:bodyPr wrap="square" anchor="ctr">
            <a:spAutoFit/>
          </a:bodyPr>
          <a:lstStyle>
            <a:lvl1pPr marL="0" indent="0">
              <a:lnSpc>
                <a:spcPct val="50000"/>
              </a:lnSpc>
              <a:buNone/>
              <a:defRPr sz="16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err="1" smtClean="0"/>
              <a:t>Meno</a:t>
            </a:r>
            <a:endParaRPr lang="cs-CZ" dirty="0" smtClean="0"/>
          </a:p>
        </p:txBody>
      </p:sp>
      <p:sp>
        <p:nvSpPr>
          <p:cNvPr id="4" name="Zástupný symbol pro datum 3"/>
          <p:cNvSpPr>
            <a:spLocks noGrp="1"/>
          </p:cNvSpPr>
          <p:nvPr>
            <p:ph type="dt" sz="half" idx="10"/>
          </p:nvPr>
        </p:nvSpPr>
        <p:spPr>
          <a:xfrm>
            <a:off x="610789" y="4585951"/>
            <a:ext cx="2057400" cy="365125"/>
          </a:xfrm>
        </p:spPr>
        <p:txBody>
          <a:bodyPr/>
          <a:lstStyle>
            <a:lvl1pPr>
              <a:defRPr sz="1600">
                <a:solidFill>
                  <a:schemeClr val="tx1"/>
                </a:solidFill>
              </a:defRPr>
            </a:lvl1pPr>
          </a:lstStyle>
          <a:p>
            <a:fld id="{43EADD91-5677-6140-9BE4-FC4D388F3DC2}" type="datetime1">
              <a:rPr lang="cs-CZ" smtClean="0"/>
              <a:pPr/>
              <a:t>03.12.2019</a:t>
            </a:fld>
            <a:endParaRPr lang="cs-CZ" dirty="0"/>
          </a:p>
        </p:txBody>
      </p:sp>
    </p:spTree>
    <p:extLst>
      <p:ext uri="{BB962C8B-B14F-4D97-AF65-F5344CB8AC3E}">
        <p14:creationId xmlns:p14="http://schemas.microsoft.com/office/powerpoint/2010/main" val="299565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af">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36600" y="631827"/>
            <a:ext cx="7691408" cy="384174"/>
          </a:xfrm>
        </p:spPr>
        <p:txBody>
          <a:bodyPr>
            <a:normAutofit/>
          </a:bodyPr>
          <a:lstStyle>
            <a:lvl1pPr>
              <a:defRPr sz="1400" cap="all" baseline="0">
                <a:latin typeface="Arial Black" panose="020B0A04020102020204" pitchFamily="34" charset="0"/>
                <a:cs typeface="Arial" panose="020B0604020202020204" pitchFamily="34" charset="0"/>
              </a:defRPr>
            </a:lvl1pPr>
          </a:lstStyle>
          <a:p>
            <a:r>
              <a:rPr lang="cs-CZ" dirty="0" err="1"/>
              <a:t>Názov</a:t>
            </a:r>
            <a:r>
              <a:rPr lang="cs-CZ" dirty="0"/>
              <a:t> grafu / podstránky</a:t>
            </a:r>
          </a:p>
        </p:txBody>
      </p:sp>
      <p:sp>
        <p:nvSpPr>
          <p:cNvPr id="7" name="Zástupný symbol pro text 6"/>
          <p:cNvSpPr>
            <a:spLocks noGrp="1"/>
          </p:cNvSpPr>
          <p:nvPr>
            <p:ph type="body" sz="quarter" idx="13"/>
          </p:nvPr>
        </p:nvSpPr>
        <p:spPr>
          <a:xfrm>
            <a:off x="736600" y="1270000"/>
            <a:ext cx="7691408" cy="825500"/>
          </a:xfrm>
        </p:spPr>
        <p:txBody>
          <a:bodyPr>
            <a:normAutofit/>
          </a:bodyPr>
          <a:lstStyle>
            <a:lvl1pPr marL="0" indent="0">
              <a:buFontTx/>
              <a:buNone/>
              <a:defRPr sz="1400">
                <a:latin typeface="Arial" panose="020B0604020202020204" pitchFamily="34" charset="0"/>
                <a:cs typeface="Arial" panose="020B0604020202020204" pitchFamily="34" charset="0"/>
              </a:defRPr>
            </a:lvl1pPr>
          </a:lstStyle>
          <a:p>
            <a:pPr lvl="0"/>
            <a:r>
              <a:rPr lang="sk-SK" smtClean="0"/>
              <a:t>Upravte štýl predlohy textu.</a:t>
            </a:r>
          </a:p>
        </p:txBody>
      </p:sp>
      <p:sp>
        <p:nvSpPr>
          <p:cNvPr id="10" name="Zástupný symbol pro graf 9"/>
          <p:cNvSpPr>
            <a:spLocks noGrp="1"/>
          </p:cNvSpPr>
          <p:nvPr>
            <p:ph type="chart" sz="quarter" idx="14"/>
          </p:nvPr>
        </p:nvSpPr>
        <p:spPr>
          <a:xfrm>
            <a:off x="736600" y="2374900"/>
            <a:ext cx="3695700" cy="2844800"/>
          </a:xfrm>
        </p:spPr>
        <p:txBody>
          <a:bodyPr>
            <a:normAutofit/>
          </a:bodyPr>
          <a:lstStyle>
            <a:lvl1pPr marL="0" indent="0">
              <a:buNone/>
              <a:defRPr sz="1400">
                <a:latin typeface="Arial" panose="020B0604020202020204" pitchFamily="34" charset="0"/>
                <a:cs typeface="Arial" panose="020B0604020202020204" pitchFamily="34" charset="0"/>
              </a:defRPr>
            </a:lvl1pPr>
          </a:lstStyle>
          <a:p>
            <a:r>
              <a:rPr lang="sk-SK" smtClean="0"/>
              <a:t>Ak chcete pridať graf, kliknite na ikonu</a:t>
            </a:r>
            <a:endParaRPr lang="cs-CZ" dirty="0"/>
          </a:p>
        </p:txBody>
      </p:sp>
      <p:sp>
        <p:nvSpPr>
          <p:cNvPr id="4" name="Zástupný symbol pro text 3"/>
          <p:cNvSpPr>
            <a:spLocks noGrp="1"/>
          </p:cNvSpPr>
          <p:nvPr>
            <p:ph type="body" sz="quarter" idx="15"/>
          </p:nvPr>
        </p:nvSpPr>
        <p:spPr>
          <a:xfrm>
            <a:off x="4622800" y="2362200"/>
            <a:ext cx="3805238" cy="2857500"/>
          </a:xfrm>
        </p:spPr>
        <p:txBody>
          <a:bodyPr>
            <a:normAutofit/>
          </a:bodyPr>
          <a:lstStyle>
            <a:lvl1pPr marL="0" indent="0">
              <a:buFontTx/>
              <a:buNone/>
              <a:defRPr sz="1400"/>
            </a:lvl1pPr>
          </a:lstStyle>
          <a:p>
            <a:pPr lvl="0"/>
            <a:r>
              <a:rPr lang="sk-SK" smtClean="0"/>
              <a:t>Upravte štýl predlohy textu.</a:t>
            </a:r>
          </a:p>
        </p:txBody>
      </p:sp>
      <p:sp>
        <p:nvSpPr>
          <p:cNvPr id="11" name="Zástupný symbol pro datum 4"/>
          <p:cNvSpPr>
            <a:spLocks noGrp="1"/>
          </p:cNvSpPr>
          <p:nvPr>
            <p:ph type="dt" sz="half" idx="19"/>
          </p:nvPr>
        </p:nvSpPr>
        <p:spPr>
          <a:xfrm>
            <a:off x="1045177" y="6356349"/>
            <a:ext cx="2057400" cy="365125"/>
          </a:xfrm>
        </p:spPr>
        <p:txBody>
          <a:bodyPr/>
          <a:lstStyle>
            <a:lvl1pPr>
              <a:defRPr sz="1000"/>
            </a:lvl1pPr>
          </a:lstStyle>
          <a:p>
            <a:r>
              <a:rPr lang="cs-CZ"/>
              <a:t>| </a:t>
            </a:r>
            <a:fld id="{103A4A3A-4D59-A14A-8156-6E47C3FCDB5A}" type="datetime1">
              <a:rPr lang="cs-CZ" smtClean="0"/>
              <a:t>03.12.2019</a:t>
            </a:fld>
            <a:endParaRPr lang="cs-CZ" dirty="0"/>
          </a:p>
        </p:txBody>
      </p:sp>
      <p:sp>
        <p:nvSpPr>
          <p:cNvPr id="12" name="Zástupný symbol pro číslo snímku 10"/>
          <p:cNvSpPr>
            <a:spLocks noGrp="1"/>
          </p:cNvSpPr>
          <p:nvPr>
            <p:ph type="sldNum" sz="quarter" idx="12"/>
          </p:nvPr>
        </p:nvSpPr>
        <p:spPr>
          <a:xfrm>
            <a:off x="742954" y="6356349"/>
            <a:ext cx="458278" cy="365125"/>
          </a:xfrm>
        </p:spPr>
        <p:txBody>
          <a:bodyPr/>
          <a:lstStyle>
            <a:lvl1pPr algn="r">
              <a:defRPr sz="1000" b="1">
                <a:latin typeface="Arial" panose="020B0604020202020204" pitchFamily="34" charset="0"/>
                <a:cs typeface="Arial" panose="020B0604020202020204" pitchFamily="34" charset="0"/>
              </a:defRPr>
            </a:lvl1pPr>
          </a:lstStyle>
          <a:p>
            <a:fld id="{9A1CCE83-2C51-433C-92AC-22AAA9585990}" type="slidenum">
              <a:rPr lang="cs-CZ" smtClean="0"/>
              <a:pPr/>
              <a:t>‹#›</a:t>
            </a:fld>
            <a:endParaRPr lang="cs-CZ" dirty="0"/>
          </a:p>
        </p:txBody>
      </p:sp>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951" y="6144951"/>
            <a:ext cx="713049" cy="713049"/>
          </a:xfrm>
          <a:prstGeom prst="rect">
            <a:avLst/>
          </a:prstGeom>
        </p:spPr>
      </p:pic>
    </p:spTree>
    <p:extLst>
      <p:ext uri="{BB962C8B-B14F-4D97-AF65-F5344CB8AC3E}">
        <p14:creationId xmlns:p14="http://schemas.microsoft.com/office/powerpoint/2010/main" val="251711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Graf">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36600" y="631827"/>
            <a:ext cx="7691408" cy="384174"/>
          </a:xfrm>
        </p:spPr>
        <p:txBody>
          <a:bodyPr>
            <a:normAutofit/>
          </a:bodyPr>
          <a:lstStyle>
            <a:lvl1pPr>
              <a:defRPr sz="1400" cap="all" baseline="0">
                <a:latin typeface="Arial Black" panose="020B0A04020102020204" pitchFamily="34" charset="0"/>
                <a:cs typeface="Arial" panose="020B0604020202020204" pitchFamily="34" charset="0"/>
              </a:defRPr>
            </a:lvl1pPr>
          </a:lstStyle>
          <a:p>
            <a:r>
              <a:rPr lang="cs-CZ" dirty="0" err="1"/>
              <a:t>Názov</a:t>
            </a:r>
            <a:r>
              <a:rPr lang="cs-CZ" dirty="0"/>
              <a:t> grafu / podstránky</a:t>
            </a:r>
          </a:p>
        </p:txBody>
      </p:sp>
      <p:sp>
        <p:nvSpPr>
          <p:cNvPr id="7" name="Zástupný symbol pro text 6"/>
          <p:cNvSpPr>
            <a:spLocks noGrp="1"/>
          </p:cNvSpPr>
          <p:nvPr>
            <p:ph type="body" sz="quarter" idx="13"/>
          </p:nvPr>
        </p:nvSpPr>
        <p:spPr>
          <a:xfrm>
            <a:off x="736600" y="1270000"/>
            <a:ext cx="7691408" cy="825500"/>
          </a:xfrm>
        </p:spPr>
        <p:txBody>
          <a:bodyPr>
            <a:normAutofit/>
          </a:bodyPr>
          <a:lstStyle>
            <a:lvl1pPr marL="0" indent="0">
              <a:buFontTx/>
              <a:buNone/>
              <a:defRPr sz="1400">
                <a:latin typeface="Arial" panose="020B0604020202020204" pitchFamily="34" charset="0"/>
                <a:cs typeface="Arial" panose="020B0604020202020204" pitchFamily="34" charset="0"/>
              </a:defRPr>
            </a:lvl1pPr>
          </a:lstStyle>
          <a:p>
            <a:pPr lvl="0"/>
            <a:r>
              <a:rPr lang="sk-SK" smtClean="0"/>
              <a:t>Upravte štýl predlohy textu.</a:t>
            </a:r>
          </a:p>
        </p:txBody>
      </p:sp>
      <p:sp>
        <p:nvSpPr>
          <p:cNvPr id="10" name="Zástupný symbol pro graf 9"/>
          <p:cNvSpPr>
            <a:spLocks noGrp="1"/>
          </p:cNvSpPr>
          <p:nvPr>
            <p:ph type="chart" sz="quarter" idx="14"/>
          </p:nvPr>
        </p:nvSpPr>
        <p:spPr>
          <a:xfrm>
            <a:off x="736600" y="2374900"/>
            <a:ext cx="7691408" cy="2844800"/>
          </a:xfrm>
        </p:spPr>
        <p:txBody>
          <a:bodyPr>
            <a:normAutofit/>
          </a:bodyPr>
          <a:lstStyle>
            <a:lvl1pPr marL="0" indent="0">
              <a:buNone/>
              <a:defRPr sz="1400">
                <a:latin typeface="Arial" panose="020B0604020202020204" pitchFamily="34" charset="0"/>
                <a:cs typeface="Arial" panose="020B0604020202020204" pitchFamily="34" charset="0"/>
              </a:defRPr>
            </a:lvl1pPr>
          </a:lstStyle>
          <a:p>
            <a:r>
              <a:rPr lang="sk-SK" smtClean="0"/>
              <a:t>Ak chcete pridať graf, kliknite na ikonu</a:t>
            </a:r>
            <a:endParaRPr lang="cs-CZ" dirty="0"/>
          </a:p>
        </p:txBody>
      </p:sp>
      <p:sp>
        <p:nvSpPr>
          <p:cNvPr id="11" name="Zástupný symbol pro datum 4"/>
          <p:cNvSpPr>
            <a:spLocks noGrp="1"/>
          </p:cNvSpPr>
          <p:nvPr>
            <p:ph type="dt" sz="half" idx="19"/>
          </p:nvPr>
        </p:nvSpPr>
        <p:spPr>
          <a:xfrm>
            <a:off x="1045177" y="6356349"/>
            <a:ext cx="2057400" cy="365125"/>
          </a:xfrm>
        </p:spPr>
        <p:txBody>
          <a:bodyPr/>
          <a:lstStyle>
            <a:lvl1pPr>
              <a:defRPr sz="1000"/>
            </a:lvl1pPr>
          </a:lstStyle>
          <a:p>
            <a:r>
              <a:rPr lang="cs-CZ"/>
              <a:t>| </a:t>
            </a:r>
            <a:fld id="{783A899C-6EA2-2B4E-8B5A-F07BA0F4A943}" type="datetime1">
              <a:rPr lang="cs-CZ" smtClean="0"/>
              <a:t>03.12.2019</a:t>
            </a:fld>
            <a:endParaRPr lang="cs-CZ" dirty="0"/>
          </a:p>
        </p:txBody>
      </p:sp>
      <p:sp>
        <p:nvSpPr>
          <p:cNvPr id="12" name="Zástupný symbol pro číslo snímku 10"/>
          <p:cNvSpPr>
            <a:spLocks noGrp="1"/>
          </p:cNvSpPr>
          <p:nvPr>
            <p:ph type="sldNum" sz="quarter" idx="12"/>
          </p:nvPr>
        </p:nvSpPr>
        <p:spPr>
          <a:xfrm>
            <a:off x="742954" y="6356349"/>
            <a:ext cx="458278" cy="365125"/>
          </a:xfrm>
        </p:spPr>
        <p:txBody>
          <a:bodyPr/>
          <a:lstStyle>
            <a:lvl1pPr algn="r">
              <a:defRPr sz="1000" b="1">
                <a:latin typeface="Arial" panose="020B0604020202020204" pitchFamily="34" charset="0"/>
                <a:cs typeface="Arial" panose="020B0604020202020204" pitchFamily="34" charset="0"/>
              </a:defRPr>
            </a:lvl1pPr>
          </a:lstStyle>
          <a:p>
            <a:fld id="{9A1CCE83-2C51-433C-92AC-22AAA9585990}" type="slidenum">
              <a:rPr lang="cs-CZ" smtClean="0"/>
              <a:pPr/>
              <a:t>‹#›</a:t>
            </a:fld>
            <a:endParaRPr lang="cs-CZ" dirty="0"/>
          </a:p>
        </p:txBody>
      </p:sp>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951" y="6144951"/>
            <a:ext cx="713049" cy="713049"/>
          </a:xfrm>
          <a:prstGeom prst="rect">
            <a:avLst/>
          </a:prstGeom>
        </p:spPr>
      </p:pic>
    </p:spTree>
    <p:extLst>
      <p:ext uri="{BB962C8B-B14F-4D97-AF65-F5344CB8AC3E}">
        <p14:creationId xmlns:p14="http://schemas.microsoft.com/office/powerpoint/2010/main" val="23771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kujeme">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 y="7605"/>
            <a:ext cx="9129639" cy="6850395"/>
          </a:xfrm>
          <a:prstGeom prst="rect">
            <a:avLst/>
          </a:prstGeom>
        </p:spPr>
      </p:pic>
      <p:sp>
        <p:nvSpPr>
          <p:cNvPr id="2" name="Nadpis 1"/>
          <p:cNvSpPr>
            <a:spLocks noGrp="1"/>
          </p:cNvSpPr>
          <p:nvPr>
            <p:ph type="title" hasCustomPrompt="1"/>
          </p:nvPr>
        </p:nvSpPr>
        <p:spPr>
          <a:xfrm>
            <a:off x="610790" y="2996196"/>
            <a:ext cx="5590505" cy="949127"/>
          </a:xfrm>
        </p:spPr>
        <p:txBody>
          <a:bodyPr anchor="b">
            <a:normAutofit/>
          </a:bodyPr>
          <a:lstStyle>
            <a:lvl1pPr>
              <a:defRPr sz="3200" b="1" cap="all" baseline="0">
                <a:solidFill>
                  <a:srgbClr val="72BF44"/>
                </a:solidFill>
                <a:latin typeface="Arial Black" panose="020B0A04020102020204" pitchFamily="34" charset="0"/>
                <a:cs typeface="Arial" panose="020B0604020202020204" pitchFamily="34" charset="0"/>
              </a:defRPr>
            </a:lvl1pPr>
          </a:lstStyle>
          <a:p>
            <a:r>
              <a:rPr lang="cs-CZ" dirty="0" err="1" smtClean="0"/>
              <a:t>Ďakujeme</a:t>
            </a:r>
            <a:r>
              <a:rPr lang="cs-CZ" dirty="0" smtClean="0"/>
              <a:t> </a:t>
            </a:r>
            <a:br>
              <a:rPr lang="cs-CZ" dirty="0" smtClean="0"/>
            </a:br>
            <a:r>
              <a:rPr lang="cs-CZ" dirty="0" smtClean="0"/>
              <a:t>za </a:t>
            </a:r>
            <a:r>
              <a:rPr lang="cs-CZ" dirty="0" err="1" smtClean="0"/>
              <a:t>pozornosť</a:t>
            </a:r>
            <a:endParaRPr lang="cs-CZ"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11" name="Zástupný symbol pro text 10"/>
          <p:cNvSpPr>
            <a:spLocks noGrp="1"/>
          </p:cNvSpPr>
          <p:nvPr>
            <p:ph type="body" sz="quarter" idx="13"/>
          </p:nvPr>
        </p:nvSpPr>
        <p:spPr>
          <a:xfrm>
            <a:off x="733244" y="1802921"/>
            <a:ext cx="7694763" cy="307777"/>
          </a:xfrm>
        </p:spPr>
        <p:txBody>
          <a:bodyPr>
            <a:spAutoFit/>
          </a:bodyPr>
          <a:lstStyle>
            <a:lvl1pPr marL="0" indent="0">
              <a:lnSpc>
                <a:spcPct val="100000"/>
              </a:lnSpc>
              <a:spcBef>
                <a:spcPts val="600"/>
              </a:spcBef>
              <a:buFontTx/>
              <a:buNone/>
              <a:defRPr sz="1400">
                <a:latin typeface="Arial" panose="020B0604020202020204" pitchFamily="34" charset="0"/>
                <a:cs typeface="Arial" panose="020B0604020202020204" pitchFamily="34" charset="0"/>
              </a:defRPr>
            </a:lvl1pPr>
            <a:lvl2pPr marL="457200" indent="0">
              <a:buNone/>
              <a:defRPr/>
            </a:lvl2pPr>
          </a:lstStyle>
          <a:p>
            <a:pPr lvl="0"/>
            <a:r>
              <a:rPr lang="sk-SK" smtClean="0"/>
              <a:t>Upravte štýl predlohy textu.</a:t>
            </a:r>
          </a:p>
        </p:txBody>
      </p:sp>
      <p:sp>
        <p:nvSpPr>
          <p:cNvPr id="7" name="TextovéPole 6"/>
          <p:cNvSpPr txBox="1"/>
          <p:nvPr userDrawn="1"/>
        </p:nvSpPr>
        <p:spPr>
          <a:xfrm>
            <a:off x="0" y="491706"/>
            <a:ext cx="8428007" cy="802256"/>
          </a:xfrm>
          <a:prstGeom prst="rect">
            <a:avLst/>
          </a:prstGeom>
          <a:solidFill>
            <a:schemeClr val="accent4">
              <a:lumMod val="75000"/>
            </a:schemeClr>
          </a:solidFill>
          <a:ln>
            <a:noFill/>
          </a:ln>
        </p:spPr>
        <p:txBody>
          <a:bodyPr wrap="square" rtlCol="0">
            <a:spAutoFit/>
          </a:bodyPr>
          <a:lstStyle/>
          <a:p>
            <a:endParaRPr lang="cs-CZ" dirty="0"/>
          </a:p>
        </p:txBody>
      </p:sp>
      <p:sp>
        <p:nvSpPr>
          <p:cNvPr id="2" name="TextovéPole 1"/>
          <p:cNvSpPr txBox="1"/>
          <p:nvPr userDrawn="1"/>
        </p:nvSpPr>
        <p:spPr>
          <a:xfrm>
            <a:off x="693963" y="718457"/>
            <a:ext cx="1681842" cy="400110"/>
          </a:xfrm>
          <a:prstGeom prst="rect">
            <a:avLst/>
          </a:prstGeom>
          <a:noFill/>
        </p:spPr>
        <p:txBody>
          <a:bodyPr wrap="square" rtlCol="0">
            <a:spAutoFit/>
          </a:bodyPr>
          <a:lstStyle/>
          <a:p>
            <a:r>
              <a:rPr lang="cs-CZ" sz="2000" cap="all" baseline="0" dirty="0">
                <a:solidFill>
                  <a:schemeClr val="tx1"/>
                </a:solidFill>
                <a:latin typeface="Arial Black" panose="020B0A04020102020204" pitchFamily="34" charset="0"/>
              </a:rPr>
              <a:t>Obsah</a:t>
            </a:r>
          </a:p>
        </p:txBody>
      </p:sp>
      <p:sp>
        <p:nvSpPr>
          <p:cNvPr id="15" name="Zástupný symbol pro datum 4"/>
          <p:cNvSpPr>
            <a:spLocks noGrp="1"/>
          </p:cNvSpPr>
          <p:nvPr>
            <p:ph type="dt" sz="half" idx="19"/>
          </p:nvPr>
        </p:nvSpPr>
        <p:spPr>
          <a:xfrm>
            <a:off x="1043143" y="6356349"/>
            <a:ext cx="2057400" cy="365125"/>
          </a:xfrm>
        </p:spPr>
        <p:txBody>
          <a:bodyPr/>
          <a:lstStyle>
            <a:lvl1pPr>
              <a:defRPr sz="1000"/>
            </a:lvl1pPr>
          </a:lstStyle>
          <a:p>
            <a:r>
              <a:rPr lang="cs-CZ"/>
              <a:t>| </a:t>
            </a:r>
            <a:fld id="{2363F63A-EE01-7946-90BE-666E333689FE}" type="datetime1">
              <a:rPr lang="cs-CZ" smtClean="0"/>
              <a:t>03.12.2019</a:t>
            </a:fld>
            <a:endParaRPr lang="cs-CZ" dirty="0"/>
          </a:p>
        </p:txBody>
      </p:sp>
      <p:sp>
        <p:nvSpPr>
          <p:cNvPr id="16" name="Zástupný symbol pro číslo snímku 10"/>
          <p:cNvSpPr>
            <a:spLocks noGrp="1"/>
          </p:cNvSpPr>
          <p:nvPr>
            <p:ph type="sldNum" sz="quarter" idx="12"/>
          </p:nvPr>
        </p:nvSpPr>
        <p:spPr>
          <a:xfrm>
            <a:off x="742954" y="6356349"/>
            <a:ext cx="458278" cy="365125"/>
          </a:xfrm>
        </p:spPr>
        <p:txBody>
          <a:bodyPr/>
          <a:lstStyle>
            <a:lvl1pPr algn="r">
              <a:defRPr sz="1000" b="1">
                <a:latin typeface="Arial" panose="020B0604020202020204" pitchFamily="34" charset="0"/>
                <a:cs typeface="Arial" panose="020B0604020202020204" pitchFamily="34" charset="0"/>
              </a:defRPr>
            </a:lvl1pPr>
          </a:lstStyle>
          <a:p>
            <a:fld id="{9A1CCE83-2C51-433C-92AC-22AAA9585990}" type="slidenum">
              <a:rPr lang="cs-CZ" smtClean="0"/>
              <a:pPr/>
              <a:t>‹#›</a:t>
            </a:fld>
            <a:endParaRPr lang="cs-CZ" dirty="0"/>
          </a:p>
        </p:txBody>
      </p:sp>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951" y="6144951"/>
            <a:ext cx="713049" cy="713049"/>
          </a:xfrm>
          <a:prstGeom prst="rect">
            <a:avLst/>
          </a:prstGeom>
        </p:spPr>
      </p:pic>
    </p:spTree>
    <p:extLst>
      <p:ext uri="{BB962C8B-B14F-4D97-AF65-F5344CB8AC3E}">
        <p14:creationId xmlns:p14="http://schemas.microsoft.com/office/powerpoint/2010/main" val="283791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uka">
    <p:spTree>
      <p:nvGrpSpPr>
        <p:cNvPr id="1" name=""/>
        <p:cNvGrpSpPr/>
        <p:nvPr/>
      </p:nvGrpSpPr>
      <p:grpSpPr>
        <a:xfrm>
          <a:off x="0" y="0"/>
          <a:ext cx="0" cy="0"/>
          <a:chOff x="0" y="0"/>
          <a:chExt cx="0" cy="0"/>
        </a:xfrm>
      </p:grpSpPr>
      <p:sp>
        <p:nvSpPr>
          <p:cNvPr id="3" name="Zástupný symbol pro tabulku 2"/>
          <p:cNvSpPr>
            <a:spLocks noGrp="1"/>
          </p:cNvSpPr>
          <p:nvPr>
            <p:ph type="tbl" sz="quarter" idx="16"/>
          </p:nvPr>
        </p:nvSpPr>
        <p:spPr>
          <a:xfrm>
            <a:off x="733426" y="1549399"/>
            <a:ext cx="7694581" cy="3748804"/>
          </a:xfrm>
          <a:noFill/>
        </p:spPr>
        <p:txBody>
          <a:bodyPr>
            <a:noAutofit/>
          </a:bodyPr>
          <a:lstStyle>
            <a:lvl1pPr marL="0" indent="0">
              <a:buNone/>
              <a:defRPr sz="1400"/>
            </a:lvl1pPr>
          </a:lstStyle>
          <a:p>
            <a:r>
              <a:rPr lang="sk-SK" smtClean="0"/>
              <a:t>Ak chcete pridať tabuľku, kliknite na ikonu</a:t>
            </a:r>
            <a:endParaRPr lang="cs-CZ" dirty="0"/>
          </a:p>
        </p:txBody>
      </p:sp>
      <p:sp>
        <p:nvSpPr>
          <p:cNvPr id="4" name="Zástupný symbol pro text 3"/>
          <p:cNvSpPr>
            <a:spLocks noGrp="1"/>
          </p:cNvSpPr>
          <p:nvPr>
            <p:ph type="body" sz="quarter" idx="19" hasCustomPrompt="1"/>
          </p:nvPr>
        </p:nvSpPr>
        <p:spPr>
          <a:xfrm>
            <a:off x="0" y="490538"/>
            <a:ext cx="8428038" cy="785921"/>
          </a:xfrm>
          <a:solidFill>
            <a:schemeClr val="accent4">
              <a:lumMod val="75000"/>
            </a:schemeClr>
          </a:solidFill>
        </p:spPr>
        <p:txBody>
          <a:bodyPr lIns="828000" tIns="288000" bIns="216000">
            <a:spAutoFit/>
          </a:bodyPr>
          <a:lstStyle>
            <a:lvl1pPr marL="0" indent="0">
              <a:spcBef>
                <a:spcPts val="600"/>
              </a:spcBef>
              <a:spcAft>
                <a:spcPts val="600"/>
              </a:spcAft>
              <a:buFontTx/>
              <a:buNone/>
              <a:defRPr sz="2000" cap="all" baseline="0">
                <a:solidFill>
                  <a:schemeClr val="tx1"/>
                </a:solidFill>
                <a:latin typeface="Arial Black" panose="020B0A04020102020204" pitchFamily="34" charset="0"/>
              </a:defRPr>
            </a:lvl1pPr>
          </a:lstStyle>
          <a:p>
            <a:pPr lvl="0"/>
            <a:r>
              <a:rPr lang="cs-CZ" dirty="0" err="1"/>
              <a:t>Tabuľka</a:t>
            </a:r>
            <a:endParaRPr lang="cs-CZ" dirty="0"/>
          </a:p>
        </p:txBody>
      </p:sp>
      <p:sp>
        <p:nvSpPr>
          <p:cNvPr id="13" name="Zástupný symbol pro datum 4"/>
          <p:cNvSpPr>
            <a:spLocks noGrp="1"/>
          </p:cNvSpPr>
          <p:nvPr>
            <p:ph type="dt" sz="half" idx="20"/>
          </p:nvPr>
        </p:nvSpPr>
        <p:spPr>
          <a:xfrm>
            <a:off x="1045177" y="6356349"/>
            <a:ext cx="2057400" cy="365125"/>
          </a:xfrm>
        </p:spPr>
        <p:txBody>
          <a:bodyPr/>
          <a:lstStyle>
            <a:lvl1pPr>
              <a:defRPr sz="1000"/>
            </a:lvl1pPr>
          </a:lstStyle>
          <a:p>
            <a:r>
              <a:rPr lang="cs-CZ"/>
              <a:t>| </a:t>
            </a:r>
            <a:fld id="{2363F63A-EE01-7946-90BE-666E333689FE}" type="datetime1">
              <a:rPr lang="cs-CZ" smtClean="0"/>
              <a:t>03.12.2019</a:t>
            </a:fld>
            <a:endParaRPr lang="cs-CZ" dirty="0"/>
          </a:p>
        </p:txBody>
      </p:sp>
      <p:sp>
        <p:nvSpPr>
          <p:cNvPr id="14" name="Zástupný symbol pro číslo snímku 10"/>
          <p:cNvSpPr>
            <a:spLocks noGrp="1"/>
          </p:cNvSpPr>
          <p:nvPr>
            <p:ph type="sldNum" sz="quarter" idx="12"/>
          </p:nvPr>
        </p:nvSpPr>
        <p:spPr>
          <a:xfrm>
            <a:off x="742954" y="6356349"/>
            <a:ext cx="458278" cy="365125"/>
          </a:xfrm>
        </p:spPr>
        <p:txBody>
          <a:bodyPr/>
          <a:lstStyle>
            <a:lvl1pPr algn="r">
              <a:defRPr sz="1000" b="1">
                <a:latin typeface="Arial" panose="020B0604020202020204" pitchFamily="34" charset="0"/>
                <a:cs typeface="Arial" panose="020B0604020202020204" pitchFamily="34" charset="0"/>
              </a:defRPr>
            </a:lvl1pPr>
          </a:lstStyle>
          <a:p>
            <a:fld id="{9A1CCE83-2C51-433C-92AC-22AAA9585990}" type="slidenum">
              <a:rPr lang="cs-CZ" smtClean="0"/>
              <a:pPr/>
              <a:t>‹#›</a:t>
            </a:fld>
            <a:endParaRPr lang="cs-CZ" dirty="0"/>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951" y="6144951"/>
            <a:ext cx="713049" cy="713049"/>
          </a:xfrm>
          <a:prstGeom prst="rect">
            <a:avLst/>
          </a:prstGeom>
        </p:spPr>
      </p:pic>
    </p:spTree>
    <p:extLst>
      <p:ext uri="{BB962C8B-B14F-4D97-AF65-F5344CB8AC3E}">
        <p14:creationId xmlns:p14="http://schemas.microsoft.com/office/powerpoint/2010/main" val="74806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ákladní">
    <p:spTree>
      <p:nvGrpSpPr>
        <p:cNvPr id="1" name=""/>
        <p:cNvGrpSpPr/>
        <p:nvPr/>
      </p:nvGrpSpPr>
      <p:grpSpPr>
        <a:xfrm>
          <a:off x="0" y="0"/>
          <a:ext cx="0" cy="0"/>
          <a:chOff x="0" y="0"/>
          <a:chExt cx="0" cy="0"/>
        </a:xfrm>
      </p:grpSpPr>
      <p:sp>
        <p:nvSpPr>
          <p:cNvPr id="14" name="Zástupný symbol pro text 10"/>
          <p:cNvSpPr>
            <a:spLocks noGrp="1"/>
          </p:cNvSpPr>
          <p:nvPr>
            <p:ph type="body" sz="quarter" idx="13"/>
          </p:nvPr>
        </p:nvSpPr>
        <p:spPr>
          <a:xfrm>
            <a:off x="742954" y="1777041"/>
            <a:ext cx="7685054" cy="892552"/>
          </a:xfrm>
        </p:spPr>
        <p:txBody>
          <a:bodyPr>
            <a:spAutoFit/>
          </a:bodyPr>
          <a:lstStyle>
            <a:lvl1pPr marL="228600" indent="-228600">
              <a:lnSpc>
                <a:spcPct val="100000"/>
              </a:lnSpc>
              <a:spcBef>
                <a:spcPts val="600"/>
              </a:spcBef>
              <a:buClr>
                <a:srgbClr val="72BF44"/>
              </a:buClr>
              <a:buFont typeface="Wingdings" panose="05000000000000000000" pitchFamily="2" charset="2"/>
              <a:buChar char="§"/>
              <a:defRPr sz="1400"/>
            </a:lvl1pPr>
            <a:lvl2pPr>
              <a:lnSpc>
                <a:spcPct val="100000"/>
              </a:lnSpc>
              <a:spcBef>
                <a:spcPts val="600"/>
              </a:spcBef>
              <a:buClr>
                <a:srgbClr val="72BF44"/>
              </a:buClr>
              <a:defRPr sz="1400"/>
            </a:lvl2pPr>
            <a:lvl3pPr marL="1143000" indent="-228600">
              <a:lnSpc>
                <a:spcPct val="100000"/>
              </a:lnSpc>
              <a:spcBef>
                <a:spcPts val="600"/>
              </a:spcBef>
              <a:buClr>
                <a:srgbClr val="72BF44"/>
              </a:buClr>
              <a:buFont typeface="Courier New" panose="02070309020205020404" pitchFamily="49" charset="0"/>
              <a:buChar char="o"/>
              <a:defRPr sz="1400"/>
            </a:lvl3pPr>
          </a:lstStyle>
          <a:p>
            <a:pPr lvl="0"/>
            <a:r>
              <a:rPr lang="sk-SK" smtClean="0"/>
              <a:t>Upravte štýl predlohy textu.</a:t>
            </a:r>
          </a:p>
          <a:p>
            <a:pPr lvl="1"/>
            <a:r>
              <a:rPr lang="sk-SK" smtClean="0"/>
              <a:t>Druhá úroveň</a:t>
            </a:r>
          </a:p>
          <a:p>
            <a:pPr lvl="2"/>
            <a:r>
              <a:rPr lang="sk-SK" smtClean="0"/>
              <a:t>Tretia úroveň</a:t>
            </a:r>
          </a:p>
        </p:txBody>
      </p:sp>
      <p:sp>
        <p:nvSpPr>
          <p:cNvPr id="4" name="Zástupný symbol pro text 3"/>
          <p:cNvSpPr>
            <a:spLocks noGrp="1"/>
          </p:cNvSpPr>
          <p:nvPr>
            <p:ph type="body" sz="quarter" idx="18" hasCustomPrompt="1"/>
          </p:nvPr>
        </p:nvSpPr>
        <p:spPr>
          <a:xfrm>
            <a:off x="-6" y="490538"/>
            <a:ext cx="8428038" cy="785921"/>
          </a:xfrm>
          <a:solidFill>
            <a:schemeClr val="accent4">
              <a:lumMod val="75000"/>
            </a:schemeClr>
          </a:solidFill>
        </p:spPr>
        <p:txBody>
          <a:bodyPr lIns="828000" tIns="288000" bIns="216000">
            <a:spAutoFit/>
          </a:bodyPr>
          <a:lstStyle>
            <a:lvl1pPr marL="0" indent="0">
              <a:spcBef>
                <a:spcPts val="600"/>
              </a:spcBef>
              <a:spcAft>
                <a:spcPts val="600"/>
              </a:spcAft>
              <a:buFontTx/>
              <a:buNone/>
              <a:defRPr sz="2000" cap="all" baseline="0">
                <a:solidFill>
                  <a:schemeClr val="tx1"/>
                </a:solidFill>
                <a:latin typeface="Arial Black" panose="020B0A04020102020204" pitchFamily="34" charset="0"/>
              </a:defRPr>
            </a:lvl1pPr>
          </a:lstStyle>
          <a:p>
            <a:pPr lvl="0"/>
            <a:r>
              <a:rPr lang="cs-CZ" dirty="0"/>
              <a:t>Nadpis</a:t>
            </a:r>
          </a:p>
        </p:txBody>
      </p:sp>
      <p:sp>
        <p:nvSpPr>
          <p:cNvPr id="5" name="Zástupný symbol pro datum 4"/>
          <p:cNvSpPr>
            <a:spLocks noGrp="1"/>
          </p:cNvSpPr>
          <p:nvPr>
            <p:ph type="dt" sz="half" idx="19"/>
          </p:nvPr>
        </p:nvSpPr>
        <p:spPr>
          <a:xfrm>
            <a:off x="1045177" y="6356349"/>
            <a:ext cx="2057400" cy="365125"/>
          </a:xfrm>
        </p:spPr>
        <p:txBody>
          <a:bodyPr/>
          <a:lstStyle>
            <a:lvl1pPr>
              <a:defRPr sz="1000"/>
            </a:lvl1pPr>
          </a:lstStyle>
          <a:p>
            <a:r>
              <a:rPr lang="cs-CZ"/>
              <a:t>| </a:t>
            </a:r>
            <a:fld id="{2363F63A-EE01-7946-90BE-666E333689FE}" type="datetime1">
              <a:rPr lang="cs-CZ" smtClean="0"/>
              <a:t>03.12.2019</a:t>
            </a:fld>
            <a:endParaRPr lang="cs-CZ" dirty="0"/>
          </a:p>
        </p:txBody>
      </p:sp>
      <p:sp>
        <p:nvSpPr>
          <p:cNvPr id="9" name="Zástupný symbol pro číslo snímku 10"/>
          <p:cNvSpPr>
            <a:spLocks noGrp="1"/>
          </p:cNvSpPr>
          <p:nvPr>
            <p:ph type="sldNum" sz="quarter" idx="12"/>
          </p:nvPr>
        </p:nvSpPr>
        <p:spPr>
          <a:xfrm>
            <a:off x="742954" y="6356349"/>
            <a:ext cx="458278" cy="365125"/>
          </a:xfrm>
        </p:spPr>
        <p:txBody>
          <a:bodyPr/>
          <a:lstStyle>
            <a:lvl1pPr algn="r">
              <a:defRPr sz="1000" b="1">
                <a:latin typeface="Arial" panose="020B0604020202020204" pitchFamily="34" charset="0"/>
                <a:cs typeface="Arial" panose="020B0604020202020204" pitchFamily="34" charset="0"/>
              </a:defRPr>
            </a:lvl1pPr>
          </a:lstStyle>
          <a:p>
            <a:fld id="{9A1CCE83-2C51-433C-92AC-22AAA9585990}" type="slidenum">
              <a:rPr lang="cs-CZ" smtClean="0"/>
              <a:pPr/>
              <a:t>‹#›</a:t>
            </a:fld>
            <a:endParaRPr lang="cs-CZ" dirty="0"/>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951" y="6144951"/>
            <a:ext cx="713049" cy="713049"/>
          </a:xfrm>
          <a:prstGeom prst="rect">
            <a:avLst/>
          </a:prstGeom>
        </p:spPr>
      </p:pic>
    </p:spTree>
    <p:extLst>
      <p:ext uri="{BB962C8B-B14F-4D97-AF65-F5344CB8AC3E}">
        <p14:creationId xmlns:p14="http://schemas.microsoft.com/office/powerpoint/2010/main" val="12877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 y="7605"/>
            <a:ext cx="9129639" cy="6850395"/>
          </a:xfrm>
          <a:prstGeom prst="rect">
            <a:avLst/>
          </a:prstGeom>
        </p:spPr>
      </p:pic>
      <p:sp>
        <p:nvSpPr>
          <p:cNvPr id="2" name="Nadpis 1"/>
          <p:cNvSpPr>
            <a:spLocks noGrp="1"/>
          </p:cNvSpPr>
          <p:nvPr>
            <p:ph type="title" hasCustomPrompt="1"/>
          </p:nvPr>
        </p:nvSpPr>
        <p:spPr>
          <a:xfrm>
            <a:off x="598516" y="2589167"/>
            <a:ext cx="5087389" cy="1077218"/>
          </a:xfrm>
        </p:spPr>
        <p:txBody>
          <a:bodyPr anchor="t" anchorCtr="0">
            <a:spAutoFit/>
          </a:bodyPr>
          <a:lstStyle>
            <a:lvl1pPr>
              <a:lnSpc>
                <a:spcPct val="80000"/>
              </a:lnSpc>
              <a:defRPr sz="8000" cap="all" baseline="0">
                <a:latin typeface="Arial Black" panose="020B0A04020102020204" pitchFamily="34" charset="0"/>
              </a:defRPr>
            </a:lvl1pPr>
          </a:lstStyle>
          <a:p>
            <a:r>
              <a:rPr lang="cs-CZ" dirty="0" smtClean="0"/>
              <a:t>01</a:t>
            </a:r>
            <a:endParaRPr lang="cs-CZ" dirty="0"/>
          </a:p>
        </p:txBody>
      </p:sp>
      <p:pic>
        <p:nvPicPr>
          <p:cNvPr id="4" name="Obrázek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0951" y="6144951"/>
            <a:ext cx="713049" cy="713049"/>
          </a:xfrm>
          <a:prstGeom prst="rect">
            <a:avLst/>
          </a:prstGeom>
        </p:spPr>
      </p:pic>
      <p:sp>
        <p:nvSpPr>
          <p:cNvPr id="5" name="Zástupný symbol pro text 4"/>
          <p:cNvSpPr>
            <a:spLocks noGrp="1"/>
          </p:cNvSpPr>
          <p:nvPr>
            <p:ph type="body" sz="quarter" idx="10" hasCustomPrompt="1"/>
          </p:nvPr>
        </p:nvSpPr>
        <p:spPr>
          <a:xfrm>
            <a:off x="601663" y="3701018"/>
            <a:ext cx="5100637" cy="535531"/>
          </a:xfrm>
        </p:spPr>
        <p:txBody>
          <a:bodyPr anchor="ctr" anchorCtr="0">
            <a:spAutoFit/>
          </a:bodyPr>
          <a:lstStyle>
            <a:lvl1pPr marL="0" indent="0">
              <a:buFontTx/>
              <a:buNone/>
              <a:defRPr sz="3200" b="0" i="0">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
                <a:srgbClr val="72BF44"/>
              </a:buClr>
              <a:buSzTx/>
              <a:buFont typeface="Arial" panose="020B0604020202020204" pitchFamily="34" charset="0"/>
              <a:buNone/>
              <a:tabLst/>
              <a:defRPr/>
            </a:pPr>
            <a:r>
              <a:rPr lang="cs-CZ" dirty="0" smtClean="0"/>
              <a:t>PODNADPIS</a:t>
            </a:r>
            <a:endParaRPr lang="cs-CZ" dirty="0"/>
          </a:p>
        </p:txBody>
      </p:sp>
    </p:spTree>
    <p:extLst>
      <p:ext uri="{BB962C8B-B14F-4D97-AF65-F5344CB8AC3E}">
        <p14:creationId xmlns:p14="http://schemas.microsoft.com/office/powerpoint/2010/main" val="136895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grafie">
    <p:spTree>
      <p:nvGrpSpPr>
        <p:cNvPr id="1" name=""/>
        <p:cNvGrpSpPr/>
        <p:nvPr/>
      </p:nvGrpSpPr>
      <p:grpSpPr>
        <a:xfrm>
          <a:off x="0" y="0"/>
          <a:ext cx="0" cy="0"/>
          <a:chOff x="0" y="0"/>
          <a:chExt cx="0" cy="0"/>
        </a:xfrm>
      </p:grpSpPr>
      <p:sp>
        <p:nvSpPr>
          <p:cNvPr id="3" name="Zástupný symbol obrázku 2"/>
          <p:cNvSpPr>
            <a:spLocks noGrp="1"/>
          </p:cNvSpPr>
          <p:nvPr>
            <p:ph type="pic" idx="1"/>
          </p:nvPr>
        </p:nvSpPr>
        <p:spPr>
          <a:xfrm>
            <a:off x="733245" y="767751"/>
            <a:ext cx="7697706" cy="537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cs-CZ" dirty="0"/>
          </a:p>
        </p:txBody>
      </p:sp>
      <p:sp>
        <p:nvSpPr>
          <p:cNvPr id="6" name="Zástupný symbol pro text 5"/>
          <p:cNvSpPr>
            <a:spLocks noGrp="1"/>
          </p:cNvSpPr>
          <p:nvPr>
            <p:ph type="body" sz="quarter" idx="13" hasCustomPrompt="1"/>
          </p:nvPr>
        </p:nvSpPr>
        <p:spPr>
          <a:xfrm>
            <a:off x="734558" y="5497293"/>
            <a:ext cx="2947978" cy="385472"/>
          </a:xfrm>
          <a:solidFill>
            <a:srgbClr val="72BF44"/>
          </a:solidFill>
        </p:spPr>
        <p:txBody>
          <a:bodyPr wrap="square" tIns="144000" bIns="72000" anchor="ctr" anchorCtr="0">
            <a:noAutofit/>
          </a:bodyPr>
          <a:lstStyle>
            <a:lvl1pPr marL="0" indent="0">
              <a:lnSpc>
                <a:spcPct val="100000"/>
              </a:lnSpc>
              <a:spcBef>
                <a:spcPts val="600"/>
              </a:spcBef>
              <a:spcAft>
                <a:spcPts val="600"/>
              </a:spcAft>
              <a:buFontTx/>
              <a:buNone/>
              <a:defRPr sz="1400" cap="all" baseline="0">
                <a:solidFill>
                  <a:schemeClr val="bg1"/>
                </a:solidFill>
                <a:latin typeface="Arial Black" panose="020B0A04020102020204" pitchFamily="34" charset="0"/>
              </a:defRPr>
            </a:lvl1pPr>
          </a:lstStyle>
          <a:p>
            <a:pPr lvl="0"/>
            <a:r>
              <a:rPr lang="cs-CZ" dirty="0" err="1"/>
              <a:t>Názov</a:t>
            </a:r>
            <a:r>
              <a:rPr lang="cs-CZ" dirty="0"/>
              <a:t> fotografie</a:t>
            </a:r>
          </a:p>
        </p:txBody>
      </p:sp>
      <p:sp>
        <p:nvSpPr>
          <p:cNvPr id="4" name="Zástupný symbol pro text 3"/>
          <p:cNvSpPr>
            <a:spLocks noGrp="1"/>
          </p:cNvSpPr>
          <p:nvPr>
            <p:ph type="body" sz="half" idx="2" hasCustomPrompt="1"/>
          </p:nvPr>
        </p:nvSpPr>
        <p:spPr>
          <a:xfrm>
            <a:off x="733358" y="5893827"/>
            <a:ext cx="2949178" cy="253191"/>
          </a:xfrm>
          <a:solidFill>
            <a:srgbClr val="72BF44"/>
          </a:solidFill>
        </p:spPr>
        <p:txBody>
          <a:bodyPr tIns="54000" bIns="216000">
            <a:noAutofit/>
          </a:bodyPr>
          <a:lstStyle>
            <a:lvl1pPr marL="0" indent="0">
              <a:lnSpc>
                <a:spcPct val="100000"/>
              </a:lnSpc>
              <a:buNone/>
              <a:defRPr sz="12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Popis fotografie</a:t>
            </a:r>
          </a:p>
        </p:txBody>
      </p:sp>
      <p:sp>
        <p:nvSpPr>
          <p:cNvPr id="9" name="Zástupný symbol pro datum 4"/>
          <p:cNvSpPr>
            <a:spLocks noGrp="1"/>
          </p:cNvSpPr>
          <p:nvPr>
            <p:ph type="dt" sz="half" idx="19"/>
          </p:nvPr>
        </p:nvSpPr>
        <p:spPr>
          <a:xfrm>
            <a:off x="1045177" y="6356349"/>
            <a:ext cx="2057400" cy="365125"/>
          </a:xfrm>
        </p:spPr>
        <p:txBody>
          <a:bodyPr/>
          <a:lstStyle>
            <a:lvl1pPr>
              <a:defRPr sz="1000"/>
            </a:lvl1pPr>
          </a:lstStyle>
          <a:p>
            <a:r>
              <a:rPr lang="cs-CZ" smtClean="0"/>
              <a:t>| </a:t>
            </a:r>
            <a:fld id="{16F15EBE-C22A-BB4C-B05E-69C375D934D6}" type="datetime1">
              <a:rPr lang="cs-CZ" smtClean="0"/>
              <a:t>03.12.2019</a:t>
            </a:fld>
            <a:endParaRPr lang="cs-CZ" dirty="0"/>
          </a:p>
        </p:txBody>
      </p:sp>
      <p:sp>
        <p:nvSpPr>
          <p:cNvPr id="11" name="Zástupný symbol pro číslo snímku 10"/>
          <p:cNvSpPr>
            <a:spLocks noGrp="1"/>
          </p:cNvSpPr>
          <p:nvPr>
            <p:ph type="sldNum" sz="quarter" idx="12"/>
          </p:nvPr>
        </p:nvSpPr>
        <p:spPr>
          <a:xfrm>
            <a:off x="742954" y="6356349"/>
            <a:ext cx="458278" cy="365125"/>
          </a:xfrm>
        </p:spPr>
        <p:txBody>
          <a:bodyPr/>
          <a:lstStyle>
            <a:lvl1pPr algn="r">
              <a:defRPr sz="1000" b="1">
                <a:latin typeface="Arial" panose="020B0604020202020204" pitchFamily="34" charset="0"/>
                <a:cs typeface="Arial" panose="020B0604020202020204" pitchFamily="34" charset="0"/>
              </a:defRPr>
            </a:lvl1pPr>
          </a:lstStyle>
          <a:p>
            <a:fld id="{9A1CCE83-2C51-433C-92AC-22AAA9585990}" type="slidenum">
              <a:rPr lang="cs-CZ" smtClean="0"/>
              <a:pPr/>
              <a:t>‹#›</a:t>
            </a:fld>
            <a:endParaRPr lang="cs-CZ" dirty="0"/>
          </a:p>
        </p:txBody>
      </p:sp>
      <p:pic>
        <p:nvPicPr>
          <p:cNvPr id="8" name="Obráze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951" y="6144951"/>
            <a:ext cx="713049" cy="713049"/>
          </a:xfrm>
          <a:prstGeom prst="rect">
            <a:avLst/>
          </a:prstGeom>
        </p:spPr>
      </p:pic>
    </p:spTree>
    <p:extLst>
      <p:ext uri="{BB962C8B-B14F-4D97-AF65-F5344CB8AC3E}">
        <p14:creationId xmlns:p14="http://schemas.microsoft.com/office/powerpoint/2010/main" val="82361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16102" y="2257727"/>
            <a:ext cx="3579853" cy="3040476"/>
          </a:xfrm>
        </p:spPr>
        <p:txBody>
          <a:bodyPr anchor="t">
            <a:noAutofit/>
          </a:bodyPr>
          <a:lstStyle>
            <a:lvl1pPr marL="0" indent="0" algn="l">
              <a:buClr>
                <a:srgbClr val="72BF44"/>
              </a:buClr>
              <a:buFont typeface="Arial" panose="020B0604020202020204" pitchFamily="34" charset="0"/>
              <a:buNone/>
              <a:defRPr sz="1400">
                <a:latin typeface="Arial" panose="020B0604020202020204" pitchFamily="34" charset="0"/>
                <a:cs typeface="Arial" panose="020B0604020202020204" pitchFamily="34" charset="0"/>
              </a:defRPr>
            </a:lvl1pPr>
          </a:lstStyle>
          <a:p>
            <a:r>
              <a:rPr lang="cs-CZ" dirty="0"/>
              <a:t>Kliknutím vložíte text.</a:t>
            </a:r>
          </a:p>
        </p:txBody>
      </p:sp>
      <p:sp>
        <p:nvSpPr>
          <p:cNvPr id="3" name="Zástupný symbol pro text 2"/>
          <p:cNvSpPr>
            <a:spLocks noGrp="1"/>
          </p:cNvSpPr>
          <p:nvPr>
            <p:ph type="body" idx="1" hasCustomPrompt="1"/>
          </p:nvPr>
        </p:nvSpPr>
        <p:spPr>
          <a:xfrm>
            <a:off x="716102" y="1681163"/>
            <a:ext cx="3579853" cy="354671"/>
          </a:xfrm>
        </p:spPr>
        <p:txBody>
          <a:bodyPr anchor="b">
            <a:normAutofit/>
          </a:bodyPr>
          <a:lstStyle>
            <a:lvl1pPr marL="0" indent="0">
              <a:buNone/>
              <a:defRPr sz="1400" b="1" cap="all"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p>
        </p:txBody>
      </p:sp>
      <p:sp>
        <p:nvSpPr>
          <p:cNvPr id="5" name="Zástupný symbol pro text 4"/>
          <p:cNvSpPr>
            <a:spLocks noGrp="1"/>
          </p:cNvSpPr>
          <p:nvPr>
            <p:ph type="body" sz="quarter" idx="3" hasCustomPrompt="1"/>
          </p:nvPr>
        </p:nvSpPr>
        <p:spPr>
          <a:xfrm>
            <a:off x="4629151" y="1681163"/>
            <a:ext cx="3798858" cy="354671"/>
          </a:xfrm>
        </p:spPr>
        <p:txBody>
          <a:bodyPr anchor="b">
            <a:normAutofit/>
          </a:bodyPr>
          <a:lstStyle>
            <a:lvl1pPr marL="0" indent="0">
              <a:buNone/>
              <a:defRPr sz="1400" b="1" cap="all"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p>
        </p:txBody>
      </p:sp>
      <p:sp>
        <p:nvSpPr>
          <p:cNvPr id="16" name="Zástupný symbol pro text 15"/>
          <p:cNvSpPr>
            <a:spLocks noGrp="1"/>
          </p:cNvSpPr>
          <p:nvPr>
            <p:ph type="body" sz="quarter" idx="13" hasCustomPrompt="1"/>
          </p:nvPr>
        </p:nvSpPr>
        <p:spPr>
          <a:xfrm>
            <a:off x="4629150" y="2257728"/>
            <a:ext cx="3798858" cy="3040475"/>
          </a:xfrm>
        </p:spPr>
        <p:txBody>
          <a:bodyPr>
            <a:noAutofit/>
          </a:bodyPr>
          <a:lstStyle>
            <a:lvl1pPr marL="0" indent="0">
              <a:buFontTx/>
              <a:buNone/>
              <a:defRPr sz="1400">
                <a:latin typeface="Arial" panose="020B0604020202020204" pitchFamily="34" charset="0"/>
                <a:cs typeface="Arial" panose="020B0604020202020204" pitchFamily="34" charset="0"/>
              </a:defRPr>
            </a:lvl1pPr>
          </a:lstStyle>
          <a:p>
            <a:pPr lvl="0"/>
            <a:r>
              <a:rPr lang="cs-CZ" dirty="0"/>
              <a:t>Kliknutím vložíte text.</a:t>
            </a:r>
          </a:p>
        </p:txBody>
      </p:sp>
      <p:sp>
        <p:nvSpPr>
          <p:cNvPr id="14" name="Zástupný symbol pro text 4"/>
          <p:cNvSpPr>
            <a:spLocks noGrp="1"/>
          </p:cNvSpPr>
          <p:nvPr>
            <p:ph type="body" sz="quarter" idx="17" hasCustomPrompt="1"/>
          </p:nvPr>
        </p:nvSpPr>
        <p:spPr>
          <a:xfrm>
            <a:off x="0" y="495050"/>
            <a:ext cx="8428038" cy="786971"/>
          </a:xfrm>
          <a:solidFill>
            <a:schemeClr val="accent4">
              <a:lumMod val="75000"/>
            </a:schemeClr>
          </a:solidFill>
        </p:spPr>
        <p:txBody>
          <a:bodyPr lIns="828000" tIns="288000">
            <a:normAutofit/>
          </a:bodyPr>
          <a:lstStyle>
            <a:lvl1pPr marL="0" indent="0">
              <a:buFontTx/>
              <a:buNone/>
              <a:defRPr sz="2000" cap="all" baseline="0">
                <a:solidFill>
                  <a:schemeClr val="tx1"/>
                </a:solidFill>
                <a:latin typeface="Arial Black" panose="020B0A04020102020204" pitchFamily="34" charset="0"/>
              </a:defRPr>
            </a:lvl1pPr>
          </a:lstStyle>
          <a:p>
            <a:pPr lvl="0"/>
            <a:r>
              <a:rPr lang="cs-CZ" dirty="0"/>
              <a:t>Nadpis</a:t>
            </a:r>
          </a:p>
        </p:txBody>
      </p:sp>
      <p:sp>
        <p:nvSpPr>
          <p:cNvPr id="12" name="Zástupný symbol pro datum 4"/>
          <p:cNvSpPr>
            <a:spLocks noGrp="1"/>
          </p:cNvSpPr>
          <p:nvPr>
            <p:ph type="dt" sz="half" idx="19"/>
          </p:nvPr>
        </p:nvSpPr>
        <p:spPr>
          <a:xfrm>
            <a:off x="1045177" y="6356349"/>
            <a:ext cx="2057400" cy="365125"/>
          </a:xfrm>
        </p:spPr>
        <p:txBody>
          <a:bodyPr/>
          <a:lstStyle>
            <a:lvl1pPr>
              <a:defRPr sz="1000"/>
            </a:lvl1pPr>
          </a:lstStyle>
          <a:p>
            <a:r>
              <a:rPr lang="cs-CZ"/>
              <a:t>| </a:t>
            </a:r>
            <a:fld id="{27A104E7-B8AB-4F45-A612-A86E87D89EFE}" type="datetime1">
              <a:rPr lang="cs-CZ" smtClean="0"/>
              <a:t>03.12.2019</a:t>
            </a:fld>
            <a:endParaRPr lang="cs-CZ" dirty="0"/>
          </a:p>
        </p:txBody>
      </p:sp>
      <p:sp>
        <p:nvSpPr>
          <p:cNvPr id="15" name="Zástupný symbol pro číslo snímku 10"/>
          <p:cNvSpPr>
            <a:spLocks noGrp="1"/>
          </p:cNvSpPr>
          <p:nvPr>
            <p:ph type="sldNum" sz="quarter" idx="12"/>
          </p:nvPr>
        </p:nvSpPr>
        <p:spPr>
          <a:xfrm>
            <a:off x="742954" y="6356349"/>
            <a:ext cx="458278" cy="365125"/>
          </a:xfrm>
        </p:spPr>
        <p:txBody>
          <a:bodyPr/>
          <a:lstStyle>
            <a:lvl1pPr algn="r">
              <a:defRPr sz="1000" b="1">
                <a:latin typeface="Arial" panose="020B0604020202020204" pitchFamily="34" charset="0"/>
                <a:cs typeface="Arial" panose="020B0604020202020204" pitchFamily="34" charset="0"/>
              </a:defRPr>
            </a:lvl1pPr>
          </a:lstStyle>
          <a:p>
            <a:fld id="{9A1CCE83-2C51-433C-92AC-22AAA9585990}" type="slidenum">
              <a:rPr lang="cs-CZ" smtClean="0"/>
              <a:pPr/>
              <a:t>‹#›</a:t>
            </a:fld>
            <a:endParaRPr lang="cs-CZ" dirty="0"/>
          </a:p>
        </p:txBody>
      </p:sp>
      <p:pic>
        <p:nvPicPr>
          <p:cNvPr id="10" name="Obráze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951" y="6144951"/>
            <a:ext cx="713049" cy="713049"/>
          </a:xfrm>
          <a:prstGeom prst="rect">
            <a:avLst/>
          </a:prstGeom>
        </p:spPr>
      </p:pic>
    </p:spTree>
    <p:extLst>
      <p:ext uri="{BB962C8B-B14F-4D97-AF65-F5344CB8AC3E}">
        <p14:creationId xmlns:p14="http://schemas.microsoft.com/office/powerpoint/2010/main" val="43149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ři sloupce">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16102" y="2257727"/>
            <a:ext cx="2225506" cy="3040476"/>
          </a:xfrm>
        </p:spPr>
        <p:txBody>
          <a:bodyPr anchor="t">
            <a:normAutofit/>
          </a:bodyPr>
          <a:lstStyle>
            <a:lvl1pPr marL="0" indent="0" algn="l">
              <a:buClr>
                <a:srgbClr val="72BF44"/>
              </a:buClr>
              <a:buFont typeface="Arial" panose="020B0604020202020204" pitchFamily="34" charset="0"/>
              <a:buNone/>
              <a:defRPr sz="1400">
                <a:latin typeface="Arial" panose="020B0604020202020204" pitchFamily="34" charset="0"/>
                <a:cs typeface="Arial" panose="020B0604020202020204" pitchFamily="34" charset="0"/>
              </a:defRPr>
            </a:lvl1pPr>
          </a:lstStyle>
          <a:p>
            <a:r>
              <a:rPr lang="cs-CZ" dirty="0"/>
              <a:t>Kliknutím vložíte text.</a:t>
            </a:r>
          </a:p>
        </p:txBody>
      </p:sp>
      <p:sp>
        <p:nvSpPr>
          <p:cNvPr id="3" name="Zástupný symbol pro text 2"/>
          <p:cNvSpPr>
            <a:spLocks noGrp="1"/>
          </p:cNvSpPr>
          <p:nvPr>
            <p:ph type="body" idx="1" hasCustomPrompt="1"/>
          </p:nvPr>
        </p:nvSpPr>
        <p:spPr>
          <a:xfrm>
            <a:off x="716102" y="1681163"/>
            <a:ext cx="2225505" cy="354671"/>
          </a:xfrm>
        </p:spPr>
        <p:txBody>
          <a:bodyPr anchor="b">
            <a:normAutofit/>
          </a:bodyPr>
          <a:lstStyle>
            <a:lvl1pPr marL="0" indent="0">
              <a:buNone/>
              <a:defRPr sz="1400" b="1" cap="all"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p>
        </p:txBody>
      </p:sp>
      <p:sp>
        <p:nvSpPr>
          <p:cNvPr id="16" name="Zástupný symbol pro text 15"/>
          <p:cNvSpPr>
            <a:spLocks noGrp="1"/>
          </p:cNvSpPr>
          <p:nvPr>
            <p:ph type="body" sz="quarter" idx="13" hasCustomPrompt="1"/>
          </p:nvPr>
        </p:nvSpPr>
        <p:spPr>
          <a:xfrm>
            <a:off x="3300685" y="2257728"/>
            <a:ext cx="2392751" cy="3040475"/>
          </a:xfrm>
        </p:spPr>
        <p:txBody>
          <a:bodyPr>
            <a:normAutofit/>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stStyle>
          <a:p>
            <a:pPr lvl="0"/>
            <a:r>
              <a:rPr lang="cs-CZ" dirty="0"/>
              <a:t>Kliknutím vložíte text.</a:t>
            </a:r>
          </a:p>
        </p:txBody>
      </p:sp>
      <p:sp>
        <p:nvSpPr>
          <p:cNvPr id="9" name="Zástupný symbol pro text 4"/>
          <p:cNvSpPr>
            <a:spLocks noGrp="1"/>
          </p:cNvSpPr>
          <p:nvPr>
            <p:ph type="body" sz="quarter" idx="14" hasCustomPrompt="1"/>
          </p:nvPr>
        </p:nvSpPr>
        <p:spPr>
          <a:xfrm>
            <a:off x="6035257" y="1698415"/>
            <a:ext cx="2392751" cy="354671"/>
          </a:xfrm>
        </p:spPr>
        <p:txBody>
          <a:bodyPr anchor="b">
            <a:normAutofit/>
          </a:bodyPr>
          <a:lstStyle>
            <a:lvl1pPr marL="0" indent="0">
              <a:buNone/>
              <a:defRPr sz="1400" b="1" cap="all"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p>
        </p:txBody>
      </p:sp>
      <p:sp>
        <p:nvSpPr>
          <p:cNvPr id="11" name="Zástupný symbol pro text 2"/>
          <p:cNvSpPr>
            <a:spLocks noGrp="1"/>
          </p:cNvSpPr>
          <p:nvPr>
            <p:ph type="body" idx="15" hasCustomPrompt="1"/>
          </p:nvPr>
        </p:nvSpPr>
        <p:spPr>
          <a:xfrm>
            <a:off x="3300686" y="1693607"/>
            <a:ext cx="2392751" cy="354671"/>
          </a:xfrm>
        </p:spPr>
        <p:txBody>
          <a:bodyPr anchor="b">
            <a:normAutofit/>
          </a:bodyPr>
          <a:lstStyle>
            <a:lvl1pPr marL="0" indent="0">
              <a:buNone/>
              <a:defRPr sz="1400" b="1" cap="all"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p>
        </p:txBody>
      </p:sp>
      <p:sp>
        <p:nvSpPr>
          <p:cNvPr id="6" name="Zástupný symbol pro text 5"/>
          <p:cNvSpPr>
            <a:spLocks noGrp="1"/>
          </p:cNvSpPr>
          <p:nvPr>
            <p:ph type="body" sz="quarter" idx="16" hasCustomPrompt="1"/>
          </p:nvPr>
        </p:nvSpPr>
        <p:spPr>
          <a:xfrm>
            <a:off x="6035675" y="2257425"/>
            <a:ext cx="2392363" cy="3040063"/>
          </a:xfrm>
        </p:spPr>
        <p:txBody>
          <a:bodyPr>
            <a:normAutofit/>
          </a:bodyPr>
          <a:lstStyle>
            <a:lvl1pPr marL="0" indent="0">
              <a:buNone/>
              <a:defRPr sz="1400" baseline="0">
                <a:latin typeface="Arial" panose="020B0604020202020204" pitchFamily="34" charset="0"/>
                <a:cs typeface="Arial" panose="020B0604020202020204" pitchFamily="34" charset="0"/>
              </a:defRPr>
            </a:lvl1pPr>
            <a:lvl2pPr marL="457200" indent="0">
              <a:buNone/>
              <a:defRPr/>
            </a:lvl2pPr>
          </a:lstStyle>
          <a:p>
            <a:pPr lvl="0"/>
            <a:r>
              <a:rPr lang="cs-CZ" dirty="0"/>
              <a:t>Kliknutím vložte text.</a:t>
            </a:r>
          </a:p>
        </p:txBody>
      </p:sp>
      <p:sp>
        <p:nvSpPr>
          <p:cNvPr id="5" name="Zástupný symbol pro text 4"/>
          <p:cNvSpPr>
            <a:spLocks noGrp="1"/>
          </p:cNvSpPr>
          <p:nvPr>
            <p:ph type="body" sz="quarter" idx="17" hasCustomPrompt="1"/>
          </p:nvPr>
        </p:nvSpPr>
        <p:spPr>
          <a:xfrm>
            <a:off x="0" y="495050"/>
            <a:ext cx="8428038" cy="786971"/>
          </a:xfrm>
          <a:solidFill>
            <a:schemeClr val="accent4">
              <a:lumMod val="75000"/>
            </a:schemeClr>
          </a:solidFill>
        </p:spPr>
        <p:txBody>
          <a:bodyPr lIns="828000" tIns="288000">
            <a:normAutofit/>
          </a:bodyPr>
          <a:lstStyle>
            <a:lvl1pPr marL="0" indent="0">
              <a:buFontTx/>
              <a:buNone/>
              <a:defRPr sz="2000" cap="all" baseline="0">
                <a:solidFill>
                  <a:schemeClr val="tx1"/>
                </a:solidFill>
                <a:latin typeface="Arial Black" panose="020B0A04020102020204" pitchFamily="34" charset="0"/>
              </a:defRPr>
            </a:lvl1pPr>
          </a:lstStyle>
          <a:p>
            <a:pPr lvl="0"/>
            <a:r>
              <a:rPr lang="cs-CZ" dirty="0"/>
              <a:t>Nadpis</a:t>
            </a:r>
          </a:p>
        </p:txBody>
      </p:sp>
      <p:sp>
        <p:nvSpPr>
          <p:cNvPr id="13" name="Zástupný symbol pro datum 4"/>
          <p:cNvSpPr>
            <a:spLocks noGrp="1"/>
          </p:cNvSpPr>
          <p:nvPr>
            <p:ph type="dt" sz="half" idx="19"/>
          </p:nvPr>
        </p:nvSpPr>
        <p:spPr>
          <a:xfrm>
            <a:off x="1045177" y="6356349"/>
            <a:ext cx="2057400" cy="365125"/>
          </a:xfrm>
        </p:spPr>
        <p:txBody>
          <a:bodyPr/>
          <a:lstStyle>
            <a:lvl1pPr>
              <a:defRPr sz="1000"/>
            </a:lvl1pPr>
          </a:lstStyle>
          <a:p>
            <a:r>
              <a:rPr lang="cs-CZ"/>
              <a:t>| </a:t>
            </a:r>
            <a:fld id="{9376D90D-6BC8-974C-B808-CBB4526FF0D0}" type="datetime1">
              <a:rPr lang="cs-CZ" smtClean="0"/>
              <a:t>03.12.2019</a:t>
            </a:fld>
            <a:endParaRPr lang="cs-CZ" dirty="0"/>
          </a:p>
        </p:txBody>
      </p:sp>
      <p:sp>
        <p:nvSpPr>
          <p:cNvPr id="14" name="Zástupný symbol pro číslo snímku 10"/>
          <p:cNvSpPr>
            <a:spLocks noGrp="1"/>
          </p:cNvSpPr>
          <p:nvPr>
            <p:ph type="sldNum" sz="quarter" idx="12"/>
          </p:nvPr>
        </p:nvSpPr>
        <p:spPr>
          <a:xfrm>
            <a:off x="742954" y="6356349"/>
            <a:ext cx="458278" cy="365125"/>
          </a:xfrm>
        </p:spPr>
        <p:txBody>
          <a:bodyPr/>
          <a:lstStyle>
            <a:lvl1pPr algn="r">
              <a:defRPr sz="1000" b="1">
                <a:latin typeface="Arial" panose="020B0604020202020204" pitchFamily="34" charset="0"/>
                <a:cs typeface="Arial" panose="020B0604020202020204" pitchFamily="34" charset="0"/>
              </a:defRPr>
            </a:lvl1pPr>
          </a:lstStyle>
          <a:p>
            <a:fld id="{9A1CCE83-2C51-433C-92AC-22AAA9585990}" type="slidenum">
              <a:rPr lang="cs-CZ" smtClean="0"/>
              <a:pPr/>
              <a:t>‹#›</a:t>
            </a:fld>
            <a:endParaRPr lang="cs-CZ" dirty="0"/>
          </a:p>
        </p:txBody>
      </p:sp>
      <p:pic>
        <p:nvPicPr>
          <p:cNvPr id="12" name="Obráze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951" y="6144951"/>
            <a:ext cx="713049" cy="713049"/>
          </a:xfrm>
          <a:prstGeom prst="rect">
            <a:avLst/>
          </a:prstGeom>
        </p:spPr>
      </p:pic>
    </p:spTree>
    <p:extLst>
      <p:ext uri="{BB962C8B-B14F-4D97-AF65-F5344CB8AC3E}">
        <p14:creationId xmlns:p14="http://schemas.microsoft.com/office/powerpoint/2010/main" val="308054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af">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36600" y="631827"/>
            <a:ext cx="7691408" cy="384174"/>
          </a:xfrm>
        </p:spPr>
        <p:txBody>
          <a:bodyPr>
            <a:normAutofit/>
          </a:bodyPr>
          <a:lstStyle>
            <a:lvl1pPr>
              <a:defRPr sz="1400" cap="all" baseline="0">
                <a:latin typeface="Arial Black" panose="020B0A04020102020204" pitchFamily="34" charset="0"/>
                <a:cs typeface="Arial" panose="020B0604020202020204" pitchFamily="34" charset="0"/>
              </a:defRPr>
            </a:lvl1pPr>
          </a:lstStyle>
          <a:p>
            <a:r>
              <a:rPr lang="cs-CZ" dirty="0" err="1"/>
              <a:t>Názov</a:t>
            </a:r>
            <a:r>
              <a:rPr lang="cs-CZ" dirty="0"/>
              <a:t> grafu / podstránky</a:t>
            </a:r>
          </a:p>
        </p:txBody>
      </p:sp>
      <p:sp>
        <p:nvSpPr>
          <p:cNvPr id="7" name="Zástupný symbol pro text 6"/>
          <p:cNvSpPr>
            <a:spLocks noGrp="1"/>
          </p:cNvSpPr>
          <p:nvPr>
            <p:ph type="body" sz="quarter" idx="13"/>
          </p:nvPr>
        </p:nvSpPr>
        <p:spPr>
          <a:xfrm>
            <a:off x="736600" y="1270000"/>
            <a:ext cx="7691408" cy="825500"/>
          </a:xfrm>
        </p:spPr>
        <p:txBody>
          <a:bodyPr>
            <a:normAutofit/>
          </a:bodyPr>
          <a:lstStyle>
            <a:lvl1pPr marL="0" indent="0">
              <a:buFontTx/>
              <a:buNone/>
              <a:defRPr sz="1400">
                <a:latin typeface="Arial" panose="020B0604020202020204" pitchFamily="34" charset="0"/>
                <a:cs typeface="Arial" panose="020B0604020202020204" pitchFamily="34" charset="0"/>
              </a:defRPr>
            </a:lvl1pPr>
          </a:lstStyle>
          <a:p>
            <a:pPr lvl="0"/>
            <a:r>
              <a:rPr lang="sk-SK" smtClean="0"/>
              <a:t>Upravte štýl predlohy textu.</a:t>
            </a:r>
          </a:p>
        </p:txBody>
      </p:sp>
      <p:sp>
        <p:nvSpPr>
          <p:cNvPr id="10" name="Zástupný symbol pro graf 9"/>
          <p:cNvSpPr>
            <a:spLocks noGrp="1"/>
          </p:cNvSpPr>
          <p:nvPr>
            <p:ph type="chart" sz="quarter" idx="14"/>
          </p:nvPr>
        </p:nvSpPr>
        <p:spPr>
          <a:xfrm>
            <a:off x="736600" y="2374900"/>
            <a:ext cx="7691438" cy="2844800"/>
          </a:xfrm>
        </p:spPr>
        <p:txBody>
          <a:bodyPr>
            <a:normAutofit/>
          </a:bodyPr>
          <a:lstStyle>
            <a:lvl1pPr marL="0" indent="0">
              <a:buNone/>
              <a:defRPr sz="1400">
                <a:latin typeface="Arial" panose="020B0604020202020204" pitchFamily="34" charset="0"/>
                <a:cs typeface="Arial" panose="020B0604020202020204" pitchFamily="34" charset="0"/>
              </a:defRPr>
            </a:lvl1pPr>
          </a:lstStyle>
          <a:p>
            <a:r>
              <a:rPr lang="sk-SK" smtClean="0"/>
              <a:t>Ak chcete pridať graf, kliknite na ikonu</a:t>
            </a:r>
            <a:endParaRPr lang="cs-CZ" dirty="0"/>
          </a:p>
        </p:txBody>
      </p:sp>
      <p:sp>
        <p:nvSpPr>
          <p:cNvPr id="11" name="Zástupný symbol pro datum 4"/>
          <p:cNvSpPr>
            <a:spLocks noGrp="1"/>
          </p:cNvSpPr>
          <p:nvPr>
            <p:ph type="dt" sz="half" idx="19"/>
          </p:nvPr>
        </p:nvSpPr>
        <p:spPr>
          <a:xfrm>
            <a:off x="1045177" y="6356349"/>
            <a:ext cx="2057400" cy="365125"/>
          </a:xfrm>
        </p:spPr>
        <p:txBody>
          <a:bodyPr/>
          <a:lstStyle>
            <a:lvl1pPr>
              <a:defRPr sz="1000"/>
            </a:lvl1pPr>
          </a:lstStyle>
          <a:p>
            <a:r>
              <a:rPr lang="cs-CZ"/>
              <a:t>| </a:t>
            </a:r>
            <a:fld id="{8DEDF48C-746A-8447-B06F-EECD99BEC05B}" type="datetime1">
              <a:rPr lang="cs-CZ" smtClean="0"/>
              <a:t>03.12.2019</a:t>
            </a:fld>
            <a:endParaRPr lang="cs-CZ" dirty="0"/>
          </a:p>
        </p:txBody>
      </p:sp>
      <p:sp>
        <p:nvSpPr>
          <p:cNvPr id="12" name="Zástupný symbol pro číslo snímku 10"/>
          <p:cNvSpPr>
            <a:spLocks noGrp="1"/>
          </p:cNvSpPr>
          <p:nvPr>
            <p:ph type="sldNum" sz="quarter" idx="12"/>
          </p:nvPr>
        </p:nvSpPr>
        <p:spPr>
          <a:xfrm>
            <a:off x="742954" y="6356349"/>
            <a:ext cx="458278" cy="365125"/>
          </a:xfrm>
        </p:spPr>
        <p:txBody>
          <a:bodyPr/>
          <a:lstStyle>
            <a:lvl1pPr algn="r">
              <a:defRPr sz="1000" b="1">
                <a:latin typeface="Arial" panose="020B0604020202020204" pitchFamily="34" charset="0"/>
                <a:cs typeface="Arial" panose="020B0604020202020204" pitchFamily="34" charset="0"/>
              </a:defRPr>
            </a:lvl1pPr>
          </a:lstStyle>
          <a:p>
            <a:fld id="{9A1CCE83-2C51-433C-92AC-22AAA9585990}" type="slidenum">
              <a:rPr lang="cs-CZ" smtClean="0"/>
              <a:pPr/>
              <a:t>‹#›</a:t>
            </a:fld>
            <a:endParaRPr lang="cs-CZ" dirty="0"/>
          </a:p>
        </p:txBody>
      </p:sp>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951" y="6144951"/>
            <a:ext cx="713049" cy="713049"/>
          </a:xfrm>
          <a:prstGeom prst="rect">
            <a:avLst/>
          </a:prstGeom>
        </p:spPr>
      </p:pic>
    </p:spTree>
    <p:extLst>
      <p:ext uri="{BB962C8B-B14F-4D97-AF65-F5344CB8AC3E}">
        <p14:creationId xmlns:p14="http://schemas.microsoft.com/office/powerpoint/2010/main" val="124329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p:txBody>
      </p:sp>
      <p:sp>
        <p:nvSpPr>
          <p:cNvPr id="4" name="Zástupný symbol pro datum 3"/>
          <p:cNvSpPr>
            <a:spLocks noGrp="1"/>
          </p:cNvSpPr>
          <p:nvPr>
            <p:ph type="dt" sz="half" idx="2"/>
          </p:nvPr>
        </p:nvSpPr>
        <p:spPr>
          <a:xfrm>
            <a:off x="3811798"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ADD91-5677-6140-9BE4-FC4D388F3DC2}" type="datetime1">
              <a:rPr lang="cs-CZ" smtClean="0"/>
              <a:t>03.12.2019</a:t>
            </a:fld>
            <a:endParaRPr lang="cs-CZ"/>
          </a:p>
        </p:txBody>
      </p:sp>
      <p:sp>
        <p:nvSpPr>
          <p:cNvPr id="5" name="Zástupný symbol pro zápatí 4"/>
          <p:cNvSpPr>
            <a:spLocks noGrp="1"/>
          </p:cNvSpPr>
          <p:nvPr>
            <p:ph type="ftr" sz="quarter" idx="3"/>
          </p:nvPr>
        </p:nvSpPr>
        <p:spPr>
          <a:xfrm>
            <a:off x="6286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Meno</a:t>
            </a:r>
            <a:endParaRPr lang="cs-CZ" dirty="0"/>
          </a:p>
        </p:txBody>
      </p:sp>
      <p:sp>
        <p:nvSpPr>
          <p:cNvPr id="6" name="Zástupný symbol pro číslo snímk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CCE83-2C51-433C-92AC-22AAA9585990}" type="slidenum">
              <a:rPr lang="cs-CZ" smtClean="0"/>
              <a:t>‹#›</a:t>
            </a:fld>
            <a:endParaRPr lang="cs-CZ"/>
          </a:p>
        </p:txBody>
      </p:sp>
    </p:spTree>
    <p:extLst>
      <p:ext uri="{BB962C8B-B14F-4D97-AF65-F5344CB8AC3E}">
        <p14:creationId xmlns:p14="http://schemas.microsoft.com/office/powerpoint/2010/main" val="1386530166"/>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75" r:id="rId3"/>
    <p:sldLayoutId id="2147483667" r:id="rId4"/>
    <p:sldLayoutId id="2147483660" r:id="rId5"/>
    <p:sldLayoutId id="2147483668" r:id="rId6"/>
    <p:sldLayoutId id="2147483670" r:id="rId7"/>
    <p:sldLayoutId id="2147483671" r:id="rId8"/>
    <p:sldLayoutId id="2147483673" r:id="rId9"/>
    <p:sldLayoutId id="2147483674" r:id="rId10"/>
    <p:sldLayoutId id="2147483676" r:id="rId11"/>
    <p:sldLayoutId id="214748367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2BF4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iea.or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iea.org/"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iea.org/" TargetMode="External"/><Relationship Id="rId2" Type="http://schemas.openxmlformats.org/officeDocument/2006/relationships/image" Target="../media/image8.emf"/><Relationship Id="rId1" Type="http://schemas.openxmlformats.org/officeDocument/2006/relationships/slideLayout" Target="../slideLayouts/slideLayout4.xml"/><Relationship Id="rId6" Type="http://schemas.openxmlformats.org/officeDocument/2006/relationships/hyperlink" Target="https://agsi.gie.eu/#/"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perspectives for underground energy storage in </a:t>
            </a:r>
            <a:r>
              <a:rPr lang="en-US" dirty="0" err="1" smtClean="0"/>
              <a:t>slovakia</a:t>
            </a:r>
            <a:endParaRPr lang="en-US" dirty="0"/>
          </a:p>
        </p:txBody>
      </p:sp>
      <p:sp>
        <p:nvSpPr>
          <p:cNvPr id="3" name="Text Placeholder 2"/>
          <p:cNvSpPr>
            <a:spLocks noGrp="1"/>
          </p:cNvSpPr>
          <p:nvPr>
            <p:ph type="body" idx="1"/>
          </p:nvPr>
        </p:nvSpPr>
        <p:spPr/>
        <p:txBody>
          <a:bodyPr/>
          <a:lstStyle/>
          <a:p>
            <a:r>
              <a:rPr lang="en-US" b="1" dirty="0" smtClean="0"/>
              <a:t>Underground </a:t>
            </a:r>
            <a:r>
              <a:rPr lang="en-US" b="1" dirty="0" smtClean="0"/>
              <a:t>Energy </a:t>
            </a:r>
            <a:r>
              <a:rPr lang="en-US" b="1" dirty="0" smtClean="0"/>
              <a:t>Storage</a:t>
            </a:r>
            <a:r>
              <a:rPr lang="sk-SK" b="1" dirty="0" smtClean="0"/>
              <a:t> IN THE DANUBE REGION</a:t>
            </a:r>
            <a:endParaRPr lang="en-US" dirty="0"/>
          </a:p>
        </p:txBody>
      </p:sp>
      <p:sp>
        <p:nvSpPr>
          <p:cNvPr id="4" name="Text Placeholder 3"/>
          <p:cNvSpPr>
            <a:spLocks noGrp="1"/>
          </p:cNvSpPr>
          <p:nvPr>
            <p:ph type="body" sz="quarter" idx="3"/>
          </p:nvPr>
        </p:nvSpPr>
        <p:spPr/>
        <p:txBody>
          <a:bodyPr/>
          <a:lstStyle/>
          <a:p>
            <a:r>
              <a:rPr lang="sk-SK" dirty="0" smtClean="0"/>
              <a:t>Ladislav Barkoci</a:t>
            </a:r>
            <a:endParaRPr lang="sk-SK" dirty="0"/>
          </a:p>
        </p:txBody>
      </p:sp>
      <p:sp>
        <p:nvSpPr>
          <p:cNvPr id="5" name="Date Placeholder 4"/>
          <p:cNvSpPr>
            <a:spLocks noGrp="1"/>
          </p:cNvSpPr>
          <p:nvPr>
            <p:ph type="dt" sz="half" idx="10"/>
          </p:nvPr>
        </p:nvSpPr>
        <p:spPr/>
        <p:txBody>
          <a:bodyPr/>
          <a:lstStyle/>
          <a:p>
            <a:fld id="{43EADD91-5677-6140-9BE4-FC4D388F3DC2}" type="datetime1">
              <a:rPr lang="cs-CZ" smtClean="0"/>
              <a:pPr/>
              <a:t>03.12.2019</a:t>
            </a:fld>
            <a:endParaRPr lang="cs-CZ" dirty="0"/>
          </a:p>
        </p:txBody>
      </p:sp>
    </p:spTree>
    <p:extLst>
      <p:ext uri="{BB962C8B-B14F-4D97-AF65-F5344CB8AC3E}">
        <p14:creationId xmlns:p14="http://schemas.microsoft.com/office/powerpoint/2010/main" val="621383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901402" y="3146846"/>
            <a:ext cx="1584000" cy="1584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3299379" y="5281474"/>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514645" y="1449071"/>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44186" y="2272022"/>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Zástupný symbol pro text 2"/>
          <p:cNvSpPr>
            <a:spLocks noGrp="1"/>
          </p:cNvSpPr>
          <p:nvPr>
            <p:ph type="body" sz="quarter" idx="18"/>
          </p:nvPr>
        </p:nvSpPr>
        <p:spPr>
          <a:xfrm>
            <a:off x="-6" y="490538"/>
            <a:ext cx="8428038" cy="1339919"/>
          </a:xfrm>
        </p:spPr>
        <p:txBody>
          <a:bodyPr/>
          <a:lstStyle/>
          <a:p>
            <a:r>
              <a:rPr lang="en-GB" b="1" dirty="0" smtClean="0"/>
              <a:t>Research of the large-scale energy storage in the form of hydrogen in the geological structures</a:t>
            </a:r>
            <a:endParaRPr lang="en-GB" dirty="0"/>
          </a:p>
        </p:txBody>
      </p:sp>
      <p:sp>
        <p:nvSpPr>
          <p:cNvPr id="4" name="Zástupný symbol pro datum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Zástupný symbol pro číslo snímku 4"/>
          <p:cNvSpPr>
            <a:spLocks noGrp="1"/>
          </p:cNvSpPr>
          <p:nvPr>
            <p:ph type="sldNum" sz="quarter" idx="12"/>
          </p:nvPr>
        </p:nvSpPr>
        <p:spPr/>
        <p:txBody>
          <a:bodyPr/>
          <a:lstStyle/>
          <a:p>
            <a:fld id="{9A1CCE83-2C51-433C-92AC-22AAA9585990}" type="slidenum">
              <a:rPr lang="cs-CZ" smtClean="0"/>
              <a:pPr/>
              <a:t>10</a:t>
            </a:fld>
            <a:endParaRPr lang="cs-CZ" dirty="0"/>
          </a:p>
        </p:txBody>
      </p:sp>
      <p:sp>
        <p:nvSpPr>
          <p:cNvPr id="17" name="TextBox 16"/>
          <p:cNvSpPr txBox="1"/>
          <p:nvPr/>
        </p:nvSpPr>
        <p:spPr>
          <a:xfrm>
            <a:off x="387142" y="1951851"/>
            <a:ext cx="7877292" cy="1600438"/>
          </a:xfrm>
          <a:prstGeom prst="rect">
            <a:avLst/>
          </a:prstGeom>
          <a:noFill/>
        </p:spPr>
        <p:txBody>
          <a:bodyPr wrap="square" rtlCol="0">
            <a:spAutoFit/>
          </a:bodyPr>
          <a:lstStyle/>
          <a:p>
            <a:pPr>
              <a:buClr>
                <a:schemeClr val="accent1"/>
              </a:buClr>
            </a:pPr>
            <a:r>
              <a:rPr lang="en-GB" sz="1400" b="1" dirty="0" smtClean="0"/>
              <a:t>Project goals: </a:t>
            </a:r>
          </a:p>
          <a:p>
            <a:pPr marL="285750" indent="-285750">
              <a:buClr>
                <a:schemeClr val="accent1"/>
              </a:buClr>
              <a:buFont typeface="Wingdings" panose="05000000000000000000" pitchFamily="2" charset="2"/>
              <a:buChar char="§"/>
            </a:pPr>
            <a:r>
              <a:rPr lang="en-GB" sz="1400" dirty="0" smtClean="0"/>
              <a:t>Identifying, laboratory testing and modelling of the suitable geological objects in Slovakia for hydrogen storage, depending on specific geological conditions as well as the amount of hydrogen mixed with the natural gas</a:t>
            </a:r>
          </a:p>
          <a:p>
            <a:pPr marL="285750" indent="-285750">
              <a:buClr>
                <a:schemeClr val="accent1"/>
              </a:buClr>
              <a:buFont typeface="Wingdings" panose="05000000000000000000" pitchFamily="2" charset="2"/>
              <a:buChar char="§"/>
            </a:pPr>
            <a:r>
              <a:rPr lang="en-GB" sz="1400" dirty="0" smtClean="0"/>
              <a:t>Developing of the methodology to guide candidates interested in field of the energy storage in the form of hydrogen. The methodology should answer which tests needs to be done to allow real physical storage </a:t>
            </a:r>
            <a:endParaRPr lang="en-GB" sz="1400" dirty="0"/>
          </a:p>
        </p:txBody>
      </p:sp>
      <p:pic>
        <p:nvPicPr>
          <p:cNvPr id="7" name="Picture 6"/>
          <p:cNvPicPr>
            <a:picLocks noChangeAspect="1"/>
          </p:cNvPicPr>
          <p:nvPr/>
        </p:nvPicPr>
        <p:blipFill>
          <a:blip r:embed="rId2"/>
          <a:stretch>
            <a:fillRect/>
          </a:stretch>
        </p:blipFill>
        <p:spPr>
          <a:xfrm flipH="1">
            <a:off x="1045177" y="5155868"/>
            <a:ext cx="734372" cy="731108"/>
          </a:xfrm>
          <a:prstGeom prst="rect">
            <a:avLst/>
          </a:prstGeom>
        </p:spPr>
      </p:pic>
      <p:pic>
        <p:nvPicPr>
          <p:cNvPr id="12" name="Picture 11"/>
          <p:cNvPicPr>
            <a:picLocks noChangeAspect="1"/>
          </p:cNvPicPr>
          <p:nvPr/>
        </p:nvPicPr>
        <p:blipFill>
          <a:blip r:embed="rId3"/>
          <a:stretch>
            <a:fillRect/>
          </a:stretch>
        </p:blipFill>
        <p:spPr>
          <a:xfrm>
            <a:off x="2338037" y="3452538"/>
            <a:ext cx="5562600" cy="3352800"/>
          </a:xfrm>
          <a:prstGeom prst="rect">
            <a:avLst/>
          </a:prstGeom>
        </p:spPr>
      </p:pic>
    </p:spTree>
    <p:extLst>
      <p:ext uri="{BB962C8B-B14F-4D97-AF65-F5344CB8AC3E}">
        <p14:creationId xmlns:p14="http://schemas.microsoft.com/office/powerpoint/2010/main" val="157931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3901402" y="3146846"/>
            <a:ext cx="1584000" cy="1584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3299379" y="5281474"/>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p:cNvSpPr/>
          <p:nvPr/>
        </p:nvSpPr>
        <p:spPr>
          <a:xfrm>
            <a:off x="7514645" y="1449071"/>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44186" y="2272022"/>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89436" y="3424931"/>
            <a:ext cx="646227" cy="646227"/>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2577" y="6190514"/>
            <a:ext cx="833251" cy="555362"/>
          </a:xfrm>
          <a:prstGeom prst="rect">
            <a:avLst/>
          </a:prstGeom>
        </p:spPr>
      </p:pic>
      <p:sp>
        <p:nvSpPr>
          <p:cNvPr id="3" name="Text Placeholder 2"/>
          <p:cNvSpPr>
            <a:spLocks noGrp="1"/>
          </p:cNvSpPr>
          <p:nvPr>
            <p:ph type="body" sz="quarter" idx="18"/>
          </p:nvPr>
        </p:nvSpPr>
        <p:spPr>
          <a:xfrm>
            <a:off x="-6" y="490538"/>
            <a:ext cx="8428038" cy="1339919"/>
          </a:xfrm>
        </p:spPr>
        <p:txBody>
          <a:bodyPr/>
          <a:lstStyle/>
          <a:p>
            <a:r>
              <a:rPr lang="en-GB" b="1" dirty="0"/>
              <a:t>Research of the large-scale energy storage in the form of hydrogen in the geological structures</a:t>
            </a:r>
            <a:endParaRPr lang="en-GB" dirty="0"/>
          </a:p>
        </p:txBody>
      </p:sp>
      <p:sp>
        <p:nvSpPr>
          <p:cNvPr id="4" name="Date Placeholder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11</a:t>
            </a:fld>
            <a:endParaRPr lang="cs-CZ" dirty="0"/>
          </a:p>
        </p:txBody>
      </p:sp>
      <p:sp>
        <p:nvSpPr>
          <p:cNvPr id="6" name="Oval 5"/>
          <p:cNvSpPr/>
          <p:nvPr/>
        </p:nvSpPr>
        <p:spPr>
          <a:xfrm>
            <a:off x="256110" y="2845451"/>
            <a:ext cx="2340000" cy="23400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59463" y="4506559"/>
            <a:ext cx="720018" cy="2665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36110" y="3025451"/>
            <a:ext cx="1980000" cy="1980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235323" y="4069416"/>
            <a:ext cx="744927" cy="26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16110" y="3205451"/>
            <a:ext cx="1620000" cy="162000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56110" y="3623016"/>
            <a:ext cx="923371" cy="266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796110" y="3385451"/>
            <a:ext cx="1260000" cy="1260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smtClean="0">
                <a:solidFill>
                  <a:schemeClr val="tx1"/>
                </a:solidFill>
              </a:rPr>
              <a:t>Project structure</a:t>
            </a:r>
            <a:endParaRPr lang="en-GB" sz="1300" dirty="0">
              <a:solidFill>
                <a:schemeClr val="tx1"/>
              </a:solidFill>
            </a:endParaRPr>
          </a:p>
        </p:txBody>
      </p:sp>
      <p:sp>
        <p:nvSpPr>
          <p:cNvPr id="13" name="TextBox 12"/>
          <p:cNvSpPr txBox="1"/>
          <p:nvPr/>
        </p:nvSpPr>
        <p:spPr>
          <a:xfrm>
            <a:off x="2666575" y="3563379"/>
            <a:ext cx="312906" cy="369332"/>
          </a:xfrm>
          <a:prstGeom prst="rect">
            <a:avLst/>
          </a:prstGeom>
          <a:noFill/>
        </p:spPr>
        <p:txBody>
          <a:bodyPr wrap="none" rtlCol="0">
            <a:spAutoFit/>
          </a:bodyPr>
          <a:lstStyle/>
          <a:p>
            <a:r>
              <a:rPr lang="sk-SK" dirty="0" smtClean="0"/>
              <a:t>1</a:t>
            </a:r>
            <a:endParaRPr lang="en-GB" dirty="0"/>
          </a:p>
        </p:txBody>
      </p:sp>
      <p:sp>
        <p:nvSpPr>
          <p:cNvPr id="14" name="TextBox 13"/>
          <p:cNvSpPr txBox="1"/>
          <p:nvPr/>
        </p:nvSpPr>
        <p:spPr>
          <a:xfrm>
            <a:off x="2664959" y="4020436"/>
            <a:ext cx="312906" cy="369332"/>
          </a:xfrm>
          <a:prstGeom prst="rect">
            <a:avLst/>
          </a:prstGeom>
          <a:noFill/>
        </p:spPr>
        <p:txBody>
          <a:bodyPr wrap="none" rtlCol="0">
            <a:spAutoFit/>
          </a:bodyPr>
          <a:lstStyle/>
          <a:p>
            <a:r>
              <a:rPr lang="sk-SK" dirty="0"/>
              <a:t>2</a:t>
            </a:r>
            <a:endParaRPr lang="en-GB" dirty="0"/>
          </a:p>
        </p:txBody>
      </p:sp>
      <p:sp>
        <p:nvSpPr>
          <p:cNvPr id="15" name="TextBox 14"/>
          <p:cNvSpPr txBox="1"/>
          <p:nvPr/>
        </p:nvSpPr>
        <p:spPr>
          <a:xfrm>
            <a:off x="2660111" y="4456119"/>
            <a:ext cx="312906" cy="369332"/>
          </a:xfrm>
          <a:prstGeom prst="rect">
            <a:avLst/>
          </a:prstGeom>
          <a:noFill/>
        </p:spPr>
        <p:txBody>
          <a:bodyPr wrap="none" rtlCol="0">
            <a:spAutoFit/>
          </a:bodyPr>
          <a:lstStyle/>
          <a:p>
            <a:r>
              <a:rPr lang="sk-SK" dirty="0"/>
              <a:t>3</a:t>
            </a:r>
            <a:endParaRPr lang="en-GB" dirty="0"/>
          </a:p>
        </p:txBody>
      </p:sp>
      <p:grpSp>
        <p:nvGrpSpPr>
          <p:cNvPr id="16" name="Group 15"/>
          <p:cNvGrpSpPr/>
          <p:nvPr/>
        </p:nvGrpSpPr>
        <p:grpSpPr>
          <a:xfrm>
            <a:off x="4430681" y="2035936"/>
            <a:ext cx="3056708" cy="1402080"/>
            <a:chOff x="4502331" y="1524001"/>
            <a:chExt cx="3056708" cy="1402080"/>
          </a:xfrm>
        </p:grpSpPr>
        <p:sp>
          <p:nvSpPr>
            <p:cNvPr id="17" name="Rounded Rectangle 16"/>
            <p:cNvSpPr/>
            <p:nvPr/>
          </p:nvSpPr>
          <p:spPr>
            <a:xfrm>
              <a:off x="4502331" y="1524001"/>
              <a:ext cx="2969623" cy="1402080"/>
            </a:xfrm>
            <a:prstGeom prst="roundRect">
              <a:avLst/>
            </a:prstGeom>
            <a:solidFill>
              <a:srgbClr val="43CE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4589416" y="1552424"/>
              <a:ext cx="2969623" cy="1200329"/>
            </a:xfrm>
            <a:prstGeom prst="rect">
              <a:avLst/>
            </a:prstGeom>
            <a:noFill/>
          </p:spPr>
          <p:txBody>
            <a:bodyPr wrap="square" rtlCol="0">
              <a:spAutoFit/>
            </a:bodyPr>
            <a:lstStyle/>
            <a:p>
              <a:r>
                <a:rPr lang="sk-SK" sz="1200" b="1" dirty="0"/>
                <a:t>M</a:t>
              </a:r>
              <a:r>
                <a:rPr lang="en-GB" sz="1200" b="1" dirty="0" err="1" smtClean="0"/>
                <a:t>ain</a:t>
              </a:r>
              <a:r>
                <a:rPr lang="en-GB" sz="1200" b="1" dirty="0" smtClean="0"/>
                <a:t> activities</a:t>
              </a:r>
            </a:p>
            <a:p>
              <a:pPr marL="171450" indent="-171450">
                <a:buFontTx/>
                <a:buChar char="-"/>
              </a:pPr>
              <a:r>
                <a:rPr lang="en-GB" sz="1200" dirty="0" smtClean="0"/>
                <a:t>Research of H</a:t>
              </a:r>
              <a:r>
                <a:rPr lang="en-GB" sz="1200" baseline="-25000" dirty="0" smtClean="0"/>
                <a:t>2</a:t>
              </a:r>
              <a:r>
                <a:rPr lang="en-GB" sz="1200" dirty="0" smtClean="0"/>
                <a:t> impact to the geochemical, mineralogical and geological properties of the reservoir</a:t>
              </a:r>
            </a:p>
            <a:p>
              <a:pPr marL="171450" indent="-171450">
                <a:buFontTx/>
                <a:buChar char="-"/>
              </a:pPr>
              <a:r>
                <a:rPr lang="en-GB" sz="1200" dirty="0" smtClean="0"/>
                <a:t>Monitoring of microbial impacts</a:t>
              </a:r>
              <a:endParaRPr lang="sk-SK" sz="1200" dirty="0" smtClean="0"/>
            </a:p>
            <a:p>
              <a:pPr marL="171450" indent="-171450">
                <a:buFontTx/>
                <a:buChar char="-"/>
              </a:pPr>
              <a:r>
                <a:rPr lang="en-GB" sz="1200" dirty="0" smtClean="0"/>
                <a:t>Modelling of the selected structure</a:t>
              </a:r>
              <a:endParaRPr lang="en-GB" sz="1200" dirty="0"/>
            </a:p>
          </p:txBody>
        </p:sp>
      </p:grpSp>
      <p:cxnSp>
        <p:nvCxnSpPr>
          <p:cNvPr id="19" name="Elbow Connector 18"/>
          <p:cNvCxnSpPr>
            <a:stCxn id="11" idx="3"/>
            <a:endCxn id="17" idx="1"/>
          </p:cNvCxnSpPr>
          <p:nvPr/>
        </p:nvCxnSpPr>
        <p:spPr>
          <a:xfrm flipV="1">
            <a:off x="2979481" y="2736976"/>
            <a:ext cx="1451200" cy="1019240"/>
          </a:xfrm>
          <a:prstGeom prst="bentConnector3">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430681" y="3680044"/>
            <a:ext cx="3056708" cy="1402705"/>
            <a:chOff x="4502331" y="3142340"/>
            <a:chExt cx="3056708" cy="1402705"/>
          </a:xfrm>
        </p:grpSpPr>
        <p:sp>
          <p:nvSpPr>
            <p:cNvPr id="21" name="Rounded Rectangle 20"/>
            <p:cNvSpPr/>
            <p:nvPr/>
          </p:nvSpPr>
          <p:spPr>
            <a:xfrm>
              <a:off x="4502331" y="3142340"/>
              <a:ext cx="2969623" cy="1402080"/>
            </a:xfrm>
            <a:prstGeom prst="roundRect">
              <a:avLst/>
            </a:prstGeom>
            <a:solidFill>
              <a:srgbClr val="FFCC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4589416" y="3160050"/>
              <a:ext cx="2969623" cy="1384995"/>
            </a:xfrm>
            <a:prstGeom prst="rect">
              <a:avLst/>
            </a:prstGeom>
            <a:noFill/>
          </p:spPr>
          <p:txBody>
            <a:bodyPr wrap="square" rtlCol="0">
              <a:spAutoFit/>
            </a:bodyPr>
            <a:lstStyle/>
            <a:p>
              <a:r>
                <a:rPr lang="en-GB" sz="1200" b="1" dirty="0" smtClean="0"/>
                <a:t>Project partners</a:t>
              </a:r>
            </a:p>
            <a:p>
              <a:pPr marL="171450" indent="-171450">
                <a:buFontTx/>
                <a:buChar char="-"/>
              </a:pPr>
              <a:r>
                <a:rPr lang="en-GB" sz="1200" dirty="0" smtClean="0"/>
                <a:t>Consortium of three academic institutes of SA</a:t>
              </a:r>
              <a:r>
                <a:rPr lang="sk-SK" sz="1200" dirty="0" smtClean="0"/>
                <a:t>V</a:t>
              </a:r>
              <a:endParaRPr lang="en-GB" sz="1200" dirty="0" smtClean="0"/>
            </a:p>
            <a:p>
              <a:pPr marL="171450" indent="-171450">
                <a:buFontTx/>
                <a:buChar char="-"/>
              </a:pPr>
              <a:r>
                <a:rPr lang="en-GB" sz="1200" dirty="0" smtClean="0"/>
                <a:t>Main universities in Slovakia:</a:t>
              </a:r>
              <a:r>
                <a:rPr lang="sk-SK" sz="1200" dirty="0" smtClean="0"/>
                <a:t> </a:t>
              </a:r>
              <a:r>
                <a:rPr lang="en-GB" sz="1200" b="1" dirty="0" smtClean="0"/>
                <a:t>STU</a:t>
              </a:r>
              <a:r>
                <a:rPr lang="en-GB" sz="1200" dirty="0" smtClean="0"/>
                <a:t> Bratislava, </a:t>
              </a:r>
              <a:r>
                <a:rPr lang="en-GB" sz="1200" b="1" dirty="0" smtClean="0"/>
                <a:t>UK</a:t>
              </a:r>
              <a:r>
                <a:rPr lang="en-GB" sz="1200" dirty="0" smtClean="0"/>
                <a:t> Bratislava, </a:t>
              </a:r>
              <a:r>
                <a:rPr lang="en-GB" sz="1200" b="1" dirty="0" smtClean="0"/>
                <a:t>UPJŠ</a:t>
              </a:r>
              <a:r>
                <a:rPr lang="en-GB" sz="1200" dirty="0" smtClean="0"/>
                <a:t> </a:t>
              </a:r>
              <a:r>
                <a:rPr lang="en-GB" sz="1200" dirty="0" err="1" smtClean="0"/>
                <a:t>Ko</a:t>
              </a:r>
              <a:r>
                <a:rPr lang="sk-SK" sz="1200" dirty="0" smtClean="0"/>
                <a:t>s</a:t>
              </a:r>
              <a:r>
                <a:rPr lang="en-GB" sz="1200" dirty="0" smtClean="0"/>
                <a:t>ice</a:t>
              </a:r>
            </a:p>
            <a:p>
              <a:pPr marL="171450" indent="-171450">
                <a:buFontTx/>
                <a:buChar char="-"/>
              </a:pPr>
              <a:r>
                <a:rPr lang="en-GB" sz="1200" dirty="0" smtClean="0"/>
                <a:t>Industrial partner - </a:t>
              </a:r>
              <a:r>
                <a:rPr lang="en-GB" sz="1200" b="1" dirty="0" smtClean="0"/>
                <a:t>NAFTA</a:t>
              </a:r>
              <a:endParaRPr lang="en-GB" sz="1200" b="1" dirty="0"/>
            </a:p>
          </p:txBody>
        </p:sp>
      </p:grpSp>
      <p:cxnSp>
        <p:nvCxnSpPr>
          <p:cNvPr id="23" name="Elbow Connector 22"/>
          <p:cNvCxnSpPr>
            <a:stCxn id="9" idx="3"/>
            <a:endCxn id="21" idx="1"/>
          </p:cNvCxnSpPr>
          <p:nvPr/>
        </p:nvCxnSpPr>
        <p:spPr>
          <a:xfrm>
            <a:off x="2980250" y="4202616"/>
            <a:ext cx="1450431" cy="178468"/>
          </a:xfrm>
          <a:prstGeom prst="bentConnector3">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430681" y="5316026"/>
            <a:ext cx="3056709" cy="883443"/>
            <a:chOff x="4502330" y="4769639"/>
            <a:chExt cx="3056709" cy="734178"/>
          </a:xfrm>
        </p:grpSpPr>
        <p:sp>
          <p:nvSpPr>
            <p:cNvPr id="25" name="Rounded Rectangle 24"/>
            <p:cNvSpPr/>
            <p:nvPr/>
          </p:nvSpPr>
          <p:spPr>
            <a:xfrm>
              <a:off x="4502330" y="4769639"/>
              <a:ext cx="2969623" cy="734178"/>
            </a:xfrm>
            <a:prstGeom prst="roundRect">
              <a:avLst/>
            </a:prstGeom>
            <a:solidFill>
              <a:srgbClr val="00D0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4589416" y="4786724"/>
              <a:ext cx="2969623" cy="690593"/>
            </a:xfrm>
            <a:prstGeom prst="rect">
              <a:avLst/>
            </a:prstGeom>
            <a:noFill/>
          </p:spPr>
          <p:txBody>
            <a:bodyPr wrap="square" rtlCol="0">
              <a:spAutoFit/>
            </a:bodyPr>
            <a:lstStyle/>
            <a:p>
              <a:pPr marL="171450" indent="-171450">
                <a:buFontTx/>
                <a:buChar char="-"/>
              </a:pPr>
              <a:r>
                <a:rPr lang="en-GB" sz="1200" dirty="0" smtClean="0"/>
                <a:t>The project </a:t>
              </a:r>
              <a:r>
                <a:rPr lang="en-GB" sz="1200" dirty="0" err="1" smtClean="0"/>
                <a:t>appl</a:t>
              </a:r>
              <a:r>
                <a:rPr lang="sk-SK" sz="1200" dirty="0" err="1" smtClean="0"/>
                <a:t>ied</a:t>
              </a:r>
              <a:r>
                <a:rPr lang="en-GB" sz="1200" dirty="0" smtClean="0"/>
                <a:t> for financial support from the call of long-term strategic research of the Ministry of Education of the Slovak Republic</a:t>
              </a:r>
            </a:p>
          </p:txBody>
        </p:sp>
      </p:grpSp>
      <p:cxnSp>
        <p:nvCxnSpPr>
          <p:cNvPr id="27" name="Elbow Connector 26"/>
          <p:cNvCxnSpPr>
            <a:stCxn id="15" idx="3"/>
            <a:endCxn id="25" idx="1"/>
          </p:cNvCxnSpPr>
          <p:nvPr/>
        </p:nvCxnSpPr>
        <p:spPr>
          <a:xfrm>
            <a:off x="2973017" y="4640785"/>
            <a:ext cx="1457664" cy="1116963"/>
          </a:xfrm>
          <a:prstGeom prst="bentConnector3">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42410" y="6267491"/>
            <a:ext cx="715788" cy="478385"/>
          </a:xfrm>
          <a:prstGeom prst="rect">
            <a:avLst/>
          </a:prstGeom>
        </p:spPr>
      </p:pic>
      <p:pic>
        <p:nvPicPr>
          <p:cNvPr id="31" name="Picture 3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58198" y="1901454"/>
            <a:ext cx="908705" cy="483006"/>
          </a:xfrm>
          <a:prstGeom prst="rect">
            <a:avLst/>
          </a:prstGeom>
        </p:spPr>
      </p:pic>
      <p:pic>
        <p:nvPicPr>
          <p:cNvPr id="32" name="Picture 3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966211" y="2449525"/>
            <a:ext cx="492678" cy="520007"/>
          </a:xfrm>
          <a:prstGeom prst="rect">
            <a:avLst/>
          </a:prstGeom>
        </p:spPr>
      </p:pic>
      <p:pic>
        <p:nvPicPr>
          <p:cNvPr id="33" name="Picture 32"/>
          <p:cNvPicPr>
            <a:picLocks noChangeAspect="1"/>
          </p:cNvPicPr>
          <p:nvPr/>
        </p:nvPicPr>
        <p:blipFill rotWithShape="1">
          <a:blip r:embed="rId7"/>
          <a:srcRect t="4753"/>
          <a:stretch/>
        </p:blipFill>
        <p:spPr>
          <a:xfrm>
            <a:off x="7758198" y="3091977"/>
            <a:ext cx="987520" cy="446778"/>
          </a:xfrm>
          <a:prstGeom prst="rect">
            <a:avLst/>
          </a:prstGeom>
        </p:spPr>
      </p:pic>
      <p:pic>
        <p:nvPicPr>
          <p:cNvPr id="34" name="Picture 3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794143" y="3893122"/>
            <a:ext cx="862474" cy="564058"/>
          </a:xfrm>
          <a:prstGeom prst="rect">
            <a:avLst/>
          </a:prstGeom>
        </p:spPr>
      </p:pic>
      <p:pic>
        <p:nvPicPr>
          <p:cNvPr id="36" name="Picture 3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966211" y="4616288"/>
            <a:ext cx="546089" cy="546089"/>
          </a:xfrm>
          <a:prstGeom prst="rect">
            <a:avLst/>
          </a:prstGeom>
        </p:spPr>
      </p:pic>
      <p:pic>
        <p:nvPicPr>
          <p:cNvPr id="37" name="Picture 36"/>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889436" y="5316026"/>
            <a:ext cx="703918" cy="389469"/>
          </a:xfrm>
          <a:prstGeom prst="rect">
            <a:avLst/>
          </a:prstGeom>
        </p:spPr>
      </p:pic>
      <p:pic>
        <p:nvPicPr>
          <p:cNvPr id="2" name="Picture 1"/>
          <p:cNvPicPr>
            <a:picLocks noChangeAspect="1"/>
          </p:cNvPicPr>
          <p:nvPr/>
        </p:nvPicPr>
        <p:blipFill>
          <a:blip r:embed="rId11"/>
          <a:stretch>
            <a:fillRect/>
          </a:stretch>
        </p:blipFill>
        <p:spPr>
          <a:xfrm>
            <a:off x="2348720" y="5097193"/>
            <a:ext cx="950761" cy="1130759"/>
          </a:xfrm>
          <a:prstGeom prst="rect">
            <a:avLst/>
          </a:prstGeom>
        </p:spPr>
      </p:pic>
    </p:spTree>
    <p:extLst>
      <p:ext uri="{BB962C8B-B14F-4D97-AF65-F5344CB8AC3E}">
        <p14:creationId xmlns:p14="http://schemas.microsoft.com/office/powerpoint/2010/main" val="3738613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3901402" y="3146846"/>
            <a:ext cx="1584000" cy="1584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3299379" y="5281474"/>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7514645" y="1449071"/>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844186" y="2272022"/>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p:cNvSpPr>
            <a:spLocks noGrp="1"/>
          </p:cNvSpPr>
          <p:nvPr>
            <p:ph type="body" sz="quarter" idx="18"/>
          </p:nvPr>
        </p:nvSpPr>
        <p:spPr>
          <a:xfrm>
            <a:off x="-6" y="490538"/>
            <a:ext cx="8428038" cy="1339919"/>
          </a:xfrm>
        </p:spPr>
        <p:txBody>
          <a:bodyPr/>
          <a:lstStyle/>
          <a:p>
            <a:r>
              <a:rPr lang="en-GB" b="1" dirty="0"/>
              <a:t>Research of the large-scale energy storage in the form of hydrogen in the geological structures</a:t>
            </a:r>
            <a:endParaRPr lang="en-GB" dirty="0"/>
          </a:p>
        </p:txBody>
      </p:sp>
      <p:sp>
        <p:nvSpPr>
          <p:cNvPr id="4" name="Date Placeholder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12</a:t>
            </a:fld>
            <a:endParaRPr lang="cs-CZ" dirty="0"/>
          </a:p>
        </p:txBody>
      </p:sp>
      <p:sp>
        <p:nvSpPr>
          <p:cNvPr id="6" name="TextBox 5"/>
          <p:cNvSpPr txBox="1"/>
          <p:nvPr/>
        </p:nvSpPr>
        <p:spPr>
          <a:xfrm>
            <a:off x="148252" y="3226084"/>
            <a:ext cx="6384181" cy="1169551"/>
          </a:xfrm>
          <a:prstGeom prst="rect">
            <a:avLst/>
          </a:prstGeom>
          <a:solidFill>
            <a:schemeClr val="accent3">
              <a:lumMod val="20000"/>
              <a:lumOff val="80000"/>
            </a:schemeClr>
          </a:solidFill>
          <a:ln>
            <a:solidFill>
              <a:srgbClr val="00B050"/>
            </a:solidFill>
          </a:ln>
        </p:spPr>
        <p:txBody>
          <a:bodyPr wrap="square" rtlCol="0">
            <a:spAutoFit/>
          </a:bodyPr>
          <a:lstStyle/>
          <a:p>
            <a:pPr lvl="1">
              <a:buClr>
                <a:schemeClr val="accent1"/>
              </a:buClr>
            </a:pPr>
            <a:r>
              <a:rPr lang="en-US" sz="1400" b="1" dirty="0"/>
              <a:t>Characterization of chemical processes of the </a:t>
            </a:r>
            <a:r>
              <a:rPr lang="sk-SK" sz="1400" b="1" dirty="0" err="1" smtClean="0"/>
              <a:t>reservoirs</a:t>
            </a:r>
            <a:endParaRPr lang="sk-SK" sz="1400" b="1" dirty="0" smtClean="0"/>
          </a:p>
          <a:p>
            <a:pPr marL="742950" lvl="1" indent="-285750">
              <a:buClr>
                <a:schemeClr val="accent1"/>
              </a:buClr>
              <a:buFont typeface="Wingdings" panose="05000000000000000000" pitchFamily="2" charset="2"/>
              <a:buChar char="§"/>
            </a:pPr>
            <a:r>
              <a:rPr lang="en-US" sz="1400" dirty="0" smtClean="0"/>
              <a:t>Monitoring </a:t>
            </a:r>
            <a:r>
              <a:rPr lang="en-US" sz="1400" dirty="0"/>
              <a:t>of potential changes in rocks, structures due to the influence of </a:t>
            </a:r>
            <a:r>
              <a:rPr lang="en-US" sz="1400" dirty="0" smtClean="0"/>
              <a:t>H</a:t>
            </a:r>
            <a:r>
              <a:rPr lang="en-US" sz="1400" baseline="-25000" dirty="0" smtClean="0"/>
              <a:t>2</a:t>
            </a:r>
            <a:endParaRPr lang="sk-SK" sz="1400" baseline="-25000" dirty="0" smtClean="0"/>
          </a:p>
          <a:p>
            <a:pPr marL="742950" lvl="1" indent="-285750">
              <a:buClr>
                <a:schemeClr val="accent1"/>
              </a:buClr>
              <a:buFont typeface="Wingdings" panose="05000000000000000000" pitchFamily="2" charset="2"/>
              <a:buChar char="§"/>
            </a:pPr>
            <a:r>
              <a:rPr lang="en-US" sz="1400" dirty="0" smtClean="0"/>
              <a:t>Individual </a:t>
            </a:r>
            <a:r>
              <a:rPr lang="en-US" sz="1400" dirty="0"/>
              <a:t>experiments will be carried out in the reactor, simulating real </a:t>
            </a:r>
            <a:r>
              <a:rPr lang="sk-SK" sz="1400" dirty="0" err="1" smtClean="0"/>
              <a:t>reservoirs</a:t>
            </a:r>
            <a:r>
              <a:rPr lang="en-US" sz="1400" dirty="0" smtClean="0"/>
              <a:t> </a:t>
            </a:r>
            <a:r>
              <a:rPr lang="en-US" sz="1400" dirty="0"/>
              <a:t>conditions (temperature, pressure </a:t>
            </a:r>
            <a:r>
              <a:rPr lang="en-US" sz="1400" dirty="0" smtClean="0"/>
              <a:t>...)</a:t>
            </a:r>
            <a:endParaRPr lang="sk-SK" dirty="0" smtClean="0"/>
          </a:p>
        </p:txBody>
      </p:sp>
      <p:pic>
        <p:nvPicPr>
          <p:cNvPr id="13" name="Picture 12"/>
          <p:cNvPicPr>
            <a:picLocks noChangeAspect="1"/>
          </p:cNvPicPr>
          <p:nvPr/>
        </p:nvPicPr>
        <p:blipFill rotWithShape="1">
          <a:blip r:embed="rId2"/>
          <a:srcRect l="6631" r="57527" b="19660"/>
          <a:stretch/>
        </p:blipFill>
        <p:spPr>
          <a:xfrm>
            <a:off x="6791498" y="2176705"/>
            <a:ext cx="1413163" cy="1388727"/>
          </a:xfrm>
          <a:prstGeom prst="rect">
            <a:avLst/>
          </a:prstGeom>
        </p:spPr>
      </p:pic>
      <p:pic>
        <p:nvPicPr>
          <p:cNvPr id="2" name="Picture 1"/>
          <p:cNvPicPr>
            <a:picLocks noChangeAspect="1"/>
          </p:cNvPicPr>
          <p:nvPr/>
        </p:nvPicPr>
        <p:blipFill rotWithShape="1">
          <a:blip r:embed="rId3"/>
          <a:srcRect l="1618" r="52165" b="8564"/>
          <a:stretch/>
        </p:blipFill>
        <p:spPr>
          <a:xfrm>
            <a:off x="1409177" y="4608541"/>
            <a:ext cx="2591445" cy="1743237"/>
          </a:xfrm>
          <a:prstGeom prst="rect">
            <a:avLst/>
          </a:prstGeom>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073" y="4608541"/>
            <a:ext cx="2318774" cy="174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ußzeilenplatzhalter 3"/>
          <p:cNvSpPr txBox="1">
            <a:spLocks noGrp="1"/>
          </p:cNvSpPr>
          <p:nvPr/>
        </p:nvSpPr>
        <p:spPr bwMode="auto">
          <a:xfrm>
            <a:off x="4519749" y="6655011"/>
            <a:ext cx="345572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ct val="40000"/>
              </a:spcBef>
              <a:buClr>
                <a:srgbClr val="EB690A"/>
              </a:buClr>
              <a:buFont typeface="Times" pitchFamily="1" charset="0"/>
              <a:buChar char="•"/>
              <a:defRPr sz="2400">
                <a:solidFill>
                  <a:srgbClr val="3C4B55"/>
                </a:solidFill>
                <a:latin typeface="Arial" charset="0"/>
                <a:ea typeface="Geneva" pitchFamily="1" charset="-128"/>
              </a:defRPr>
            </a:lvl1pPr>
            <a:lvl2pPr marL="742950" indent="-285750" eaLnBrk="0" hangingPunct="0">
              <a:spcBef>
                <a:spcPct val="30000"/>
              </a:spcBef>
              <a:buClr>
                <a:srgbClr val="64737D"/>
              </a:buClr>
              <a:buFont typeface="Times" pitchFamily="1" charset="0"/>
              <a:buChar char="•"/>
              <a:defRPr sz="2000">
                <a:solidFill>
                  <a:srgbClr val="3C4B55"/>
                </a:solidFill>
                <a:latin typeface="Arial" charset="0"/>
                <a:ea typeface="Geneva" pitchFamily="1" charset="-128"/>
              </a:defRPr>
            </a:lvl2pPr>
            <a:lvl3pPr marL="1143000" indent="-228600" eaLnBrk="0" hangingPunct="0">
              <a:spcBef>
                <a:spcPct val="25000"/>
              </a:spcBef>
              <a:buClr>
                <a:srgbClr val="A5AAB4"/>
              </a:buClr>
              <a:buFont typeface="Times" pitchFamily="1" charset="0"/>
              <a:buChar char="•"/>
              <a:defRPr sz="2000">
                <a:solidFill>
                  <a:srgbClr val="3C4B55"/>
                </a:solidFill>
                <a:latin typeface="Arial" charset="0"/>
                <a:ea typeface="Geneva" pitchFamily="1" charset="-128"/>
              </a:defRPr>
            </a:lvl3pPr>
            <a:lvl4pPr marL="1600200" indent="-228600" eaLnBrk="0" hangingPunct="0">
              <a:spcBef>
                <a:spcPct val="20000"/>
              </a:spcBef>
              <a:buClr>
                <a:srgbClr val="A5AAB4"/>
              </a:buClr>
              <a:buFont typeface="Times" pitchFamily="1" charset="0"/>
              <a:buChar char="•"/>
              <a:defRPr sz="2000">
                <a:solidFill>
                  <a:srgbClr val="3C4B55"/>
                </a:solidFill>
                <a:latin typeface="Arial" charset="0"/>
                <a:ea typeface="Geneva" pitchFamily="1" charset="-128"/>
              </a:defRPr>
            </a:lvl4pPr>
            <a:lvl5pPr marL="2057400" indent="-228600" eaLnBrk="0" hangingPunct="0">
              <a:spcBef>
                <a:spcPct val="20000"/>
              </a:spcBef>
              <a:buClr>
                <a:srgbClr val="A5AAB4"/>
              </a:buClr>
              <a:buFont typeface="Times" pitchFamily="1" charset="0"/>
              <a:buChar char="•"/>
              <a:defRPr sz="2000">
                <a:solidFill>
                  <a:srgbClr val="3C4B55"/>
                </a:solidFill>
                <a:latin typeface="Arial" charset="0"/>
                <a:ea typeface="Geneva" pitchFamily="1" charset="-128"/>
              </a:defRPr>
            </a:lvl5pPr>
            <a:lvl6pPr marL="25146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6pPr>
            <a:lvl7pPr marL="29718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7pPr>
            <a:lvl8pPr marL="34290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8pPr>
            <a:lvl9pPr marL="38862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9pPr>
          </a:lstStyle>
          <a:p>
            <a:pPr>
              <a:spcBef>
                <a:spcPct val="0"/>
              </a:spcBef>
              <a:buClrTx/>
              <a:buFontTx/>
              <a:buNone/>
            </a:pPr>
            <a:r>
              <a:rPr lang="sk-SK" altLang="de-DE" sz="1000" dirty="0" err="1" smtClean="0"/>
              <a:t>Source</a:t>
            </a:r>
            <a:r>
              <a:rPr lang="sk-SK" altLang="de-DE" sz="1000" dirty="0" smtClean="0"/>
              <a:t> of </a:t>
            </a:r>
            <a:r>
              <a:rPr lang="sk-SK" altLang="de-DE" sz="1000" dirty="0" err="1" smtClean="0"/>
              <a:t>pictures</a:t>
            </a:r>
            <a:r>
              <a:rPr lang="de-DE" altLang="de-DE" sz="1000" dirty="0" smtClean="0"/>
              <a:t>: </a:t>
            </a:r>
            <a:r>
              <a:rPr lang="de-DE" altLang="de-DE" sz="1000" dirty="0"/>
              <a:t>DBI Leipzig </a:t>
            </a:r>
            <a:r>
              <a:rPr lang="de-DE" altLang="de-DE" sz="1000" dirty="0" smtClean="0"/>
              <a:t>2014</a:t>
            </a:r>
            <a:r>
              <a:rPr lang="sk-SK" altLang="de-DE" sz="1000" dirty="0" smtClean="0"/>
              <a:t>; </a:t>
            </a:r>
            <a:r>
              <a:rPr lang="de-DE" altLang="de-DE" sz="1000" dirty="0"/>
              <a:t>BOKU IFA Tulln 2014</a:t>
            </a:r>
          </a:p>
          <a:p>
            <a:pPr>
              <a:spcBef>
                <a:spcPct val="0"/>
              </a:spcBef>
              <a:buClrTx/>
              <a:buFontTx/>
              <a:buNone/>
            </a:pPr>
            <a:endParaRPr lang="de-DE" altLang="de-DE" sz="1000" dirty="0"/>
          </a:p>
        </p:txBody>
      </p:sp>
      <p:sp>
        <p:nvSpPr>
          <p:cNvPr id="17" name="Rectangle 16"/>
          <p:cNvSpPr/>
          <p:nvPr/>
        </p:nvSpPr>
        <p:spPr>
          <a:xfrm>
            <a:off x="148252" y="1920008"/>
            <a:ext cx="6643246" cy="1169551"/>
          </a:xfrm>
          <a:prstGeom prst="rect">
            <a:avLst/>
          </a:prstGeom>
          <a:solidFill>
            <a:schemeClr val="accent3">
              <a:lumMod val="20000"/>
              <a:lumOff val="80000"/>
            </a:schemeClr>
          </a:solidFill>
          <a:ln>
            <a:solidFill>
              <a:srgbClr val="00B050"/>
            </a:solidFill>
          </a:ln>
        </p:spPr>
        <p:txBody>
          <a:bodyPr wrap="square">
            <a:spAutoFit/>
          </a:bodyPr>
          <a:lstStyle/>
          <a:p>
            <a:pPr lvl="1">
              <a:buClr>
                <a:schemeClr val="accent1"/>
              </a:buClr>
            </a:pPr>
            <a:r>
              <a:rPr lang="en-GB" sz="1400" b="1" dirty="0" smtClean="0"/>
              <a:t>Hydrogen impact to the geological integrity as well as to the cap rock</a:t>
            </a:r>
          </a:p>
          <a:p>
            <a:pPr marL="742950" lvl="1" indent="-285750">
              <a:buClr>
                <a:schemeClr val="accent1"/>
              </a:buClr>
              <a:buFont typeface="Wingdings" panose="05000000000000000000" pitchFamily="2" charset="2"/>
              <a:buChar char="§"/>
            </a:pPr>
            <a:r>
              <a:rPr lang="en-GB" sz="1400" dirty="0" smtClean="0"/>
              <a:t>Research of possible H</a:t>
            </a:r>
            <a:r>
              <a:rPr lang="en-GB" sz="1400" baseline="-25000" dirty="0" smtClean="0"/>
              <a:t>2</a:t>
            </a:r>
            <a:r>
              <a:rPr lang="en-GB" sz="1400" dirty="0" smtClean="0"/>
              <a:t> reactions with the abiotic parts of the reservoir</a:t>
            </a:r>
          </a:p>
          <a:p>
            <a:pPr marL="742950" lvl="1" indent="-285750">
              <a:buClr>
                <a:schemeClr val="accent1"/>
              </a:buClr>
              <a:buFont typeface="Wingdings" panose="05000000000000000000" pitchFamily="2" charset="2"/>
              <a:buChar char="§"/>
            </a:pPr>
            <a:r>
              <a:rPr lang="en-GB" sz="1400" dirty="0" smtClean="0"/>
              <a:t>Complex analysis of macro components of the reservoir, their properties (porosity, permeability, structure, etc.) and micro components of the reservoir (minerals, gases, sedimentary organic matter, etc.)</a:t>
            </a:r>
          </a:p>
        </p:txBody>
      </p:sp>
    </p:spTree>
    <p:extLst>
      <p:ext uri="{BB962C8B-B14F-4D97-AF65-F5344CB8AC3E}">
        <p14:creationId xmlns:p14="http://schemas.microsoft.com/office/powerpoint/2010/main" val="1678027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901402" y="3146846"/>
            <a:ext cx="1584000" cy="1584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3299379" y="5281474"/>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7514645" y="1449071"/>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44186" y="2272022"/>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p:cNvSpPr>
            <a:spLocks noGrp="1"/>
          </p:cNvSpPr>
          <p:nvPr>
            <p:ph type="body" sz="quarter" idx="18"/>
          </p:nvPr>
        </p:nvSpPr>
        <p:spPr>
          <a:xfrm>
            <a:off x="-6" y="490538"/>
            <a:ext cx="8428038" cy="1339919"/>
          </a:xfrm>
        </p:spPr>
        <p:txBody>
          <a:bodyPr/>
          <a:lstStyle/>
          <a:p>
            <a:r>
              <a:rPr lang="en-GB" b="1" dirty="0"/>
              <a:t>Research of the large-scale energy storage in the form of hydrogen in the geological structures</a:t>
            </a:r>
            <a:endParaRPr lang="en-GB" dirty="0"/>
          </a:p>
        </p:txBody>
      </p:sp>
      <p:sp>
        <p:nvSpPr>
          <p:cNvPr id="4" name="Date Placeholder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13</a:t>
            </a:fld>
            <a:endParaRPr lang="cs-CZ" dirty="0"/>
          </a:p>
        </p:txBody>
      </p:sp>
      <p:sp>
        <p:nvSpPr>
          <p:cNvPr id="6" name="TextBox 5"/>
          <p:cNvSpPr txBox="1"/>
          <p:nvPr/>
        </p:nvSpPr>
        <p:spPr>
          <a:xfrm>
            <a:off x="279076" y="3893843"/>
            <a:ext cx="5248887" cy="1815882"/>
          </a:xfrm>
          <a:prstGeom prst="rect">
            <a:avLst/>
          </a:prstGeom>
          <a:solidFill>
            <a:schemeClr val="accent5">
              <a:lumMod val="20000"/>
              <a:lumOff val="80000"/>
            </a:schemeClr>
          </a:solidFill>
          <a:ln>
            <a:solidFill>
              <a:srgbClr val="002060"/>
            </a:solidFill>
          </a:ln>
        </p:spPr>
        <p:txBody>
          <a:bodyPr wrap="square" rtlCol="0">
            <a:spAutoFit/>
          </a:bodyPr>
          <a:lstStyle/>
          <a:p>
            <a:pPr lvl="1">
              <a:buClr>
                <a:schemeClr val="accent1"/>
              </a:buClr>
            </a:pPr>
            <a:r>
              <a:rPr lang="en-US" sz="1400" b="1" dirty="0"/>
              <a:t>Analysis of the microbiome composition of the underground hydrogen </a:t>
            </a:r>
            <a:r>
              <a:rPr lang="en-US" sz="1400" b="1" dirty="0" smtClean="0"/>
              <a:t>reservoir</a:t>
            </a:r>
            <a:endParaRPr lang="sk-SK" sz="1400" b="1" dirty="0" smtClean="0"/>
          </a:p>
          <a:p>
            <a:pPr marL="742950" lvl="1" indent="-285750">
              <a:buClr>
                <a:schemeClr val="accent1"/>
              </a:buClr>
              <a:buFont typeface="Wingdings" panose="05000000000000000000" pitchFamily="2" charset="2"/>
              <a:buChar char="§"/>
            </a:pPr>
            <a:r>
              <a:rPr lang="en-US" sz="1400" dirty="0" smtClean="0"/>
              <a:t>Each </a:t>
            </a:r>
            <a:r>
              <a:rPr lang="en-US" sz="1400" dirty="0"/>
              <a:t>deposit (except salt caverns) contains a microbial </a:t>
            </a:r>
            <a:r>
              <a:rPr lang="en-US" sz="1400" dirty="0" smtClean="0"/>
              <a:t>community</a:t>
            </a:r>
            <a:endParaRPr lang="sk-SK" sz="1400" dirty="0" smtClean="0"/>
          </a:p>
          <a:p>
            <a:pPr marL="742950" lvl="1" indent="-285750">
              <a:buClr>
                <a:schemeClr val="accent1"/>
              </a:buClr>
              <a:buFont typeface="Wingdings" panose="05000000000000000000" pitchFamily="2" charset="2"/>
              <a:buChar char="§"/>
            </a:pPr>
            <a:r>
              <a:rPr lang="sk-SK" sz="1400" dirty="0" err="1" smtClean="0"/>
              <a:t>Understanding</a:t>
            </a:r>
            <a:r>
              <a:rPr lang="sk-SK" sz="1400" dirty="0" smtClean="0"/>
              <a:t> </a:t>
            </a:r>
            <a:r>
              <a:rPr lang="sk-SK" sz="1400" dirty="0" err="1" smtClean="0"/>
              <a:t>it</a:t>
            </a:r>
            <a:r>
              <a:rPr lang="sk-SK" sz="1400" dirty="0" smtClean="0"/>
              <a:t> </a:t>
            </a:r>
            <a:r>
              <a:rPr lang="sk-SK" sz="1400" dirty="0" err="1" smtClean="0"/>
              <a:t>may</a:t>
            </a:r>
            <a:r>
              <a:rPr lang="sk-SK" sz="1400" dirty="0" smtClean="0"/>
              <a:t> </a:t>
            </a:r>
            <a:r>
              <a:rPr lang="en-US" sz="1400" dirty="0" smtClean="0"/>
              <a:t>help </a:t>
            </a:r>
            <a:r>
              <a:rPr lang="en-US" sz="1400" dirty="0"/>
              <a:t>to eliminate inappropriate microbial reactions, or to eliminate microbial </a:t>
            </a:r>
            <a:r>
              <a:rPr lang="en-US" sz="1400" dirty="0" smtClean="0"/>
              <a:t>reactions</a:t>
            </a:r>
            <a:r>
              <a:rPr lang="sk-SK" sz="1400" dirty="0" smtClean="0"/>
              <a:t> or</a:t>
            </a:r>
            <a:r>
              <a:rPr lang="en-US" sz="1400" dirty="0" smtClean="0"/>
              <a:t> </a:t>
            </a:r>
            <a:r>
              <a:rPr lang="en-US" sz="1400" dirty="0"/>
              <a:t>may indicate that </a:t>
            </a:r>
            <a:r>
              <a:rPr lang="en-US" sz="1400" dirty="0" smtClean="0"/>
              <a:t>the</a:t>
            </a:r>
            <a:r>
              <a:rPr lang="sk-SK" sz="1400" dirty="0" smtClean="0"/>
              <a:t> </a:t>
            </a:r>
            <a:r>
              <a:rPr lang="sk-SK" sz="1400" dirty="0" err="1" smtClean="0"/>
              <a:t>reservoir</a:t>
            </a:r>
            <a:r>
              <a:rPr lang="sk-SK" sz="1400" dirty="0" smtClean="0"/>
              <a:t> </a:t>
            </a:r>
            <a:r>
              <a:rPr lang="en-US" sz="1400" dirty="0" smtClean="0"/>
              <a:t>is </a:t>
            </a:r>
            <a:r>
              <a:rPr lang="en-US" sz="1400" dirty="0"/>
              <a:t>not suitable for storing the mixture under given conditions</a:t>
            </a:r>
            <a:endParaRPr lang="sk-SK" sz="1400" dirty="0" smtClean="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3020" y="2279324"/>
            <a:ext cx="2701818" cy="202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9075" y="2046891"/>
            <a:ext cx="5248887" cy="1600438"/>
          </a:xfrm>
          <a:prstGeom prst="rect">
            <a:avLst/>
          </a:prstGeom>
          <a:solidFill>
            <a:schemeClr val="accent5">
              <a:lumMod val="20000"/>
              <a:lumOff val="80000"/>
            </a:schemeClr>
          </a:solidFill>
          <a:ln>
            <a:solidFill>
              <a:srgbClr val="002060"/>
            </a:solidFill>
          </a:ln>
        </p:spPr>
        <p:txBody>
          <a:bodyPr wrap="square">
            <a:spAutoFit/>
          </a:bodyPr>
          <a:lstStyle/>
          <a:p>
            <a:pPr lvl="1">
              <a:buClr>
                <a:schemeClr val="accent1"/>
              </a:buClr>
            </a:pPr>
            <a:r>
              <a:rPr lang="en-GB" sz="1400" b="1" dirty="0" smtClean="0"/>
              <a:t>Research of microbial activity in pressure reactor simulating real reservoirs conditions</a:t>
            </a:r>
          </a:p>
          <a:p>
            <a:pPr marL="742950" lvl="1" indent="-285750">
              <a:buClr>
                <a:schemeClr val="accent1"/>
              </a:buClr>
              <a:buFont typeface="Wingdings" panose="05000000000000000000" pitchFamily="2" charset="2"/>
              <a:buChar char="§"/>
            </a:pPr>
            <a:r>
              <a:rPr lang="en-GB" sz="1400" dirty="0" smtClean="0"/>
              <a:t>Analysis of microbial activities that can potentially take place under real conditions</a:t>
            </a:r>
          </a:p>
          <a:p>
            <a:pPr marL="742950" lvl="1" indent="-285750">
              <a:buClr>
                <a:schemeClr val="accent1"/>
              </a:buClr>
              <a:buFont typeface="Wingdings" panose="05000000000000000000" pitchFamily="2" charset="2"/>
              <a:buChar char="§"/>
            </a:pPr>
            <a:r>
              <a:rPr lang="en-GB" sz="1400" dirty="0" smtClean="0"/>
              <a:t>Monitoring the impact of hydrogen for a change in microbial activities, with an impact on the resulting products</a:t>
            </a:r>
            <a:endParaRPr lang="en-GB" sz="1400" dirty="0"/>
          </a:p>
        </p:txBody>
      </p:sp>
      <p:pic>
        <p:nvPicPr>
          <p:cNvPr id="8" name="Picture 7"/>
          <p:cNvPicPr>
            <a:picLocks noChangeAspect="1"/>
          </p:cNvPicPr>
          <p:nvPr/>
        </p:nvPicPr>
        <p:blipFill>
          <a:blip r:embed="rId3"/>
          <a:stretch>
            <a:fillRect/>
          </a:stretch>
        </p:blipFill>
        <p:spPr>
          <a:xfrm flipH="1">
            <a:off x="6282195" y="4906486"/>
            <a:ext cx="734372" cy="731108"/>
          </a:xfrm>
          <a:prstGeom prst="rect">
            <a:avLst/>
          </a:prstGeom>
        </p:spPr>
      </p:pic>
      <p:sp>
        <p:nvSpPr>
          <p:cNvPr id="14" name="Fußzeilenplatzhalter 3"/>
          <p:cNvSpPr txBox="1">
            <a:spLocks noGrp="1"/>
          </p:cNvSpPr>
          <p:nvPr/>
        </p:nvSpPr>
        <p:spPr bwMode="auto">
          <a:xfrm>
            <a:off x="4519749" y="6655011"/>
            <a:ext cx="345572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ct val="40000"/>
              </a:spcBef>
              <a:buClr>
                <a:srgbClr val="EB690A"/>
              </a:buClr>
              <a:buFont typeface="Times" pitchFamily="1" charset="0"/>
              <a:buChar char="•"/>
              <a:defRPr sz="2400">
                <a:solidFill>
                  <a:srgbClr val="3C4B55"/>
                </a:solidFill>
                <a:latin typeface="Arial" charset="0"/>
                <a:ea typeface="Geneva" pitchFamily="1" charset="-128"/>
              </a:defRPr>
            </a:lvl1pPr>
            <a:lvl2pPr marL="742950" indent="-285750" eaLnBrk="0" hangingPunct="0">
              <a:spcBef>
                <a:spcPct val="30000"/>
              </a:spcBef>
              <a:buClr>
                <a:srgbClr val="64737D"/>
              </a:buClr>
              <a:buFont typeface="Times" pitchFamily="1" charset="0"/>
              <a:buChar char="•"/>
              <a:defRPr sz="2000">
                <a:solidFill>
                  <a:srgbClr val="3C4B55"/>
                </a:solidFill>
                <a:latin typeface="Arial" charset="0"/>
                <a:ea typeface="Geneva" pitchFamily="1" charset="-128"/>
              </a:defRPr>
            </a:lvl2pPr>
            <a:lvl3pPr marL="1143000" indent="-228600" eaLnBrk="0" hangingPunct="0">
              <a:spcBef>
                <a:spcPct val="25000"/>
              </a:spcBef>
              <a:buClr>
                <a:srgbClr val="A5AAB4"/>
              </a:buClr>
              <a:buFont typeface="Times" pitchFamily="1" charset="0"/>
              <a:buChar char="•"/>
              <a:defRPr sz="2000">
                <a:solidFill>
                  <a:srgbClr val="3C4B55"/>
                </a:solidFill>
                <a:latin typeface="Arial" charset="0"/>
                <a:ea typeface="Geneva" pitchFamily="1" charset="-128"/>
              </a:defRPr>
            </a:lvl3pPr>
            <a:lvl4pPr marL="1600200" indent="-228600" eaLnBrk="0" hangingPunct="0">
              <a:spcBef>
                <a:spcPct val="20000"/>
              </a:spcBef>
              <a:buClr>
                <a:srgbClr val="A5AAB4"/>
              </a:buClr>
              <a:buFont typeface="Times" pitchFamily="1" charset="0"/>
              <a:buChar char="•"/>
              <a:defRPr sz="2000">
                <a:solidFill>
                  <a:srgbClr val="3C4B55"/>
                </a:solidFill>
                <a:latin typeface="Arial" charset="0"/>
                <a:ea typeface="Geneva" pitchFamily="1" charset="-128"/>
              </a:defRPr>
            </a:lvl4pPr>
            <a:lvl5pPr marL="2057400" indent="-228600" eaLnBrk="0" hangingPunct="0">
              <a:spcBef>
                <a:spcPct val="20000"/>
              </a:spcBef>
              <a:buClr>
                <a:srgbClr val="A5AAB4"/>
              </a:buClr>
              <a:buFont typeface="Times" pitchFamily="1" charset="0"/>
              <a:buChar char="•"/>
              <a:defRPr sz="2000">
                <a:solidFill>
                  <a:srgbClr val="3C4B55"/>
                </a:solidFill>
                <a:latin typeface="Arial" charset="0"/>
                <a:ea typeface="Geneva" pitchFamily="1" charset="-128"/>
              </a:defRPr>
            </a:lvl5pPr>
            <a:lvl6pPr marL="25146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6pPr>
            <a:lvl7pPr marL="29718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7pPr>
            <a:lvl8pPr marL="34290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8pPr>
            <a:lvl9pPr marL="38862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9pPr>
          </a:lstStyle>
          <a:p>
            <a:pPr>
              <a:spcBef>
                <a:spcPct val="0"/>
              </a:spcBef>
              <a:buClrTx/>
              <a:buFontTx/>
              <a:buNone/>
            </a:pPr>
            <a:r>
              <a:rPr lang="sk-SK" altLang="de-DE" sz="1000" dirty="0" err="1" smtClean="0"/>
              <a:t>Source</a:t>
            </a:r>
            <a:r>
              <a:rPr lang="sk-SK" altLang="de-DE" sz="1000" dirty="0" smtClean="0"/>
              <a:t> of </a:t>
            </a:r>
            <a:r>
              <a:rPr lang="sk-SK" altLang="de-DE" sz="1000" dirty="0" err="1" smtClean="0"/>
              <a:t>pictures</a:t>
            </a:r>
            <a:r>
              <a:rPr lang="de-DE" altLang="de-DE" sz="1000" dirty="0" smtClean="0"/>
              <a:t>: </a:t>
            </a:r>
            <a:r>
              <a:rPr lang="de-DE" altLang="de-DE" sz="1000" dirty="0"/>
              <a:t>DBI Leipzig </a:t>
            </a:r>
            <a:r>
              <a:rPr lang="de-DE" altLang="de-DE" sz="1000" dirty="0" smtClean="0"/>
              <a:t>2014</a:t>
            </a:r>
            <a:r>
              <a:rPr lang="sk-SK" altLang="de-DE" sz="1000" dirty="0" smtClean="0"/>
              <a:t>; </a:t>
            </a:r>
            <a:r>
              <a:rPr lang="de-DE" altLang="de-DE" sz="1000" dirty="0"/>
              <a:t>BOKU IFA Tulln 2014</a:t>
            </a:r>
          </a:p>
          <a:p>
            <a:pPr>
              <a:spcBef>
                <a:spcPct val="0"/>
              </a:spcBef>
              <a:buClrTx/>
              <a:buFontTx/>
              <a:buNone/>
            </a:pPr>
            <a:endParaRPr lang="de-DE" altLang="de-DE" sz="1000" dirty="0"/>
          </a:p>
        </p:txBody>
      </p:sp>
    </p:spTree>
    <p:extLst>
      <p:ext uri="{BB962C8B-B14F-4D97-AF65-F5344CB8AC3E}">
        <p14:creationId xmlns:p14="http://schemas.microsoft.com/office/powerpoint/2010/main" val="2384457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901402" y="3146846"/>
            <a:ext cx="1584000" cy="1584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299379" y="5281474"/>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7514645" y="1449071"/>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44186" y="2272022"/>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99379" y="4766147"/>
            <a:ext cx="2447707" cy="1623753"/>
          </a:xfrm>
          <a:prstGeom prst="rect">
            <a:avLst/>
          </a:prstGeom>
        </p:spPr>
      </p:pic>
      <p:sp>
        <p:nvSpPr>
          <p:cNvPr id="3" name="Text Placeholder 2"/>
          <p:cNvSpPr>
            <a:spLocks noGrp="1"/>
          </p:cNvSpPr>
          <p:nvPr>
            <p:ph type="body" sz="quarter" idx="18"/>
          </p:nvPr>
        </p:nvSpPr>
        <p:spPr>
          <a:xfrm>
            <a:off x="-6" y="490538"/>
            <a:ext cx="8428038" cy="1339919"/>
          </a:xfrm>
        </p:spPr>
        <p:txBody>
          <a:bodyPr/>
          <a:lstStyle/>
          <a:p>
            <a:r>
              <a:rPr lang="en-GB" b="1" dirty="0"/>
              <a:t>Research of the large-scale energy storage in the form of hydrogen in the geological structures</a:t>
            </a:r>
            <a:endParaRPr lang="en-GB" dirty="0"/>
          </a:p>
        </p:txBody>
      </p:sp>
      <p:sp>
        <p:nvSpPr>
          <p:cNvPr id="4" name="Date Placeholder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14</a:t>
            </a:fld>
            <a:endParaRPr lang="cs-CZ" dirty="0"/>
          </a:p>
        </p:txBody>
      </p:sp>
      <p:pic>
        <p:nvPicPr>
          <p:cNvPr id="6" name="Picture 5"/>
          <p:cNvPicPr>
            <a:picLocks noChangeAspect="1"/>
          </p:cNvPicPr>
          <p:nvPr/>
        </p:nvPicPr>
        <p:blipFill>
          <a:blip r:embed="rId3"/>
          <a:stretch>
            <a:fillRect/>
          </a:stretch>
        </p:blipFill>
        <p:spPr>
          <a:xfrm>
            <a:off x="6009226" y="2309699"/>
            <a:ext cx="2205868" cy="1646397"/>
          </a:xfrm>
          <a:prstGeom prst="rect">
            <a:avLst/>
          </a:prstGeom>
        </p:spPr>
      </p:pic>
      <p:sp>
        <p:nvSpPr>
          <p:cNvPr id="8" name="Rectangle 7"/>
          <p:cNvSpPr/>
          <p:nvPr/>
        </p:nvSpPr>
        <p:spPr>
          <a:xfrm>
            <a:off x="555970" y="2535665"/>
            <a:ext cx="4926326" cy="1815882"/>
          </a:xfrm>
          <a:prstGeom prst="rect">
            <a:avLst/>
          </a:prstGeom>
          <a:solidFill>
            <a:srgbClr val="FFFFCC"/>
          </a:solidFill>
          <a:ln>
            <a:solidFill>
              <a:srgbClr val="FFC000"/>
            </a:solidFill>
          </a:ln>
        </p:spPr>
        <p:txBody>
          <a:bodyPr wrap="square">
            <a:spAutoFit/>
          </a:bodyPr>
          <a:lstStyle/>
          <a:p>
            <a:pPr lvl="1">
              <a:buClr>
                <a:schemeClr val="accent1"/>
              </a:buClr>
            </a:pPr>
            <a:r>
              <a:rPr lang="en-US" sz="1400" b="1" dirty="0" smtClean="0"/>
              <a:t>Analysis and modeling of thermo-hydro mechanical behavior of rocks and construction materials</a:t>
            </a:r>
            <a:endParaRPr lang="en-US" sz="1400" dirty="0" smtClean="0"/>
          </a:p>
          <a:p>
            <a:pPr marL="742950" lvl="1" indent="-285750">
              <a:buClr>
                <a:schemeClr val="accent1"/>
              </a:buClr>
              <a:buFont typeface="Wingdings" panose="05000000000000000000" pitchFamily="2" charset="2"/>
              <a:buChar char="§"/>
            </a:pPr>
            <a:r>
              <a:rPr lang="en-US" sz="1400" dirty="0" smtClean="0"/>
              <a:t>Investigation of thermo-</a:t>
            </a:r>
            <a:r>
              <a:rPr lang="en-US" sz="1400" dirty="0" err="1" smtClean="0"/>
              <a:t>hydromechanical</a:t>
            </a:r>
            <a:r>
              <a:rPr lang="en-US" sz="1400" dirty="0" smtClean="0"/>
              <a:t> properties of reservoir layer and cap rock</a:t>
            </a:r>
          </a:p>
          <a:p>
            <a:pPr marL="742950" lvl="1" indent="-285750">
              <a:buClr>
                <a:schemeClr val="accent1"/>
              </a:buClr>
              <a:buFont typeface="Wingdings" panose="05000000000000000000" pitchFamily="2" charset="2"/>
              <a:buChar char="§"/>
            </a:pPr>
            <a:r>
              <a:rPr lang="en-US" sz="1400" dirty="0" smtClean="0"/>
              <a:t>Testing the impact of H</a:t>
            </a:r>
            <a:r>
              <a:rPr lang="en-US" sz="1400" baseline="-25000" dirty="0" smtClean="0"/>
              <a:t>2</a:t>
            </a:r>
            <a:r>
              <a:rPr lang="en-US" sz="1400" dirty="0" smtClean="0"/>
              <a:t> on materials used in selected natural gas storages – focus on sealing materials, rubbers and cement</a:t>
            </a:r>
            <a:endParaRPr lang="en-US" sz="1400" dirty="0"/>
          </a:p>
        </p:txBody>
      </p:sp>
      <p:sp>
        <p:nvSpPr>
          <p:cNvPr id="14" name="Text Placeholder 13"/>
          <p:cNvSpPr>
            <a:spLocks noGrp="1"/>
          </p:cNvSpPr>
          <p:nvPr>
            <p:ph type="body" sz="quarter" idx="13"/>
          </p:nvPr>
        </p:nvSpPr>
        <p:spPr/>
        <p:txBody>
          <a:bodyPr/>
          <a:lstStyle/>
          <a:p>
            <a:endParaRPr lang="sk-SK"/>
          </a:p>
        </p:txBody>
      </p:sp>
    </p:spTree>
    <p:extLst>
      <p:ext uri="{BB962C8B-B14F-4D97-AF65-F5344CB8AC3E}">
        <p14:creationId xmlns:p14="http://schemas.microsoft.com/office/powerpoint/2010/main" val="1100538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16" y="2589167"/>
            <a:ext cx="5087389" cy="1101264"/>
          </a:xfrm>
        </p:spPr>
        <p:txBody>
          <a:bodyPr/>
          <a:lstStyle/>
          <a:p>
            <a:r>
              <a:rPr lang="sk-SK" dirty="0" smtClean="0"/>
              <a:t>03</a:t>
            </a:r>
            <a:endParaRPr lang="sk-SK" dirty="0"/>
          </a:p>
        </p:txBody>
      </p:sp>
      <p:sp>
        <p:nvSpPr>
          <p:cNvPr id="3" name="Text Placeholder 2"/>
          <p:cNvSpPr>
            <a:spLocks noGrp="1"/>
          </p:cNvSpPr>
          <p:nvPr>
            <p:ph type="body" sz="quarter" idx="10"/>
          </p:nvPr>
        </p:nvSpPr>
        <p:spPr>
          <a:xfrm>
            <a:off x="601663" y="3701018"/>
            <a:ext cx="5100637" cy="535531"/>
          </a:xfrm>
        </p:spPr>
        <p:txBody>
          <a:bodyPr/>
          <a:lstStyle/>
          <a:p>
            <a:r>
              <a:rPr lang="en-US" dirty="0"/>
              <a:t>Future challenges</a:t>
            </a:r>
            <a:endParaRPr lang="sk-SK" dirty="0"/>
          </a:p>
        </p:txBody>
      </p:sp>
    </p:spTree>
    <p:extLst>
      <p:ext uri="{BB962C8B-B14F-4D97-AF65-F5344CB8AC3E}">
        <p14:creationId xmlns:p14="http://schemas.microsoft.com/office/powerpoint/2010/main" val="83143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2954" y="1777041"/>
            <a:ext cx="7685054" cy="2841804"/>
          </a:xfrm>
        </p:spPr>
        <p:txBody>
          <a:bodyPr/>
          <a:lstStyle/>
          <a:p>
            <a:pPr>
              <a:lnSpc>
                <a:spcPct val="150000"/>
              </a:lnSpc>
            </a:pPr>
            <a:r>
              <a:rPr lang="en-US" sz="1800" dirty="0" smtClean="0"/>
              <a:t>Establish sound regulation on hydrogen content in the gas grid</a:t>
            </a:r>
          </a:p>
          <a:p>
            <a:pPr>
              <a:lnSpc>
                <a:spcPct val="150000"/>
              </a:lnSpc>
            </a:pPr>
            <a:r>
              <a:rPr lang="en-US" sz="1800" dirty="0" smtClean="0"/>
              <a:t>Develop sustainable technology of hydrogen storage in porous rock storages</a:t>
            </a:r>
          </a:p>
          <a:p>
            <a:pPr>
              <a:lnSpc>
                <a:spcPct val="150000"/>
              </a:lnSpc>
            </a:pPr>
            <a:r>
              <a:rPr lang="en-US" sz="1800" dirty="0" smtClean="0"/>
              <a:t>Align time frame of research with application of </a:t>
            </a:r>
            <a:r>
              <a:rPr lang="sk-SK" sz="1800" dirty="0" err="1" smtClean="0"/>
              <a:t>the</a:t>
            </a:r>
            <a:r>
              <a:rPr lang="sk-SK" sz="1800" dirty="0" smtClean="0"/>
              <a:t> </a:t>
            </a:r>
            <a:r>
              <a:rPr lang="en-US" sz="1800" dirty="0" smtClean="0"/>
              <a:t>climate policy</a:t>
            </a:r>
          </a:p>
          <a:p>
            <a:pPr>
              <a:lnSpc>
                <a:spcPct val="150000"/>
              </a:lnSpc>
            </a:pPr>
            <a:r>
              <a:rPr lang="en-US" sz="1800" dirty="0" smtClean="0"/>
              <a:t>Research cooperation within Europe</a:t>
            </a:r>
          </a:p>
          <a:p>
            <a:pPr>
              <a:lnSpc>
                <a:spcPct val="150000"/>
              </a:lnSpc>
            </a:pPr>
            <a:r>
              <a:rPr lang="en-US" sz="1800" dirty="0" smtClean="0"/>
              <a:t>Climate policy coordination within whole world</a:t>
            </a:r>
          </a:p>
        </p:txBody>
      </p:sp>
      <p:sp>
        <p:nvSpPr>
          <p:cNvPr id="3" name="Text Placeholder 2"/>
          <p:cNvSpPr>
            <a:spLocks noGrp="1"/>
          </p:cNvSpPr>
          <p:nvPr>
            <p:ph type="body" sz="quarter" idx="18"/>
          </p:nvPr>
        </p:nvSpPr>
        <p:spPr/>
        <p:txBody>
          <a:bodyPr/>
          <a:lstStyle/>
          <a:p>
            <a:r>
              <a:rPr lang="en-US" dirty="0" smtClean="0"/>
              <a:t>Future Challenges</a:t>
            </a:r>
            <a:endParaRPr lang="en-US" dirty="0"/>
          </a:p>
        </p:txBody>
      </p:sp>
      <p:sp>
        <p:nvSpPr>
          <p:cNvPr id="4" name="Date Placeholder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16</a:t>
            </a:fld>
            <a:endParaRPr lang="cs-CZ" dirty="0"/>
          </a:p>
        </p:txBody>
      </p:sp>
      <p:sp>
        <p:nvSpPr>
          <p:cNvPr id="6" name="TextBox 5"/>
          <p:cNvSpPr txBox="1"/>
          <p:nvPr/>
        </p:nvSpPr>
        <p:spPr>
          <a:xfrm>
            <a:off x="713064" y="5029200"/>
            <a:ext cx="7805956" cy="646331"/>
          </a:xfrm>
          <a:prstGeom prst="rect">
            <a:avLst/>
          </a:prstGeom>
          <a:noFill/>
          <a:ln>
            <a:noFill/>
          </a:ln>
        </p:spPr>
        <p:txBody>
          <a:bodyPr wrap="square" rtlCol="0">
            <a:spAutoFit/>
          </a:bodyPr>
          <a:lstStyle/>
          <a:p>
            <a:r>
              <a:rPr lang="sk-SK" b="1" i="1" dirty="0" smtClean="0"/>
              <a:t>„</a:t>
            </a:r>
            <a:r>
              <a:rPr lang="en-US" b="1" i="1" dirty="0" smtClean="0"/>
              <a:t>The </a:t>
            </a:r>
            <a:r>
              <a:rPr lang="en-US" b="1" i="1" dirty="0"/>
              <a:t>secret of change is to focus all of your energy, not on fighting the old, but on building the </a:t>
            </a:r>
            <a:r>
              <a:rPr lang="en-US" b="1" i="1" dirty="0" smtClean="0"/>
              <a:t>new</a:t>
            </a:r>
            <a:r>
              <a:rPr lang="sk-SK" b="1" i="1" dirty="0" smtClean="0"/>
              <a:t>“</a:t>
            </a:r>
            <a:endParaRPr lang="sk-SK" b="1" i="1" dirty="0"/>
          </a:p>
        </p:txBody>
      </p:sp>
      <p:sp>
        <p:nvSpPr>
          <p:cNvPr id="7" name="TextBox 6"/>
          <p:cNvSpPr txBox="1"/>
          <p:nvPr/>
        </p:nvSpPr>
        <p:spPr>
          <a:xfrm>
            <a:off x="5918433" y="5453932"/>
            <a:ext cx="1095172" cy="369332"/>
          </a:xfrm>
          <a:prstGeom prst="rect">
            <a:avLst/>
          </a:prstGeom>
          <a:noFill/>
        </p:spPr>
        <p:txBody>
          <a:bodyPr wrap="none" rtlCol="0">
            <a:spAutoFit/>
          </a:bodyPr>
          <a:lstStyle/>
          <a:p>
            <a:r>
              <a:rPr lang="sk-SK" i="1" dirty="0" err="1" smtClean="0"/>
              <a:t>Socrates</a:t>
            </a:r>
            <a:endParaRPr lang="sk-SK" i="1" dirty="0"/>
          </a:p>
        </p:txBody>
      </p:sp>
    </p:spTree>
    <p:extLst>
      <p:ext uri="{BB962C8B-B14F-4D97-AF65-F5344CB8AC3E}">
        <p14:creationId xmlns:p14="http://schemas.microsoft.com/office/powerpoint/2010/main" val="1286969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2954" y="1777041"/>
            <a:ext cx="7685054" cy="1908215"/>
          </a:xfrm>
        </p:spPr>
        <p:txBody>
          <a:bodyPr/>
          <a:lstStyle/>
          <a:p>
            <a:pPr marL="342900" indent="-342900">
              <a:lnSpc>
                <a:spcPct val="150000"/>
              </a:lnSpc>
              <a:buFont typeface="+mj-lt"/>
              <a:buAutoNum type="arabicPeriod"/>
            </a:pPr>
            <a:r>
              <a:rPr lang="en-US" sz="2400" dirty="0" smtClean="0"/>
              <a:t>Demand for energy storage</a:t>
            </a:r>
          </a:p>
          <a:p>
            <a:pPr marL="342900" indent="-342900">
              <a:lnSpc>
                <a:spcPct val="150000"/>
              </a:lnSpc>
              <a:buFont typeface="+mj-lt"/>
              <a:buAutoNum type="arabicPeriod"/>
            </a:pPr>
            <a:r>
              <a:rPr lang="sk-SK" sz="2400" dirty="0" err="1" smtClean="0"/>
              <a:t>Underground</a:t>
            </a:r>
            <a:r>
              <a:rPr lang="sk-SK" sz="2400" dirty="0" smtClean="0"/>
              <a:t> e</a:t>
            </a:r>
            <a:r>
              <a:rPr lang="en-US" sz="2400" dirty="0" err="1" smtClean="0"/>
              <a:t>nergy</a:t>
            </a:r>
            <a:r>
              <a:rPr lang="en-US" sz="2400" dirty="0" smtClean="0"/>
              <a:t> storage activities in Slovakia</a:t>
            </a:r>
          </a:p>
          <a:p>
            <a:pPr marL="342900" indent="-342900">
              <a:lnSpc>
                <a:spcPct val="150000"/>
              </a:lnSpc>
              <a:buFont typeface="+mj-lt"/>
              <a:buAutoNum type="arabicPeriod"/>
            </a:pPr>
            <a:r>
              <a:rPr lang="en-US" sz="2400" dirty="0" smtClean="0"/>
              <a:t>Future challenges</a:t>
            </a:r>
            <a:endParaRPr lang="en-US" sz="2400" dirty="0"/>
          </a:p>
        </p:txBody>
      </p:sp>
      <p:sp>
        <p:nvSpPr>
          <p:cNvPr id="3" name="Text Placeholder 2"/>
          <p:cNvSpPr>
            <a:spLocks noGrp="1"/>
          </p:cNvSpPr>
          <p:nvPr>
            <p:ph type="body" sz="quarter" idx="18"/>
          </p:nvPr>
        </p:nvSpPr>
        <p:spPr/>
        <p:txBody>
          <a:bodyPr/>
          <a:lstStyle/>
          <a:p>
            <a:r>
              <a:rPr lang="sk-SK" dirty="0" smtClean="0"/>
              <a:t>Agenda</a:t>
            </a:r>
            <a:endParaRPr lang="sk-SK" dirty="0"/>
          </a:p>
        </p:txBody>
      </p:sp>
      <p:sp>
        <p:nvSpPr>
          <p:cNvPr id="4" name="Date Placeholder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2</a:t>
            </a:fld>
            <a:endParaRPr lang="cs-CZ" dirty="0"/>
          </a:p>
        </p:txBody>
      </p:sp>
    </p:spTree>
    <p:extLst>
      <p:ext uri="{BB962C8B-B14F-4D97-AF65-F5344CB8AC3E}">
        <p14:creationId xmlns:p14="http://schemas.microsoft.com/office/powerpoint/2010/main" val="1117987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sk-SK"/>
          </a:p>
        </p:txBody>
      </p:sp>
      <p:sp>
        <p:nvSpPr>
          <p:cNvPr id="3" name="Text Placeholder 2"/>
          <p:cNvSpPr>
            <a:spLocks noGrp="1"/>
          </p:cNvSpPr>
          <p:nvPr>
            <p:ph type="body" sz="quarter" idx="18"/>
          </p:nvPr>
        </p:nvSpPr>
        <p:spPr>
          <a:xfrm>
            <a:off x="-6" y="490538"/>
            <a:ext cx="8428038" cy="785921"/>
          </a:xfrm>
        </p:spPr>
        <p:txBody>
          <a:bodyPr/>
          <a:lstStyle/>
          <a:p>
            <a:r>
              <a:rPr lang="sk-SK" dirty="0"/>
              <a:t>NAFTA STORAGE OPERATIONS ACROSS EUROPE</a:t>
            </a:r>
          </a:p>
        </p:txBody>
      </p:sp>
      <p:sp>
        <p:nvSpPr>
          <p:cNvPr id="4" name="Date Placeholder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3</a:t>
            </a:fld>
            <a:endParaRPr lang="cs-CZ" dirty="0"/>
          </a:p>
        </p:txBody>
      </p:sp>
      <p:grpSp>
        <p:nvGrpSpPr>
          <p:cNvPr id="7" name="Skupina 17"/>
          <p:cNvGrpSpPr/>
          <p:nvPr/>
        </p:nvGrpSpPr>
        <p:grpSpPr>
          <a:xfrm>
            <a:off x="0" y="1403873"/>
            <a:ext cx="9144000" cy="5080286"/>
            <a:chOff x="0" y="692696"/>
            <a:chExt cx="9144000" cy="5748746"/>
          </a:xfrm>
        </p:grpSpPr>
        <p:pic>
          <p:nvPicPr>
            <p:cNvPr id="35" name="Obrázok 4"/>
            <p:cNvPicPr>
              <a:picLocks noChangeAspect="1"/>
            </p:cNvPicPr>
            <p:nvPr/>
          </p:nvPicPr>
          <p:blipFill rotWithShape="1">
            <a:blip r:embed="rId2"/>
            <a:srcRect b="17126"/>
            <a:stretch/>
          </p:blipFill>
          <p:spPr>
            <a:xfrm>
              <a:off x="0" y="692696"/>
              <a:ext cx="9144000" cy="3515237"/>
            </a:xfrm>
            <a:prstGeom prst="rect">
              <a:avLst/>
            </a:prstGeom>
          </p:spPr>
        </p:pic>
        <p:pic>
          <p:nvPicPr>
            <p:cNvPr id="36" name="Obrázok 8"/>
            <p:cNvPicPr>
              <a:picLocks noChangeAspect="1"/>
            </p:cNvPicPr>
            <p:nvPr/>
          </p:nvPicPr>
          <p:blipFill rotWithShape="1">
            <a:blip r:embed="rId3"/>
            <a:srcRect l="3498" t="2426" r="3086" b="3469"/>
            <a:stretch/>
          </p:blipFill>
          <p:spPr>
            <a:xfrm>
              <a:off x="1015997" y="3859348"/>
              <a:ext cx="2599269" cy="2582094"/>
            </a:xfrm>
            <a:prstGeom prst="ellipse">
              <a:avLst/>
            </a:prstGeom>
          </p:spPr>
        </p:pic>
        <p:pic>
          <p:nvPicPr>
            <p:cNvPr id="37" name="Obrázok 10"/>
            <p:cNvPicPr>
              <a:picLocks noChangeAspect="1"/>
            </p:cNvPicPr>
            <p:nvPr/>
          </p:nvPicPr>
          <p:blipFill rotWithShape="1">
            <a:blip r:embed="rId2"/>
            <a:srcRect l="25452" t="87605" r="4270"/>
            <a:stretch/>
          </p:blipFill>
          <p:spPr>
            <a:xfrm>
              <a:off x="3869266" y="4352377"/>
              <a:ext cx="5274734" cy="431556"/>
            </a:xfrm>
            <a:prstGeom prst="rect">
              <a:avLst/>
            </a:prstGeom>
          </p:spPr>
        </p:pic>
        <p:sp>
          <p:nvSpPr>
            <p:cNvPr id="38" name="Ovál 11"/>
            <p:cNvSpPr/>
            <p:nvPr/>
          </p:nvSpPr>
          <p:spPr>
            <a:xfrm>
              <a:off x="1058333" y="2956198"/>
              <a:ext cx="601130" cy="60113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Oblúk 16"/>
            <p:cNvSpPr/>
            <p:nvPr/>
          </p:nvSpPr>
          <p:spPr>
            <a:xfrm rot="12152850">
              <a:off x="1173895" y="3195312"/>
              <a:ext cx="922866" cy="1007533"/>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151515"/>
                </a:solidFill>
                <a:effectLst/>
                <a:uLnTx/>
                <a:uFillTx/>
                <a:latin typeface="Arial" panose="020B0604020202020204"/>
                <a:ea typeface="+mn-ea"/>
                <a:cs typeface="+mn-cs"/>
              </a:endParaRPr>
            </a:p>
          </p:txBody>
        </p:sp>
      </p:grpSp>
      <p:grpSp>
        <p:nvGrpSpPr>
          <p:cNvPr id="8" name="Skupina 13"/>
          <p:cNvGrpSpPr/>
          <p:nvPr/>
        </p:nvGrpSpPr>
        <p:grpSpPr>
          <a:xfrm>
            <a:off x="4285290" y="4867850"/>
            <a:ext cx="3402875" cy="2022421"/>
            <a:chOff x="4166956" y="4648982"/>
            <a:chExt cx="3402875" cy="2159836"/>
          </a:xfrm>
        </p:grpSpPr>
        <p:grpSp>
          <p:nvGrpSpPr>
            <p:cNvPr id="11" name="Skupina 9"/>
            <p:cNvGrpSpPr/>
            <p:nvPr/>
          </p:nvGrpSpPr>
          <p:grpSpPr>
            <a:xfrm rot="18712850">
              <a:off x="3322600" y="5493338"/>
              <a:ext cx="2080599" cy="391888"/>
              <a:chOff x="5747656" y="5458694"/>
              <a:chExt cx="3039156" cy="391888"/>
            </a:xfrm>
          </p:grpSpPr>
          <p:sp>
            <p:nvSpPr>
              <p:cNvPr id="32" name="Obdĺžnik 6"/>
              <p:cNvSpPr/>
              <p:nvPr/>
            </p:nvSpPr>
            <p:spPr>
              <a:xfrm>
                <a:off x="5747656" y="5458695"/>
                <a:ext cx="385489"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151515"/>
                    </a:solidFill>
                    <a:effectLst/>
                    <a:uLnTx/>
                    <a:uFillTx/>
                    <a:latin typeface="Arial" panose="020B0604020202020204"/>
                    <a:ea typeface="+mn-ea"/>
                    <a:cs typeface="+mn-cs"/>
                  </a:rPr>
                  <a:t>1</a:t>
                </a:r>
                <a:endParaRPr kumimoji="0" lang="sk-SK" sz="1800" b="0" i="0" u="none" strike="noStrike" kern="1200" cap="none" spc="0" normalizeH="0" baseline="0" noProof="0" dirty="0">
                  <a:ln>
                    <a:noFill/>
                  </a:ln>
                  <a:solidFill>
                    <a:srgbClr val="151515"/>
                  </a:solidFill>
                  <a:effectLst/>
                  <a:uLnTx/>
                  <a:uFillTx/>
                  <a:latin typeface="Arial" panose="020B0604020202020204"/>
                  <a:ea typeface="+mn-ea"/>
                  <a:cs typeface="+mn-cs"/>
                </a:endParaRPr>
              </a:p>
            </p:txBody>
          </p:sp>
          <p:sp>
            <p:nvSpPr>
              <p:cNvPr id="33" name="Obdĺžnik 14"/>
              <p:cNvSpPr/>
              <p:nvPr/>
            </p:nvSpPr>
            <p:spPr>
              <a:xfrm rot="5400000">
                <a:off x="6759945" y="4829138"/>
                <a:ext cx="391886" cy="16510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smtClean="0">
                    <a:ln>
                      <a:noFill/>
                    </a:ln>
                    <a:solidFill>
                      <a:srgbClr val="151515">
                        <a:lumMod val="75000"/>
                        <a:lumOff val="25000"/>
                      </a:srgbClr>
                    </a:solidFill>
                    <a:effectLst/>
                    <a:uLnTx/>
                    <a:uFillTx/>
                    <a:latin typeface="Arial" panose="020B0604020202020204"/>
                    <a:ea typeface="+mn-ea"/>
                    <a:cs typeface="+mn-cs"/>
                  </a:rPr>
                  <a:t>Stogit</a:t>
                </a:r>
                <a:endParaRPr kumimoji="0" lang="sk-SK" sz="1800" b="0" i="0" u="none" strike="noStrike" kern="1200" cap="none" spc="0" normalizeH="0" baseline="0" noProof="0" dirty="0">
                  <a:ln>
                    <a:noFill/>
                  </a:ln>
                  <a:solidFill>
                    <a:srgbClr val="151515">
                      <a:lumMod val="75000"/>
                      <a:lumOff val="25000"/>
                    </a:srgbClr>
                  </a:solidFill>
                  <a:effectLst/>
                  <a:uLnTx/>
                  <a:uFillTx/>
                  <a:latin typeface="Arial" panose="020B0604020202020204"/>
                  <a:ea typeface="+mn-ea"/>
                  <a:cs typeface="+mn-cs"/>
                </a:endParaRPr>
              </a:p>
            </p:txBody>
          </p:sp>
          <p:sp>
            <p:nvSpPr>
              <p:cNvPr id="34" name="Obdĺžnik 15"/>
              <p:cNvSpPr/>
              <p:nvPr/>
            </p:nvSpPr>
            <p:spPr>
              <a:xfrm>
                <a:off x="7778631" y="5458694"/>
                <a:ext cx="1008181"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151515"/>
                    </a:solidFill>
                    <a:effectLst/>
                    <a:uLnTx/>
                    <a:uFillTx/>
                    <a:latin typeface="Arial" panose="020B0604020202020204"/>
                    <a:ea typeface="+mn-ea"/>
                    <a:cs typeface="+mn-cs"/>
                  </a:rPr>
                  <a:t>183</a:t>
                </a:r>
                <a:endParaRPr kumimoji="0" lang="sk-SK" sz="1800" b="0" i="0" u="none" strike="noStrike" kern="1200" cap="none" spc="0" normalizeH="0" baseline="0" noProof="0" dirty="0">
                  <a:ln>
                    <a:noFill/>
                  </a:ln>
                  <a:solidFill>
                    <a:srgbClr val="151515"/>
                  </a:solidFill>
                  <a:effectLst/>
                  <a:uLnTx/>
                  <a:uFillTx/>
                  <a:latin typeface="Arial" panose="020B0604020202020204"/>
                  <a:ea typeface="+mn-ea"/>
                  <a:cs typeface="+mn-cs"/>
                </a:endParaRPr>
              </a:p>
            </p:txBody>
          </p:sp>
        </p:grpSp>
        <p:grpSp>
          <p:nvGrpSpPr>
            <p:cNvPr id="12" name="Skupina 18"/>
            <p:cNvGrpSpPr/>
            <p:nvPr/>
          </p:nvGrpSpPr>
          <p:grpSpPr>
            <a:xfrm rot="18712850">
              <a:off x="3896454" y="5539896"/>
              <a:ext cx="2080599" cy="391888"/>
              <a:chOff x="5747656" y="5458694"/>
              <a:chExt cx="3039156" cy="391888"/>
            </a:xfrm>
          </p:grpSpPr>
          <p:sp>
            <p:nvSpPr>
              <p:cNvPr id="29" name="Obdĺžnik 19"/>
              <p:cNvSpPr/>
              <p:nvPr/>
            </p:nvSpPr>
            <p:spPr>
              <a:xfrm>
                <a:off x="5747656" y="5458695"/>
                <a:ext cx="385489"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151515"/>
                    </a:solidFill>
                    <a:effectLst/>
                    <a:uLnTx/>
                    <a:uFillTx/>
                    <a:latin typeface="Arial" panose="020B0604020202020204"/>
                    <a:ea typeface="+mn-ea"/>
                    <a:cs typeface="+mn-cs"/>
                  </a:rPr>
                  <a:t>2</a:t>
                </a:r>
                <a:endParaRPr kumimoji="0" lang="sk-SK" sz="1800" b="0" i="0" u="none" strike="noStrike" kern="1200" cap="none" spc="0" normalizeH="0" baseline="0" noProof="0" dirty="0">
                  <a:ln>
                    <a:noFill/>
                  </a:ln>
                  <a:solidFill>
                    <a:srgbClr val="151515"/>
                  </a:solidFill>
                  <a:effectLst/>
                  <a:uLnTx/>
                  <a:uFillTx/>
                  <a:latin typeface="Arial" panose="020B0604020202020204"/>
                  <a:ea typeface="+mn-ea"/>
                  <a:cs typeface="+mn-cs"/>
                </a:endParaRPr>
              </a:p>
            </p:txBody>
          </p:sp>
          <p:sp>
            <p:nvSpPr>
              <p:cNvPr id="30" name="Obdĺžnik 20"/>
              <p:cNvSpPr/>
              <p:nvPr/>
            </p:nvSpPr>
            <p:spPr>
              <a:xfrm rot="5400000">
                <a:off x="6759945" y="4829138"/>
                <a:ext cx="391886" cy="16510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srgbClr val="151515">
                        <a:lumMod val="75000"/>
                        <a:lumOff val="25000"/>
                      </a:srgbClr>
                    </a:solidFill>
                    <a:effectLst/>
                    <a:uLnTx/>
                    <a:uFillTx/>
                    <a:latin typeface="Arial" panose="020B0604020202020204"/>
                    <a:ea typeface="+mn-ea"/>
                    <a:cs typeface="+mn-cs"/>
                  </a:rPr>
                  <a:t>Storengy</a:t>
                </a:r>
                <a:endParaRPr kumimoji="0" lang="sk-SK" sz="1800" b="0" i="0" u="none" strike="noStrike" kern="1200" cap="none" spc="0" normalizeH="0" baseline="0" noProof="0" dirty="0">
                  <a:ln>
                    <a:noFill/>
                  </a:ln>
                  <a:solidFill>
                    <a:srgbClr val="151515">
                      <a:lumMod val="75000"/>
                      <a:lumOff val="25000"/>
                    </a:srgbClr>
                  </a:solidFill>
                  <a:effectLst/>
                  <a:uLnTx/>
                  <a:uFillTx/>
                  <a:latin typeface="Arial" panose="020B0604020202020204"/>
                  <a:ea typeface="+mn-ea"/>
                  <a:cs typeface="+mn-cs"/>
                </a:endParaRPr>
              </a:p>
            </p:txBody>
          </p:sp>
          <p:sp>
            <p:nvSpPr>
              <p:cNvPr id="31" name="Obdĺžnik 21"/>
              <p:cNvSpPr/>
              <p:nvPr/>
            </p:nvSpPr>
            <p:spPr>
              <a:xfrm>
                <a:off x="7778631" y="5458694"/>
                <a:ext cx="1008181"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151515"/>
                    </a:solidFill>
                    <a:effectLst/>
                    <a:uLnTx/>
                    <a:uFillTx/>
                    <a:latin typeface="Arial" panose="020B0604020202020204"/>
                    <a:ea typeface="+mn-ea"/>
                    <a:cs typeface="+mn-cs"/>
                  </a:rPr>
                  <a:t>121</a:t>
                </a:r>
                <a:endParaRPr kumimoji="0" lang="sk-SK" sz="1800" b="0" i="0" u="none" strike="noStrike" kern="1200" cap="none" spc="0" normalizeH="0" baseline="0" noProof="0" dirty="0">
                  <a:ln>
                    <a:noFill/>
                  </a:ln>
                  <a:solidFill>
                    <a:srgbClr val="151515"/>
                  </a:solidFill>
                  <a:effectLst/>
                  <a:uLnTx/>
                  <a:uFillTx/>
                  <a:latin typeface="Arial" panose="020B0604020202020204"/>
                  <a:ea typeface="+mn-ea"/>
                  <a:cs typeface="+mn-cs"/>
                </a:endParaRPr>
              </a:p>
            </p:txBody>
          </p:sp>
        </p:grpSp>
        <p:grpSp>
          <p:nvGrpSpPr>
            <p:cNvPr id="13" name="Skupina 22"/>
            <p:cNvGrpSpPr/>
            <p:nvPr/>
          </p:nvGrpSpPr>
          <p:grpSpPr>
            <a:xfrm rot="18712850">
              <a:off x="4471540" y="5572574"/>
              <a:ext cx="2080599" cy="391888"/>
              <a:chOff x="5747656" y="5458694"/>
              <a:chExt cx="3039156" cy="391888"/>
            </a:xfrm>
          </p:grpSpPr>
          <p:sp>
            <p:nvSpPr>
              <p:cNvPr id="26" name="Obdĺžnik 23"/>
              <p:cNvSpPr/>
              <p:nvPr/>
            </p:nvSpPr>
            <p:spPr>
              <a:xfrm>
                <a:off x="5747656" y="5458695"/>
                <a:ext cx="385489"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151515"/>
                    </a:solidFill>
                    <a:effectLst/>
                    <a:uLnTx/>
                    <a:uFillTx/>
                    <a:latin typeface="Arial" panose="020B0604020202020204"/>
                    <a:ea typeface="+mn-ea"/>
                    <a:cs typeface="+mn-cs"/>
                  </a:rPr>
                  <a:t>3</a:t>
                </a:r>
                <a:endParaRPr kumimoji="0" lang="sk-SK" sz="1800" b="0" i="0" u="none" strike="noStrike" kern="1200" cap="none" spc="0" normalizeH="0" baseline="0" noProof="0" dirty="0">
                  <a:ln>
                    <a:noFill/>
                  </a:ln>
                  <a:solidFill>
                    <a:srgbClr val="151515"/>
                  </a:solidFill>
                  <a:effectLst/>
                  <a:uLnTx/>
                  <a:uFillTx/>
                  <a:latin typeface="Arial" panose="020B0604020202020204"/>
                  <a:ea typeface="+mn-ea"/>
                  <a:cs typeface="+mn-cs"/>
                </a:endParaRPr>
              </a:p>
            </p:txBody>
          </p:sp>
          <p:sp>
            <p:nvSpPr>
              <p:cNvPr id="27" name="Obdĺžnik 24"/>
              <p:cNvSpPr/>
              <p:nvPr/>
            </p:nvSpPr>
            <p:spPr>
              <a:xfrm rot="5400000">
                <a:off x="6759945" y="4829138"/>
                <a:ext cx="391886" cy="16510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srgbClr val="151515">
                        <a:lumMod val="75000"/>
                        <a:lumOff val="25000"/>
                      </a:srgbClr>
                    </a:solidFill>
                    <a:effectLst/>
                    <a:uLnTx/>
                    <a:uFillTx/>
                    <a:latin typeface="Arial" panose="020B0604020202020204"/>
                    <a:ea typeface="+mn-ea"/>
                    <a:cs typeface="+mn-cs"/>
                  </a:rPr>
                  <a:t>NAM</a:t>
                </a:r>
              </a:p>
            </p:txBody>
          </p:sp>
          <p:sp>
            <p:nvSpPr>
              <p:cNvPr id="28" name="Obdĺžnik 25"/>
              <p:cNvSpPr/>
              <p:nvPr/>
            </p:nvSpPr>
            <p:spPr>
              <a:xfrm>
                <a:off x="7778631" y="5458694"/>
                <a:ext cx="1008181"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151515"/>
                    </a:solidFill>
                    <a:effectLst/>
                    <a:uLnTx/>
                    <a:uFillTx/>
                    <a:latin typeface="Arial" panose="020B0604020202020204"/>
                    <a:ea typeface="+mn-ea"/>
                    <a:cs typeface="+mn-cs"/>
                  </a:rPr>
                  <a:t>76.4</a:t>
                </a:r>
                <a:endParaRPr kumimoji="0" lang="sk-SK" sz="1800" b="0" i="0" u="none" strike="noStrike" kern="1200" cap="none" spc="0" normalizeH="0" baseline="0" noProof="0" dirty="0">
                  <a:ln>
                    <a:noFill/>
                  </a:ln>
                  <a:solidFill>
                    <a:srgbClr val="151515"/>
                  </a:solidFill>
                  <a:effectLst/>
                  <a:uLnTx/>
                  <a:uFillTx/>
                  <a:latin typeface="Arial" panose="020B0604020202020204"/>
                  <a:ea typeface="+mn-ea"/>
                  <a:cs typeface="+mn-cs"/>
                </a:endParaRPr>
              </a:p>
            </p:txBody>
          </p:sp>
        </p:grpSp>
        <p:grpSp>
          <p:nvGrpSpPr>
            <p:cNvPr id="14" name="Skupina 26"/>
            <p:cNvGrpSpPr/>
            <p:nvPr/>
          </p:nvGrpSpPr>
          <p:grpSpPr>
            <a:xfrm rot="18712850">
              <a:off x="5078402" y="5572575"/>
              <a:ext cx="2080599" cy="391888"/>
              <a:chOff x="5747656" y="5458694"/>
              <a:chExt cx="3039156" cy="391888"/>
            </a:xfrm>
          </p:grpSpPr>
          <p:sp>
            <p:nvSpPr>
              <p:cNvPr id="23" name="Obdĺžnik 27"/>
              <p:cNvSpPr/>
              <p:nvPr/>
            </p:nvSpPr>
            <p:spPr>
              <a:xfrm>
                <a:off x="5747656" y="5458695"/>
                <a:ext cx="385489"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151515"/>
                    </a:solidFill>
                    <a:effectLst/>
                    <a:uLnTx/>
                    <a:uFillTx/>
                    <a:latin typeface="Arial" panose="020B0604020202020204"/>
                    <a:ea typeface="+mn-ea"/>
                    <a:cs typeface="+mn-cs"/>
                  </a:rPr>
                  <a:t>4</a:t>
                </a:r>
                <a:endParaRPr kumimoji="0" lang="sk-SK" sz="1800" b="0" i="0" u="none" strike="noStrike" kern="1200" cap="none" spc="0" normalizeH="0" baseline="0" noProof="0" dirty="0">
                  <a:ln>
                    <a:noFill/>
                  </a:ln>
                  <a:solidFill>
                    <a:srgbClr val="151515"/>
                  </a:solidFill>
                  <a:effectLst/>
                  <a:uLnTx/>
                  <a:uFillTx/>
                  <a:latin typeface="Arial" panose="020B0604020202020204"/>
                  <a:ea typeface="+mn-ea"/>
                  <a:cs typeface="+mn-cs"/>
                </a:endParaRPr>
              </a:p>
            </p:txBody>
          </p:sp>
          <p:sp>
            <p:nvSpPr>
              <p:cNvPr id="24" name="Obdĺžnik 28"/>
              <p:cNvSpPr/>
              <p:nvPr/>
            </p:nvSpPr>
            <p:spPr>
              <a:xfrm rot="5400000">
                <a:off x="6759945" y="4829138"/>
                <a:ext cx="391886" cy="16510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srgbClr val="151515">
                        <a:lumMod val="75000"/>
                        <a:lumOff val="25000"/>
                      </a:srgbClr>
                    </a:solidFill>
                    <a:effectLst/>
                    <a:uLnTx/>
                    <a:uFillTx/>
                    <a:latin typeface="Arial" panose="020B0604020202020204"/>
                    <a:ea typeface="+mn-ea"/>
                    <a:cs typeface="+mn-cs"/>
                  </a:rPr>
                  <a:t>Uniper</a:t>
                </a:r>
                <a:endParaRPr kumimoji="0" lang="sk-SK" sz="1800" b="0" i="0" u="none" strike="noStrike" kern="1200" cap="none" spc="0" normalizeH="0" baseline="0" noProof="0" dirty="0">
                  <a:ln>
                    <a:noFill/>
                  </a:ln>
                  <a:solidFill>
                    <a:srgbClr val="151515">
                      <a:lumMod val="75000"/>
                      <a:lumOff val="25000"/>
                    </a:srgbClr>
                  </a:solidFill>
                  <a:effectLst/>
                  <a:uLnTx/>
                  <a:uFillTx/>
                  <a:latin typeface="Arial" panose="020B0604020202020204"/>
                  <a:ea typeface="+mn-ea"/>
                  <a:cs typeface="+mn-cs"/>
                </a:endParaRPr>
              </a:p>
            </p:txBody>
          </p:sp>
          <p:sp>
            <p:nvSpPr>
              <p:cNvPr id="25" name="Obdĺžnik 29"/>
              <p:cNvSpPr/>
              <p:nvPr/>
            </p:nvSpPr>
            <p:spPr>
              <a:xfrm>
                <a:off x="7778631" y="5458694"/>
                <a:ext cx="1008181"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151515"/>
                    </a:solidFill>
                    <a:effectLst/>
                    <a:uLnTx/>
                    <a:uFillTx/>
                    <a:latin typeface="Arial" panose="020B0604020202020204"/>
                    <a:ea typeface="+mn-ea"/>
                    <a:cs typeface="+mn-cs"/>
                  </a:rPr>
                  <a:t>68.2</a:t>
                </a:r>
                <a:endParaRPr kumimoji="0" lang="sk-SK" sz="1800" b="0" i="0" u="none" strike="noStrike" kern="1200" cap="none" spc="0" normalizeH="0" baseline="0" noProof="0" dirty="0">
                  <a:ln>
                    <a:noFill/>
                  </a:ln>
                  <a:solidFill>
                    <a:srgbClr val="151515"/>
                  </a:solidFill>
                  <a:effectLst/>
                  <a:uLnTx/>
                  <a:uFillTx/>
                  <a:latin typeface="Arial" panose="020B0604020202020204"/>
                  <a:ea typeface="+mn-ea"/>
                  <a:cs typeface="+mn-cs"/>
                </a:endParaRPr>
              </a:p>
            </p:txBody>
          </p:sp>
        </p:grpSp>
        <p:grpSp>
          <p:nvGrpSpPr>
            <p:cNvPr id="15" name="Skupina 30"/>
            <p:cNvGrpSpPr/>
            <p:nvPr/>
          </p:nvGrpSpPr>
          <p:grpSpPr>
            <a:xfrm rot="18712850">
              <a:off x="5699164" y="5568515"/>
              <a:ext cx="2080599" cy="391888"/>
              <a:chOff x="5747656" y="5458694"/>
              <a:chExt cx="3039156" cy="391888"/>
            </a:xfrm>
          </p:grpSpPr>
          <p:sp>
            <p:nvSpPr>
              <p:cNvPr id="20" name="Obdĺžnik 31"/>
              <p:cNvSpPr/>
              <p:nvPr/>
            </p:nvSpPr>
            <p:spPr>
              <a:xfrm>
                <a:off x="5747656" y="5458695"/>
                <a:ext cx="385489"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151515"/>
                    </a:solidFill>
                    <a:effectLst/>
                    <a:uLnTx/>
                    <a:uFillTx/>
                    <a:latin typeface="Arial" panose="020B0604020202020204"/>
                    <a:ea typeface="+mn-ea"/>
                    <a:cs typeface="+mn-cs"/>
                  </a:rPr>
                  <a:t>5</a:t>
                </a:r>
                <a:endParaRPr kumimoji="0" lang="sk-SK" sz="1800" b="0" i="0" u="none" strike="noStrike" kern="1200" cap="none" spc="0" normalizeH="0" baseline="0" noProof="0" dirty="0">
                  <a:ln>
                    <a:noFill/>
                  </a:ln>
                  <a:solidFill>
                    <a:srgbClr val="151515"/>
                  </a:solidFill>
                  <a:effectLst/>
                  <a:uLnTx/>
                  <a:uFillTx/>
                  <a:latin typeface="Arial" panose="020B0604020202020204"/>
                  <a:ea typeface="+mn-ea"/>
                  <a:cs typeface="+mn-cs"/>
                </a:endParaRPr>
              </a:p>
            </p:txBody>
          </p:sp>
          <p:sp>
            <p:nvSpPr>
              <p:cNvPr id="21" name="Obdĺžnik 32"/>
              <p:cNvSpPr/>
              <p:nvPr/>
            </p:nvSpPr>
            <p:spPr>
              <a:xfrm rot="5400000">
                <a:off x="6759945" y="4829138"/>
                <a:ext cx="391886" cy="16510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srgbClr val="151515">
                        <a:lumMod val="75000"/>
                        <a:lumOff val="25000"/>
                      </a:srgbClr>
                    </a:solidFill>
                    <a:effectLst/>
                    <a:uLnTx/>
                    <a:uFillTx/>
                    <a:latin typeface="Arial" panose="020B0604020202020204"/>
                    <a:ea typeface="+mn-ea"/>
                    <a:cs typeface="+mn-cs"/>
                  </a:rPr>
                  <a:t>RAG</a:t>
                </a:r>
              </a:p>
            </p:txBody>
          </p:sp>
          <p:sp>
            <p:nvSpPr>
              <p:cNvPr id="22" name="Obdĺžnik 33"/>
              <p:cNvSpPr/>
              <p:nvPr/>
            </p:nvSpPr>
            <p:spPr>
              <a:xfrm>
                <a:off x="7778631" y="5458694"/>
                <a:ext cx="1008181"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151515"/>
                    </a:solidFill>
                    <a:effectLst/>
                    <a:uLnTx/>
                    <a:uFillTx/>
                    <a:latin typeface="Arial" panose="020B0604020202020204"/>
                    <a:ea typeface="+mn-ea"/>
                    <a:cs typeface="+mn-cs"/>
                  </a:rPr>
                  <a:t>67.0</a:t>
                </a:r>
                <a:endParaRPr kumimoji="0" lang="sk-SK" sz="1800" b="0" i="0" u="none" strike="noStrike" kern="1200" cap="none" spc="0" normalizeH="0" baseline="0" noProof="0" dirty="0">
                  <a:ln>
                    <a:noFill/>
                  </a:ln>
                  <a:solidFill>
                    <a:srgbClr val="151515"/>
                  </a:solidFill>
                  <a:effectLst/>
                  <a:uLnTx/>
                  <a:uFillTx/>
                  <a:latin typeface="Arial" panose="020B0604020202020204"/>
                  <a:ea typeface="+mn-ea"/>
                  <a:cs typeface="+mn-cs"/>
                </a:endParaRPr>
              </a:p>
            </p:txBody>
          </p:sp>
        </p:grpSp>
        <p:grpSp>
          <p:nvGrpSpPr>
            <p:cNvPr id="16" name="Skupina 34"/>
            <p:cNvGrpSpPr/>
            <p:nvPr/>
          </p:nvGrpSpPr>
          <p:grpSpPr>
            <a:xfrm rot="18712850">
              <a:off x="6333587" y="5548430"/>
              <a:ext cx="2080599" cy="391888"/>
              <a:chOff x="5747656" y="5458694"/>
              <a:chExt cx="3039156" cy="391888"/>
            </a:xfrm>
          </p:grpSpPr>
          <p:sp>
            <p:nvSpPr>
              <p:cNvPr id="17" name="Obdĺžnik 35"/>
              <p:cNvSpPr/>
              <p:nvPr/>
            </p:nvSpPr>
            <p:spPr>
              <a:xfrm>
                <a:off x="5747656" y="5458695"/>
                <a:ext cx="385489"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smtClean="0">
                    <a:ln>
                      <a:noFill/>
                    </a:ln>
                    <a:solidFill>
                      <a:srgbClr val="151515"/>
                    </a:solidFill>
                    <a:effectLst/>
                    <a:uLnTx/>
                    <a:uFillTx/>
                    <a:latin typeface="Arial" panose="020B0604020202020204"/>
                    <a:ea typeface="+mn-ea"/>
                    <a:cs typeface="+mn-cs"/>
                  </a:rPr>
                  <a:t>6</a:t>
                </a:r>
                <a:endParaRPr kumimoji="0" lang="sk-SK" sz="1800" b="1" i="0" u="none" strike="noStrike" kern="1200" cap="none" spc="0" normalizeH="0" baseline="0" noProof="0" dirty="0">
                  <a:ln>
                    <a:noFill/>
                  </a:ln>
                  <a:solidFill>
                    <a:srgbClr val="151515"/>
                  </a:solidFill>
                  <a:effectLst/>
                  <a:uLnTx/>
                  <a:uFillTx/>
                  <a:latin typeface="Arial" panose="020B0604020202020204"/>
                  <a:ea typeface="+mn-ea"/>
                  <a:cs typeface="+mn-cs"/>
                </a:endParaRPr>
              </a:p>
            </p:txBody>
          </p:sp>
          <p:sp>
            <p:nvSpPr>
              <p:cNvPr id="18" name="Obdĺžnik 36"/>
              <p:cNvSpPr/>
              <p:nvPr/>
            </p:nvSpPr>
            <p:spPr>
              <a:xfrm rot="5400000">
                <a:off x="6759945" y="4829138"/>
                <a:ext cx="391886" cy="165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smtClean="0">
                    <a:ln>
                      <a:noFill/>
                    </a:ln>
                    <a:solidFill>
                      <a:srgbClr val="FFFFFF"/>
                    </a:solidFill>
                    <a:effectLst/>
                    <a:uLnTx/>
                    <a:uFillTx/>
                    <a:latin typeface="Arial" panose="020B0604020202020204"/>
                    <a:ea typeface="+mn-ea"/>
                    <a:cs typeface="+mn-cs"/>
                  </a:rPr>
                  <a:t>NAFTA</a:t>
                </a:r>
                <a:endParaRPr kumimoji="0" lang="sk-SK"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Obdĺžnik 37"/>
              <p:cNvSpPr/>
              <p:nvPr/>
            </p:nvSpPr>
            <p:spPr>
              <a:xfrm>
                <a:off x="7778631" y="5458694"/>
                <a:ext cx="1008181" cy="3918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smtClean="0">
                    <a:ln>
                      <a:noFill/>
                    </a:ln>
                    <a:solidFill>
                      <a:srgbClr val="151515"/>
                    </a:solidFill>
                    <a:effectLst/>
                    <a:uLnTx/>
                    <a:uFillTx/>
                    <a:latin typeface="Arial" panose="020B0604020202020204"/>
                    <a:ea typeface="+mn-ea"/>
                    <a:cs typeface="+mn-cs"/>
                  </a:rPr>
                  <a:t>60.7</a:t>
                </a:r>
                <a:endParaRPr kumimoji="0" lang="sk-SK" sz="1800" b="1" i="0" u="none" strike="noStrike" kern="1200" cap="none" spc="0" normalizeH="0" baseline="0" noProof="0" dirty="0">
                  <a:ln>
                    <a:noFill/>
                  </a:ln>
                  <a:solidFill>
                    <a:srgbClr val="151515"/>
                  </a:solidFill>
                  <a:effectLst/>
                  <a:uLnTx/>
                  <a:uFillTx/>
                  <a:latin typeface="Arial" panose="020B0604020202020204"/>
                  <a:ea typeface="+mn-ea"/>
                  <a:cs typeface="+mn-cs"/>
                </a:endParaRPr>
              </a:p>
            </p:txBody>
          </p:sp>
        </p:grpSp>
      </p:grpSp>
      <p:sp>
        <p:nvSpPr>
          <p:cNvPr id="9" name="Obdĺžnik 38"/>
          <p:cNvSpPr/>
          <p:nvPr/>
        </p:nvSpPr>
        <p:spPr>
          <a:xfrm rot="5400000">
            <a:off x="2108936" y="5404193"/>
            <a:ext cx="392488" cy="1361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smtClean="0">
                <a:ln>
                  <a:noFill/>
                </a:ln>
                <a:solidFill>
                  <a:srgbClr val="151515"/>
                </a:solidFill>
                <a:effectLst/>
                <a:uLnTx/>
                <a:uFillTx/>
                <a:latin typeface="Arial" panose="020B0604020202020204"/>
                <a:ea typeface="+mn-ea"/>
                <a:cs typeface="+mn-cs"/>
              </a:rPr>
              <a:t>20 </a:t>
            </a:r>
            <a:r>
              <a:rPr kumimoji="0" lang="sk-SK" sz="1800" b="1" i="0" u="none" strike="noStrike" kern="1200" cap="none" spc="0" normalizeH="0" baseline="0" noProof="0" dirty="0" err="1" smtClean="0">
                <a:ln>
                  <a:noFill/>
                </a:ln>
                <a:solidFill>
                  <a:srgbClr val="151515"/>
                </a:solidFill>
                <a:effectLst/>
                <a:uLnTx/>
                <a:uFillTx/>
                <a:latin typeface="Arial" panose="020B0604020202020204"/>
                <a:ea typeface="+mn-ea"/>
                <a:cs typeface="+mn-cs"/>
              </a:rPr>
              <a:t>TWh</a:t>
            </a:r>
            <a:endParaRPr kumimoji="0" lang="sk-SK" sz="1800" b="1" i="0" u="none" strike="noStrike" kern="1200" cap="none" spc="0" normalizeH="0" baseline="0" noProof="0" dirty="0">
              <a:ln>
                <a:noFill/>
              </a:ln>
              <a:solidFill>
                <a:srgbClr val="151515"/>
              </a:solidFill>
              <a:effectLst/>
              <a:uLnTx/>
              <a:uFillTx/>
              <a:latin typeface="Arial" panose="020B0604020202020204"/>
              <a:ea typeface="+mn-ea"/>
              <a:cs typeface="+mn-cs"/>
            </a:endParaRPr>
          </a:p>
        </p:txBody>
      </p:sp>
      <p:sp>
        <p:nvSpPr>
          <p:cNvPr id="10" name="Obdĺžnik 39"/>
          <p:cNvSpPr/>
          <p:nvPr/>
        </p:nvSpPr>
        <p:spPr>
          <a:xfrm rot="5400000">
            <a:off x="7082640" y="3305326"/>
            <a:ext cx="353114" cy="115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smtClean="0">
                <a:ln>
                  <a:noFill/>
                </a:ln>
                <a:solidFill>
                  <a:srgbClr val="151515"/>
                </a:solidFill>
                <a:effectLst/>
                <a:uLnTx/>
                <a:uFillTx/>
                <a:latin typeface="Arial" panose="020B0604020202020204"/>
                <a:ea typeface="+mn-ea"/>
                <a:cs typeface="+mn-cs"/>
              </a:rPr>
              <a:t>40.7 </a:t>
            </a:r>
            <a:r>
              <a:rPr kumimoji="0" lang="sk-SK" sz="1800" b="1" i="0" u="none" strike="noStrike" kern="1200" cap="none" spc="0" normalizeH="0" baseline="0" noProof="0" dirty="0" err="1" smtClean="0">
                <a:ln>
                  <a:noFill/>
                </a:ln>
                <a:solidFill>
                  <a:srgbClr val="151515"/>
                </a:solidFill>
                <a:effectLst/>
                <a:uLnTx/>
                <a:uFillTx/>
                <a:latin typeface="Arial" panose="020B0604020202020204"/>
                <a:ea typeface="+mn-ea"/>
                <a:cs typeface="+mn-cs"/>
              </a:rPr>
              <a:t>TWh</a:t>
            </a:r>
            <a:endParaRPr kumimoji="0" lang="sk-SK" sz="1800" b="1" i="0" u="none" strike="noStrike" kern="1200" cap="none" spc="0" normalizeH="0" baseline="0" noProof="0" dirty="0">
              <a:ln>
                <a:noFill/>
              </a:ln>
              <a:solidFill>
                <a:srgbClr val="151515"/>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9303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Text Placeholder 2"/>
          <p:cNvSpPr>
            <a:spLocks noGrp="1"/>
          </p:cNvSpPr>
          <p:nvPr>
            <p:ph type="body" sz="quarter" idx="10"/>
          </p:nvPr>
        </p:nvSpPr>
        <p:spPr>
          <a:xfrm>
            <a:off x="601663" y="3479419"/>
            <a:ext cx="5100637" cy="978729"/>
          </a:xfrm>
        </p:spPr>
        <p:txBody>
          <a:bodyPr/>
          <a:lstStyle/>
          <a:p>
            <a:r>
              <a:rPr lang="en-US" dirty="0"/>
              <a:t>Demand for </a:t>
            </a:r>
            <a:r>
              <a:rPr lang="sk-SK" dirty="0" smtClean="0"/>
              <a:t>E</a:t>
            </a:r>
            <a:r>
              <a:rPr lang="en-US" dirty="0" err="1" smtClean="0"/>
              <a:t>nergy</a:t>
            </a:r>
            <a:r>
              <a:rPr lang="en-US" dirty="0" smtClean="0"/>
              <a:t> </a:t>
            </a:r>
            <a:r>
              <a:rPr lang="sk-SK" dirty="0" smtClean="0"/>
              <a:t>S</a:t>
            </a:r>
            <a:r>
              <a:rPr lang="en-US" dirty="0" err="1" smtClean="0"/>
              <a:t>torage</a:t>
            </a:r>
            <a:endParaRPr lang="sk-SK" dirty="0"/>
          </a:p>
        </p:txBody>
      </p:sp>
    </p:spTree>
    <p:extLst>
      <p:ext uri="{BB962C8B-B14F-4D97-AF65-F5344CB8AC3E}">
        <p14:creationId xmlns:p14="http://schemas.microsoft.com/office/powerpoint/2010/main" val="350969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6" y="490538"/>
            <a:ext cx="8428038" cy="785921"/>
          </a:xfrm>
        </p:spPr>
        <p:txBody>
          <a:bodyPr/>
          <a:lstStyle/>
          <a:p>
            <a:r>
              <a:rPr lang="en-US" dirty="0" smtClean="0"/>
              <a:t>Why we need more energy storage?</a:t>
            </a:r>
            <a:endParaRPr lang="en-US" dirty="0"/>
          </a:p>
        </p:txBody>
      </p:sp>
      <p:sp>
        <p:nvSpPr>
          <p:cNvPr id="4" name="Date Placeholder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5</a:t>
            </a:fld>
            <a:endParaRPr lang="cs-CZ" dirty="0"/>
          </a:p>
        </p:txBody>
      </p:sp>
      <p:sp>
        <p:nvSpPr>
          <p:cNvPr id="14" name="TextBox 13"/>
          <p:cNvSpPr txBox="1"/>
          <p:nvPr/>
        </p:nvSpPr>
        <p:spPr>
          <a:xfrm>
            <a:off x="972094" y="5244353"/>
            <a:ext cx="7208228" cy="1200329"/>
          </a:xfrm>
          <a:prstGeom prst="rect">
            <a:avLst/>
          </a:prstGeom>
          <a:noFill/>
        </p:spPr>
        <p:txBody>
          <a:bodyPr wrap="square" rtlCol="0">
            <a:spAutoFit/>
          </a:bodyPr>
          <a:lstStyle/>
          <a:p>
            <a:r>
              <a:rPr lang="en-US" dirty="0" smtClean="0"/>
              <a:t>First intuitive answer – we need </a:t>
            </a:r>
            <a:r>
              <a:rPr lang="sk-SK" dirty="0" smtClean="0"/>
              <a:t>more </a:t>
            </a:r>
            <a:r>
              <a:rPr lang="en-US" dirty="0" smtClean="0"/>
              <a:t>energy storage </a:t>
            </a:r>
            <a:r>
              <a:rPr lang="sk-SK" dirty="0" smtClean="0"/>
              <a:t>in </a:t>
            </a:r>
            <a:r>
              <a:rPr lang="sk-SK" dirty="0" err="1" smtClean="0"/>
              <a:t>the</a:t>
            </a:r>
            <a:r>
              <a:rPr lang="sk-SK" dirty="0" smtClean="0"/>
              <a:t> </a:t>
            </a:r>
            <a:r>
              <a:rPr lang="sk-SK" dirty="0" err="1" smtClean="0"/>
              <a:t>future</a:t>
            </a:r>
            <a:r>
              <a:rPr lang="sk-SK" dirty="0" smtClean="0"/>
              <a:t> </a:t>
            </a:r>
            <a:r>
              <a:rPr lang="en-US" dirty="0" smtClean="0"/>
              <a:t>to cover flexibility of supply when replacing </a:t>
            </a:r>
            <a:r>
              <a:rPr lang="en-US" dirty="0" err="1" smtClean="0"/>
              <a:t>dispatchable</a:t>
            </a:r>
            <a:r>
              <a:rPr lang="en-US" dirty="0" smtClean="0"/>
              <a:t> fossil sources of electricity by intermittent renewable</a:t>
            </a:r>
            <a:r>
              <a:rPr lang="sk-SK" dirty="0" smtClean="0"/>
              <a:t> </a:t>
            </a:r>
            <a:r>
              <a:rPr lang="sk-SK" dirty="0" err="1" smtClean="0"/>
              <a:t>electricity</a:t>
            </a:r>
            <a:r>
              <a:rPr lang="en-US" dirty="0" smtClean="0"/>
              <a:t> sources</a:t>
            </a:r>
            <a:endParaRPr lang="sk-SK" dirty="0" smtClean="0"/>
          </a:p>
          <a:p>
            <a:r>
              <a:rPr lang="sk-SK" dirty="0" smtClean="0">
                <a:solidFill>
                  <a:srgbClr val="FF0000"/>
                </a:solidFill>
              </a:rPr>
              <a:t>...b</a:t>
            </a:r>
            <a:r>
              <a:rPr lang="en-US" dirty="0" err="1" smtClean="0">
                <a:solidFill>
                  <a:srgbClr val="FF0000"/>
                </a:solidFill>
              </a:rPr>
              <a:t>ut</a:t>
            </a:r>
            <a:r>
              <a:rPr lang="en-US" dirty="0" smtClean="0">
                <a:solidFill>
                  <a:srgbClr val="FF0000"/>
                </a:solidFill>
              </a:rPr>
              <a:t> this is not a whole picture...</a:t>
            </a:r>
            <a:endParaRPr lang="en-US" dirty="0">
              <a:solidFill>
                <a:srgbClr val="FF0000"/>
              </a:solidFill>
            </a:endParaRPr>
          </a:p>
        </p:txBody>
      </p:sp>
      <p:grpSp>
        <p:nvGrpSpPr>
          <p:cNvPr id="78" name="Group 77"/>
          <p:cNvGrpSpPr/>
          <p:nvPr/>
        </p:nvGrpSpPr>
        <p:grpSpPr>
          <a:xfrm>
            <a:off x="1337661" y="1576794"/>
            <a:ext cx="6477094" cy="3473593"/>
            <a:chOff x="1337661" y="1576794"/>
            <a:chExt cx="6477094" cy="3473593"/>
          </a:xfrm>
        </p:grpSpPr>
        <p:grpSp>
          <p:nvGrpSpPr>
            <p:cNvPr id="15" name="Group 14"/>
            <p:cNvGrpSpPr/>
            <p:nvPr/>
          </p:nvGrpSpPr>
          <p:grpSpPr>
            <a:xfrm>
              <a:off x="1337661" y="1576794"/>
              <a:ext cx="6477094" cy="3219677"/>
              <a:chOff x="1337661" y="1576794"/>
              <a:chExt cx="6477094" cy="3219677"/>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621" y="2024676"/>
                <a:ext cx="5905543" cy="2771795"/>
              </a:xfrm>
              <a:prstGeom prst="rect">
                <a:avLst/>
              </a:prstGeom>
            </p:spPr>
          </p:pic>
          <p:sp>
            <p:nvSpPr>
              <p:cNvPr id="13" name="TextBox 12"/>
              <p:cNvSpPr txBox="1"/>
              <p:nvPr/>
            </p:nvSpPr>
            <p:spPr>
              <a:xfrm>
                <a:off x="1337661" y="1576794"/>
                <a:ext cx="6477094" cy="369332"/>
              </a:xfrm>
              <a:prstGeom prst="rect">
                <a:avLst/>
              </a:prstGeom>
              <a:noFill/>
            </p:spPr>
            <p:txBody>
              <a:bodyPr wrap="none" rtlCol="0">
                <a:spAutoFit/>
              </a:bodyPr>
              <a:lstStyle/>
              <a:p>
                <a:r>
                  <a:rPr lang="en-US" dirty="0"/>
                  <a:t>World electricity </a:t>
                </a:r>
                <a:r>
                  <a:rPr lang="en-US" dirty="0" smtClean="0"/>
                  <a:t>generation </a:t>
                </a:r>
                <a:r>
                  <a:rPr lang="en-US" dirty="0"/>
                  <a:t>from 1971 to 2017 by fuel (TWh)</a:t>
                </a:r>
                <a:endParaRPr lang="sk-SK" dirty="0"/>
              </a:p>
            </p:txBody>
          </p:sp>
        </p:grpSp>
        <p:sp>
          <p:nvSpPr>
            <p:cNvPr id="16" name="TextBox 15"/>
            <p:cNvSpPr txBox="1"/>
            <p:nvPr/>
          </p:nvSpPr>
          <p:spPr>
            <a:xfrm>
              <a:off x="1468621" y="4796471"/>
              <a:ext cx="2295821" cy="253916"/>
            </a:xfrm>
            <a:prstGeom prst="rect">
              <a:avLst/>
            </a:prstGeom>
            <a:noFill/>
          </p:spPr>
          <p:txBody>
            <a:bodyPr wrap="none" rtlCol="0">
              <a:spAutoFit/>
            </a:bodyPr>
            <a:lstStyle/>
            <a:p>
              <a:r>
                <a:rPr lang="sk-SK" sz="1050" dirty="0" err="1" smtClean="0"/>
                <a:t>Source</a:t>
              </a:r>
              <a:r>
                <a:rPr lang="sk-SK" sz="1050" dirty="0" smtClean="0"/>
                <a:t>: IEA </a:t>
              </a:r>
              <a:r>
                <a:rPr lang="sk-SK" sz="1050" dirty="0" err="1" smtClean="0"/>
                <a:t>Statistics</a:t>
              </a:r>
              <a:r>
                <a:rPr lang="sk-SK" sz="1050" dirty="0" smtClean="0"/>
                <a:t>, </a:t>
              </a:r>
              <a:r>
                <a:rPr lang="sk-SK" sz="1050" dirty="0" smtClean="0">
                  <a:hlinkClick r:id="rId3"/>
                </a:rPr>
                <a:t>www.iea.org</a:t>
              </a:r>
              <a:endParaRPr lang="sk-SK" sz="1050" dirty="0" smtClean="0"/>
            </a:p>
          </p:txBody>
        </p:sp>
        <p:grpSp>
          <p:nvGrpSpPr>
            <p:cNvPr id="55" name="Group 54"/>
            <p:cNvGrpSpPr/>
            <p:nvPr/>
          </p:nvGrpSpPr>
          <p:grpSpPr>
            <a:xfrm>
              <a:off x="6307554" y="3154136"/>
              <a:ext cx="630727" cy="646515"/>
              <a:chOff x="6292587" y="3180869"/>
              <a:chExt cx="566774" cy="591207"/>
            </a:xfrm>
          </p:grpSpPr>
          <p:cxnSp>
            <p:nvCxnSpPr>
              <p:cNvPr id="47" name="Straight Connector 46"/>
              <p:cNvCxnSpPr/>
              <p:nvPr/>
            </p:nvCxnSpPr>
            <p:spPr>
              <a:xfrm flipV="1">
                <a:off x="6292587" y="3180869"/>
                <a:ext cx="555888"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6302829" y="3180869"/>
                <a:ext cx="556532"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5560460" y="3329926"/>
              <a:ext cx="497994" cy="513833"/>
              <a:chOff x="6292587" y="3180869"/>
              <a:chExt cx="566774" cy="591207"/>
            </a:xfrm>
          </p:grpSpPr>
          <p:cxnSp>
            <p:nvCxnSpPr>
              <p:cNvPr id="57" name="Straight Connector 56"/>
              <p:cNvCxnSpPr/>
              <p:nvPr/>
            </p:nvCxnSpPr>
            <p:spPr>
              <a:xfrm flipV="1">
                <a:off x="6292587" y="3180869"/>
                <a:ext cx="555888"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02829" y="3180869"/>
                <a:ext cx="556532"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4908374" y="3462371"/>
              <a:ext cx="431316" cy="418507"/>
              <a:chOff x="6292587" y="3180869"/>
              <a:chExt cx="566774" cy="591207"/>
            </a:xfrm>
          </p:grpSpPr>
          <p:cxnSp>
            <p:nvCxnSpPr>
              <p:cNvPr id="60" name="Straight Connector 59"/>
              <p:cNvCxnSpPr/>
              <p:nvPr/>
            </p:nvCxnSpPr>
            <p:spPr>
              <a:xfrm flipV="1">
                <a:off x="6292587" y="3180869"/>
                <a:ext cx="555888"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302829" y="3180869"/>
                <a:ext cx="556532"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226260" y="3550103"/>
              <a:ext cx="380571" cy="341661"/>
              <a:chOff x="6292587" y="3180869"/>
              <a:chExt cx="566774" cy="591207"/>
            </a:xfrm>
          </p:grpSpPr>
          <p:cxnSp>
            <p:nvCxnSpPr>
              <p:cNvPr id="63" name="Straight Connector 62"/>
              <p:cNvCxnSpPr/>
              <p:nvPr/>
            </p:nvCxnSpPr>
            <p:spPr>
              <a:xfrm flipV="1">
                <a:off x="6292587" y="3180869"/>
                <a:ext cx="555888"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6302829" y="3180869"/>
                <a:ext cx="556532"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3635131" y="3615649"/>
              <a:ext cx="283701" cy="251853"/>
              <a:chOff x="6292587" y="3180869"/>
              <a:chExt cx="566774" cy="591207"/>
            </a:xfrm>
          </p:grpSpPr>
          <p:cxnSp>
            <p:nvCxnSpPr>
              <p:cNvPr id="66" name="Straight Connector 65"/>
              <p:cNvCxnSpPr/>
              <p:nvPr/>
            </p:nvCxnSpPr>
            <p:spPr>
              <a:xfrm flipV="1">
                <a:off x="6292587" y="3180869"/>
                <a:ext cx="555888"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6302829" y="3180869"/>
                <a:ext cx="556532"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3147862" y="3664404"/>
              <a:ext cx="227924" cy="200261"/>
              <a:chOff x="6292587" y="3180869"/>
              <a:chExt cx="566774" cy="591207"/>
            </a:xfrm>
          </p:grpSpPr>
          <p:cxnSp>
            <p:nvCxnSpPr>
              <p:cNvPr id="69" name="Straight Connector 68"/>
              <p:cNvCxnSpPr/>
              <p:nvPr/>
            </p:nvCxnSpPr>
            <p:spPr>
              <a:xfrm flipV="1">
                <a:off x="6292587" y="3180869"/>
                <a:ext cx="555888"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6302829" y="3180869"/>
                <a:ext cx="556532"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2691074" y="3693094"/>
              <a:ext cx="202003" cy="171571"/>
              <a:chOff x="6292587" y="3180869"/>
              <a:chExt cx="566774" cy="591207"/>
            </a:xfrm>
          </p:grpSpPr>
          <p:cxnSp>
            <p:nvCxnSpPr>
              <p:cNvPr id="72" name="Straight Connector 71"/>
              <p:cNvCxnSpPr/>
              <p:nvPr/>
            </p:nvCxnSpPr>
            <p:spPr>
              <a:xfrm flipV="1">
                <a:off x="6292587" y="3180869"/>
                <a:ext cx="555888"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6302829" y="3180869"/>
                <a:ext cx="556532"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296597" y="3729833"/>
              <a:ext cx="146539" cy="134832"/>
              <a:chOff x="6292587" y="3180869"/>
              <a:chExt cx="566774" cy="591207"/>
            </a:xfrm>
          </p:grpSpPr>
          <p:cxnSp>
            <p:nvCxnSpPr>
              <p:cNvPr id="75" name="Straight Connector 74"/>
              <p:cNvCxnSpPr/>
              <p:nvPr/>
            </p:nvCxnSpPr>
            <p:spPr>
              <a:xfrm flipV="1">
                <a:off x="6292587" y="3180869"/>
                <a:ext cx="555888"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6302829" y="3180869"/>
                <a:ext cx="556532" cy="591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7097487" y="4506686"/>
              <a:ext cx="66675" cy="7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36" name="Right Brace 35"/>
          <p:cNvSpPr/>
          <p:nvPr/>
        </p:nvSpPr>
        <p:spPr>
          <a:xfrm>
            <a:off x="7145202" y="2945426"/>
            <a:ext cx="134051" cy="1008009"/>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37" name="TextBox 36"/>
          <p:cNvSpPr txBox="1"/>
          <p:nvPr/>
        </p:nvSpPr>
        <p:spPr>
          <a:xfrm>
            <a:off x="7389495" y="3264764"/>
            <a:ext cx="646331" cy="369332"/>
          </a:xfrm>
          <a:prstGeom prst="rect">
            <a:avLst/>
          </a:prstGeom>
          <a:noFill/>
        </p:spPr>
        <p:txBody>
          <a:bodyPr wrap="none" rtlCol="0">
            <a:spAutoFit/>
          </a:bodyPr>
          <a:lstStyle/>
          <a:p>
            <a:r>
              <a:rPr lang="sk-SK" b="1" dirty="0" smtClean="0"/>
              <a:t>65%</a:t>
            </a:r>
          </a:p>
        </p:txBody>
      </p:sp>
    </p:spTree>
    <p:extLst>
      <p:ext uri="{BB962C8B-B14F-4D97-AF65-F5344CB8AC3E}">
        <p14:creationId xmlns:p14="http://schemas.microsoft.com/office/powerpoint/2010/main" val="2696978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789" y="2042947"/>
            <a:ext cx="5881731" cy="2986109"/>
          </a:xfrm>
          <a:prstGeom prst="rect">
            <a:avLst/>
          </a:prstGeom>
        </p:spPr>
      </p:pic>
      <p:sp>
        <p:nvSpPr>
          <p:cNvPr id="3" name="Text Placeholder 2"/>
          <p:cNvSpPr>
            <a:spLocks noGrp="1"/>
          </p:cNvSpPr>
          <p:nvPr>
            <p:ph type="body" sz="quarter" idx="18"/>
          </p:nvPr>
        </p:nvSpPr>
        <p:spPr>
          <a:xfrm>
            <a:off x="-6" y="490538"/>
            <a:ext cx="8428038" cy="1062920"/>
          </a:xfrm>
        </p:spPr>
        <p:txBody>
          <a:bodyPr/>
          <a:lstStyle/>
          <a:p>
            <a:r>
              <a:rPr lang="en-US" dirty="0" smtClean="0"/>
              <a:t>Future energy storage need – full perspective</a:t>
            </a:r>
            <a:endParaRPr lang="en-US" dirty="0"/>
          </a:p>
        </p:txBody>
      </p:sp>
      <p:sp>
        <p:nvSpPr>
          <p:cNvPr id="4" name="Date Placeholder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6</a:t>
            </a:fld>
            <a:endParaRPr lang="cs-CZ" dirty="0"/>
          </a:p>
        </p:txBody>
      </p:sp>
      <p:sp>
        <p:nvSpPr>
          <p:cNvPr id="14" name="TextBox 13"/>
          <p:cNvSpPr txBox="1"/>
          <p:nvPr/>
        </p:nvSpPr>
        <p:spPr>
          <a:xfrm>
            <a:off x="972094" y="5244353"/>
            <a:ext cx="7208228" cy="1200329"/>
          </a:xfrm>
          <a:prstGeom prst="rect">
            <a:avLst/>
          </a:prstGeom>
          <a:noFill/>
        </p:spPr>
        <p:txBody>
          <a:bodyPr wrap="square" rtlCol="0">
            <a:spAutoFit/>
          </a:bodyPr>
          <a:lstStyle/>
          <a:p>
            <a:r>
              <a:rPr lang="en-US" dirty="0" smtClean="0"/>
              <a:t>If the share of electricity in energy mix is increased then covering the intermittency of renewable electricity sources is even more acute. </a:t>
            </a:r>
          </a:p>
          <a:p>
            <a:r>
              <a:rPr lang="en-US" dirty="0" smtClean="0"/>
              <a:t>Moreover, fossil fuels currently cover majority of </a:t>
            </a:r>
            <a:r>
              <a:rPr lang="en-US" b="1" dirty="0" smtClean="0"/>
              <a:t>seasonal energy demand</a:t>
            </a:r>
            <a:r>
              <a:rPr lang="en-US" dirty="0" smtClean="0"/>
              <a:t>. This seasonality needs to be addressed as well.</a:t>
            </a:r>
            <a:endParaRPr lang="en-US" dirty="0">
              <a:solidFill>
                <a:srgbClr val="FF0000"/>
              </a:solidFill>
            </a:endParaRPr>
          </a:p>
        </p:txBody>
      </p:sp>
      <p:sp>
        <p:nvSpPr>
          <p:cNvPr id="13" name="TextBox 12"/>
          <p:cNvSpPr txBox="1"/>
          <p:nvPr/>
        </p:nvSpPr>
        <p:spPr>
          <a:xfrm>
            <a:off x="445668" y="1694387"/>
            <a:ext cx="8323754" cy="369332"/>
          </a:xfrm>
          <a:prstGeom prst="rect">
            <a:avLst/>
          </a:prstGeom>
          <a:noFill/>
        </p:spPr>
        <p:txBody>
          <a:bodyPr wrap="none" rtlCol="0">
            <a:spAutoFit/>
          </a:bodyPr>
          <a:lstStyle/>
          <a:p>
            <a:r>
              <a:rPr lang="en-US" dirty="0" smtClean="0"/>
              <a:t>World total final </a:t>
            </a:r>
            <a:r>
              <a:rPr lang="sk-SK" dirty="0" err="1" smtClean="0"/>
              <a:t>energy</a:t>
            </a:r>
            <a:r>
              <a:rPr lang="sk-SK" dirty="0" smtClean="0"/>
              <a:t> </a:t>
            </a:r>
            <a:r>
              <a:rPr lang="en-US" dirty="0" smtClean="0"/>
              <a:t>consumption by source from 1971 to 2017 by fuel (</a:t>
            </a:r>
            <a:r>
              <a:rPr lang="en-US" dirty="0" err="1" smtClean="0"/>
              <a:t>Mtoe</a:t>
            </a:r>
            <a:r>
              <a:rPr lang="en-US" dirty="0" smtClean="0"/>
              <a:t>)</a:t>
            </a:r>
            <a:endParaRPr lang="sk-SK" dirty="0"/>
          </a:p>
        </p:txBody>
      </p:sp>
      <p:sp>
        <p:nvSpPr>
          <p:cNvPr id="77" name="Rectangle 76"/>
          <p:cNvSpPr/>
          <p:nvPr/>
        </p:nvSpPr>
        <p:spPr>
          <a:xfrm>
            <a:off x="5939414" y="4698731"/>
            <a:ext cx="66675" cy="7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TextBox 15"/>
          <p:cNvSpPr txBox="1"/>
          <p:nvPr/>
        </p:nvSpPr>
        <p:spPr>
          <a:xfrm>
            <a:off x="1346506" y="4916034"/>
            <a:ext cx="2295821" cy="253916"/>
          </a:xfrm>
          <a:prstGeom prst="rect">
            <a:avLst/>
          </a:prstGeom>
          <a:noFill/>
        </p:spPr>
        <p:txBody>
          <a:bodyPr wrap="none" rtlCol="0">
            <a:spAutoFit/>
          </a:bodyPr>
          <a:lstStyle/>
          <a:p>
            <a:r>
              <a:rPr lang="sk-SK" sz="1050" dirty="0" err="1" smtClean="0"/>
              <a:t>Source</a:t>
            </a:r>
            <a:r>
              <a:rPr lang="sk-SK" sz="1050" dirty="0" smtClean="0"/>
              <a:t>: IEA </a:t>
            </a:r>
            <a:r>
              <a:rPr lang="sk-SK" sz="1050" dirty="0" err="1" smtClean="0"/>
              <a:t>Statistics</a:t>
            </a:r>
            <a:r>
              <a:rPr lang="sk-SK" sz="1050" dirty="0" smtClean="0"/>
              <a:t>, </a:t>
            </a:r>
            <a:r>
              <a:rPr lang="sk-SK" sz="1050" dirty="0" smtClean="0">
                <a:hlinkClick r:id="rId3"/>
              </a:rPr>
              <a:t>www.iea.org</a:t>
            </a:r>
            <a:endParaRPr lang="sk-SK" sz="1050" dirty="0" smtClean="0"/>
          </a:p>
        </p:txBody>
      </p:sp>
      <p:sp>
        <p:nvSpPr>
          <p:cNvPr id="7" name="Rounded Rectangular Callout 6"/>
          <p:cNvSpPr/>
          <p:nvPr/>
        </p:nvSpPr>
        <p:spPr>
          <a:xfrm>
            <a:off x="7130824" y="2686648"/>
            <a:ext cx="1803861" cy="1455243"/>
          </a:xfrm>
          <a:prstGeom prst="wedgeRoundRectCallout">
            <a:avLst>
              <a:gd name="adj1" fmla="val -48535"/>
              <a:gd name="adj2" fmla="val -63020"/>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Electricity currently accounts for less than 20% of worlds final consumption of energy.</a:t>
            </a:r>
            <a:endParaRPr lang="en-US" sz="1400" dirty="0">
              <a:solidFill>
                <a:schemeClr val="tx1"/>
              </a:solidFill>
            </a:endParaRPr>
          </a:p>
        </p:txBody>
      </p:sp>
      <p:sp>
        <p:nvSpPr>
          <p:cNvPr id="8" name="Right Brace 7"/>
          <p:cNvSpPr/>
          <p:nvPr/>
        </p:nvSpPr>
        <p:spPr>
          <a:xfrm>
            <a:off x="6862332" y="2311841"/>
            <a:ext cx="107890" cy="314979"/>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40" name="Rectangle 39"/>
          <p:cNvSpPr/>
          <p:nvPr/>
        </p:nvSpPr>
        <p:spPr>
          <a:xfrm>
            <a:off x="2991898" y="4698731"/>
            <a:ext cx="66675" cy="7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Rectangle 40"/>
          <p:cNvSpPr/>
          <p:nvPr/>
        </p:nvSpPr>
        <p:spPr>
          <a:xfrm>
            <a:off x="2144487" y="4405773"/>
            <a:ext cx="66675" cy="7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671652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r>
              <a:rPr lang="en-US" dirty="0" smtClean="0"/>
              <a:t>European seasonal natural gas demand</a:t>
            </a:r>
            <a:endParaRPr lang="en-US" dirty="0"/>
          </a:p>
        </p:txBody>
      </p:sp>
      <p:sp>
        <p:nvSpPr>
          <p:cNvPr id="4" name="Date Placeholder 3"/>
          <p:cNvSpPr>
            <a:spLocks noGrp="1"/>
          </p:cNvSpPr>
          <p:nvPr>
            <p:ph type="dt" sz="half" idx="19"/>
          </p:nvPr>
        </p:nvSpPr>
        <p:spPr/>
        <p:txBody>
          <a:bodyPr/>
          <a:lstStyle/>
          <a:p>
            <a:r>
              <a:rPr lang="cs-CZ" dirty="0"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7</a:t>
            </a:fld>
            <a:endParaRPr lang="cs-CZ" dirty="0"/>
          </a:p>
        </p:txBody>
      </p:sp>
      <p:grpSp>
        <p:nvGrpSpPr>
          <p:cNvPr id="17" name="Group 16"/>
          <p:cNvGrpSpPr/>
          <p:nvPr/>
        </p:nvGrpSpPr>
        <p:grpSpPr>
          <a:xfrm>
            <a:off x="623251" y="1445261"/>
            <a:ext cx="7953813" cy="1580700"/>
            <a:chOff x="623251" y="1724250"/>
            <a:chExt cx="7953813" cy="1580700"/>
          </a:xfrm>
        </p:grpSpPr>
        <p:pic>
          <p:nvPicPr>
            <p:cNvPr id="8" name="Picture 7"/>
            <p:cNvPicPr>
              <a:picLocks noChangeAspect="1"/>
            </p:cNvPicPr>
            <p:nvPr/>
          </p:nvPicPr>
          <p:blipFill>
            <a:blip r:embed="rId2"/>
            <a:stretch>
              <a:fillRect/>
            </a:stretch>
          </p:blipFill>
          <p:spPr>
            <a:xfrm>
              <a:off x="623251" y="1724250"/>
              <a:ext cx="6095723" cy="1580700"/>
            </a:xfrm>
            <a:prstGeom prst="rect">
              <a:avLst/>
            </a:prstGeom>
          </p:spPr>
        </p:pic>
        <p:sp>
          <p:nvSpPr>
            <p:cNvPr id="11" name="Right Brace 10"/>
            <p:cNvSpPr/>
            <p:nvPr/>
          </p:nvSpPr>
          <p:spPr>
            <a:xfrm>
              <a:off x="6764014" y="2558919"/>
              <a:ext cx="207204" cy="486479"/>
            </a:xfrm>
            <a:prstGeom prst="rightBrace">
              <a:avLst>
                <a:gd name="adj1" fmla="val 42708"/>
                <a:gd name="adj2" fmla="val 50855"/>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2" name="TextBox 11"/>
            <p:cNvSpPr txBox="1"/>
            <p:nvPr/>
          </p:nvSpPr>
          <p:spPr>
            <a:xfrm>
              <a:off x="7016258" y="2617492"/>
              <a:ext cx="646331" cy="369332"/>
            </a:xfrm>
            <a:prstGeom prst="rect">
              <a:avLst/>
            </a:prstGeom>
            <a:noFill/>
          </p:spPr>
          <p:txBody>
            <a:bodyPr wrap="none" rtlCol="0">
              <a:spAutoFit/>
            </a:bodyPr>
            <a:lstStyle/>
            <a:p>
              <a:r>
                <a:rPr lang="sk-SK" b="1" dirty="0" smtClean="0"/>
                <a:t>31%</a:t>
              </a:r>
            </a:p>
          </p:txBody>
        </p:sp>
        <p:sp>
          <p:nvSpPr>
            <p:cNvPr id="13" name="Right Brace 12"/>
            <p:cNvSpPr/>
            <p:nvPr/>
          </p:nvSpPr>
          <p:spPr>
            <a:xfrm>
              <a:off x="7802225" y="1963933"/>
              <a:ext cx="207204" cy="1090474"/>
            </a:xfrm>
            <a:prstGeom prst="rightBrace">
              <a:avLst>
                <a:gd name="adj1" fmla="val 42708"/>
                <a:gd name="adj2" fmla="val 50855"/>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4" name="TextBox 13"/>
            <p:cNvSpPr txBox="1"/>
            <p:nvPr/>
          </p:nvSpPr>
          <p:spPr>
            <a:xfrm>
              <a:off x="8058973" y="2324504"/>
              <a:ext cx="518091" cy="369332"/>
            </a:xfrm>
            <a:prstGeom prst="rect">
              <a:avLst/>
            </a:prstGeom>
            <a:noFill/>
          </p:spPr>
          <p:txBody>
            <a:bodyPr wrap="none" rtlCol="0">
              <a:spAutoFit/>
            </a:bodyPr>
            <a:lstStyle/>
            <a:p>
              <a:r>
                <a:rPr lang="sk-SK" b="1" dirty="0"/>
                <a:t>8</a:t>
              </a:r>
              <a:r>
                <a:rPr lang="sk-SK" b="1" dirty="0" smtClean="0"/>
                <a:t>%</a:t>
              </a:r>
            </a:p>
          </p:txBody>
        </p:sp>
      </p:grpSp>
      <p:sp>
        <p:nvSpPr>
          <p:cNvPr id="15" name="TextBox 14"/>
          <p:cNvSpPr txBox="1"/>
          <p:nvPr/>
        </p:nvSpPr>
        <p:spPr>
          <a:xfrm>
            <a:off x="583874" y="5843857"/>
            <a:ext cx="7908233" cy="646331"/>
          </a:xfrm>
          <a:prstGeom prst="rect">
            <a:avLst/>
          </a:prstGeom>
          <a:noFill/>
        </p:spPr>
        <p:txBody>
          <a:bodyPr wrap="square" rtlCol="0">
            <a:spAutoFit/>
          </a:bodyPr>
          <a:lstStyle/>
          <a:p>
            <a:r>
              <a:rPr lang="en-US" dirty="0" smtClean="0"/>
              <a:t>Underground natural gas </a:t>
            </a:r>
            <a:r>
              <a:rPr lang="en-US" dirty="0"/>
              <a:t>storages </a:t>
            </a:r>
            <a:r>
              <a:rPr lang="en-US" dirty="0" smtClean="0"/>
              <a:t>store significant part of energy consumed in EU and are actively used to balance seasonality of energy demand</a:t>
            </a:r>
            <a:endParaRPr lang="en-US" dirty="0"/>
          </a:p>
        </p:txBody>
      </p:sp>
      <p:sp>
        <p:nvSpPr>
          <p:cNvPr id="23" name="TextBox 22"/>
          <p:cNvSpPr txBox="1"/>
          <p:nvPr/>
        </p:nvSpPr>
        <p:spPr>
          <a:xfrm>
            <a:off x="589608" y="2918853"/>
            <a:ext cx="2295821" cy="253916"/>
          </a:xfrm>
          <a:prstGeom prst="rect">
            <a:avLst/>
          </a:prstGeom>
          <a:noFill/>
        </p:spPr>
        <p:txBody>
          <a:bodyPr wrap="none" rtlCol="0">
            <a:spAutoFit/>
          </a:bodyPr>
          <a:lstStyle/>
          <a:p>
            <a:r>
              <a:rPr lang="sk-SK" sz="1050" dirty="0" err="1" smtClean="0"/>
              <a:t>Source</a:t>
            </a:r>
            <a:r>
              <a:rPr lang="sk-SK" sz="1050" dirty="0" smtClean="0"/>
              <a:t>: IEA </a:t>
            </a:r>
            <a:r>
              <a:rPr lang="sk-SK" sz="1050" dirty="0" err="1" smtClean="0"/>
              <a:t>Statistics</a:t>
            </a:r>
            <a:r>
              <a:rPr lang="sk-SK" sz="1050" dirty="0" smtClean="0"/>
              <a:t>, </a:t>
            </a:r>
            <a:r>
              <a:rPr lang="sk-SK" sz="1050" dirty="0" smtClean="0">
                <a:hlinkClick r:id="rId3"/>
              </a:rPr>
              <a:t>www.iea.org</a:t>
            </a:r>
            <a:endParaRPr lang="sk-SK" sz="1050" dirty="0" smtClean="0"/>
          </a:p>
        </p:txBody>
      </p:sp>
      <p:grpSp>
        <p:nvGrpSpPr>
          <p:cNvPr id="26" name="Group 25"/>
          <p:cNvGrpSpPr/>
          <p:nvPr/>
        </p:nvGrpSpPr>
        <p:grpSpPr>
          <a:xfrm>
            <a:off x="623251" y="3335188"/>
            <a:ext cx="7154954" cy="2517443"/>
            <a:chOff x="623251" y="3374563"/>
            <a:chExt cx="7154954" cy="2517443"/>
          </a:xfrm>
        </p:grpSpPr>
        <p:grpSp>
          <p:nvGrpSpPr>
            <p:cNvPr id="22" name="Group 21"/>
            <p:cNvGrpSpPr/>
            <p:nvPr/>
          </p:nvGrpSpPr>
          <p:grpSpPr>
            <a:xfrm>
              <a:off x="917953" y="3495207"/>
              <a:ext cx="6860252" cy="2246724"/>
              <a:chOff x="581072" y="3639582"/>
              <a:chExt cx="6860252" cy="2246724"/>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00" y="3742361"/>
                <a:ext cx="6722924" cy="197269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394" y="5639869"/>
                <a:ext cx="6650440" cy="246437"/>
              </a:xfrm>
              <a:prstGeom prst="rect">
                <a:avLst/>
              </a:prstGeom>
            </p:spPr>
          </p:pic>
          <p:sp>
            <p:nvSpPr>
              <p:cNvPr id="20" name="Rectangle 19"/>
              <p:cNvSpPr/>
              <p:nvPr/>
            </p:nvSpPr>
            <p:spPr>
              <a:xfrm>
                <a:off x="581072" y="3639582"/>
                <a:ext cx="6860252" cy="180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Rectangle 20"/>
              <p:cNvSpPr/>
              <p:nvPr/>
            </p:nvSpPr>
            <p:spPr>
              <a:xfrm>
                <a:off x="646706" y="3729671"/>
                <a:ext cx="6072268" cy="180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TextBox 23"/>
            <p:cNvSpPr txBox="1"/>
            <p:nvPr/>
          </p:nvSpPr>
          <p:spPr>
            <a:xfrm>
              <a:off x="623251" y="5638090"/>
              <a:ext cx="3385863" cy="253916"/>
            </a:xfrm>
            <a:prstGeom prst="rect">
              <a:avLst/>
            </a:prstGeom>
            <a:noFill/>
          </p:spPr>
          <p:txBody>
            <a:bodyPr wrap="none" rtlCol="0">
              <a:spAutoFit/>
            </a:bodyPr>
            <a:lstStyle/>
            <a:p>
              <a:r>
                <a:rPr lang="sk-SK" sz="1050" dirty="0" err="1" smtClean="0"/>
                <a:t>Source</a:t>
              </a:r>
              <a:r>
                <a:rPr lang="sk-SK" sz="1050" dirty="0" smtClean="0"/>
                <a:t>: GIE AGSI </a:t>
              </a:r>
              <a:r>
                <a:rPr lang="sk-SK" sz="1050" dirty="0" err="1" smtClean="0"/>
                <a:t>Storage</a:t>
              </a:r>
              <a:r>
                <a:rPr lang="sk-SK" sz="1050" dirty="0" smtClean="0"/>
                <a:t> </a:t>
              </a:r>
              <a:r>
                <a:rPr lang="sk-SK" sz="1050" dirty="0" err="1" smtClean="0"/>
                <a:t>Data</a:t>
              </a:r>
              <a:r>
                <a:rPr lang="sk-SK" sz="1050" dirty="0" smtClean="0"/>
                <a:t>, </a:t>
              </a:r>
              <a:r>
                <a:rPr lang="sk-SK" sz="1050" dirty="0" smtClean="0">
                  <a:hlinkClick r:id="rId6"/>
                </a:rPr>
                <a:t>https</a:t>
              </a:r>
              <a:r>
                <a:rPr lang="sk-SK" sz="1050" dirty="0">
                  <a:hlinkClick r:id="rId6"/>
                </a:rPr>
                <a:t>://agsi.gie.eu/#/</a:t>
              </a:r>
              <a:endParaRPr lang="sk-SK" sz="1050" dirty="0" smtClean="0"/>
            </a:p>
          </p:txBody>
        </p:sp>
        <p:sp>
          <p:nvSpPr>
            <p:cNvPr id="25" name="TextBox 24"/>
            <p:cNvSpPr txBox="1"/>
            <p:nvPr/>
          </p:nvSpPr>
          <p:spPr>
            <a:xfrm>
              <a:off x="2286152" y="3374563"/>
              <a:ext cx="4031873" cy="369332"/>
            </a:xfrm>
            <a:prstGeom prst="rect">
              <a:avLst/>
            </a:prstGeom>
            <a:noFill/>
          </p:spPr>
          <p:txBody>
            <a:bodyPr wrap="none" rtlCol="0">
              <a:spAutoFit/>
            </a:bodyPr>
            <a:lstStyle/>
            <a:p>
              <a:r>
                <a:rPr lang="sk-SK" dirty="0" err="1" smtClean="0"/>
                <a:t>Europe</a:t>
              </a:r>
              <a:r>
                <a:rPr lang="sk-SK" dirty="0" smtClean="0"/>
                <a:t> UGS </a:t>
              </a:r>
              <a:r>
                <a:rPr lang="sk-SK" dirty="0" err="1" smtClean="0"/>
                <a:t>working</a:t>
              </a:r>
              <a:r>
                <a:rPr lang="sk-SK" dirty="0" smtClean="0"/>
                <a:t> </a:t>
              </a:r>
              <a:r>
                <a:rPr lang="sk-SK" dirty="0" err="1" smtClean="0"/>
                <a:t>gas</a:t>
              </a:r>
              <a:r>
                <a:rPr lang="sk-SK" dirty="0" smtClean="0"/>
                <a:t> level </a:t>
              </a:r>
              <a:r>
                <a:rPr lang="en-US" dirty="0" smtClean="0"/>
                <a:t>(</a:t>
              </a:r>
              <a:r>
                <a:rPr lang="sk-SK" dirty="0" smtClean="0"/>
                <a:t>TWh</a:t>
              </a:r>
              <a:r>
                <a:rPr lang="en-US" dirty="0" smtClean="0"/>
                <a:t>)</a:t>
              </a:r>
              <a:endParaRPr lang="sk-SK" dirty="0"/>
            </a:p>
          </p:txBody>
        </p:sp>
      </p:grpSp>
    </p:spTree>
    <p:extLst>
      <p:ext uri="{BB962C8B-B14F-4D97-AF65-F5344CB8AC3E}">
        <p14:creationId xmlns:p14="http://schemas.microsoft.com/office/powerpoint/2010/main" val="3421824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16" y="2589167"/>
            <a:ext cx="5087389" cy="1101264"/>
          </a:xfrm>
        </p:spPr>
        <p:txBody>
          <a:bodyPr/>
          <a:lstStyle/>
          <a:p>
            <a:r>
              <a:rPr lang="sk-SK" dirty="0" smtClean="0"/>
              <a:t>02</a:t>
            </a:r>
            <a:endParaRPr lang="sk-SK" dirty="0"/>
          </a:p>
        </p:txBody>
      </p:sp>
      <p:sp>
        <p:nvSpPr>
          <p:cNvPr id="3" name="Text Placeholder 2"/>
          <p:cNvSpPr>
            <a:spLocks noGrp="1"/>
          </p:cNvSpPr>
          <p:nvPr>
            <p:ph type="body" sz="quarter" idx="10"/>
          </p:nvPr>
        </p:nvSpPr>
        <p:spPr>
          <a:xfrm>
            <a:off x="601663" y="3419190"/>
            <a:ext cx="5100637" cy="1421928"/>
          </a:xfrm>
        </p:spPr>
        <p:txBody>
          <a:bodyPr/>
          <a:lstStyle/>
          <a:p>
            <a:r>
              <a:rPr lang="sk-SK" dirty="0" err="1" smtClean="0"/>
              <a:t>Underground</a:t>
            </a:r>
            <a:r>
              <a:rPr lang="sk-SK" dirty="0" smtClean="0"/>
              <a:t> e</a:t>
            </a:r>
            <a:r>
              <a:rPr lang="en-US" dirty="0" err="1" smtClean="0"/>
              <a:t>nergy</a:t>
            </a:r>
            <a:r>
              <a:rPr lang="en-US" dirty="0" smtClean="0"/>
              <a:t> </a:t>
            </a:r>
            <a:r>
              <a:rPr lang="en-US" dirty="0"/>
              <a:t>storage activities in Slovakia</a:t>
            </a:r>
            <a:endParaRPr lang="sk-SK" dirty="0"/>
          </a:p>
        </p:txBody>
      </p:sp>
    </p:spTree>
    <p:extLst>
      <p:ext uri="{BB962C8B-B14F-4D97-AF65-F5344CB8AC3E}">
        <p14:creationId xmlns:p14="http://schemas.microsoft.com/office/powerpoint/2010/main" val="3656794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3043607" y="3243980"/>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087925" y="2531111"/>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44186" y="2272022"/>
            <a:ext cx="2880000" cy="2880000"/>
          </a:xfrm>
          <a:prstGeom prst="ellipse">
            <a:avLst/>
          </a:prstGeom>
          <a:noFill/>
          <a:ln w="63500">
            <a:solidFill>
              <a:schemeClr val="tx2">
                <a:lumMod val="40000"/>
                <a:lumOff val="6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8"/>
          </p:nvPr>
        </p:nvSpPr>
        <p:spPr/>
        <p:txBody>
          <a:bodyPr/>
          <a:lstStyle/>
          <a:p>
            <a:r>
              <a:rPr lang="sk-SK" dirty="0" smtClean="0"/>
              <a:t>Sun </a:t>
            </a:r>
            <a:r>
              <a:rPr lang="sk-SK" dirty="0" err="1" smtClean="0"/>
              <a:t>Storage</a:t>
            </a:r>
            <a:r>
              <a:rPr lang="sk-SK" dirty="0" smtClean="0"/>
              <a:t> – </a:t>
            </a:r>
            <a:r>
              <a:rPr lang="sk-SK" dirty="0" err="1" smtClean="0"/>
              <a:t>first</a:t>
            </a:r>
            <a:r>
              <a:rPr lang="sk-SK" dirty="0" smtClean="0"/>
              <a:t> </a:t>
            </a:r>
            <a:r>
              <a:rPr lang="sk-SK" dirty="0" err="1" smtClean="0"/>
              <a:t>lesson</a:t>
            </a:r>
            <a:endParaRPr lang="en-GB" dirty="0">
              <a:solidFill>
                <a:srgbClr val="00B050"/>
              </a:solidFill>
            </a:endParaRPr>
          </a:p>
        </p:txBody>
      </p:sp>
      <p:sp>
        <p:nvSpPr>
          <p:cNvPr id="4" name="Date Placeholder 3"/>
          <p:cNvSpPr>
            <a:spLocks noGrp="1"/>
          </p:cNvSpPr>
          <p:nvPr>
            <p:ph type="dt" sz="half" idx="19"/>
          </p:nvPr>
        </p:nvSpPr>
        <p:spPr/>
        <p:txBody>
          <a:bodyPr/>
          <a:lstStyle/>
          <a:p>
            <a:r>
              <a:rPr lang="cs-CZ" smtClean="0"/>
              <a:t>| </a:t>
            </a:r>
            <a:fld id="{2363F63A-EE01-7946-90BE-666E333689FE}" type="datetime1">
              <a:rPr lang="cs-CZ" smtClean="0"/>
              <a:t>03.12.2019</a:t>
            </a:fld>
            <a:endParaRPr lang="cs-CZ" dirty="0"/>
          </a:p>
        </p:txBody>
      </p:sp>
      <p:sp>
        <p:nvSpPr>
          <p:cNvPr id="5" name="Slide Number Placeholder 4"/>
          <p:cNvSpPr>
            <a:spLocks noGrp="1"/>
          </p:cNvSpPr>
          <p:nvPr>
            <p:ph type="sldNum" sz="quarter" idx="12"/>
          </p:nvPr>
        </p:nvSpPr>
        <p:spPr/>
        <p:txBody>
          <a:bodyPr/>
          <a:lstStyle/>
          <a:p>
            <a:fld id="{9A1CCE83-2C51-433C-92AC-22AAA9585990}" type="slidenum">
              <a:rPr lang="cs-CZ" smtClean="0"/>
              <a:pPr/>
              <a:t>9</a:t>
            </a:fld>
            <a:endParaRPr lang="cs-CZ" dirty="0"/>
          </a:p>
        </p:txBody>
      </p:sp>
      <p:cxnSp>
        <p:nvCxnSpPr>
          <p:cNvPr id="7" name="Straight Connector 6"/>
          <p:cNvCxnSpPr/>
          <p:nvPr/>
        </p:nvCxnSpPr>
        <p:spPr>
          <a:xfrm>
            <a:off x="648235" y="2999502"/>
            <a:ext cx="7990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455747" y="2819502"/>
            <a:ext cx="360000" cy="360000"/>
          </a:xfrm>
          <a:prstGeom prst="ellipse">
            <a:avLst/>
          </a:prstGeom>
          <a:solidFill>
            <a:srgbClr val="C0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1</a:t>
            </a:r>
            <a:endParaRPr lang="en-GB" dirty="0"/>
          </a:p>
        </p:txBody>
      </p:sp>
      <p:cxnSp>
        <p:nvCxnSpPr>
          <p:cNvPr id="10" name="Straight Connector 9"/>
          <p:cNvCxnSpPr/>
          <p:nvPr/>
        </p:nvCxnSpPr>
        <p:spPr>
          <a:xfrm>
            <a:off x="1815747" y="2991264"/>
            <a:ext cx="24159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240136" y="2819502"/>
            <a:ext cx="360000" cy="360000"/>
          </a:xfrm>
          <a:prstGeom prst="ellipse">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2</a:t>
            </a:r>
            <a:endParaRPr lang="en-GB" dirty="0"/>
          </a:p>
        </p:txBody>
      </p:sp>
      <p:cxnSp>
        <p:nvCxnSpPr>
          <p:cNvPr id="12" name="Straight Connector 11"/>
          <p:cNvCxnSpPr>
            <a:stCxn id="11" idx="6"/>
            <a:endCxn id="13" idx="2"/>
          </p:cNvCxnSpPr>
          <p:nvPr/>
        </p:nvCxnSpPr>
        <p:spPr>
          <a:xfrm>
            <a:off x="4600136" y="2999502"/>
            <a:ext cx="2374758" cy="15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974894" y="2834814"/>
            <a:ext cx="360000" cy="360000"/>
          </a:xfrm>
          <a:prstGeom prst="ellipse">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3</a:t>
            </a:r>
            <a:endParaRPr lang="en-GB" dirty="0"/>
          </a:p>
        </p:txBody>
      </p:sp>
      <p:sp>
        <p:nvSpPr>
          <p:cNvPr id="14" name="TextBox 13"/>
          <p:cNvSpPr txBox="1"/>
          <p:nvPr/>
        </p:nvSpPr>
        <p:spPr>
          <a:xfrm>
            <a:off x="774386" y="2432101"/>
            <a:ext cx="2249334" cy="369332"/>
          </a:xfrm>
          <a:prstGeom prst="rect">
            <a:avLst/>
          </a:prstGeom>
          <a:noFill/>
        </p:spPr>
        <p:txBody>
          <a:bodyPr wrap="none" rtlCol="0">
            <a:spAutoFit/>
          </a:bodyPr>
          <a:lstStyle/>
          <a:p>
            <a:r>
              <a:rPr lang="en-GB" dirty="0" smtClean="0"/>
              <a:t>Laboratory research</a:t>
            </a:r>
            <a:endParaRPr lang="en-GB" dirty="0"/>
          </a:p>
        </p:txBody>
      </p:sp>
      <p:cxnSp>
        <p:nvCxnSpPr>
          <p:cNvPr id="18" name="Straight Connector 17"/>
          <p:cNvCxnSpPr>
            <a:stCxn id="8" idx="4"/>
          </p:cNvCxnSpPr>
          <p:nvPr/>
        </p:nvCxnSpPr>
        <p:spPr>
          <a:xfrm>
            <a:off x="1635747" y="3179502"/>
            <a:ext cx="0" cy="4378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20136" y="2254259"/>
            <a:ext cx="829" cy="5570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34313" y="3163027"/>
            <a:ext cx="1197764" cy="369332"/>
          </a:xfrm>
          <a:prstGeom prst="rect">
            <a:avLst/>
          </a:prstGeom>
          <a:noFill/>
        </p:spPr>
        <p:txBody>
          <a:bodyPr wrap="none" rtlCol="0">
            <a:spAutoFit/>
          </a:bodyPr>
          <a:lstStyle/>
          <a:p>
            <a:r>
              <a:rPr lang="en-GB" dirty="0" smtClean="0"/>
              <a:t>Pilot plant</a:t>
            </a:r>
            <a:endParaRPr lang="en-GB" dirty="0"/>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73" y="4658386"/>
            <a:ext cx="3385751" cy="1904485"/>
          </a:xfrm>
          <a:prstGeom prst="rect">
            <a:avLst/>
          </a:prstGeom>
        </p:spPr>
      </p:pic>
      <p:sp>
        <p:nvSpPr>
          <p:cNvPr id="29" name="TextBox 28"/>
          <p:cNvSpPr txBox="1"/>
          <p:nvPr/>
        </p:nvSpPr>
        <p:spPr>
          <a:xfrm>
            <a:off x="6808081" y="2427024"/>
            <a:ext cx="954107" cy="369332"/>
          </a:xfrm>
          <a:prstGeom prst="rect">
            <a:avLst/>
          </a:prstGeom>
          <a:noFill/>
        </p:spPr>
        <p:txBody>
          <a:bodyPr wrap="none" rtlCol="0">
            <a:spAutoFit/>
          </a:bodyPr>
          <a:lstStyle/>
          <a:p>
            <a:r>
              <a:rPr lang="en-GB" dirty="0" smtClean="0"/>
              <a:t>Results</a:t>
            </a:r>
            <a:endParaRPr lang="en-GB" dirty="0"/>
          </a:p>
        </p:txBody>
      </p:sp>
      <p:cxnSp>
        <p:nvCxnSpPr>
          <p:cNvPr id="31" name="Straight Connector 30"/>
          <p:cNvCxnSpPr/>
          <p:nvPr/>
        </p:nvCxnSpPr>
        <p:spPr>
          <a:xfrm>
            <a:off x="7178084" y="3194814"/>
            <a:ext cx="0" cy="4378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5383" y="4616043"/>
            <a:ext cx="3392717" cy="1908000"/>
          </a:xfrm>
          <a:prstGeom prst="rect">
            <a:avLst/>
          </a:prstGeom>
        </p:spPr>
      </p:pic>
      <p:grpSp>
        <p:nvGrpSpPr>
          <p:cNvPr id="40" name="Group 39"/>
          <p:cNvGrpSpPr/>
          <p:nvPr/>
        </p:nvGrpSpPr>
        <p:grpSpPr>
          <a:xfrm>
            <a:off x="533174" y="3616013"/>
            <a:ext cx="2599113" cy="1081454"/>
            <a:chOff x="45651" y="3606846"/>
            <a:chExt cx="2496066" cy="839622"/>
          </a:xfrm>
        </p:grpSpPr>
        <p:sp>
          <p:nvSpPr>
            <p:cNvPr id="36" name="Rectangle 35"/>
            <p:cNvSpPr/>
            <p:nvPr/>
          </p:nvSpPr>
          <p:spPr>
            <a:xfrm>
              <a:off x="45652" y="3615471"/>
              <a:ext cx="2496065" cy="830997"/>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5651" y="3606846"/>
              <a:ext cx="2450413" cy="765523"/>
            </a:xfrm>
            <a:prstGeom prst="rect">
              <a:avLst/>
            </a:prstGeom>
            <a:noFill/>
            <a:ln>
              <a:noFill/>
            </a:ln>
          </p:spPr>
          <p:txBody>
            <a:bodyPr wrap="square" rtlCol="0">
              <a:spAutoFit/>
            </a:bodyPr>
            <a:lstStyle/>
            <a:p>
              <a:pPr marL="285750" indent="-285750" algn="just">
                <a:buClr>
                  <a:srgbClr val="C00000"/>
                </a:buClr>
                <a:buFont typeface="Wingdings" panose="05000000000000000000" pitchFamily="2" charset="2"/>
                <a:buChar char="§"/>
              </a:pPr>
              <a:r>
                <a:rPr lang="en-GB" sz="1200" dirty="0" smtClean="0"/>
                <a:t>Laboratory research confirm</a:t>
              </a:r>
              <a:r>
                <a:rPr lang="sk-SK" sz="1200" dirty="0" err="1" smtClean="0"/>
                <a:t>ed</a:t>
              </a:r>
              <a:r>
                <a:rPr lang="en-GB" sz="1200" dirty="0" smtClean="0"/>
                <a:t> that 10% of H</a:t>
              </a:r>
              <a:r>
                <a:rPr lang="en-GB" sz="1200" baseline="-25000" dirty="0" smtClean="0"/>
                <a:t>2</a:t>
              </a:r>
              <a:r>
                <a:rPr lang="en-GB" sz="1200" dirty="0" smtClean="0"/>
                <a:t> should </a:t>
              </a:r>
              <a:r>
                <a:rPr lang="sk-SK" sz="1200" dirty="0" err="1" smtClean="0"/>
                <a:t>not</a:t>
              </a:r>
              <a:r>
                <a:rPr lang="sk-SK" sz="1200" dirty="0" smtClean="0"/>
                <a:t> </a:t>
              </a:r>
              <a:r>
                <a:rPr lang="en-GB" sz="1200" dirty="0" smtClean="0"/>
                <a:t>cause issues in the reservoir</a:t>
              </a:r>
            </a:p>
            <a:p>
              <a:pPr marL="285750" indent="-285750" algn="just">
                <a:buClr>
                  <a:srgbClr val="C00000"/>
                </a:buClr>
                <a:buFont typeface="Wingdings" panose="05000000000000000000" pitchFamily="2" charset="2"/>
                <a:buChar char="§"/>
              </a:pPr>
              <a:r>
                <a:rPr lang="en-GB" sz="1200" dirty="0" smtClean="0"/>
                <a:t>Some chemical / microbial reaction </a:t>
              </a:r>
              <a:r>
                <a:rPr lang="sk-SK" sz="1200" dirty="0" err="1" smtClean="0"/>
                <a:t>was</a:t>
              </a:r>
              <a:r>
                <a:rPr lang="en-GB" sz="1200" dirty="0" smtClean="0"/>
                <a:t> expected</a:t>
              </a:r>
              <a:endParaRPr lang="en-GB" sz="1200" dirty="0"/>
            </a:p>
          </p:txBody>
        </p:sp>
      </p:grpSp>
      <p:grpSp>
        <p:nvGrpSpPr>
          <p:cNvPr id="39" name="Group 38"/>
          <p:cNvGrpSpPr/>
          <p:nvPr/>
        </p:nvGrpSpPr>
        <p:grpSpPr>
          <a:xfrm>
            <a:off x="3172102" y="1535101"/>
            <a:ext cx="2496066" cy="734822"/>
            <a:chOff x="2581532" y="1478671"/>
            <a:chExt cx="2496066" cy="830998"/>
          </a:xfrm>
        </p:grpSpPr>
        <p:sp>
          <p:nvSpPr>
            <p:cNvPr id="38" name="Rectangle 37"/>
            <p:cNvSpPr/>
            <p:nvPr/>
          </p:nvSpPr>
          <p:spPr>
            <a:xfrm>
              <a:off x="2581533" y="1478671"/>
              <a:ext cx="2496065" cy="83099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2581532" y="1502727"/>
              <a:ext cx="2496065" cy="730925"/>
            </a:xfrm>
            <a:prstGeom prst="rect">
              <a:avLst/>
            </a:prstGeom>
            <a:noFill/>
            <a:ln>
              <a:noFill/>
            </a:ln>
          </p:spPr>
          <p:txBody>
            <a:bodyPr wrap="square" rtlCol="0">
              <a:spAutoFit/>
            </a:bodyPr>
            <a:lstStyle/>
            <a:p>
              <a:pPr marL="285750" indent="-285750" algn="just">
                <a:buClr>
                  <a:schemeClr val="accent1"/>
                </a:buClr>
                <a:buFont typeface="Wingdings" panose="05000000000000000000" pitchFamily="2" charset="2"/>
                <a:buChar char="§"/>
              </a:pPr>
              <a:r>
                <a:rPr lang="en-GB" sz="1200" dirty="0" smtClean="0"/>
                <a:t>Storing of energy in form of H</a:t>
              </a:r>
              <a:r>
                <a:rPr lang="en-GB" sz="1200" baseline="-25000" dirty="0" smtClean="0"/>
                <a:t>2</a:t>
              </a:r>
              <a:r>
                <a:rPr lang="en-GB" sz="1200" dirty="0" smtClean="0"/>
                <a:t> in the mixture with natural gas – 10% vol. H</a:t>
              </a:r>
              <a:r>
                <a:rPr lang="en-GB" sz="1200" baseline="-25000" dirty="0" smtClean="0"/>
                <a:t>2</a:t>
              </a:r>
              <a:endParaRPr lang="en-GB" sz="1200" baseline="-25000" dirty="0"/>
            </a:p>
          </p:txBody>
        </p:sp>
      </p:grpSp>
      <p:grpSp>
        <p:nvGrpSpPr>
          <p:cNvPr id="41" name="Group 40"/>
          <p:cNvGrpSpPr/>
          <p:nvPr/>
        </p:nvGrpSpPr>
        <p:grpSpPr>
          <a:xfrm>
            <a:off x="6037101" y="3638628"/>
            <a:ext cx="2496068" cy="1056131"/>
            <a:chOff x="2496062" y="1414095"/>
            <a:chExt cx="2496068" cy="709963"/>
          </a:xfrm>
        </p:grpSpPr>
        <p:sp>
          <p:nvSpPr>
            <p:cNvPr id="42" name="Rectangle 41"/>
            <p:cNvSpPr/>
            <p:nvPr/>
          </p:nvSpPr>
          <p:spPr>
            <a:xfrm>
              <a:off x="2496065" y="1414095"/>
              <a:ext cx="2496065" cy="709963"/>
            </a:xfrm>
            <a:prstGeom prst="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2496062" y="1424562"/>
              <a:ext cx="2496068" cy="434483"/>
            </a:xfrm>
            <a:prstGeom prst="rect">
              <a:avLst/>
            </a:prstGeom>
            <a:noFill/>
            <a:ln>
              <a:noFill/>
            </a:ln>
          </p:spPr>
          <p:txBody>
            <a:bodyPr wrap="square" rtlCol="0">
              <a:spAutoFit/>
            </a:bodyPr>
            <a:lstStyle/>
            <a:p>
              <a:pPr marL="285750" indent="-285750" algn="just">
                <a:buClr>
                  <a:srgbClr val="FFC000"/>
                </a:buClr>
                <a:buFont typeface="Wingdings" panose="05000000000000000000" pitchFamily="2" charset="2"/>
                <a:buChar char="§"/>
              </a:pPr>
              <a:r>
                <a:rPr lang="en-GB" sz="1200" dirty="0" smtClean="0"/>
                <a:t>No H</a:t>
              </a:r>
              <a:r>
                <a:rPr lang="en-GB" sz="1200" baseline="-25000" dirty="0" smtClean="0"/>
                <a:t>2</a:t>
              </a:r>
              <a:r>
                <a:rPr lang="en-GB" sz="1200" dirty="0" smtClean="0"/>
                <a:t>S production</a:t>
              </a:r>
            </a:p>
            <a:p>
              <a:pPr marL="285750" indent="-285750" algn="just">
                <a:buClr>
                  <a:srgbClr val="FFC000"/>
                </a:buClr>
                <a:buFont typeface="Wingdings" panose="05000000000000000000" pitchFamily="2" charset="2"/>
                <a:buChar char="§"/>
              </a:pPr>
              <a:r>
                <a:rPr lang="en-GB" sz="1200" dirty="0" smtClean="0"/>
                <a:t>Microbial reaction occurred</a:t>
              </a:r>
            </a:p>
            <a:p>
              <a:pPr marL="285750" indent="-285750" algn="just">
                <a:buClr>
                  <a:srgbClr val="FFC000"/>
                </a:buClr>
                <a:buFont typeface="Wingdings" panose="05000000000000000000" pitchFamily="2" charset="2"/>
                <a:buChar char="§"/>
              </a:pPr>
              <a:r>
                <a:rPr lang="en-GB" sz="1200" dirty="0" smtClean="0"/>
                <a:t>H</a:t>
              </a:r>
              <a:r>
                <a:rPr lang="en-GB" sz="1200" baseline="-25000" dirty="0" smtClean="0"/>
                <a:t>2</a:t>
              </a:r>
              <a:r>
                <a:rPr lang="en-GB" sz="1200" dirty="0" smtClean="0"/>
                <a:t> mixed with cushion gas</a:t>
              </a:r>
            </a:p>
          </p:txBody>
        </p:sp>
      </p:grpSp>
      <p:sp>
        <p:nvSpPr>
          <p:cNvPr id="25" name="Oval 24"/>
          <p:cNvSpPr/>
          <p:nvPr/>
        </p:nvSpPr>
        <p:spPr>
          <a:xfrm>
            <a:off x="1682427" y="1435043"/>
            <a:ext cx="1449860" cy="722246"/>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Pilot project</a:t>
            </a:r>
            <a:endParaRPr lang="en-GB" sz="1200" b="1" dirty="0">
              <a:solidFill>
                <a:schemeClr val="tx1"/>
              </a:solidFill>
            </a:endParaRPr>
          </a:p>
        </p:txBody>
      </p:sp>
      <p:grpSp>
        <p:nvGrpSpPr>
          <p:cNvPr id="44" name="Group 43"/>
          <p:cNvGrpSpPr/>
          <p:nvPr/>
        </p:nvGrpSpPr>
        <p:grpSpPr>
          <a:xfrm>
            <a:off x="3328418" y="3622578"/>
            <a:ext cx="2496065" cy="1091730"/>
            <a:chOff x="2496065" y="1414095"/>
            <a:chExt cx="2496065" cy="830997"/>
          </a:xfrm>
        </p:grpSpPr>
        <p:sp>
          <p:nvSpPr>
            <p:cNvPr id="45" name="Rectangle 44"/>
            <p:cNvSpPr/>
            <p:nvPr/>
          </p:nvSpPr>
          <p:spPr>
            <a:xfrm>
              <a:off x="2496065" y="1414095"/>
              <a:ext cx="2496065" cy="83099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2496065" y="1419196"/>
              <a:ext cx="2496065" cy="773097"/>
            </a:xfrm>
            <a:prstGeom prst="rect">
              <a:avLst/>
            </a:prstGeom>
            <a:noFill/>
            <a:ln>
              <a:noFill/>
            </a:ln>
          </p:spPr>
          <p:txBody>
            <a:bodyPr wrap="square" rtlCol="0">
              <a:spAutoFit/>
            </a:bodyPr>
            <a:lstStyle/>
            <a:p>
              <a:pPr marL="285750" indent="-285750" algn="just">
                <a:buClr>
                  <a:schemeClr val="accent1"/>
                </a:buClr>
                <a:buFont typeface="Wingdings" panose="05000000000000000000" pitchFamily="2" charset="2"/>
                <a:buChar char="§"/>
              </a:pPr>
              <a:r>
                <a:rPr lang="sk-SK" sz="1200" dirty="0" smtClean="0"/>
                <a:t>NAFTA</a:t>
              </a:r>
              <a:r>
                <a:rPr lang="en-GB" sz="1200" dirty="0" smtClean="0"/>
                <a:t> specified and delivered compressor unit</a:t>
              </a:r>
              <a:endParaRPr lang="sk-SK" sz="1200" dirty="0" smtClean="0"/>
            </a:p>
            <a:p>
              <a:pPr marL="285750" indent="-285750" algn="just">
                <a:buClr>
                  <a:schemeClr val="accent1"/>
                </a:buClr>
                <a:buFont typeface="Wingdings" panose="05000000000000000000" pitchFamily="2" charset="2"/>
                <a:buChar char="§"/>
              </a:pPr>
              <a:r>
                <a:rPr lang="en-GB" sz="1200" dirty="0" smtClean="0"/>
                <a:t>Pilot operation confirm</a:t>
              </a:r>
              <a:r>
                <a:rPr lang="sk-SK" sz="1200" dirty="0" err="1" smtClean="0"/>
                <a:t>ed</a:t>
              </a:r>
              <a:r>
                <a:rPr lang="en-GB" sz="1200" dirty="0" smtClean="0"/>
                <a:t> technical feasibility of the concept</a:t>
              </a:r>
              <a:endParaRPr lang="en-GB" sz="1200" dirty="0"/>
            </a:p>
          </p:txBody>
        </p:sp>
      </p:grpSp>
      <p:sp>
        <p:nvSpPr>
          <p:cNvPr id="47" name="Fußzeilenplatzhalter 3"/>
          <p:cNvSpPr txBox="1">
            <a:spLocks noGrp="1"/>
          </p:cNvSpPr>
          <p:nvPr/>
        </p:nvSpPr>
        <p:spPr bwMode="auto">
          <a:xfrm>
            <a:off x="4836463" y="6573245"/>
            <a:ext cx="345572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ct val="40000"/>
              </a:spcBef>
              <a:buClr>
                <a:srgbClr val="EB690A"/>
              </a:buClr>
              <a:buFont typeface="Times" pitchFamily="1" charset="0"/>
              <a:buChar char="•"/>
              <a:defRPr sz="2400">
                <a:solidFill>
                  <a:srgbClr val="3C4B55"/>
                </a:solidFill>
                <a:latin typeface="Arial" charset="0"/>
                <a:ea typeface="Geneva" pitchFamily="1" charset="-128"/>
              </a:defRPr>
            </a:lvl1pPr>
            <a:lvl2pPr marL="742950" indent="-285750" eaLnBrk="0" hangingPunct="0">
              <a:spcBef>
                <a:spcPct val="30000"/>
              </a:spcBef>
              <a:buClr>
                <a:srgbClr val="64737D"/>
              </a:buClr>
              <a:buFont typeface="Times" pitchFamily="1" charset="0"/>
              <a:buChar char="•"/>
              <a:defRPr sz="2000">
                <a:solidFill>
                  <a:srgbClr val="3C4B55"/>
                </a:solidFill>
                <a:latin typeface="Arial" charset="0"/>
                <a:ea typeface="Geneva" pitchFamily="1" charset="-128"/>
              </a:defRPr>
            </a:lvl2pPr>
            <a:lvl3pPr marL="1143000" indent="-228600" eaLnBrk="0" hangingPunct="0">
              <a:spcBef>
                <a:spcPct val="25000"/>
              </a:spcBef>
              <a:buClr>
                <a:srgbClr val="A5AAB4"/>
              </a:buClr>
              <a:buFont typeface="Times" pitchFamily="1" charset="0"/>
              <a:buChar char="•"/>
              <a:defRPr sz="2000">
                <a:solidFill>
                  <a:srgbClr val="3C4B55"/>
                </a:solidFill>
                <a:latin typeface="Arial" charset="0"/>
                <a:ea typeface="Geneva" pitchFamily="1" charset="-128"/>
              </a:defRPr>
            </a:lvl3pPr>
            <a:lvl4pPr marL="1600200" indent="-228600" eaLnBrk="0" hangingPunct="0">
              <a:spcBef>
                <a:spcPct val="20000"/>
              </a:spcBef>
              <a:buClr>
                <a:srgbClr val="A5AAB4"/>
              </a:buClr>
              <a:buFont typeface="Times" pitchFamily="1" charset="0"/>
              <a:buChar char="•"/>
              <a:defRPr sz="2000">
                <a:solidFill>
                  <a:srgbClr val="3C4B55"/>
                </a:solidFill>
                <a:latin typeface="Arial" charset="0"/>
                <a:ea typeface="Geneva" pitchFamily="1" charset="-128"/>
              </a:defRPr>
            </a:lvl4pPr>
            <a:lvl5pPr marL="2057400" indent="-228600" eaLnBrk="0" hangingPunct="0">
              <a:spcBef>
                <a:spcPct val="20000"/>
              </a:spcBef>
              <a:buClr>
                <a:srgbClr val="A5AAB4"/>
              </a:buClr>
              <a:buFont typeface="Times" pitchFamily="1" charset="0"/>
              <a:buChar char="•"/>
              <a:defRPr sz="2000">
                <a:solidFill>
                  <a:srgbClr val="3C4B55"/>
                </a:solidFill>
                <a:latin typeface="Arial" charset="0"/>
                <a:ea typeface="Geneva" pitchFamily="1" charset="-128"/>
              </a:defRPr>
            </a:lvl5pPr>
            <a:lvl6pPr marL="25146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6pPr>
            <a:lvl7pPr marL="29718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7pPr>
            <a:lvl8pPr marL="34290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8pPr>
            <a:lvl9pPr marL="3886200" indent="-228600" eaLnBrk="0" fontAlgn="base" hangingPunct="0">
              <a:spcBef>
                <a:spcPct val="20000"/>
              </a:spcBef>
              <a:spcAft>
                <a:spcPct val="0"/>
              </a:spcAft>
              <a:buClr>
                <a:srgbClr val="A5AAB4"/>
              </a:buClr>
              <a:buFont typeface="Times" pitchFamily="1" charset="0"/>
              <a:buChar char="•"/>
              <a:defRPr sz="2000">
                <a:solidFill>
                  <a:srgbClr val="3C4B55"/>
                </a:solidFill>
                <a:latin typeface="Arial" charset="0"/>
                <a:ea typeface="Geneva" pitchFamily="1" charset="-128"/>
              </a:defRPr>
            </a:lvl9pPr>
          </a:lstStyle>
          <a:p>
            <a:pPr>
              <a:spcBef>
                <a:spcPct val="0"/>
              </a:spcBef>
              <a:buClrTx/>
              <a:buFontTx/>
              <a:buNone/>
            </a:pPr>
            <a:r>
              <a:rPr lang="sk-SK" altLang="de-DE" sz="1000" dirty="0" err="1" smtClean="0"/>
              <a:t>Source</a:t>
            </a:r>
            <a:r>
              <a:rPr lang="sk-SK" altLang="de-DE" sz="1000" dirty="0" smtClean="0"/>
              <a:t> of </a:t>
            </a:r>
            <a:r>
              <a:rPr lang="sk-SK" altLang="de-DE" sz="1000" dirty="0" err="1" smtClean="0"/>
              <a:t>picture</a:t>
            </a:r>
            <a:r>
              <a:rPr lang="sk-SK" altLang="de-DE" sz="1000" dirty="0" smtClean="0"/>
              <a:t>: RAG</a:t>
            </a:r>
            <a:endParaRPr lang="de-DE" altLang="de-DE" sz="1000" dirty="0"/>
          </a:p>
        </p:txBody>
      </p:sp>
    </p:spTree>
    <p:extLst>
      <p:ext uri="{BB962C8B-B14F-4D97-AF65-F5344CB8AC3E}">
        <p14:creationId xmlns:p14="http://schemas.microsoft.com/office/powerpoint/2010/main" val="2438867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Vlastní 1">
      <a:dk1>
        <a:srgbClr val="151515"/>
      </a:dk1>
      <a:lt1>
        <a:srgbClr val="FFFFFF"/>
      </a:lt1>
      <a:dk2>
        <a:srgbClr val="AEABAB"/>
      </a:dk2>
      <a:lt2>
        <a:srgbClr val="FFFFFF"/>
      </a:lt2>
      <a:accent1>
        <a:srgbClr val="72BF44"/>
      </a:accent1>
      <a:accent2>
        <a:srgbClr val="D8D8D8"/>
      </a:accent2>
      <a:accent3>
        <a:srgbClr val="72BF44"/>
      </a:accent3>
      <a:accent4>
        <a:srgbClr val="FFFFFF"/>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87D4D30F-3AEC-2344-A6C2-EC0749A9279A}" vid="{1A3E6CAD-4CB4-754E-B232-E5B323254C4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B21545863C3C429E31C578088E7AAA" ma:contentTypeVersion="0" ma:contentTypeDescription="Umožňuje vytvoriť nový dokument." ma:contentTypeScope="" ma:versionID="20c2b005b29229e148aa22182ff0fbcb">
  <xsd:schema xmlns:xsd="http://www.w3.org/2001/XMLSchema" xmlns:xs="http://www.w3.org/2001/XMLSchema" xmlns:p="http://schemas.microsoft.com/office/2006/metadata/properties" targetNamespace="http://schemas.microsoft.com/office/2006/metadata/properties" ma:root="true" ma:fieldsID="74c69576d780a68e06f0ac293a541b9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ABCF7F-54EF-4371-9746-762D86457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5E0028-9F41-427A-8B9D-5889459B673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858277A1-90BF-4D7E-BBBC-8137567A0B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NAFTA_vzor prezentácie</Template>
  <TotalTime>1691</TotalTime>
  <Words>974</Words>
  <Application>Microsoft Office PowerPoint</Application>
  <PresentationFormat>On-screen Show (4:3)</PresentationFormat>
  <Paragraphs>140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Courier New</vt:lpstr>
      <vt:lpstr>Geneva</vt:lpstr>
      <vt:lpstr>Wingdings</vt:lpstr>
      <vt:lpstr>Motiv Office</vt:lpstr>
      <vt:lpstr>Future perspectives for underground energy storage in slovakia</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vector>
  </TitlesOfParts>
  <Company>NAFTA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Rišková Ewa</dc:creator>
  <cp:lastModifiedBy>Barkoci Ladislav</cp:lastModifiedBy>
  <cp:revision>87</cp:revision>
  <dcterms:created xsi:type="dcterms:W3CDTF">2017-02-23T13:00:16Z</dcterms:created>
  <dcterms:modified xsi:type="dcterms:W3CDTF">2019-12-03T22:39:18Z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0x01010079B21545863C3C429E31C578088E7AAA</vt:lpwstr>
  </property>
</Properties>
</file>