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82" r:id="rId3"/>
    <p:sldId id="305" r:id="rId4"/>
    <p:sldId id="311" r:id="rId5"/>
    <p:sldId id="312" r:id="rId6"/>
    <p:sldId id="267" r:id="rId7"/>
    <p:sldId id="284" r:id="rId8"/>
    <p:sldId id="302" r:id="rId9"/>
    <p:sldId id="272" r:id="rId10"/>
    <p:sldId id="285" r:id="rId11"/>
    <p:sldId id="287" r:id="rId12"/>
    <p:sldId id="289" r:id="rId13"/>
    <p:sldId id="290" r:id="rId14"/>
    <p:sldId id="292" r:id="rId15"/>
    <p:sldId id="293" r:id="rId16"/>
    <p:sldId id="304" r:id="rId17"/>
    <p:sldId id="310" r:id="rId18"/>
    <p:sldId id="306" r:id="rId19"/>
    <p:sldId id="316" r:id="rId20"/>
    <p:sldId id="313" r:id="rId21"/>
    <p:sldId id="314" r:id="rId22"/>
    <p:sldId id="317" r:id="rId2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FFCC66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42" autoAdjust="0"/>
  </p:normalViewPr>
  <p:slideViewPr>
    <p:cSldViewPr snapToGrid="0" snapToObjects="1">
      <p:cViewPr varScale="1">
        <p:scale>
          <a:sx n="102" d="100"/>
          <a:sy n="102" d="100"/>
        </p:scale>
        <p:origin x="1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9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9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/>
          <p:cNvCxnSpPr/>
          <p:nvPr userDrawn="1"/>
        </p:nvCxnSpPr>
        <p:spPr>
          <a:xfrm>
            <a:off x="1097363" y="6287376"/>
            <a:ext cx="8037150" cy="0"/>
          </a:xfrm>
          <a:prstGeom prst="line">
            <a:avLst/>
          </a:prstGeom>
          <a:ln>
            <a:gradFill flip="none" rotWithShape="1">
              <a:gsLst>
                <a:gs pos="0">
                  <a:srgbClr val="800000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 flipH="1">
            <a:off x="4942645" y="2651700"/>
            <a:ext cx="6892060" cy="15494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225" y="5860974"/>
            <a:ext cx="948778" cy="939384"/>
          </a:xfrm>
          <a:prstGeom prst="rect">
            <a:avLst/>
          </a:prstGeom>
        </p:spPr>
      </p:pic>
      <p:pic>
        <p:nvPicPr>
          <p:cNvPr id="10" name="Picture 13" descr="N:\99-Proposal\Logo's\TNO-logo 432_1_TNO ifl zwart.jpg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806" y="6395900"/>
            <a:ext cx="1304290" cy="37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4" descr="N:\99-Proposal\Logo's\BRGM_ avec blanc.jpg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772" y="6352610"/>
            <a:ext cx="952500" cy="43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9" descr="N:\99-Proposal\Logo's\logo-cgs-cerne-AJ.jpg"/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638" y="6337369"/>
            <a:ext cx="535940" cy="46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0" descr="N:\99-Proposal\Logo's\ECOFYS_Logo_RGB_with_vision.jpg"/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374" y="6403552"/>
            <a:ext cx="915035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1" descr="N:\99-Proposal\Logo's\vito_basislogo.jpg"/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205" y="6395089"/>
            <a:ext cx="1231265" cy="3486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kstvak 14"/>
          <p:cNvSpPr txBox="1"/>
          <p:nvPr userDrawn="1"/>
        </p:nvSpPr>
        <p:spPr>
          <a:xfrm>
            <a:off x="985710" y="5893969"/>
            <a:ext cx="1586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gradFill flip="none" rotWithShape="1">
                  <a:gsLst>
                    <a:gs pos="0">
                      <a:schemeClr val="accent6"/>
                    </a:gs>
                    <a:gs pos="100000">
                      <a:srgbClr val="800000"/>
                    </a:gs>
                  </a:gsLst>
                  <a:lin ang="0" scaled="1"/>
                  <a:tileRect/>
                </a:gradFill>
                <a:latin typeface="Arial"/>
                <a:cs typeface="Arial"/>
              </a:rPr>
              <a:t>E S T M A P</a:t>
            </a:r>
            <a:endParaRPr lang="nl-NL" sz="2000" b="1" dirty="0">
              <a:gradFill flip="none" rotWithShape="1">
                <a:gsLst>
                  <a:gs pos="0">
                    <a:schemeClr val="accent6"/>
                  </a:gs>
                  <a:gs pos="100000">
                    <a:srgbClr val="800000"/>
                  </a:gs>
                </a:gsLst>
                <a:lin ang="0" scaled="1"/>
                <a:tileRect/>
              </a:gradFill>
              <a:latin typeface="Arial"/>
              <a:cs typeface="Arial"/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H="1">
            <a:off x="-2686096" y="2666806"/>
            <a:ext cx="689206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0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map.eu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estmap.eu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5.jpeg"/><Relationship Id="rId21" Type="http://schemas.openxmlformats.org/officeDocument/2006/relationships/image" Target="../media/image27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9.jpeg"/><Relationship Id="rId16" Type="http://schemas.openxmlformats.org/officeDocument/2006/relationships/image" Target="../media/image22.gif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24" Type="http://schemas.openxmlformats.org/officeDocument/2006/relationships/image" Target="../media/image30.emf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emf"/><Relationship Id="rId30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tmap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:\50-Website\Logo's\ESTMAP-logo-v2016.06.2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6" y="-6900"/>
            <a:ext cx="255213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636675" y="497177"/>
            <a:ext cx="43887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 dirty="0" smtClean="0">
                <a:gradFill flip="none" rotWithShape="1">
                  <a:gsLst>
                    <a:gs pos="0">
                      <a:schemeClr val="accent6"/>
                    </a:gs>
                    <a:gs pos="100000">
                      <a:srgbClr val="800000"/>
                    </a:gs>
                  </a:gsLst>
                  <a:lin ang="0" scaled="1"/>
                  <a:tileRect/>
                </a:gradFill>
                <a:latin typeface="Arial"/>
                <a:cs typeface="Arial"/>
              </a:rPr>
              <a:t>E S T M A P</a:t>
            </a:r>
            <a:endParaRPr lang="nl-NL" sz="6000" b="1" dirty="0">
              <a:gradFill flip="none" rotWithShape="1">
                <a:gsLst>
                  <a:gs pos="0">
                    <a:schemeClr val="accent6"/>
                  </a:gs>
                  <a:gs pos="100000">
                    <a:srgbClr val="800000"/>
                  </a:gs>
                </a:gsLst>
                <a:lin ang="0" scaled="1"/>
                <a:tileRect/>
              </a:gradFill>
              <a:latin typeface="Arial"/>
              <a:cs typeface="Arial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679525" y="1341645"/>
            <a:ext cx="4325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Energy Storage </a:t>
            </a:r>
            <a:r>
              <a:rPr lang="nl-NL" sz="2000" b="1" dirty="0" err="1" smtClean="0"/>
              <a:t>Mapping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And</a:t>
            </a:r>
            <a:r>
              <a:rPr lang="nl-NL" sz="2000" b="1" dirty="0" smtClean="0"/>
              <a:t> </a:t>
            </a:r>
            <a:r>
              <a:rPr lang="nl-NL" sz="2200" b="1" dirty="0" smtClean="0"/>
              <a:t>Planning</a:t>
            </a:r>
            <a:endParaRPr lang="nl-NL" sz="2200" b="1" dirty="0"/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3766556" y="1384935"/>
            <a:ext cx="4156199" cy="0"/>
          </a:xfrm>
          <a:prstGeom prst="line">
            <a:avLst/>
          </a:prstGeom>
          <a:ln>
            <a:gradFill flip="none" rotWithShape="1">
              <a:gsLst>
                <a:gs pos="0">
                  <a:srgbClr val="800000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vak 17"/>
          <p:cNvSpPr txBox="1"/>
          <p:nvPr/>
        </p:nvSpPr>
        <p:spPr>
          <a:xfrm>
            <a:off x="791852" y="2576193"/>
            <a:ext cx="7588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/>
              <a:t>Results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of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the</a:t>
            </a:r>
            <a:r>
              <a:rPr lang="cs-CZ" sz="3200" b="1" dirty="0" smtClean="0"/>
              <a:t> </a:t>
            </a:r>
            <a:r>
              <a:rPr lang="en-US" sz="3200" b="1" dirty="0" smtClean="0"/>
              <a:t>ESTMAP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project</a:t>
            </a:r>
            <a:r>
              <a:rPr lang="en-US" sz="3200" b="1" dirty="0" smtClean="0"/>
              <a:t> </a:t>
            </a:r>
            <a:r>
              <a:rPr lang="en-US" sz="3200" b="1" dirty="0"/>
              <a:t>– </a:t>
            </a:r>
            <a:r>
              <a:rPr lang="cs-CZ" sz="3200" b="1" dirty="0" smtClean="0"/>
              <a:t>f</a:t>
            </a:r>
            <a:r>
              <a:rPr lang="en-US" sz="3200" b="1" dirty="0" err="1" smtClean="0"/>
              <a:t>irst</a:t>
            </a:r>
            <a:r>
              <a:rPr lang="en-US" sz="3200" b="1" dirty="0" smtClean="0"/>
              <a:t> </a:t>
            </a:r>
            <a:r>
              <a:rPr lang="en-US" sz="3200" b="1" dirty="0" smtClean="0"/>
              <a:t>pan-European </a:t>
            </a:r>
            <a:r>
              <a:rPr lang="en-US" sz="3200" b="1" dirty="0" smtClean="0"/>
              <a:t>assessment</a:t>
            </a:r>
            <a:r>
              <a:rPr lang="cs-CZ" sz="3200" b="1" dirty="0" smtClean="0"/>
              <a:t> </a:t>
            </a:r>
            <a:r>
              <a:rPr lang="en-US" sz="3200" b="1" dirty="0" smtClean="0"/>
              <a:t>of </a:t>
            </a:r>
            <a:r>
              <a:rPr lang="en-US" sz="3200" b="1" dirty="0"/>
              <a:t>underground </a:t>
            </a:r>
            <a:r>
              <a:rPr lang="en-US" sz="3200" b="1" dirty="0" smtClean="0"/>
              <a:t>energy</a:t>
            </a:r>
            <a:r>
              <a:rPr lang="cs-CZ" sz="3200" b="1" dirty="0" smtClean="0"/>
              <a:t> </a:t>
            </a:r>
            <a:r>
              <a:rPr lang="en-US" sz="3200" b="1" dirty="0" smtClean="0"/>
              <a:t>storage </a:t>
            </a:r>
            <a:r>
              <a:rPr lang="en-US" sz="3200" b="1" dirty="0"/>
              <a:t>potential</a:t>
            </a:r>
            <a:endParaRPr lang="nl-NL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29118" y="4288458"/>
            <a:ext cx="39100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Vit Hladik (C</a:t>
            </a:r>
            <a:r>
              <a:rPr lang="cs-CZ" sz="2000" dirty="0" err="1" smtClean="0"/>
              <a:t>zech</a:t>
            </a:r>
            <a:r>
              <a:rPr lang="cs-CZ" sz="2000" dirty="0" smtClean="0"/>
              <a:t> </a:t>
            </a:r>
            <a:r>
              <a:rPr lang="en-GB" sz="2000" dirty="0" smtClean="0"/>
              <a:t>G</a:t>
            </a:r>
            <a:r>
              <a:rPr lang="cs-CZ" sz="2000" dirty="0" err="1" smtClean="0"/>
              <a:t>eological</a:t>
            </a:r>
            <a:r>
              <a:rPr lang="cs-CZ" sz="2000" dirty="0" smtClean="0"/>
              <a:t> </a:t>
            </a:r>
            <a:r>
              <a:rPr lang="en-GB" sz="2000" dirty="0" smtClean="0"/>
              <a:t>S</a:t>
            </a:r>
            <a:r>
              <a:rPr lang="cs-CZ" sz="2000" dirty="0" err="1" smtClean="0"/>
              <a:t>urvey</a:t>
            </a:r>
            <a:r>
              <a:rPr lang="en-GB" sz="2000" dirty="0" smtClean="0"/>
              <a:t>)</a:t>
            </a:r>
            <a:endParaRPr lang="cs-CZ" sz="2000" dirty="0" smtClean="0"/>
          </a:p>
          <a:p>
            <a:pPr algn="ctr"/>
            <a:r>
              <a:rPr lang="en-GB" sz="2000" dirty="0" smtClean="0"/>
              <a:t>Serge </a:t>
            </a:r>
            <a:r>
              <a:rPr lang="en-GB" sz="2000" dirty="0"/>
              <a:t>van Gessel (TNO)</a:t>
            </a:r>
          </a:p>
          <a:p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4484" y="5340751"/>
            <a:ext cx="7799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Underground energy storage in the Danube Region – possibilities and European </a:t>
            </a:r>
            <a:r>
              <a:rPr lang="en-US" sz="1600" dirty="0" smtClean="0"/>
              <a:t>perspective</a:t>
            </a:r>
            <a:endParaRPr lang="cs-CZ" sz="1600" dirty="0" smtClean="0"/>
          </a:p>
          <a:p>
            <a:pPr algn="ctr"/>
            <a:r>
              <a:rPr lang="cs-CZ" sz="1600" dirty="0" err="1" smtClean="0"/>
              <a:t>Budapest</a:t>
            </a:r>
            <a:r>
              <a:rPr lang="en-GB" sz="1600" dirty="0" smtClean="0"/>
              <a:t>, </a:t>
            </a:r>
            <a:r>
              <a:rPr lang="cs-CZ" sz="1600" dirty="0" smtClean="0"/>
              <a:t>4</a:t>
            </a:r>
            <a:r>
              <a:rPr lang="en-GB" sz="1600" dirty="0" smtClean="0"/>
              <a:t> </a:t>
            </a:r>
            <a:r>
              <a:rPr lang="cs-CZ" sz="1600" dirty="0" err="1" smtClean="0"/>
              <a:t>December</a:t>
            </a:r>
            <a:r>
              <a:rPr lang="en-GB" sz="1600" dirty="0" smtClean="0"/>
              <a:t> </a:t>
            </a:r>
            <a:r>
              <a:rPr lang="en-GB" sz="1600" dirty="0" smtClean="0"/>
              <a:t>201</a:t>
            </a:r>
            <a:r>
              <a:rPr lang="cs-CZ" sz="1600" dirty="0" smtClean="0"/>
              <a:t>9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0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103520"/>
              </p:ext>
            </p:extLst>
          </p:nvPr>
        </p:nvGraphicFramePr>
        <p:xfrm>
          <a:off x="4521201" y="108526"/>
          <a:ext cx="3782952" cy="2656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91476"/>
                <a:gridCol w="189147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Parameter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ID:</a:t>
                      </a:r>
                    </a:p>
                    <a:p>
                      <a:r>
                        <a:rPr lang="en-GB" sz="1200" dirty="0" smtClean="0"/>
                        <a:t>NAME:</a:t>
                      </a:r>
                    </a:p>
                    <a:p>
                      <a:r>
                        <a:rPr lang="en-GB" sz="1200" dirty="0" smtClean="0"/>
                        <a:t>GEOLOGY: </a:t>
                      </a:r>
                    </a:p>
                    <a:p>
                      <a:r>
                        <a:rPr lang="en-GB" sz="1200" dirty="0" smtClean="0"/>
                        <a:t>LITOLOGY:</a:t>
                      </a:r>
                    </a:p>
                    <a:p>
                      <a:r>
                        <a:rPr lang="en-GB" sz="1200" dirty="0" smtClean="0"/>
                        <a:t>SEAL:</a:t>
                      </a:r>
                    </a:p>
                    <a:p>
                      <a:r>
                        <a:rPr lang="en-GB" sz="1200" dirty="0" smtClean="0"/>
                        <a:t>FILL:</a:t>
                      </a:r>
                    </a:p>
                    <a:p>
                      <a:r>
                        <a:rPr lang="en-GB" sz="1200" dirty="0" smtClean="0"/>
                        <a:t>DEVELOP:</a:t>
                      </a:r>
                    </a:p>
                    <a:p>
                      <a:r>
                        <a:rPr lang="en-GB" sz="1200" dirty="0" smtClean="0"/>
                        <a:t>OPERATOR:</a:t>
                      </a:r>
                    </a:p>
                    <a:p>
                      <a:r>
                        <a:rPr lang="en-GB" sz="1200" dirty="0" smtClean="0"/>
                        <a:t>LICENCE:</a:t>
                      </a:r>
                    </a:p>
                    <a:p>
                      <a:r>
                        <a:rPr lang="en-GB" sz="1200" dirty="0" smtClean="0"/>
                        <a:t>NATURA2000:</a:t>
                      </a:r>
                    </a:p>
                    <a:p>
                      <a:r>
                        <a:rPr lang="en-GB" sz="1200" dirty="0" smtClean="0"/>
                        <a:t>ALT USE:</a:t>
                      </a:r>
                    </a:p>
                    <a:p>
                      <a:r>
                        <a:rPr lang="en-GB" sz="1200" dirty="0" smtClean="0"/>
                        <a:t>INFRA: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NL-F-RES-060</a:t>
                      </a:r>
                    </a:p>
                    <a:p>
                      <a:r>
                        <a:rPr lang="en-GB" sz="1200" dirty="0" err="1" smtClean="0"/>
                        <a:t>Eleveld</a:t>
                      </a:r>
                      <a:r>
                        <a:rPr lang="en-GB" sz="1200" dirty="0" smtClean="0"/>
                        <a:t> gas field</a:t>
                      </a:r>
                    </a:p>
                    <a:p>
                      <a:r>
                        <a:rPr lang="en-GB" sz="1200" dirty="0" err="1" smtClean="0"/>
                        <a:t>Slochteren</a:t>
                      </a:r>
                      <a:r>
                        <a:rPr lang="en-GB" sz="1200" dirty="0" smtClean="0"/>
                        <a:t> Formation</a:t>
                      </a:r>
                    </a:p>
                    <a:p>
                      <a:r>
                        <a:rPr lang="en-GB" sz="1200" dirty="0" smtClean="0"/>
                        <a:t>Sandstone</a:t>
                      </a:r>
                    </a:p>
                    <a:p>
                      <a:r>
                        <a:rPr lang="en-GB" sz="1200" dirty="0" smtClean="0"/>
                        <a:t>Salt</a:t>
                      </a:r>
                    </a:p>
                    <a:p>
                      <a:r>
                        <a:rPr lang="en-GB" sz="1200" dirty="0" smtClean="0"/>
                        <a:t>Gas</a:t>
                      </a:r>
                    </a:p>
                    <a:p>
                      <a:r>
                        <a:rPr lang="en-GB" sz="1200" dirty="0" smtClean="0"/>
                        <a:t>Producing</a:t>
                      </a:r>
                    </a:p>
                    <a:p>
                      <a:r>
                        <a:rPr lang="en-GB" sz="1200" dirty="0" smtClean="0"/>
                        <a:t>NAM B.V.</a:t>
                      </a:r>
                    </a:p>
                    <a:p>
                      <a:r>
                        <a:rPr lang="en-GB" sz="1200" dirty="0" smtClean="0"/>
                        <a:t>Drenthe </a:t>
                      </a:r>
                      <a:r>
                        <a:rPr lang="en-GB" sz="1200" dirty="0" err="1" smtClean="0"/>
                        <a:t>IIIb</a:t>
                      </a:r>
                      <a:endParaRPr lang="en-GB" sz="1200" dirty="0" smtClean="0"/>
                    </a:p>
                    <a:p>
                      <a:r>
                        <a:rPr lang="en-GB" sz="1200" dirty="0" smtClean="0"/>
                        <a:t>Overlap</a:t>
                      </a:r>
                    </a:p>
                    <a:p>
                      <a:r>
                        <a:rPr lang="en-GB" sz="1200" dirty="0" smtClean="0"/>
                        <a:t>CO2 storage</a:t>
                      </a:r>
                    </a:p>
                    <a:p>
                      <a:r>
                        <a:rPr lang="en-GB" sz="1200" dirty="0" smtClean="0"/>
                        <a:t>Gas Grid and Production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902413"/>
              </p:ext>
            </p:extLst>
          </p:nvPr>
        </p:nvGraphicFramePr>
        <p:xfrm>
          <a:off x="4521201" y="2916381"/>
          <a:ext cx="3782952" cy="2839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91476"/>
                <a:gridCol w="189147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Parameter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Value</a:t>
                      </a:r>
                      <a:endParaRPr lang="en-GB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DEPTH:</a:t>
                      </a:r>
                    </a:p>
                    <a:p>
                      <a:r>
                        <a:rPr lang="en-GB" sz="1200" dirty="0" smtClean="0"/>
                        <a:t>AREA:</a:t>
                      </a:r>
                    </a:p>
                    <a:p>
                      <a:r>
                        <a:rPr lang="en-GB" sz="1200" dirty="0" smtClean="0"/>
                        <a:t>THICKNESS:</a:t>
                      </a:r>
                    </a:p>
                    <a:p>
                      <a:r>
                        <a:rPr lang="en-GB" sz="1200" dirty="0" smtClean="0"/>
                        <a:t>GIIP:</a:t>
                      </a:r>
                    </a:p>
                    <a:p>
                      <a:r>
                        <a:rPr lang="en-GB" sz="1200" dirty="0" smtClean="0"/>
                        <a:t>P_MIN:</a:t>
                      </a:r>
                    </a:p>
                    <a:p>
                      <a:r>
                        <a:rPr lang="en-GB" sz="1200" dirty="0" smtClean="0"/>
                        <a:t>P_MAX:</a:t>
                      </a:r>
                    </a:p>
                    <a:p>
                      <a:r>
                        <a:rPr lang="en-GB" sz="1200" dirty="0" smtClean="0"/>
                        <a:t>ESTOR ASSESS:</a:t>
                      </a:r>
                    </a:p>
                    <a:p>
                      <a:r>
                        <a:rPr lang="en-GB" sz="1200" dirty="0" smtClean="0"/>
                        <a:t>UGS:</a:t>
                      </a:r>
                    </a:p>
                    <a:p>
                      <a:r>
                        <a:rPr lang="en-GB" sz="1200" dirty="0" smtClean="0"/>
                        <a:t>UGS WV:</a:t>
                      </a:r>
                    </a:p>
                    <a:p>
                      <a:r>
                        <a:rPr lang="en-GB" sz="1200" dirty="0" smtClean="0"/>
                        <a:t>H2:</a:t>
                      </a:r>
                    </a:p>
                    <a:p>
                      <a:r>
                        <a:rPr lang="en-GB" sz="1200" dirty="0" smtClean="0"/>
                        <a:t>CAES:</a:t>
                      </a:r>
                    </a:p>
                    <a:p>
                      <a:r>
                        <a:rPr lang="en-GB" sz="1200" dirty="0" smtClean="0"/>
                        <a:t>THERM:</a:t>
                      </a:r>
                    </a:p>
                    <a:p>
                      <a:r>
                        <a:rPr lang="en-GB" sz="1200" dirty="0" smtClean="0"/>
                        <a:t>UPHS: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3170 m</a:t>
                      </a:r>
                    </a:p>
                    <a:p>
                      <a:r>
                        <a:rPr lang="en-GB" sz="1200" dirty="0" smtClean="0"/>
                        <a:t>7 km2</a:t>
                      </a:r>
                    </a:p>
                    <a:p>
                      <a:r>
                        <a:rPr lang="en-GB" sz="1200" dirty="0" smtClean="0"/>
                        <a:t>100m</a:t>
                      </a:r>
                    </a:p>
                    <a:p>
                      <a:r>
                        <a:rPr lang="en-GB" sz="1200" dirty="0" smtClean="0"/>
                        <a:t>12 </a:t>
                      </a:r>
                      <a:r>
                        <a:rPr lang="en-GB" sz="1200" dirty="0" err="1" smtClean="0"/>
                        <a:t>bcm</a:t>
                      </a:r>
                      <a:endParaRPr lang="en-GB" sz="1200" dirty="0" smtClean="0"/>
                    </a:p>
                    <a:p>
                      <a:r>
                        <a:rPr lang="en-GB" sz="1200" dirty="0" smtClean="0"/>
                        <a:t>20 bar</a:t>
                      </a:r>
                    </a:p>
                    <a:p>
                      <a:r>
                        <a:rPr lang="en-GB" sz="1200" dirty="0" smtClean="0"/>
                        <a:t>377 bar</a:t>
                      </a:r>
                    </a:p>
                    <a:p>
                      <a:r>
                        <a:rPr lang="en-GB" sz="1200" dirty="0" smtClean="0"/>
                        <a:t>Local evaluation</a:t>
                      </a:r>
                    </a:p>
                    <a:p>
                      <a:r>
                        <a:rPr lang="en-GB" sz="1200" dirty="0" smtClean="0"/>
                        <a:t>Possible</a:t>
                      </a:r>
                    </a:p>
                    <a:p>
                      <a:r>
                        <a:rPr lang="en-GB" sz="1200" dirty="0" smtClean="0"/>
                        <a:t>1 </a:t>
                      </a:r>
                      <a:r>
                        <a:rPr lang="en-GB" sz="1200" dirty="0" err="1" smtClean="0"/>
                        <a:t>bcm</a:t>
                      </a:r>
                      <a:endParaRPr lang="en-GB" sz="1200" dirty="0" smtClean="0"/>
                    </a:p>
                    <a:p>
                      <a:r>
                        <a:rPr lang="en-GB" sz="1200" dirty="0" smtClean="0"/>
                        <a:t>Theoretically</a:t>
                      </a:r>
                    </a:p>
                    <a:p>
                      <a:r>
                        <a:rPr lang="en-GB" sz="1200" dirty="0" smtClean="0"/>
                        <a:t>Unlikely</a:t>
                      </a:r>
                    </a:p>
                    <a:p>
                      <a:r>
                        <a:rPr lang="en-GB" sz="1200" dirty="0" smtClean="0"/>
                        <a:t>Unlikely</a:t>
                      </a:r>
                    </a:p>
                    <a:p>
                      <a:r>
                        <a:rPr lang="en-GB" sz="1200" dirty="0" smtClean="0"/>
                        <a:t>Unsuitable</a:t>
                      </a: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 descr="\\tsn.tno.nl\data\Projects\060\1\14053\Kluis\00-dbase-maps\output\ESTMAP_RESTYPE_ELV_201609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0" y="1745673"/>
            <a:ext cx="3710001" cy="4010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727201" y="4655127"/>
            <a:ext cx="286327" cy="304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kstvak 30"/>
          <p:cNvSpPr txBox="1"/>
          <p:nvPr/>
        </p:nvSpPr>
        <p:spPr>
          <a:xfrm>
            <a:off x="1081731" y="114507"/>
            <a:ext cx="3439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/>
              <a:t>Example</a:t>
            </a:r>
            <a:r>
              <a:rPr lang="nl-NL" sz="2000" b="1" dirty="0" smtClean="0"/>
              <a:t> Site </a:t>
            </a:r>
            <a:r>
              <a:rPr lang="nl-NL" sz="2000" b="1" dirty="0" err="1" smtClean="0"/>
              <a:t>Characterization</a:t>
            </a:r>
            <a:endParaRPr lang="nl-N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59060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1081731" y="135896"/>
            <a:ext cx="773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EU summary of </a:t>
            </a:r>
            <a:r>
              <a:rPr lang="nl-NL" sz="2000" b="1" dirty="0" err="1" smtClean="0"/>
              <a:t>collected</a:t>
            </a:r>
            <a:r>
              <a:rPr lang="nl-NL" sz="2000" b="1" dirty="0" smtClean="0"/>
              <a:t> sites: </a:t>
            </a:r>
            <a:r>
              <a:rPr lang="nl-NL" sz="2000" b="1" dirty="0" err="1" smtClean="0"/>
              <a:t>Maturity</a:t>
            </a:r>
            <a:r>
              <a:rPr lang="nl-NL" sz="2000" b="1" dirty="0" smtClean="0"/>
              <a:t> of Assessment</a:t>
            </a:r>
          </a:p>
        </p:txBody>
      </p:sp>
      <p:pic>
        <p:nvPicPr>
          <p:cNvPr id="1027" name="Picture 3" descr="F:\ESTMAP_ESGC_2016\BACKUP_DOCS\DATABASE_REPORT\EU_DATA_REPORTS\ALL_ASSESS_LV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59" y="943968"/>
            <a:ext cx="7380502" cy="463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1081731" y="135896"/>
            <a:ext cx="773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EU summary of </a:t>
            </a:r>
            <a:r>
              <a:rPr lang="nl-NL" sz="2000" b="1" dirty="0" err="1" smtClean="0"/>
              <a:t>collected</a:t>
            </a:r>
            <a:r>
              <a:rPr lang="nl-NL" sz="2000" b="1" dirty="0" smtClean="0"/>
              <a:t> sites: </a:t>
            </a:r>
            <a:r>
              <a:rPr lang="nl-NL" sz="2000" b="1" dirty="0" err="1" smtClean="0"/>
              <a:t>Quality</a:t>
            </a:r>
            <a:r>
              <a:rPr lang="nl-NL" sz="2000" b="1" dirty="0" smtClean="0"/>
              <a:t> of </a:t>
            </a:r>
            <a:r>
              <a:rPr lang="nl-NL" sz="2000" b="1" dirty="0" err="1" smtClean="0"/>
              <a:t>Capacity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Determination</a:t>
            </a:r>
            <a:endParaRPr lang="nl-NL" sz="2000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7257" y="943968"/>
            <a:ext cx="7380236" cy="463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918" y="1913744"/>
            <a:ext cx="154196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Working gas volumes</a:t>
            </a:r>
            <a:endParaRPr lang="en-GB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4918" y="2268511"/>
            <a:ext cx="13136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Total gas volumes</a:t>
            </a:r>
            <a:endParaRPr lang="en-GB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4918" y="2613284"/>
            <a:ext cx="10408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Bulk volumes</a:t>
            </a:r>
            <a:endParaRPr lang="en-GB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4918" y="2983371"/>
            <a:ext cx="68833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No data</a:t>
            </a:r>
            <a:endParaRPr lang="en-GB" sz="1200" b="1" dirty="0"/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V="1">
            <a:off x="1666879" y="1693889"/>
            <a:ext cx="1481055" cy="3583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438547" y="2407010"/>
            <a:ext cx="1709387" cy="138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</p:cNvCxnSpPr>
          <p:nvPr/>
        </p:nvCxnSpPr>
        <p:spPr>
          <a:xfrm>
            <a:off x="1165780" y="2751784"/>
            <a:ext cx="2681695" cy="4211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3"/>
          </p:cNvCxnSpPr>
          <p:nvPr/>
        </p:nvCxnSpPr>
        <p:spPr>
          <a:xfrm>
            <a:off x="813248" y="3121871"/>
            <a:ext cx="1693379" cy="9904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4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1081731" y="135896"/>
            <a:ext cx="773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EU summary of </a:t>
            </a:r>
            <a:r>
              <a:rPr lang="nl-NL" sz="2000" b="1" dirty="0" err="1" smtClean="0"/>
              <a:t>collected</a:t>
            </a:r>
            <a:r>
              <a:rPr lang="nl-NL" sz="2000" b="1" dirty="0" smtClean="0"/>
              <a:t> sites: </a:t>
            </a:r>
            <a:r>
              <a:rPr lang="nl-NL" sz="2000" b="1" dirty="0" err="1" smtClean="0"/>
              <a:t>Feasibility</a:t>
            </a:r>
            <a:endParaRPr lang="nl-NL" sz="2000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059" y="1025768"/>
            <a:ext cx="7380502" cy="418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1081731" y="135896"/>
            <a:ext cx="773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Per country data reviews (</a:t>
            </a:r>
            <a:r>
              <a:rPr lang="nl-NL" sz="2000" b="1" dirty="0" err="1" smtClean="0"/>
              <a:t>example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Czech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Republic</a:t>
            </a:r>
            <a:r>
              <a:rPr lang="nl-NL" sz="2000" b="1" dirty="0" smtClean="0"/>
              <a:t>)</a:t>
            </a:r>
          </a:p>
        </p:txBody>
      </p:sp>
      <p:pic>
        <p:nvPicPr>
          <p:cNvPr id="2050" name="Picture 2" descr="F:\ESTMAP_ESGC_2016\BACKUP_DOCS\DATABASE_REPORT\COUNTRY_DATA_REPORTS\FIGURES\CZ_BASE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309" y="584615"/>
            <a:ext cx="4620955" cy="324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ESTMAP_ESGC_2016\BACKUP_DOCS\DATABASE_REPORT\COUNTRY_DATA_REPORTS\FIGURES\CZ_ASSESS_LV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31" y="2590674"/>
            <a:ext cx="2654374" cy="16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ESTMAP_ESGC_2016\BACKUP_DOCS\DATABASE_REPORT\COUNTRY_DATA_REPORTS\FIGURES\CZ_CAP_DET_LV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43" y="4256847"/>
            <a:ext cx="2660362" cy="1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ESTMAP_ESGC_2016\BACKUP_DOCS\DATABASE_REPORT\COUNTRY_DATA_REPORTS\FIGURES\CZ_FE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309" y="3826602"/>
            <a:ext cx="4217232" cy="23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ESTMAP_ESGC_2016\BACKUP_DOCS\DATABASE_REPORT\COUNTRY_DATA_REPORTS\FIGURES\CZ_SUM_TYP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43" y="584615"/>
            <a:ext cx="2575632" cy="18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1081731" y="135896"/>
            <a:ext cx="773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Per country data reviews (</a:t>
            </a:r>
            <a:r>
              <a:rPr lang="nl-NL" sz="2000" b="1" dirty="0" err="1" smtClean="0"/>
              <a:t>example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Czech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Republic</a:t>
            </a:r>
            <a:r>
              <a:rPr lang="nl-NL" sz="2000" b="1" dirty="0" smtClean="0"/>
              <a:t>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t="16092" r="10701" b="5898"/>
          <a:stretch/>
        </p:blipFill>
        <p:spPr bwMode="auto">
          <a:xfrm>
            <a:off x="999344" y="794478"/>
            <a:ext cx="7205271" cy="505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12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91495" y="296107"/>
            <a:ext cx="7571184" cy="58092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GIS, TIMES and </a:t>
            </a:r>
            <a:r>
              <a:rPr lang="en-US" sz="2400" b="1" dirty="0" err="1" smtClean="0"/>
              <a:t>PowerFys</a:t>
            </a:r>
            <a:r>
              <a:rPr lang="en-US" sz="2400" b="1" dirty="0" smtClean="0"/>
              <a:t> have been combined to demonstrate potential analysis on ESTMAP database</a:t>
            </a:r>
            <a:endParaRPr lang="en-GB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875168"/>
              </p:ext>
            </p:extLst>
          </p:nvPr>
        </p:nvGraphicFramePr>
        <p:xfrm>
          <a:off x="1010527" y="1253087"/>
          <a:ext cx="7461952" cy="38404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77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Database</a:t>
                      </a:r>
                      <a:endParaRPr lang="en-GB" sz="14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GIS mapping</a:t>
                      </a:r>
                      <a:endParaRPr lang="en-GB" sz="14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TIMES model</a:t>
                      </a:r>
                      <a:endParaRPr lang="en-GB" sz="14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PowerFys model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Description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Compile a database with existing and future potential energy storage 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 contributions from geological and technical institutes and open source information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EU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Calculate connection costs for future storage facilities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Develop storage maps depicting analysis results, after TIMES and PowerFys model runs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TIMES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baseline="0" dirty="0" err="1"/>
                        <a:t>PanEU</a:t>
                      </a:r>
                      <a:r>
                        <a:rPr lang="en-US" sz="1200" b="1" baseline="0" dirty="0"/>
                        <a:t>:</a:t>
                      </a:r>
                      <a:endParaRPr lang="en-US" sz="12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Optimize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configuration of storage sites &amp; power plants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Time resolution of day, night and peak time slices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EU-28,</a:t>
                      </a:r>
                      <a:r>
                        <a:rPr lang="en-US" sz="1200" baseline="0" dirty="0"/>
                        <a:t> NO, CH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2010 – 2050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dirty="0"/>
                        <a:t>TIMES</a:t>
                      </a:r>
                      <a:r>
                        <a:rPr lang="en-US" sz="1200" b="1" baseline="0" dirty="0"/>
                        <a:t> regional:</a:t>
                      </a:r>
                      <a:endParaRPr lang="en-US" sz="12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Time resolution of 2- and 3-hourly time slices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DE, BE &amp; NL</a:t>
                      </a:r>
                      <a:endParaRPr lang="en-US" sz="1200" baseline="0" dirty="0"/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Optimize operation of energy storage and power generation assets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Optimize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torage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use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Assess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ross-border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electricity flow &amp; congestion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Calculate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arginal energy costs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Hourly resolution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DE, BE and NL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2050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Outcomes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6838" indent="-96838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Storage locations</a:t>
                      </a:r>
                    </a:p>
                    <a:p>
                      <a:pPr marL="96838" indent="-96838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Storage specifications</a:t>
                      </a:r>
                      <a:endParaRPr lang="en-GB" sz="1200" dirty="0"/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-96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Storage connection costs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-96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Optimal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config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of storage sites and power plants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-96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Hourly storage use</a:t>
                      </a:r>
                    </a:p>
                    <a:p>
                      <a:pPr marL="96838" marR="0" lvl="0" indent="-96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Generation mix</a:t>
                      </a:r>
                    </a:p>
                    <a:p>
                      <a:pPr marL="96838" marR="0" lvl="0" indent="-96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Marginal costs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95551" y="5285535"/>
            <a:ext cx="6912768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Combining the TIMES and PowerFys model allows for both optimizing the configuration of storage sites and power plants and optimizing the operation of these facilities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468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7"/>
          <p:cNvSpPr txBox="1"/>
          <p:nvPr/>
        </p:nvSpPr>
        <p:spPr>
          <a:xfrm>
            <a:off x="1196463" y="573676"/>
            <a:ext cx="7440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Conclusions</a:t>
            </a:r>
            <a:r>
              <a:rPr lang="cs-CZ" sz="2400" b="1" dirty="0" smtClean="0"/>
              <a:t> and r</a:t>
            </a:r>
            <a:r>
              <a:rPr lang="nl-NL" sz="2400" b="1" dirty="0" smtClean="0"/>
              <a:t>ecommendations regarding subsurface </a:t>
            </a:r>
            <a:endParaRPr lang="cs-CZ" sz="2400" b="1" dirty="0" smtClean="0"/>
          </a:p>
          <a:p>
            <a:r>
              <a:rPr lang="cs-CZ" sz="2400" b="1" dirty="0" err="1" smtClean="0"/>
              <a:t>storage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potential</a:t>
            </a:r>
            <a:r>
              <a:rPr lang="cs-CZ" sz="2400" b="1" dirty="0" smtClean="0"/>
              <a:t> </a:t>
            </a:r>
            <a:r>
              <a:rPr lang="nl-NL" sz="2400" b="1" dirty="0" smtClean="0"/>
              <a:t>assessment</a:t>
            </a:r>
            <a:endParaRPr lang="nl-NL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802703" y="1819590"/>
            <a:ext cx="74700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984807"/>
                </a:solidFill>
              </a:rPr>
              <a:t>Necessity for large scale energy storage development is expected </a:t>
            </a:r>
            <a:r>
              <a:rPr lang="en-GB" dirty="0" smtClean="0"/>
              <a:t>(in mid- and long-term)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984807"/>
                </a:solidFill>
              </a:rPr>
              <a:t>Now is the time to invest in developing the key knowledge</a:t>
            </a:r>
            <a:r>
              <a:rPr lang="en-GB" b="1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Long lead times on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Technological breakthrough needed for certain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Benefit from synergies with other research areas (geothermal, CCS)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Make use of key E&amp;P technical knowledge while they are still active (Joint Industry Projects)</a:t>
            </a:r>
            <a:endParaRPr lang="cs-CZ" dirty="0" smtClean="0"/>
          </a:p>
          <a:p>
            <a:pPr lvl="1"/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984807"/>
                </a:solidFill>
              </a:rPr>
              <a:t>Subsurface is key to developing flexible, large-scale storage solutions for Electricity, Gas and Heat related energy sources</a:t>
            </a:r>
            <a:endParaRPr lang="nl-NL" b="1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7"/>
          <p:cNvSpPr txBox="1"/>
          <p:nvPr/>
        </p:nvSpPr>
        <p:spPr>
          <a:xfrm>
            <a:off x="1418886" y="388324"/>
            <a:ext cx="684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/>
              <a:t>Recommendations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regarding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subsurface</a:t>
            </a:r>
            <a:r>
              <a:rPr lang="nl-NL" sz="2400" b="1" dirty="0" smtClean="0"/>
              <a:t> assessment</a:t>
            </a:r>
            <a:endParaRPr lang="nl-NL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910212" y="1139972"/>
            <a:ext cx="747009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984807"/>
                </a:solidFill>
              </a:rPr>
              <a:t>Harmonize </a:t>
            </a:r>
            <a:r>
              <a:rPr lang="en-GB" b="1" dirty="0">
                <a:solidFill>
                  <a:srgbClr val="984807"/>
                </a:solidFill>
              </a:rPr>
              <a:t>and </a:t>
            </a:r>
            <a:r>
              <a:rPr lang="en-GB" b="1" dirty="0" smtClean="0">
                <a:solidFill>
                  <a:srgbClr val="984807"/>
                </a:solidFill>
              </a:rPr>
              <a:t>extend </a:t>
            </a:r>
            <a:r>
              <a:rPr lang="en-GB" b="1" dirty="0">
                <a:solidFill>
                  <a:srgbClr val="984807"/>
                </a:solidFill>
              </a:rPr>
              <a:t>geological mapping </a:t>
            </a:r>
            <a:r>
              <a:rPr lang="en-GB" b="1" dirty="0" smtClean="0">
                <a:solidFill>
                  <a:srgbClr val="984807"/>
                </a:solidFill>
              </a:rPr>
              <a:t>and characterization of </a:t>
            </a:r>
            <a:r>
              <a:rPr lang="en-GB" b="1" dirty="0">
                <a:solidFill>
                  <a:srgbClr val="984807"/>
                </a:solidFill>
              </a:rPr>
              <a:t>subsurface reservoirs</a:t>
            </a:r>
            <a:r>
              <a:rPr lang="en-GB" dirty="0"/>
              <a:t> that are considered suitable for energy </a:t>
            </a:r>
            <a:r>
              <a:rPr lang="en-GB" dirty="0" smtClean="0"/>
              <a:t>storage. Complete parameter definitions</a:t>
            </a:r>
            <a:r>
              <a:rPr lang="cs-CZ" dirty="0" smtClean="0"/>
              <a:t>;</a:t>
            </a:r>
            <a:endParaRPr lang="en-GB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Establish </a:t>
            </a:r>
            <a:r>
              <a:rPr lang="en-GB" b="1" dirty="0">
                <a:solidFill>
                  <a:srgbClr val="984807"/>
                </a:solidFill>
              </a:rPr>
              <a:t>harmonized </a:t>
            </a:r>
            <a:r>
              <a:rPr lang="en-GB" b="1" dirty="0" smtClean="0">
                <a:solidFill>
                  <a:srgbClr val="984807"/>
                </a:solidFill>
              </a:rPr>
              <a:t>method</a:t>
            </a:r>
            <a:r>
              <a:rPr lang="cs-CZ" b="1" dirty="0" err="1" smtClean="0">
                <a:solidFill>
                  <a:srgbClr val="984807"/>
                </a:solidFill>
              </a:rPr>
              <a:t>ology</a:t>
            </a:r>
            <a:r>
              <a:rPr lang="en-GB" dirty="0" smtClean="0"/>
              <a:t> </a:t>
            </a:r>
            <a:r>
              <a:rPr lang="en-GB" dirty="0"/>
              <a:t>to assess energy storage capacities and performance </a:t>
            </a:r>
            <a:r>
              <a:rPr lang="en-GB" dirty="0" smtClean="0"/>
              <a:t>indicators for different subsurface technologies. </a:t>
            </a:r>
            <a:r>
              <a:rPr lang="en-GB" dirty="0"/>
              <a:t>Include stochastic approaches to assess uncertainties and confidence </a:t>
            </a:r>
            <a:r>
              <a:rPr lang="en-GB" dirty="0" smtClean="0"/>
              <a:t>levels</a:t>
            </a:r>
            <a:r>
              <a:rPr lang="cs-CZ" dirty="0"/>
              <a:t>;</a:t>
            </a:r>
            <a:endParaRPr lang="en-GB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Further </a:t>
            </a:r>
            <a:r>
              <a:rPr lang="cs-CZ" b="1" dirty="0" err="1" smtClean="0">
                <a:solidFill>
                  <a:srgbClr val="984807"/>
                </a:solidFill>
              </a:rPr>
              <a:t>explore</a:t>
            </a:r>
            <a:r>
              <a:rPr lang="en-GB" b="1" dirty="0" smtClean="0">
                <a:solidFill>
                  <a:srgbClr val="984807"/>
                </a:solidFill>
              </a:rPr>
              <a:t> </a:t>
            </a:r>
            <a:r>
              <a:rPr lang="en-GB" b="1" dirty="0">
                <a:solidFill>
                  <a:srgbClr val="984807"/>
                </a:solidFill>
              </a:rPr>
              <a:t>and </a:t>
            </a:r>
            <a:r>
              <a:rPr lang="en-GB" b="1" dirty="0" smtClean="0">
                <a:solidFill>
                  <a:srgbClr val="984807"/>
                </a:solidFill>
              </a:rPr>
              <a:t>confirm</a:t>
            </a:r>
            <a:r>
              <a:rPr lang="cs-CZ" b="1" dirty="0" smtClean="0">
                <a:solidFill>
                  <a:srgbClr val="984807"/>
                </a:solidFill>
              </a:rPr>
              <a:t> </a:t>
            </a:r>
            <a:r>
              <a:rPr lang="en-GB" b="1" dirty="0" smtClean="0">
                <a:solidFill>
                  <a:srgbClr val="984807"/>
                </a:solidFill>
              </a:rPr>
              <a:t>site-specific </a:t>
            </a:r>
            <a:r>
              <a:rPr lang="en-GB" b="1" dirty="0">
                <a:solidFill>
                  <a:srgbClr val="984807"/>
                </a:solidFill>
              </a:rPr>
              <a:t>potential </a:t>
            </a:r>
            <a:r>
              <a:rPr lang="en-GB" dirty="0"/>
              <a:t>for multiple storage options and uniformly rank these options on the basis of technical, economic and environmental </a:t>
            </a:r>
            <a:r>
              <a:rPr lang="en-GB" dirty="0" smtClean="0"/>
              <a:t>criteria</a:t>
            </a:r>
            <a:r>
              <a:rPr lang="cs-CZ" dirty="0" smtClean="0"/>
              <a:t>;</a:t>
            </a:r>
            <a:endParaRPr lang="en-GB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Select </a:t>
            </a:r>
            <a:r>
              <a:rPr lang="en-GB" dirty="0"/>
              <a:t>and </a:t>
            </a:r>
            <a:r>
              <a:rPr lang="cs-CZ" b="1" dirty="0" err="1" smtClean="0">
                <a:solidFill>
                  <a:srgbClr val="984807"/>
                </a:solidFill>
              </a:rPr>
              <a:t>develop</a:t>
            </a:r>
            <a:r>
              <a:rPr lang="en-GB" b="1" dirty="0" smtClean="0">
                <a:solidFill>
                  <a:srgbClr val="984807"/>
                </a:solidFill>
              </a:rPr>
              <a:t> </a:t>
            </a:r>
            <a:r>
              <a:rPr lang="en-GB" b="1" dirty="0">
                <a:solidFill>
                  <a:srgbClr val="984807"/>
                </a:solidFill>
              </a:rPr>
              <a:t>sites </a:t>
            </a:r>
            <a:r>
              <a:rPr lang="en-GB" dirty="0"/>
              <a:t>that are primary targets </a:t>
            </a:r>
            <a:r>
              <a:rPr lang="en-GB" b="1" dirty="0">
                <a:solidFill>
                  <a:srgbClr val="984807"/>
                </a:solidFill>
              </a:rPr>
              <a:t>for</a:t>
            </a:r>
            <a:r>
              <a:rPr lang="en-GB" dirty="0"/>
              <a:t> potential energy storage </a:t>
            </a:r>
            <a:r>
              <a:rPr lang="en-GB" b="1" dirty="0">
                <a:solidFill>
                  <a:srgbClr val="984807"/>
                </a:solidFill>
              </a:rPr>
              <a:t>demonstration </a:t>
            </a:r>
            <a:r>
              <a:rPr lang="en-GB" b="1" dirty="0" smtClean="0">
                <a:solidFill>
                  <a:srgbClr val="984807"/>
                </a:solidFill>
              </a:rPr>
              <a:t>projects</a:t>
            </a:r>
            <a:r>
              <a:rPr lang="cs-CZ" b="1" dirty="0" smtClean="0">
                <a:solidFill>
                  <a:srgbClr val="984807"/>
                </a:solidFill>
              </a:rPr>
              <a:t>;</a:t>
            </a:r>
            <a:endParaRPr lang="en-GB" b="1" dirty="0">
              <a:solidFill>
                <a:srgbClr val="984807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en-US" dirty="0" smtClean="0"/>
              <a:t>et </a:t>
            </a:r>
            <a:r>
              <a:rPr lang="en-US" dirty="0"/>
              <a:t>up the appropriate procedures and means to </a:t>
            </a:r>
            <a:r>
              <a:rPr lang="en-US" b="1" dirty="0">
                <a:solidFill>
                  <a:srgbClr val="984807"/>
                </a:solidFill>
              </a:rPr>
              <a:t>maintain and regularly update </a:t>
            </a:r>
            <a:r>
              <a:rPr lang="en-US" b="1" dirty="0" smtClean="0">
                <a:solidFill>
                  <a:srgbClr val="984807"/>
                </a:solidFill>
              </a:rPr>
              <a:t>the</a:t>
            </a:r>
            <a:r>
              <a:rPr lang="cs-CZ" b="1" dirty="0" smtClean="0">
                <a:solidFill>
                  <a:srgbClr val="984807"/>
                </a:solidFill>
              </a:rPr>
              <a:t> </a:t>
            </a:r>
            <a:r>
              <a:rPr lang="cs-CZ" b="1" dirty="0" err="1" smtClean="0">
                <a:solidFill>
                  <a:srgbClr val="984807"/>
                </a:solidFill>
              </a:rPr>
              <a:t>uderground</a:t>
            </a:r>
            <a:r>
              <a:rPr lang="cs-CZ" b="1" dirty="0" smtClean="0">
                <a:solidFill>
                  <a:srgbClr val="984807"/>
                </a:solidFill>
              </a:rPr>
              <a:t> </a:t>
            </a:r>
            <a:r>
              <a:rPr lang="cs-CZ" b="1" dirty="0" err="1" smtClean="0">
                <a:solidFill>
                  <a:srgbClr val="984807"/>
                </a:solidFill>
              </a:rPr>
              <a:t>storage</a:t>
            </a:r>
            <a:r>
              <a:rPr lang="cs-CZ" b="1" dirty="0" smtClean="0">
                <a:solidFill>
                  <a:srgbClr val="984807"/>
                </a:solidFill>
              </a:rPr>
              <a:t> </a:t>
            </a:r>
            <a:r>
              <a:rPr lang="cs-CZ" b="1" dirty="0" err="1" smtClean="0">
                <a:solidFill>
                  <a:srgbClr val="984807"/>
                </a:solidFill>
              </a:rPr>
              <a:t>potential</a:t>
            </a:r>
            <a:r>
              <a:rPr lang="en-US" b="1" dirty="0" smtClean="0">
                <a:solidFill>
                  <a:srgbClr val="984807"/>
                </a:solidFill>
              </a:rPr>
              <a:t> </a:t>
            </a:r>
            <a:r>
              <a:rPr lang="en-US" b="1" dirty="0">
                <a:solidFill>
                  <a:srgbClr val="984807"/>
                </a:solidFill>
              </a:rPr>
              <a:t>database</a:t>
            </a:r>
            <a:r>
              <a:rPr lang="en-US" dirty="0"/>
              <a:t> with new contributions from third parties (industry) and national </a:t>
            </a:r>
            <a:r>
              <a:rPr lang="en-US" dirty="0" smtClean="0"/>
              <a:t>research!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24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7"/>
          <p:cNvSpPr txBox="1"/>
          <p:nvPr/>
        </p:nvSpPr>
        <p:spPr>
          <a:xfrm>
            <a:off x="1307673" y="388324"/>
            <a:ext cx="215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Position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papers</a:t>
            </a:r>
            <a:endParaRPr lang="nl-NL" sz="24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86" y="1124464"/>
            <a:ext cx="3242859" cy="46708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081" y="1124464"/>
            <a:ext cx="3270718" cy="46708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5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:\50-Website\Logo's\ESTMAP-logo-v2016.06.2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6" y="-6900"/>
            <a:ext cx="255213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636675" y="497177"/>
            <a:ext cx="43887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 dirty="0" smtClean="0">
                <a:gradFill flip="none" rotWithShape="1">
                  <a:gsLst>
                    <a:gs pos="0">
                      <a:schemeClr val="accent6"/>
                    </a:gs>
                    <a:gs pos="100000">
                      <a:srgbClr val="800000"/>
                    </a:gs>
                  </a:gsLst>
                  <a:lin ang="0" scaled="1"/>
                  <a:tileRect/>
                </a:gradFill>
                <a:latin typeface="Arial"/>
                <a:cs typeface="Arial"/>
              </a:rPr>
              <a:t>E S T M A P</a:t>
            </a:r>
            <a:endParaRPr lang="nl-NL" sz="6000" b="1" dirty="0">
              <a:gradFill flip="none" rotWithShape="1">
                <a:gsLst>
                  <a:gs pos="0">
                    <a:schemeClr val="accent6"/>
                  </a:gs>
                  <a:gs pos="100000">
                    <a:srgbClr val="800000"/>
                  </a:gs>
                </a:gsLst>
                <a:lin ang="0" scaled="1"/>
                <a:tileRect/>
              </a:gradFill>
              <a:latin typeface="Arial"/>
              <a:cs typeface="Arial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679525" y="1341645"/>
            <a:ext cx="4325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Energy Storage </a:t>
            </a:r>
            <a:r>
              <a:rPr lang="nl-NL" sz="2000" b="1" dirty="0" err="1" smtClean="0"/>
              <a:t>Mapping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And</a:t>
            </a:r>
            <a:r>
              <a:rPr lang="nl-NL" sz="2000" b="1" dirty="0" smtClean="0"/>
              <a:t> </a:t>
            </a:r>
            <a:r>
              <a:rPr lang="nl-NL" sz="2200" b="1" dirty="0" smtClean="0"/>
              <a:t>Planning</a:t>
            </a:r>
            <a:endParaRPr lang="nl-NL" sz="2200" b="1" dirty="0"/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3766556" y="1384935"/>
            <a:ext cx="4156199" cy="0"/>
          </a:xfrm>
          <a:prstGeom prst="line">
            <a:avLst/>
          </a:prstGeom>
          <a:ln>
            <a:gradFill flip="none" rotWithShape="1">
              <a:gsLst>
                <a:gs pos="0">
                  <a:srgbClr val="800000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eperen 19"/>
          <p:cNvGrpSpPr/>
          <p:nvPr/>
        </p:nvGrpSpPr>
        <p:grpSpPr>
          <a:xfrm>
            <a:off x="680613" y="3116886"/>
            <a:ext cx="7287668" cy="369332"/>
            <a:chOff x="923163" y="2939380"/>
            <a:chExt cx="7287668" cy="369332"/>
          </a:xfrm>
        </p:grpSpPr>
        <p:sp>
          <p:nvSpPr>
            <p:cNvPr id="6" name="Tekstvak 5"/>
            <p:cNvSpPr txBox="1"/>
            <p:nvPr/>
          </p:nvSpPr>
          <p:spPr>
            <a:xfrm>
              <a:off x="1355988" y="2939380"/>
              <a:ext cx="6854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cs typeface="Arial Black"/>
                </a:rPr>
                <a:t>Horizon</a:t>
              </a:r>
              <a:r>
                <a:rPr lang="cs-CZ" dirty="0" smtClean="0">
                  <a:cs typeface="Arial Black"/>
                </a:rPr>
                <a:t> 2020 </a:t>
              </a:r>
              <a:r>
                <a:rPr lang="cs-CZ" dirty="0" err="1" smtClean="0">
                  <a:cs typeface="Arial Black"/>
                </a:rPr>
                <a:t>project</a:t>
              </a:r>
              <a:r>
                <a:rPr lang="cs-CZ" dirty="0" smtClean="0">
                  <a:cs typeface="Arial Black"/>
                </a:rPr>
                <a:t> </a:t>
              </a:r>
              <a:r>
                <a:rPr lang="cs-CZ" dirty="0" err="1" smtClean="0">
                  <a:cs typeface="Arial Black"/>
                </a:rPr>
                <a:t>based</a:t>
              </a:r>
              <a:r>
                <a:rPr lang="cs-CZ" dirty="0" smtClean="0">
                  <a:cs typeface="Arial Black"/>
                </a:rPr>
                <a:t> on tender by EC/DG </a:t>
              </a:r>
              <a:r>
                <a:rPr lang="cs-CZ" dirty="0" err="1" smtClean="0">
                  <a:cs typeface="Arial Black"/>
                </a:rPr>
                <a:t>Energy</a:t>
              </a:r>
              <a:r>
                <a:rPr lang="cs-CZ" dirty="0" smtClean="0">
                  <a:cs typeface="Arial Black"/>
                </a:rPr>
                <a:t> </a:t>
              </a:r>
              <a:endParaRPr lang="en-GB" dirty="0" smtClean="0">
                <a:cs typeface="Arial Black"/>
              </a:endParaRPr>
            </a:p>
          </p:txBody>
        </p:sp>
        <p:sp>
          <p:nvSpPr>
            <p:cNvPr id="21" name="Ovaal 20"/>
            <p:cNvSpPr/>
            <p:nvPr/>
          </p:nvSpPr>
          <p:spPr>
            <a:xfrm>
              <a:off x="923163" y="3044680"/>
              <a:ext cx="158733" cy="158733"/>
            </a:xfrm>
            <a:prstGeom prst="ellipse">
              <a:avLst/>
            </a:prstGeom>
            <a:gradFill>
              <a:gsLst>
                <a:gs pos="0">
                  <a:srgbClr val="800000"/>
                </a:gs>
                <a:gs pos="100000">
                  <a:schemeClr val="accent6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5" name="Tekstvak 17"/>
          <p:cNvSpPr txBox="1"/>
          <p:nvPr/>
        </p:nvSpPr>
        <p:spPr>
          <a:xfrm>
            <a:off x="924211" y="2621859"/>
            <a:ext cx="2261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Project </a:t>
            </a:r>
            <a:r>
              <a:rPr lang="cs-CZ" sz="2000" b="1" dirty="0" err="1" smtClean="0"/>
              <a:t>information</a:t>
            </a:r>
            <a:endParaRPr lang="nl-NL" sz="2200" b="1" dirty="0"/>
          </a:p>
        </p:txBody>
      </p:sp>
      <p:grpSp>
        <p:nvGrpSpPr>
          <p:cNvPr id="16" name="Groeperen 19"/>
          <p:cNvGrpSpPr/>
          <p:nvPr/>
        </p:nvGrpSpPr>
        <p:grpSpPr>
          <a:xfrm>
            <a:off x="682183" y="3438968"/>
            <a:ext cx="7287668" cy="369332"/>
            <a:chOff x="923163" y="2939380"/>
            <a:chExt cx="7287668" cy="369332"/>
          </a:xfrm>
        </p:grpSpPr>
        <p:sp>
          <p:nvSpPr>
            <p:cNvPr id="17" name="Tekstvak 5"/>
            <p:cNvSpPr txBox="1"/>
            <p:nvPr/>
          </p:nvSpPr>
          <p:spPr>
            <a:xfrm>
              <a:off x="1355988" y="2939380"/>
              <a:ext cx="6854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cs typeface="Arial Black"/>
                </a:rPr>
                <a:t>2 </a:t>
              </a:r>
              <a:r>
                <a:rPr lang="cs-CZ" dirty="0" err="1" smtClean="0">
                  <a:cs typeface="Arial Black"/>
                </a:rPr>
                <a:t>years</a:t>
              </a:r>
              <a:r>
                <a:rPr lang="cs-CZ" dirty="0" smtClean="0">
                  <a:cs typeface="Arial Black"/>
                </a:rPr>
                <a:t> </a:t>
              </a:r>
              <a:r>
                <a:rPr lang="cs-CZ" dirty="0" err="1" smtClean="0">
                  <a:cs typeface="Arial Black"/>
                </a:rPr>
                <a:t>duration</a:t>
              </a:r>
              <a:r>
                <a:rPr lang="cs-CZ" dirty="0" smtClean="0">
                  <a:cs typeface="Arial Black"/>
                </a:rPr>
                <a:t>, </a:t>
              </a:r>
              <a:r>
                <a:rPr lang="cs-CZ" dirty="0" err="1" smtClean="0">
                  <a:cs typeface="Arial Black"/>
                </a:rPr>
                <a:t>completed</a:t>
              </a:r>
              <a:r>
                <a:rPr lang="cs-CZ" dirty="0" smtClean="0">
                  <a:cs typeface="Arial Black"/>
                </a:rPr>
                <a:t> in 2016</a:t>
              </a:r>
              <a:endParaRPr lang="en-GB" dirty="0" smtClean="0">
                <a:cs typeface="Arial Black"/>
              </a:endParaRPr>
            </a:p>
          </p:txBody>
        </p:sp>
        <p:sp>
          <p:nvSpPr>
            <p:cNvPr id="18" name="Ovaal 20"/>
            <p:cNvSpPr/>
            <p:nvPr/>
          </p:nvSpPr>
          <p:spPr>
            <a:xfrm>
              <a:off x="923163" y="3044680"/>
              <a:ext cx="158733" cy="158733"/>
            </a:xfrm>
            <a:prstGeom prst="ellipse">
              <a:avLst/>
            </a:prstGeom>
            <a:gradFill>
              <a:gsLst>
                <a:gs pos="0">
                  <a:srgbClr val="800000"/>
                </a:gs>
                <a:gs pos="100000">
                  <a:schemeClr val="accent6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4" name="Groeperen 19"/>
          <p:cNvGrpSpPr/>
          <p:nvPr/>
        </p:nvGrpSpPr>
        <p:grpSpPr>
          <a:xfrm>
            <a:off x="680613" y="3770463"/>
            <a:ext cx="7287668" cy="369332"/>
            <a:chOff x="923163" y="2939380"/>
            <a:chExt cx="7287668" cy="369332"/>
          </a:xfrm>
        </p:grpSpPr>
        <p:sp>
          <p:nvSpPr>
            <p:cNvPr id="25" name="Tekstvak 5"/>
            <p:cNvSpPr txBox="1"/>
            <p:nvPr/>
          </p:nvSpPr>
          <p:spPr>
            <a:xfrm>
              <a:off x="1355988" y="2939380"/>
              <a:ext cx="6854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cs typeface="Arial Black"/>
                </a:rPr>
                <a:t>leader TNO, 5 </a:t>
              </a:r>
              <a:r>
                <a:rPr lang="cs-CZ" dirty="0" err="1" smtClean="0">
                  <a:cs typeface="Arial Black"/>
                </a:rPr>
                <a:t>consortium</a:t>
              </a:r>
              <a:r>
                <a:rPr lang="cs-CZ" dirty="0" smtClean="0">
                  <a:cs typeface="Arial Black"/>
                </a:rPr>
                <a:t> </a:t>
              </a:r>
              <a:r>
                <a:rPr lang="cs-CZ" dirty="0" err="1" smtClean="0">
                  <a:cs typeface="Arial Black"/>
                </a:rPr>
                <a:t>partners</a:t>
              </a:r>
              <a:r>
                <a:rPr lang="cs-CZ" dirty="0" smtClean="0">
                  <a:cs typeface="Arial Black"/>
                </a:rPr>
                <a:t>, 24 sub-</a:t>
              </a:r>
              <a:r>
                <a:rPr lang="cs-CZ" dirty="0" err="1" smtClean="0">
                  <a:cs typeface="Arial Black"/>
                </a:rPr>
                <a:t>contractors</a:t>
              </a:r>
              <a:endParaRPr lang="en-GB" dirty="0" smtClean="0">
                <a:cs typeface="Arial Black"/>
              </a:endParaRPr>
            </a:p>
          </p:txBody>
        </p:sp>
        <p:sp>
          <p:nvSpPr>
            <p:cNvPr id="26" name="Ovaal 20"/>
            <p:cNvSpPr/>
            <p:nvPr/>
          </p:nvSpPr>
          <p:spPr>
            <a:xfrm>
              <a:off x="923163" y="3044680"/>
              <a:ext cx="158733" cy="158733"/>
            </a:xfrm>
            <a:prstGeom prst="ellipse">
              <a:avLst/>
            </a:prstGeom>
            <a:gradFill>
              <a:gsLst>
                <a:gs pos="0">
                  <a:srgbClr val="800000"/>
                </a:gs>
                <a:gs pos="100000">
                  <a:schemeClr val="accent6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1601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83" y="921722"/>
            <a:ext cx="6537336" cy="46489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kstvak 17"/>
          <p:cNvSpPr txBox="1"/>
          <p:nvPr/>
        </p:nvSpPr>
        <p:spPr>
          <a:xfrm>
            <a:off x="1418886" y="388324"/>
            <a:ext cx="38311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Project </a:t>
            </a:r>
            <a:r>
              <a:rPr lang="cs-CZ" sz="2000" b="1" dirty="0" err="1" smtClean="0"/>
              <a:t>website</a:t>
            </a:r>
            <a:r>
              <a:rPr lang="cs-CZ" sz="2000" b="1" dirty="0" smtClean="0"/>
              <a:t> – </a:t>
            </a:r>
            <a:r>
              <a:rPr lang="cs-CZ" sz="2000" b="1" dirty="0" smtClean="0">
                <a:hlinkClick r:id="rId3"/>
              </a:rPr>
              <a:t>www.estmap.eu</a:t>
            </a:r>
            <a:endParaRPr lang="cs-CZ" sz="2000" b="1" dirty="0" smtClean="0"/>
          </a:p>
          <a:p>
            <a:endParaRPr lang="nl-NL" sz="2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418" y="2410905"/>
            <a:ext cx="2084466" cy="29647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02" y="2605893"/>
            <a:ext cx="2056357" cy="29647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51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7"/>
          <p:cNvSpPr txBox="1"/>
          <p:nvPr/>
        </p:nvSpPr>
        <p:spPr>
          <a:xfrm>
            <a:off x="1418886" y="388324"/>
            <a:ext cx="38311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Project </a:t>
            </a:r>
            <a:r>
              <a:rPr lang="cs-CZ" sz="2000" b="1" dirty="0" err="1" smtClean="0"/>
              <a:t>website</a:t>
            </a:r>
            <a:r>
              <a:rPr lang="cs-CZ" sz="2000" b="1" dirty="0" smtClean="0"/>
              <a:t> – </a:t>
            </a:r>
            <a:r>
              <a:rPr lang="cs-CZ" sz="2000" b="1" dirty="0" smtClean="0">
                <a:hlinkClick r:id="rId2"/>
              </a:rPr>
              <a:t>www.estmap.eu</a:t>
            </a:r>
            <a:endParaRPr lang="cs-CZ" sz="2000" b="1" dirty="0" smtClean="0"/>
          </a:p>
          <a:p>
            <a:endParaRPr lang="nl-NL" sz="2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28" y="889686"/>
            <a:ext cx="6994061" cy="49559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17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:\50-Website\Logo's\ESTMAP-logo-v2016.06.2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6" y="-6900"/>
            <a:ext cx="255213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636675" y="497177"/>
            <a:ext cx="43887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 dirty="0" smtClean="0">
                <a:gradFill flip="none" rotWithShape="1">
                  <a:gsLst>
                    <a:gs pos="0">
                      <a:schemeClr val="accent6"/>
                    </a:gs>
                    <a:gs pos="100000">
                      <a:srgbClr val="800000"/>
                    </a:gs>
                  </a:gsLst>
                  <a:lin ang="0" scaled="1"/>
                  <a:tileRect/>
                </a:gradFill>
                <a:latin typeface="Arial"/>
                <a:cs typeface="Arial"/>
              </a:rPr>
              <a:t>E S T M A P</a:t>
            </a:r>
            <a:endParaRPr lang="nl-NL" sz="6000" b="1" dirty="0">
              <a:gradFill flip="none" rotWithShape="1">
                <a:gsLst>
                  <a:gs pos="0">
                    <a:schemeClr val="accent6"/>
                  </a:gs>
                  <a:gs pos="100000">
                    <a:srgbClr val="800000"/>
                  </a:gs>
                </a:gsLst>
                <a:lin ang="0" scaled="1"/>
                <a:tileRect/>
              </a:gradFill>
              <a:latin typeface="Arial"/>
              <a:cs typeface="Arial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679525" y="1341645"/>
            <a:ext cx="4325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Energy Storage </a:t>
            </a:r>
            <a:r>
              <a:rPr lang="nl-NL" sz="2000" b="1" dirty="0" err="1" smtClean="0"/>
              <a:t>Mapping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And</a:t>
            </a:r>
            <a:r>
              <a:rPr lang="nl-NL" sz="2000" b="1" dirty="0" smtClean="0"/>
              <a:t> </a:t>
            </a:r>
            <a:r>
              <a:rPr lang="nl-NL" sz="2200" b="1" dirty="0" smtClean="0"/>
              <a:t>Planning</a:t>
            </a:r>
            <a:endParaRPr lang="nl-NL" sz="2200" b="1" dirty="0"/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3766556" y="1384935"/>
            <a:ext cx="4156199" cy="0"/>
          </a:xfrm>
          <a:prstGeom prst="line">
            <a:avLst/>
          </a:prstGeom>
          <a:ln>
            <a:gradFill flip="none" rotWithShape="1">
              <a:gsLst>
                <a:gs pos="0">
                  <a:srgbClr val="800000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045210" y="3052119"/>
            <a:ext cx="7246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ESTMAP project results </a:t>
            </a:r>
            <a:r>
              <a:rPr lang="en-GB" dirty="0" err="1" smtClean="0"/>
              <a:t>preseted</a:t>
            </a:r>
            <a:r>
              <a:rPr lang="en-GB" dirty="0" smtClean="0"/>
              <a:t> here have been produced within a contract with the European Union, Service Contract Number ENER/C2/2014-640/S12.698827.</a:t>
            </a:r>
          </a:p>
          <a:p>
            <a:pPr algn="ctr"/>
            <a:r>
              <a:rPr lang="en-GB" dirty="0" smtClean="0"/>
              <a:t>The opinions expressed are those of the contractor only and do not represent the contracting authority’s official position.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7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ESTMAP_ESGC_2016\PPT\MISC\Logos-ESTMAP-&amp;-partners\BRGM-logo-_FR_Quadri blanc tourn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40" y="470025"/>
            <a:ext cx="1399576" cy="6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ublic\ESTMAP_ESGC_2016\PPT\MISC\Logos-ESTMAP-&amp;-partners\CGS-logo-cgs-cerne-A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38" y="470024"/>
            <a:ext cx="724360" cy="6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ublic\ESTMAP_ESGC_2016\PPT\MISC\Logos-ESTMAP-&amp;-partners\ECOFYS_Logo_RGB_with_vi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63" y="520495"/>
            <a:ext cx="1572131" cy="62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ublic\ESTMAP_ESGC_2016\PPT\MISC\Logos-ESTMAP-&amp;-partners\TNO-logo 432_1_TNO ifl zwa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21" y="556359"/>
            <a:ext cx="1645290" cy="47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ublic\ESTMAP_ESGC_2016\PPT\MISC\Logos-ESTMAP-&amp;-partners\VITO_basis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22" y="513191"/>
            <a:ext cx="1931283" cy="5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ublic\ESTMAP_ESGC_2016\PPT\MISC\logos subcontractors\TURKEY_MET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" y="4636280"/>
            <a:ext cx="3779005" cy="3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Public\ESTMAP_ESGC_2016\PPT\MISC\logos subcontractors\Ukraine_Geoinform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59" y="2717810"/>
            <a:ext cx="2318840" cy="64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Public\ESTMAP_ESGC_2016\PPT\MISC\logos subcontractors\Bosnia-Herzegovina_University Tuzla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73" y="3592660"/>
            <a:ext cx="2375155" cy="57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Public\ESTMAP_ESGC_2016\PPT\MISC\logos subcontractors\Bulgaria_Sofia University_SU_NI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93" y="2562030"/>
            <a:ext cx="1730902" cy="8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Public\ESTMAP_ESGC_2016\PPT\MISC\logos subcontractors\Croatia_University Zagre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49" y="1965889"/>
            <a:ext cx="2028737" cy="58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Public\ESTMAP_ESGC_2016\PPT\MISC\logos subcontractors\ier_logo_schwarz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0" y="2129537"/>
            <a:ext cx="1689955" cy="2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:\Users\Public\ESTMAP_ESGC_2016\PPT\MISC\logos subcontractors\Italy-ISPR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655" y="2003880"/>
            <a:ext cx="1223409" cy="5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Public\ESTMAP_ESGC_2016\PPT\MISC\logos subcontractors\Norway-aplan_viak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48" y="4463384"/>
            <a:ext cx="1923259" cy="5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Public\ESTMAP_ESGC_2016\PPT\MISC\logos subcontractors\Portugal_Universidade de Evor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65" y="2752180"/>
            <a:ext cx="1829367" cy="5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:\Users\Public\ESTMAP_ESGC_2016\PPT\MISC\logos subcontractors\Sweden_SGU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88" y="3630320"/>
            <a:ext cx="1658625" cy="5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113103" y="1392380"/>
            <a:ext cx="7369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255" y="3503390"/>
            <a:ext cx="783669" cy="9599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9037" y="2535943"/>
            <a:ext cx="847725" cy="7905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25628" y="2616072"/>
            <a:ext cx="1233113" cy="7309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8913" y="1817154"/>
            <a:ext cx="858613" cy="76416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80450" y="5223362"/>
            <a:ext cx="2977143" cy="59542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09738" y="5181765"/>
            <a:ext cx="2425011" cy="60062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83994" y="4433031"/>
            <a:ext cx="905957" cy="90595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73115" y="4511035"/>
            <a:ext cx="983333" cy="74519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05975" y="2695456"/>
            <a:ext cx="632238" cy="89422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45410" y="3578829"/>
            <a:ext cx="828794" cy="8757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95373" y="1890296"/>
            <a:ext cx="777475" cy="75651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30285" y="3555030"/>
            <a:ext cx="787057" cy="904663"/>
          </a:xfrm>
          <a:prstGeom prst="rect">
            <a:avLst/>
          </a:prstGeom>
        </p:spPr>
      </p:pic>
      <p:pic>
        <p:nvPicPr>
          <p:cNvPr id="1026" name="Picture 2" descr="Výsledek obrázku pro pig nri logo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46" y="3555030"/>
            <a:ext cx="752123" cy="82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Public\ESTMAP_ESGC_2016\PPT\MISC\logos subcontractors\Hungary_MFGI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14" y="1505753"/>
            <a:ext cx="1246427" cy="12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2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:\50-Website\Logo's\ESTMAP-logo-v2016.06.2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6" y="-6900"/>
            <a:ext cx="255213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636675" y="497177"/>
            <a:ext cx="43887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 dirty="0" smtClean="0">
                <a:gradFill flip="none" rotWithShape="1">
                  <a:gsLst>
                    <a:gs pos="0">
                      <a:schemeClr val="accent6"/>
                    </a:gs>
                    <a:gs pos="100000">
                      <a:srgbClr val="800000"/>
                    </a:gs>
                  </a:gsLst>
                  <a:lin ang="0" scaled="1"/>
                  <a:tileRect/>
                </a:gradFill>
                <a:latin typeface="Arial"/>
                <a:cs typeface="Arial"/>
              </a:rPr>
              <a:t>E S T M A P</a:t>
            </a:r>
            <a:endParaRPr lang="nl-NL" sz="6000" b="1" dirty="0">
              <a:gradFill flip="none" rotWithShape="1">
                <a:gsLst>
                  <a:gs pos="0">
                    <a:schemeClr val="accent6"/>
                  </a:gs>
                  <a:gs pos="100000">
                    <a:srgbClr val="800000"/>
                  </a:gs>
                </a:gsLst>
                <a:lin ang="0" scaled="1"/>
                <a:tileRect/>
              </a:gradFill>
              <a:latin typeface="Arial"/>
              <a:cs typeface="Arial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679525" y="1341645"/>
            <a:ext cx="4325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Energy Storage </a:t>
            </a:r>
            <a:r>
              <a:rPr lang="nl-NL" sz="2000" b="1" dirty="0" err="1" smtClean="0"/>
              <a:t>Mapping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And</a:t>
            </a:r>
            <a:r>
              <a:rPr lang="nl-NL" sz="2000" b="1" dirty="0" smtClean="0"/>
              <a:t> </a:t>
            </a:r>
            <a:r>
              <a:rPr lang="nl-NL" sz="2200" b="1" dirty="0" smtClean="0"/>
              <a:t>Planning</a:t>
            </a:r>
            <a:endParaRPr lang="nl-NL" sz="2200" b="1" dirty="0"/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3766556" y="1384935"/>
            <a:ext cx="4156199" cy="0"/>
          </a:xfrm>
          <a:prstGeom prst="line">
            <a:avLst/>
          </a:prstGeom>
          <a:ln>
            <a:gradFill flip="none" rotWithShape="1">
              <a:gsLst>
                <a:gs pos="0">
                  <a:srgbClr val="800000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eperen 19"/>
          <p:cNvGrpSpPr/>
          <p:nvPr/>
        </p:nvGrpSpPr>
        <p:grpSpPr>
          <a:xfrm>
            <a:off x="680613" y="3116886"/>
            <a:ext cx="7287668" cy="646331"/>
            <a:chOff x="923163" y="2939380"/>
            <a:chExt cx="7287668" cy="646331"/>
          </a:xfrm>
        </p:grpSpPr>
        <p:sp>
          <p:nvSpPr>
            <p:cNvPr id="6" name="Tekstvak 5"/>
            <p:cNvSpPr txBox="1"/>
            <p:nvPr/>
          </p:nvSpPr>
          <p:spPr>
            <a:xfrm>
              <a:off x="1355988" y="2939380"/>
              <a:ext cx="6854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cs typeface="Arial Black"/>
                </a:rPr>
                <a:t>Collect key knowledge and information on European energy storage potential </a:t>
              </a:r>
            </a:p>
          </p:txBody>
        </p:sp>
        <p:sp>
          <p:nvSpPr>
            <p:cNvPr id="21" name="Ovaal 20"/>
            <p:cNvSpPr/>
            <p:nvPr/>
          </p:nvSpPr>
          <p:spPr>
            <a:xfrm>
              <a:off x="923163" y="3044680"/>
              <a:ext cx="158733" cy="158733"/>
            </a:xfrm>
            <a:prstGeom prst="ellipse">
              <a:avLst/>
            </a:prstGeom>
            <a:gradFill>
              <a:gsLst>
                <a:gs pos="0">
                  <a:srgbClr val="800000"/>
                </a:gs>
                <a:gs pos="100000">
                  <a:schemeClr val="accent6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5" name="Tekstvak 17"/>
          <p:cNvSpPr txBox="1"/>
          <p:nvPr/>
        </p:nvSpPr>
        <p:spPr>
          <a:xfrm>
            <a:off x="924211" y="2621859"/>
            <a:ext cx="2077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Project </a:t>
            </a:r>
            <a:r>
              <a:rPr lang="cs-CZ" sz="2000" b="1" dirty="0" err="1" smtClean="0"/>
              <a:t>objectives</a:t>
            </a:r>
            <a:endParaRPr lang="nl-NL" sz="2200" b="1" dirty="0"/>
          </a:p>
        </p:txBody>
      </p:sp>
      <p:grpSp>
        <p:nvGrpSpPr>
          <p:cNvPr id="16" name="Groeperen 19"/>
          <p:cNvGrpSpPr/>
          <p:nvPr/>
        </p:nvGrpSpPr>
        <p:grpSpPr>
          <a:xfrm>
            <a:off x="682183" y="3684061"/>
            <a:ext cx="7287668" cy="646331"/>
            <a:chOff x="923163" y="2939380"/>
            <a:chExt cx="7287668" cy="646331"/>
          </a:xfrm>
        </p:grpSpPr>
        <p:sp>
          <p:nvSpPr>
            <p:cNvPr id="17" name="Tekstvak 5"/>
            <p:cNvSpPr txBox="1"/>
            <p:nvPr/>
          </p:nvSpPr>
          <p:spPr>
            <a:xfrm>
              <a:off x="1355988" y="2939380"/>
              <a:ext cx="6854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cs typeface="Arial Black"/>
                </a:rPr>
                <a:t>Create a European spatial energy storage database for electricity, gas and heat </a:t>
              </a:r>
              <a:r>
                <a:rPr lang="en-GB" dirty="0" smtClean="0">
                  <a:cs typeface="Arial Black"/>
                </a:rPr>
                <a:t>technologies</a:t>
              </a:r>
              <a:endParaRPr lang="en-GB" dirty="0" smtClean="0">
                <a:cs typeface="Arial Black"/>
              </a:endParaRPr>
            </a:p>
          </p:txBody>
        </p:sp>
        <p:sp>
          <p:nvSpPr>
            <p:cNvPr id="18" name="Ovaal 20"/>
            <p:cNvSpPr/>
            <p:nvPr/>
          </p:nvSpPr>
          <p:spPr>
            <a:xfrm>
              <a:off x="923163" y="3044680"/>
              <a:ext cx="158733" cy="158733"/>
            </a:xfrm>
            <a:prstGeom prst="ellipse">
              <a:avLst/>
            </a:prstGeom>
            <a:gradFill>
              <a:gsLst>
                <a:gs pos="0">
                  <a:srgbClr val="800000"/>
                </a:gs>
                <a:gs pos="100000">
                  <a:schemeClr val="accent6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4" name="Groeperen 19"/>
          <p:cNvGrpSpPr/>
          <p:nvPr/>
        </p:nvGrpSpPr>
        <p:grpSpPr>
          <a:xfrm>
            <a:off x="680613" y="4307786"/>
            <a:ext cx="7287668" cy="923330"/>
            <a:chOff x="923163" y="2939380"/>
            <a:chExt cx="7287668" cy="923330"/>
          </a:xfrm>
        </p:grpSpPr>
        <p:sp>
          <p:nvSpPr>
            <p:cNvPr id="25" name="Tekstvak 5"/>
            <p:cNvSpPr txBox="1"/>
            <p:nvPr/>
          </p:nvSpPr>
          <p:spPr>
            <a:xfrm>
              <a:off x="1355988" y="2939380"/>
              <a:ext cx="68548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cs typeface="Arial Black"/>
                </a:rPr>
                <a:t>Demonstrate the utilizability</a:t>
              </a:r>
              <a:r>
                <a:rPr lang="cs-CZ" dirty="0" smtClean="0">
                  <a:cs typeface="Arial Black"/>
                </a:rPr>
                <a:t> and </a:t>
              </a:r>
              <a:r>
                <a:rPr lang="en-GB" dirty="0" smtClean="0">
                  <a:cs typeface="Arial Black"/>
                </a:rPr>
                <a:t>usefulness of collected data for European energy systems analysis and planning</a:t>
              </a:r>
              <a:r>
                <a:rPr lang="cs-CZ" dirty="0" smtClean="0">
                  <a:cs typeface="Arial Black"/>
                </a:rPr>
                <a:t> (</a:t>
              </a:r>
              <a:r>
                <a:rPr lang="en-GB" dirty="0" smtClean="0">
                  <a:cs typeface="Arial Black"/>
                </a:rPr>
                <a:t>by a case demonstration</a:t>
              </a:r>
              <a:r>
                <a:rPr lang="cs-CZ" dirty="0" smtClean="0">
                  <a:cs typeface="Arial Black"/>
                </a:rPr>
                <a:t>)</a:t>
              </a:r>
              <a:endParaRPr lang="en-GB" dirty="0" smtClean="0">
                <a:cs typeface="Arial Black"/>
              </a:endParaRPr>
            </a:p>
          </p:txBody>
        </p:sp>
        <p:sp>
          <p:nvSpPr>
            <p:cNvPr id="26" name="Ovaal 20"/>
            <p:cNvSpPr/>
            <p:nvPr/>
          </p:nvSpPr>
          <p:spPr>
            <a:xfrm>
              <a:off x="923163" y="3044680"/>
              <a:ext cx="158733" cy="158733"/>
            </a:xfrm>
            <a:prstGeom prst="ellipse">
              <a:avLst/>
            </a:prstGeom>
            <a:gradFill>
              <a:gsLst>
                <a:gs pos="0">
                  <a:srgbClr val="800000"/>
                </a:gs>
                <a:gs pos="100000">
                  <a:schemeClr val="accent6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3336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05" y="328028"/>
            <a:ext cx="7724301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5674" r="1891" b="20329"/>
          <a:stretch/>
        </p:blipFill>
        <p:spPr bwMode="auto">
          <a:xfrm>
            <a:off x="1124307" y="211702"/>
            <a:ext cx="4843860" cy="540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44"/>
          <p:cNvSpPr txBox="1"/>
          <p:nvPr/>
        </p:nvSpPr>
        <p:spPr>
          <a:xfrm>
            <a:off x="2266643" y="1225596"/>
            <a:ext cx="57740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TANKS</a:t>
            </a:r>
            <a:endParaRPr lang="en-GB" sz="11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TextBox 46"/>
          <p:cNvSpPr txBox="1"/>
          <p:nvPr/>
        </p:nvSpPr>
        <p:spPr>
          <a:xfrm>
            <a:off x="1426634" y="2624559"/>
            <a:ext cx="54213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accent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LAKES</a:t>
            </a:r>
            <a:endParaRPr lang="en-GB" sz="1100" b="1" dirty="0">
              <a:solidFill>
                <a:schemeClr val="accent1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TextBox 47"/>
          <p:cNvSpPr txBox="1"/>
          <p:nvPr/>
        </p:nvSpPr>
        <p:spPr>
          <a:xfrm>
            <a:off x="1601906" y="4365627"/>
            <a:ext cx="91403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RESERVOIRS</a:t>
            </a:r>
            <a:endParaRPr lang="en-GB" sz="1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TextBox 48"/>
          <p:cNvSpPr txBox="1"/>
          <p:nvPr/>
        </p:nvSpPr>
        <p:spPr>
          <a:xfrm>
            <a:off x="3287082" y="5411177"/>
            <a:ext cx="46679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SALT</a:t>
            </a:r>
          </a:p>
        </p:txBody>
      </p:sp>
      <p:sp>
        <p:nvSpPr>
          <p:cNvPr id="7" name="TextBox 49"/>
          <p:cNvSpPr txBox="1"/>
          <p:nvPr/>
        </p:nvSpPr>
        <p:spPr>
          <a:xfrm>
            <a:off x="4148613" y="4304439"/>
            <a:ext cx="17139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HOST ROCK</a:t>
            </a:r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FORMATIONS</a:t>
            </a:r>
            <a:endParaRPr lang="en-GB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TextBox 50"/>
          <p:cNvSpPr txBox="1"/>
          <p:nvPr/>
        </p:nvSpPr>
        <p:spPr>
          <a:xfrm>
            <a:off x="4920885" y="2647729"/>
            <a:ext cx="77457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accent2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AQUIFERS</a:t>
            </a:r>
            <a:endParaRPr lang="en-GB" sz="1100" b="1" dirty="0">
              <a:solidFill>
                <a:schemeClr val="accent2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51"/>
          <p:cNvSpPr txBox="1"/>
          <p:nvPr/>
        </p:nvSpPr>
        <p:spPr>
          <a:xfrm>
            <a:off x="4099772" y="1229597"/>
            <a:ext cx="80823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GB" sz="1100" b="1" dirty="0" smtClean="0">
                <a:solidFill>
                  <a:srgbClr val="FFCC66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MODULAR</a:t>
            </a:r>
            <a:endParaRPr lang="en-GB" sz="1100" b="1" dirty="0">
              <a:solidFill>
                <a:srgbClr val="FFCC66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336910" y="208083"/>
            <a:ext cx="2481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ESTMAP DATA SCOPE</a:t>
            </a:r>
            <a:endParaRPr lang="nl-NL" sz="2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3673" y="2716871"/>
            <a:ext cx="1204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rgbClr val="12BEBA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PUMPED</a:t>
            </a:r>
          </a:p>
          <a:p>
            <a:r>
              <a:rPr lang="en-GB" sz="1100" b="1" dirty="0" smtClean="0">
                <a:solidFill>
                  <a:srgbClr val="12BEBA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HYDRO STORAGE</a:t>
            </a:r>
            <a:endParaRPr lang="en-GB" sz="1100" b="1" dirty="0">
              <a:solidFill>
                <a:srgbClr val="12BEBA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257" y="4583645"/>
            <a:ext cx="16273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NATURAL GAS STORAGE</a:t>
            </a:r>
          </a:p>
          <a:p>
            <a:r>
              <a:rPr lang="en-GB" sz="11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HYDROGEN STORAGE</a:t>
            </a:r>
            <a:endParaRPr lang="en-GB" sz="1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2840" y="5352980"/>
            <a:ext cx="23583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HYDROGEN STORAGE</a:t>
            </a:r>
          </a:p>
          <a:p>
            <a:pPr algn="r"/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NATURAL GAS STORAGE</a:t>
            </a:r>
          </a:p>
          <a:p>
            <a:pPr algn="r"/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COMPRESSED AIR ENERGY STORAGE</a:t>
            </a:r>
            <a:endParaRPr lang="en-GB" sz="11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1917" y="4308386"/>
            <a:ext cx="27494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NATURAL GAS STORAGE</a:t>
            </a:r>
          </a:p>
          <a:p>
            <a:pPr algn="r"/>
            <a:r>
              <a:rPr lang="en-GB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THERMAL ENERGY STORAGE</a:t>
            </a:r>
          </a:p>
          <a:p>
            <a:pPr algn="r"/>
            <a:r>
              <a:rPr lang="en-GB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COMPRESSED AIR ENERGY STORAGE</a:t>
            </a:r>
          </a:p>
          <a:p>
            <a:pPr algn="r"/>
            <a:r>
              <a:rPr lang="en-GB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UNDERGROUND PUMPED HYDRO STORAGE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8677" y="995271"/>
            <a:ext cx="110158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b="1" dirty="0" smtClean="0">
                <a:solidFill>
                  <a:srgbClr val="D48B2A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BATTERIES</a:t>
            </a:r>
          </a:p>
          <a:p>
            <a:pPr algn="r"/>
            <a:r>
              <a:rPr lang="en-GB" sz="1100" b="1" dirty="0" smtClean="0">
                <a:solidFill>
                  <a:srgbClr val="D48B2A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FLYWHEEL</a:t>
            </a:r>
          </a:p>
          <a:p>
            <a:pPr algn="r"/>
            <a:r>
              <a:rPr lang="en-GB" sz="1100" b="1" dirty="0" smtClean="0">
                <a:solidFill>
                  <a:srgbClr val="D48B2A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CAPACITATORS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5044" y="1234122"/>
            <a:ext cx="1449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rgbClr val="92D050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LNG</a:t>
            </a:r>
            <a:endParaRPr lang="en-GB" sz="1100" b="1" dirty="0">
              <a:solidFill>
                <a:srgbClr val="92D050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GB" sz="1100" b="1" dirty="0" smtClean="0">
                <a:solidFill>
                  <a:srgbClr val="92D050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HYDROGEN STORAGE</a:t>
            </a:r>
            <a:endParaRPr lang="en-GB" sz="1100" b="1" dirty="0">
              <a:solidFill>
                <a:srgbClr val="92D050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2255" y="2717226"/>
            <a:ext cx="1871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UNDERGROUND</a:t>
            </a:r>
          </a:p>
          <a:p>
            <a:pPr algn="r"/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THERMAL ENERGY STORAGE</a:t>
            </a:r>
            <a:endParaRPr lang="en-GB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4135" y="608193"/>
            <a:ext cx="24400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Reservoirs</a:t>
            </a:r>
          </a:p>
          <a:p>
            <a:r>
              <a:rPr lang="en-GB" sz="1600" dirty="0" smtClean="0"/>
              <a:t>Technologies</a:t>
            </a:r>
          </a:p>
          <a:p>
            <a:r>
              <a:rPr lang="en-GB" sz="1600" dirty="0" smtClean="0"/>
              <a:t>Subsurface / Above ground</a:t>
            </a:r>
          </a:p>
          <a:p>
            <a:r>
              <a:rPr lang="en-GB" sz="1600" dirty="0" smtClean="0"/>
              <a:t>Existing / Potential</a:t>
            </a:r>
          </a:p>
          <a:p>
            <a:r>
              <a:rPr lang="en-GB" sz="1600" dirty="0" smtClean="0"/>
              <a:t>Electricity, Gas, Heat</a:t>
            </a:r>
          </a:p>
        </p:txBody>
      </p:sp>
    </p:spTree>
    <p:extLst>
      <p:ext uri="{BB962C8B-B14F-4D97-AF65-F5344CB8AC3E}">
        <p14:creationId xmlns:p14="http://schemas.microsoft.com/office/powerpoint/2010/main" val="38211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65" y="553792"/>
            <a:ext cx="3157933" cy="27673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4701" r="14998" b="10149"/>
          <a:stretch/>
        </p:blipFill>
        <p:spPr bwMode="auto">
          <a:xfrm>
            <a:off x="1086407" y="554735"/>
            <a:ext cx="3684159" cy="2766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3747752" y="1390918"/>
            <a:ext cx="2956779" cy="4378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65" y="3476723"/>
            <a:ext cx="3157933" cy="24091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H="1" flipV="1">
            <a:off x="6704531" y="1937485"/>
            <a:ext cx="456124" cy="31239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671579" y="532083"/>
            <a:ext cx="1126350" cy="1419069"/>
            <a:chOff x="2917617" y="3447354"/>
            <a:chExt cx="1588959" cy="2603292"/>
          </a:xfrm>
        </p:grpSpPr>
        <p:sp>
          <p:nvSpPr>
            <p:cNvPr id="23" name="Rectangle 22"/>
            <p:cNvSpPr/>
            <p:nvPr/>
          </p:nvSpPr>
          <p:spPr>
            <a:xfrm>
              <a:off x="2917617" y="3447354"/>
              <a:ext cx="1588958" cy="26032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058858" y="4076941"/>
              <a:ext cx="1447718" cy="1973704"/>
            </a:xfrm>
            <a:custGeom>
              <a:avLst/>
              <a:gdLst>
                <a:gd name="connsiteX0" fmla="*/ 0 w 1444053"/>
                <a:gd name="connsiteY0" fmla="*/ 1943725 h 1968708"/>
                <a:gd name="connsiteX1" fmla="*/ 164892 w 1444053"/>
                <a:gd name="connsiteY1" fmla="*/ 1908748 h 1968708"/>
                <a:gd name="connsiteX2" fmla="*/ 239843 w 1444053"/>
                <a:gd name="connsiteY2" fmla="*/ 1878767 h 1968708"/>
                <a:gd name="connsiteX3" fmla="*/ 289810 w 1444053"/>
                <a:gd name="connsiteY3" fmla="*/ 1818807 h 1968708"/>
                <a:gd name="connsiteX4" fmla="*/ 344774 w 1444053"/>
                <a:gd name="connsiteY4" fmla="*/ 1728866 h 1968708"/>
                <a:gd name="connsiteX5" fmla="*/ 374754 w 1444053"/>
                <a:gd name="connsiteY5" fmla="*/ 1593954 h 1968708"/>
                <a:gd name="connsiteX6" fmla="*/ 379751 w 1444053"/>
                <a:gd name="connsiteY6" fmla="*/ 1404079 h 1968708"/>
                <a:gd name="connsiteX7" fmla="*/ 349771 w 1444053"/>
                <a:gd name="connsiteY7" fmla="*/ 1189220 h 1968708"/>
                <a:gd name="connsiteX8" fmla="*/ 219856 w 1444053"/>
                <a:gd name="connsiteY8" fmla="*/ 664564 h 1968708"/>
                <a:gd name="connsiteX9" fmla="*/ 179882 w 1444053"/>
                <a:gd name="connsiteY9" fmla="*/ 349771 h 1968708"/>
                <a:gd name="connsiteX10" fmla="*/ 189876 w 1444053"/>
                <a:gd name="connsiteY10" fmla="*/ 214859 h 1968708"/>
                <a:gd name="connsiteX11" fmla="*/ 234846 w 1444053"/>
                <a:gd name="connsiteY11" fmla="*/ 124918 h 1968708"/>
                <a:gd name="connsiteX12" fmla="*/ 304800 w 1444053"/>
                <a:gd name="connsiteY12" fmla="*/ 54964 h 1968708"/>
                <a:gd name="connsiteX13" fmla="*/ 399738 w 1444053"/>
                <a:gd name="connsiteY13" fmla="*/ 14990 h 1968708"/>
                <a:gd name="connsiteX14" fmla="*/ 549640 w 1444053"/>
                <a:gd name="connsiteY14" fmla="*/ 0 h 1968708"/>
                <a:gd name="connsiteX15" fmla="*/ 709535 w 1444053"/>
                <a:gd name="connsiteY15" fmla="*/ 0 h 1968708"/>
                <a:gd name="connsiteX16" fmla="*/ 839450 w 1444053"/>
                <a:gd name="connsiteY16" fmla="*/ 14990 h 1968708"/>
                <a:gd name="connsiteX17" fmla="*/ 929391 w 1444053"/>
                <a:gd name="connsiteY17" fmla="*/ 74951 h 1968708"/>
                <a:gd name="connsiteX18" fmla="*/ 989351 w 1444053"/>
                <a:gd name="connsiteY18" fmla="*/ 174886 h 1968708"/>
                <a:gd name="connsiteX19" fmla="*/ 1019331 w 1444053"/>
                <a:gd name="connsiteY19" fmla="*/ 314794 h 1968708"/>
                <a:gd name="connsiteX20" fmla="*/ 1019331 w 1444053"/>
                <a:gd name="connsiteY20" fmla="*/ 499672 h 1968708"/>
                <a:gd name="connsiteX21" fmla="*/ 994348 w 1444053"/>
                <a:gd name="connsiteY21" fmla="*/ 689548 h 1968708"/>
                <a:gd name="connsiteX22" fmla="*/ 949377 w 1444053"/>
                <a:gd name="connsiteY22" fmla="*/ 929390 h 1968708"/>
                <a:gd name="connsiteX23" fmla="*/ 904407 w 1444053"/>
                <a:gd name="connsiteY23" fmla="*/ 1254177 h 1968708"/>
                <a:gd name="connsiteX24" fmla="*/ 899410 w 1444053"/>
                <a:gd name="connsiteY24" fmla="*/ 1533994 h 1968708"/>
                <a:gd name="connsiteX25" fmla="*/ 924394 w 1444053"/>
                <a:gd name="connsiteY25" fmla="*/ 1743856 h 1968708"/>
                <a:gd name="connsiteX26" fmla="*/ 1019331 w 1444053"/>
                <a:gd name="connsiteY26" fmla="*/ 1863777 h 1968708"/>
                <a:gd name="connsiteX27" fmla="*/ 1149246 w 1444053"/>
                <a:gd name="connsiteY27" fmla="*/ 1903751 h 1968708"/>
                <a:gd name="connsiteX28" fmla="*/ 1294151 w 1444053"/>
                <a:gd name="connsiteY28" fmla="*/ 1918741 h 1968708"/>
                <a:gd name="connsiteX29" fmla="*/ 1439056 w 1444053"/>
                <a:gd name="connsiteY29" fmla="*/ 1918741 h 1968708"/>
                <a:gd name="connsiteX30" fmla="*/ 1444053 w 1444053"/>
                <a:gd name="connsiteY30" fmla="*/ 1968708 h 1968708"/>
                <a:gd name="connsiteX31" fmla="*/ 0 w 1444053"/>
                <a:gd name="connsiteY31" fmla="*/ 1943725 h 1968708"/>
                <a:gd name="connsiteX0" fmla="*/ 0 w 1478941"/>
                <a:gd name="connsiteY0" fmla="*/ 1973630 h 1973630"/>
                <a:gd name="connsiteX1" fmla="*/ 199780 w 1478941"/>
                <a:gd name="connsiteY1" fmla="*/ 1908748 h 1973630"/>
                <a:gd name="connsiteX2" fmla="*/ 274731 w 1478941"/>
                <a:gd name="connsiteY2" fmla="*/ 1878767 h 1973630"/>
                <a:gd name="connsiteX3" fmla="*/ 324698 w 1478941"/>
                <a:gd name="connsiteY3" fmla="*/ 1818807 h 1973630"/>
                <a:gd name="connsiteX4" fmla="*/ 379662 w 1478941"/>
                <a:gd name="connsiteY4" fmla="*/ 1728866 h 1973630"/>
                <a:gd name="connsiteX5" fmla="*/ 409642 w 1478941"/>
                <a:gd name="connsiteY5" fmla="*/ 1593954 h 1973630"/>
                <a:gd name="connsiteX6" fmla="*/ 414639 w 1478941"/>
                <a:gd name="connsiteY6" fmla="*/ 1404079 h 1973630"/>
                <a:gd name="connsiteX7" fmla="*/ 384659 w 1478941"/>
                <a:gd name="connsiteY7" fmla="*/ 1189220 h 1973630"/>
                <a:gd name="connsiteX8" fmla="*/ 254744 w 1478941"/>
                <a:gd name="connsiteY8" fmla="*/ 664564 h 1973630"/>
                <a:gd name="connsiteX9" fmla="*/ 214770 w 1478941"/>
                <a:gd name="connsiteY9" fmla="*/ 349771 h 1973630"/>
                <a:gd name="connsiteX10" fmla="*/ 224764 w 1478941"/>
                <a:gd name="connsiteY10" fmla="*/ 214859 h 1973630"/>
                <a:gd name="connsiteX11" fmla="*/ 269734 w 1478941"/>
                <a:gd name="connsiteY11" fmla="*/ 124918 h 1973630"/>
                <a:gd name="connsiteX12" fmla="*/ 339688 w 1478941"/>
                <a:gd name="connsiteY12" fmla="*/ 54964 h 1973630"/>
                <a:gd name="connsiteX13" fmla="*/ 434626 w 1478941"/>
                <a:gd name="connsiteY13" fmla="*/ 14990 h 1973630"/>
                <a:gd name="connsiteX14" fmla="*/ 584528 w 1478941"/>
                <a:gd name="connsiteY14" fmla="*/ 0 h 1973630"/>
                <a:gd name="connsiteX15" fmla="*/ 744423 w 1478941"/>
                <a:gd name="connsiteY15" fmla="*/ 0 h 1973630"/>
                <a:gd name="connsiteX16" fmla="*/ 874338 w 1478941"/>
                <a:gd name="connsiteY16" fmla="*/ 14990 h 1973630"/>
                <a:gd name="connsiteX17" fmla="*/ 964279 w 1478941"/>
                <a:gd name="connsiteY17" fmla="*/ 74951 h 1973630"/>
                <a:gd name="connsiteX18" fmla="*/ 1024239 w 1478941"/>
                <a:gd name="connsiteY18" fmla="*/ 174886 h 1973630"/>
                <a:gd name="connsiteX19" fmla="*/ 1054219 w 1478941"/>
                <a:gd name="connsiteY19" fmla="*/ 314794 h 1973630"/>
                <a:gd name="connsiteX20" fmla="*/ 1054219 w 1478941"/>
                <a:gd name="connsiteY20" fmla="*/ 499672 h 1973630"/>
                <a:gd name="connsiteX21" fmla="*/ 1029236 w 1478941"/>
                <a:gd name="connsiteY21" fmla="*/ 689548 h 1973630"/>
                <a:gd name="connsiteX22" fmla="*/ 984265 w 1478941"/>
                <a:gd name="connsiteY22" fmla="*/ 929390 h 1973630"/>
                <a:gd name="connsiteX23" fmla="*/ 939295 w 1478941"/>
                <a:gd name="connsiteY23" fmla="*/ 1254177 h 1973630"/>
                <a:gd name="connsiteX24" fmla="*/ 934298 w 1478941"/>
                <a:gd name="connsiteY24" fmla="*/ 1533994 h 1973630"/>
                <a:gd name="connsiteX25" fmla="*/ 959282 w 1478941"/>
                <a:gd name="connsiteY25" fmla="*/ 1743856 h 1973630"/>
                <a:gd name="connsiteX26" fmla="*/ 1054219 w 1478941"/>
                <a:gd name="connsiteY26" fmla="*/ 1863777 h 1973630"/>
                <a:gd name="connsiteX27" fmla="*/ 1184134 w 1478941"/>
                <a:gd name="connsiteY27" fmla="*/ 1903751 h 1973630"/>
                <a:gd name="connsiteX28" fmla="*/ 1329039 w 1478941"/>
                <a:gd name="connsiteY28" fmla="*/ 1918741 h 1973630"/>
                <a:gd name="connsiteX29" fmla="*/ 1473944 w 1478941"/>
                <a:gd name="connsiteY29" fmla="*/ 1918741 h 1973630"/>
                <a:gd name="connsiteX30" fmla="*/ 1478941 w 1478941"/>
                <a:gd name="connsiteY30" fmla="*/ 1968708 h 1973630"/>
                <a:gd name="connsiteX31" fmla="*/ 0 w 1478941"/>
                <a:gd name="connsiteY31" fmla="*/ 1973630 h 1973630"/>
                <a:gd name="connsiteX0" fmla="*/ 0 w 1444053"/>
                <a:gd name="connsiteY0" fmla="*/ 1958678 h 1968708"/>
                <a:gd name="connsiteX1" fmla="*/ 164892 w 1444053"/>
                <a:gd name="connsiteY1" fmla="*/ 1908748 h 1968708"/>
                <a:gd name="connsiteX2" fmla="*/ 239843 w 1444053"/>
                <a:gd name="connsiteY2" fmla="*/ 1878767 h 1968708"/>
                <a:gd name="connsiteX3" fmla="*/ 289810 w 1444053"/>
                <a:gd name="connsiteY3" fmla="*/ 1818807 h 1968708"/>
                <a:gd name="connsiteX4" fmla="*/ 344774 w 1444053"/>
                <a:gd name="connsiteY4" fmla="*/ 1728866 h 1968708"/>
                <a:gd name="connsiteX5" fmla="*/ 374754 w 1444053"/>
                <a:gd name="connsiteY5" fmla="*/ 1593954 h 1968708"/>
                <a:gd name="connsiteX6" fmla="*/ 379751 w 1444053"/>
                <a:gd name="connsiteY6" fmla="*/ 1404079 h 1968708"/>
                <a:gd name="connsiteX7" fmla="*/ 349771 w 1444053"/>
                <a:gd name="connsiteY7" fmla="*/ 1189220 h 1968708"/>
                <a:gd name="connsiteX8" fmla="*/ 219856 w 1444053"/>
                <a:gd name="connsiteY8" fmla="*/ 664564 h 1968708"/>
                <a:gd name="connsiteX9" fmla="*/ 179882 w 1444053"/>
                <a:gd name="connsiteY9" fmla="*/ 349771 h 1968708"/>
                <a:gd name="connsiteX10" fmla="*/ 189876 w 1444053"/>
                <a:gd name="connsiteY10" fmla="*/ 214859 h 1968708"/>
                <a:gd name="connsiteX11" fmla="*/ 234846 w 1444053"/>
                <a:gd name="connsiteY11" fmla="*/ 124918 h 1968708"/>
                <a:gd name="connsiteX12" fmla="*/ 304800 w 1444053"/>
                <a:gd name="connsiteY12" fmla="*/ 54964 h 1968708"/>
                <a:gd name="connsiteX13" fmla="*/ 399738 w 1444053"/>
                <a:gd name="connsiteY13" fmla="*/ 14990 h 1968708"/>
                <a:gd name="connsiteX14" fmla="*/ 549640 w 1444053"/>
                <a:gd name="connsiteY14" fmla="*/ 0 h 1968708"/>
                <a:gd name="connsiteX15" fmla="*/ 709535 w 1444053"/>
                <a:gd name="connsiteY15" fmla="*/ 0 h 1968708"/>
                <a:gd name="connsiteX16" fmla="*/ 839450 w 1444053"/>
                <a:gd name="connsiteY16" fmla="*/ 14990 h 1968708"/>
                <a:gd name="connsiteX17" fmla="*/ 929391 w 1444053"/>
                <a:gd name="connsiteY17" fmla="*/ 74951 h 1968708"/>
                <a:gd name="connsiteX18" fmla="*/ 989351 w 1444053"/>
                <a:gd name="connsiteY18" fmla="*/ 174886 h 1968708"/>
                <a:gd name="connsiteX19" fmla="*/ 1019331 w 1444053"/>
                <a:gd name="connsiteY19" fmla="*/ 314794 h 1968708"/>
                <a:gd name="connsiteX20" fmla="*/ 1019331 w 1444053"/>
                <a:gd name="connsiteY20" fmla="*/ 499672 h 1968708"/>
                <a:gd name="connsiteX21" fmla="*/ 994348 w 1444053"/>
                <a:gd name="connsiteY21" fmla="*/ 689548 h 1968708"/>
                <a:gd name="connsiteX22" fmla="*/ 949377 w 1444053"/>
                <a:gd name="connsiteY22" fmla="*/ 929390 h 1968708"/>
                <a:gd name="connsiteX23" fmla="*/ 904407 w 1444053"/>
                <a:gd name="connsiteY23" fmla="*/ 1254177 h 1968708"/>
                <a:gd name="connsiteX24" fmla="*/ 899410 w 1444053"/>
                <a:gd name="connsiteY24" fmla="*/ 1533994 h 1968708"/>
                <a:gd name="connsiteX25" fmla="*/ 924394 w 1444053"/>
                <a:gd name="connsiteY25" fmla="*/ 1743856 h 1968708"/>
                <a:gd name="connsiteX26" fmla="*/ 1019331 w 1444053"/>
                <a:gd name="connsiteY26" fmla="*/ 1863777 h 1968708"/>
                <a:gd name="connsiteX27" fmla="*/ 1149246 w 1444053"/>
                <a:gd name="connsiteY27" fmla="*/ 1903751 h 1968708"/>
                <a:gd name="connsiteX28" fmla="*/ 1294151 w 1444053"/>
                <a:gd name="connsiteY28" fmla="*/ 1918741 h 1968708"/>
                <a:gd name="connsiteX29" fmla="*/ 1439056 w 1444053"/>
                <a:gd name="connsiteY29" fmla="*/ 1918741 h 1968708"/>
                <a:gd name="connsiteX30" fmla="*/ 1444053 w 1444053"/>
                <a:gd name="connsiteY30" fmla="*/ 1968708 h 1968708"/>
                <a:gd name="connsiteX31" fmla="*/ 0 w 1444053"/>
                <a:gd name="connsiteY31" fmla="*/ 1958678 h 196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44053" h="1968708">
                  <a:moveTo>
                    <a:pt x="0" y="1958678"/>
                  </a:moveTo>
                  <a:lnTo>
                    <a:pt x="164892" y="1908748"/>
                  </a:lnTo>
                  <a:lnTo>
                    <a:pt x="239843" y="1878767"/>
                  </a:lnTo>
                  <a:lnTo>
                    <a:pt x="289810" y="1818807"/>
                  </a:lnTo>
                  <a:lnTo>
                    <a:pt x="344774" y="1728866"/>
                  </a:lnTo>
                  <a:lnTo>
                    <a:pt x="374754" y="1593954"/>
                  </a:lnTo>
                  <a:lnTo>
                    <a:pt x="379751" y="1404079"/>
                  </a:lnTo>
                  <a:lnTo>
                    <a:pt x="349771" y="1189220"/>
                  </a:lnTo>
                  <a:lnTo>
                    <a:pt x="219856" y="664564"/>
                  </a:lnTo>
                  <a:lnTo>
                    <a:pt x="179882" y="349771"/>
                  </a:lnTo>
                  <a:lnTo>
                    <a:pt x="189876" y="214859"/>
                  </a:lnTo>
                  <a:lnTo>
                    <a:pt x="234846" y="124918"/>
                  </a:lnTo>
                  <a:lnTo>
                    <a:pt x="304800" y="54964"/>
                  </a:lnTo>
                  <a:lnTo>
                    <a:pt x="399738" y="14990"/>
                  </a:lnTo>
                  <a:lnTo>
                    <a:pt x="549640" y="0"/>
                  </a:lnTo>
                  <a:lnTo>
                    <a:pt x="709535" y="0"/>
                  </a:lnTo>
                  <a:lnTo>
                    <a:pt x="839450" y="14990"/>
                  </a:lnTo>
                  <a:lnTo>
                    <a:pt x="929391" y="74951"/>
                  </a:lnTo>
                  <a:lnTo>
                    <a:pt x="989351" y="174886"/>
                  </a:lnTo>
                  <a:lnTo>
                    <a:pt x="1019331" y="314794"/>
                  </a:lnTo>
                  <a:lnTo>
                    <a:pt x="1019331" y="499672"/>
                  </a:lnTo>
                  <a:lnTo>
                    <a:pt x="994348" y="689548"/>
                  </a:lnTo>
                  <a:lnTo>
                    <a:pt x="949377" y="929390"/>
                  </a:lnTo>
                  <a:lnTo>
                    <a:pt x="904407" y="1254177"/>
                  </a:lnTo>
                  <a:cubicBezTo>
                    <a:pt x="902741" y="1347449"/>
                    <a:pt x="901076" y="1440722"/>
                    <a:pt x="899410" y="1533994"/>
                  </a:cubicBezTo>
                  <a:lnTo>
                    <a:pt x="924394" y="1743856"/>
                  </a:lnTo>
                  <a:lnTo>
                    <a:pt x="1019331" y="1863777"/>
                  </a:lnTo>
                  <a:lnTo>
                    <a:pt x="1149246" y="1903751"/>
                  </a:lnTo>
                  <a:lnTo>
                    <a:pt x="1294151" y="1918741"/>
                  </a:lnTo>
                  <a:lnTo>
                    <a:pt x="1439056" y="1918741"/>
                  </a:lnTo>
                  <a:lnTo>
                    <a:pt x="1444053" y="1968708"/>
                  </a:lnTo>
                  <a:lnTo>
                    <a:pt x="0" y="1958678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917617" y="3847092"/>
              <a:ext cx="158895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3452589" y="3602250"/>
              <a:ext cx="216716" cy="1029327"/>
              <a:chOff x="5511706" y="739512"/>
              <a:chExt cx="216716" cy="1029327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5545612" y="1394085"/>
                <a:ext cx="45719" cy="37475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5661912" y="1394085"/>
                <a:ext cx="45719" cy="37475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7" name="Straight Connector 26"/>
              <p:cNvCxnSpPr>
                <a:stCxn id="25" idx="0"/>
              </p:cNvCxnSpPr>
              <p:nvPr/>
            </p:nvCxnSpPr>
            <p:spPr>
              <a:xfrm flipH="1" flipV="1">
                <a:off x="5568471" y="984354"/>
                <a:ext cx="1" cy="409731"/>
              </a:xfrm>
              <a:prstGeom prst="line">
                <a:avLst/>
              </a:prstGeom>
              <a:ln w="127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5679026" y="984354"/>
                <a:ext cx="1" cy="409731"/>
              </a:xfrm>
              <a:prstGeom prst="line">
                <a:avLst/>
              </a:prstGeom>
              <a:ln w="127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/>
              <p:cNvGrpSpPr/>
              <p:nvPr/>
            </p:nvGrpSpPr>
            <p:grpSpPr>
              <a:xfrm>
                <a:off x="5511706" y="739512"/>
                <a:ext cx="216716" cy="229851"/>
                <a:chOff x="5349244" y="3972392"/>
                <a:chExt cx="1995936" cy="2116908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5349244" y="3972392"/>
                  <a:ext cx="1995936" cy="2116908"/>
                </a:xfrm>
                <a:custGeom>
                  <a:avLst/>
                  <a:gdLst>
                    <a:gd name="connsiteX0" fmla="*/ 0 w 329783"/>
                    <a:gd name="connsiteY0" fmla="*/ 354768 h 354768"/>
                    <a:gd name="connsiteX1" fmla="*/ 0 w 329783"/>
                    <a:gd name="connsiteY1" fmla="*/ 119922 h 354768"/>
                    <a:gd name="connsiteX2" fmla="*/ 234846 w 329783"/>
                    <a:gd name="connsiteY2" fmla="*/ 119922 h 354768"/>
                    <a:gd name="connsiteX3" fmla="*/ 234846 w 329783"/>
                    <a:gd name="connsiteY3" fmla="*/ 0 h 354768"/>
                    <a:gd name="connsiteX4" fmla="*/ 284813 w 329783"/>
                    <a:gd name="connsiteY4" fmla="*/ 0 h 354768"/>
                    <a:gd name="connsiteX5" fmla="*/ 284813 w 329783"/>
                    <a:gd name="connsiteY5" fmla="*/ 119922 h 354768"/>
                    <a:gd name="connsiteX6" fmla="*/ 329783 w 329783"/>
                    <a:gd name="connsiteY6" fmla="*/ 119922 h 354768"/>
                    <a:gd name="connsiteX7" fmla="*/ 329783 w 329783"/>
                    <a:gd name="connsiteY7" fmla="*/ 349771 h 354768"/>
                    <a:gd name="connsiteX8" fmla="*/ 0 w 329783"/>
                    <a:gd name="connsiteY8" fmla="*/ 354768 h 354768"/>
                    <a:gd name="connsiteX0" fmla="*/ 0 w 329783"/>
                    <a:gd name="connsiteY0" fmla="*/ 351466 h 351466"/>
                    <a:gd name="connsiteX1" fmla="*/ 0 w 329783"/>
                    <a:gd name="connsiteY1" fmla="*/ 119922 h 351466"/>
                    <a:gd name="connsiteX2" fmla="*/ 234846 w 329783"/>
                    <a:gd name="connsiteY2" fmla="*/ 119922 h 351466"/>
                    <a:gd name="connsiteX3" fmla="*/ 234846 w 329783"/>
                    <a:gd name="connsiteY3" fmla="*/ 0 h 351466"/>
                    <a:gd name="connsiteX4" fmla="*/ 284813 w 329783"/>
                    <a:gd name="connsiteY4" fmla="*/ 0 h 351466"/>
                    <a:gd name="connsiteX5" fmla="*/ 284813 w 329783"/>
                    <a:gd name="connsiteY5" fmla="*/ 119922 h 351466"/>
                    <a:gd name="connsiteX6" fmla="*/ 329783 w 329783"/>
                    <a:gd name="connsiteY6" fmla="*/ 119922 h 351466"/>
                    <a:gd name="connsiteX7" fmla="*/ 329783 w 329783"/>
                    <a:gd name="connsiteY7" fmla="*/ 349771 h 351466"/>
                    <a:gd name="connsiteX8" fmla="*/ 0 w 329783"/>
                    <a:gd name="connsiteY8" fmla="*/ 351466 h 351466"/>
                    <a:gd name="connsiteX0" fmla="*/ 0 w 329783"/>
                    <a:gd name="connsiteY0" fmla="*/ 348989 h 349771"/>
                    <a:gd name="connsiteX1" fmla="*/ 0 w 329783"/>
                    <a:gd name="connsiteY1" fmla="*/ 119922 h 349771"/>
                    <a:gd name="connsiteX2" fmla="*/ 234846 w 329783"/>
                    <a:gd name="connsiteY2" fmla="*/ 119922 h 349771"/>
                    <a:gd name="connsiteX3" fmla="*/ 234846 w 329783"/>
                    <a:gd name="connsiteY3" fmla="*/ 0 h 349771"/>
                    <a:gd name="connsiteX4" fmla="*/ 284813 w 329783"/>
                    <a:gd name="connsiteY4" fmla="*/ 0 h 349771"/>
                    <a:gd name="connsiteX5" fmla="*/ 284813 w 329783"/>
                    <a:gd name="connsiteY5" fmla="*/ 119922 h 349771"/>
                    <a:gd name="connsiteX6" fmla="*/ 329783 w 329783"/>
                    <a:gd name="connsiteY6" fmla="*/ 119922 h 349771"/>
                    <a:gd name="connsiteX7" fmla="*/ 329783 w 329783"/>
                    <a:gd name="connsiteY7" fmla="*/ 349771 h 349771"/>
                    <a:gd name="connsiteX8" fmla="*/ 0 w 329783"/>
                    <a:gd name="connsiteY8" fmla="*/ 348989 h 34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783" h="349771">
                      <a:moveTo>
                        <a:pt x="0" y="348989"/>
                      </a:moveTo>
                      <a:lnTo>
                        <a:pt x="0" y="119922"/>
                      </a:lnTo>
                      <a:lnTo>
                        <a:pt x="234846" y="119922"/>
                      </a:lnTo>
                      <a:lnTo>
                        <a:pt x="234846" y="0"/>
                      </a:lnTo>
                      <a:lnTo>
                        <a:pt x="284813" y="0"/>
                      </a:lnTo>
                      <a:lnTo>
                        <a:pt x="284813" y="119922"/>
                      </a:lnTo>
                      <a:lnTo>
                        <a:pt x="329783" y="119922"/>
                      </a:lnTo>
                      <a:lnTo>
                        <a:pt x="329783" y="349771"/>
                      </a:lnTo>
                      <a:lnTo>
                        <a:pt x="0" y="34898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</a:gra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5494521" y="4879298"/>
                  <a:ext cx="279815" cy="70203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6024174" y="4879298"/>
                  <a:ext cx="279815" cy="70203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6565693" y="4879298"/>
                  <a:ext cx="279815" cy="70203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6" name="Rectangle 35"/>
          <p:cNvSpPr/>
          <p:nvPr/>
        </p:nvSpPr>
        <p:spPr>
          <a:xfrm>
            <a:off x="1086407" y="3863268"/>
            <a:ext cx="1757996" cy="2022556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 smtClean="0">
                <a:solidFill>
                  <a:schemeClr val="tx1"/>
                </a:solidFill>
              </a:rPr>
              <a:t>Location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Geometry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Characterization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Physical properties</a:t>
            </a:r>
          </a:p>
          <a:p>
            <a:r>
              <a:rPr lang="en-GB" sz="1200" dirty="0">
                <a:solidFill>
                  <a:schemeClr val="tx1"/>
                </a:solidFill>
              </a:rPr>
              <a:t>Development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Feasibility assessment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Maturity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Reliability quality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Spatial relations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Source references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12570" y="3863267"/>
            <a:ext cx="1757996" cy="2022556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 smtClean="0">
                <a:solidFill>
                  <a:schemeClr val="tx1"/>
                </a:solidFill>
              </a:rPr>
              <a:t>Location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Characterization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Performance attributes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Cost attributes</a:t>
            </a:r>
            <a:endParaRPr lang="en-GB" sz="1200" dirty="0">
              <a:solidFill>
                <a:schemeClr val="tx1"/>
              </a:solidFill>
            </a:endParaRPr>
          </a:p>
          <a:p>
            <a:r>
              <a:rPr lang="en-GB" sz="1200" dirty="0" smtClean="0">
                <a:solidFill>
                  <a:schemeClr val="tx1"/>
                </a:solidFill>
              </a:rPr>
              <a:t>Operations and grid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Data quality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Source references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73933" y="3486562"/>
            <a:ext cx="914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Facilities</a:t>
            </a:r>
            <a:endParaRPr lang="en-GB" sz="1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047770" y="3489029"/>
            <a:ext cx="106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Reservoirs</a:t>
            </a:r>
            <a:endParaRPr lang="en-GB" sz="1600" b="1" dirty="0"/>
          </a:p>
        </p:txBody>
      </p:sp>
      <p:grpSp>
        <p:nvGrpSpPr>
          <p:cNvPr id="64" name="Group 63"/>
          <p:cNvGrpSpPr/>
          <p:nvPr/>
        </p:nvGrpSpPr>
        <p:grpSpPr>
          <a:xfrm>
            <a:off x="7628025" y="3450392"/>
            <a:ext cx="1126354" cy="773542"/>
            <a:chOff x="7703794" y="3118048"/>
            <a:chExt cx="744747" cy="358675"/>
          </a:xfrm>
        </p:grpSpPr>
        <p:sp>
          <p:nvSpPr>
            <p:cNvPr id="51" name="Rectangle 50"/>
            <p:cNvSpPr/>
            <p:nvPr/>
          </p:nvSpPr>
          <p:spPr>
            <a:xfrm>
              <a:off x="7703794" y="3118048"/>
              <a:ext cx="744747" cy="3586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7703794" y="3335947"/>
              <a:ext cx="7447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8123252" y="3335948"/>
              <a:ext cx="1" cy="140775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8201620" y="3335948"/>
              <a:ext cx="1" cy="140775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014" y="3202483"/>
              <a:ext cx="153621" cy="125293"/>
              <a:chOff x="5349244" y="3972392"/>
              <a:chExt cx="1995936" cy="2116908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5349244" y="3972392"/>
                <a:ext cx="1995936" cy="2116908"/>
              </a:xfrm>
              <a:custGeom>
                <a:avLst/>
                <a:gdLst>
                  <a:gd name="connsiteX0" fmla="*/ 0 w 329783"/>
                  <a:gd name="connsiteY0" fmla="*/ 354768 h 354768"/>
                  <a:gd name="connsiteX1" fmla="*/ 0 w 329783"/>
                  <a:gd name="connsiteY1" fmla="*/ 119922 h 354768"/>
                  <a:gd name="connsiteX2" fmla="*/ 234846 w 329783"/>
                  <a:gd name="connsiteY2" fmla="*/ 119922 h 354768"/>
                  <a:gd name="connsiteX3" fmla="*/ 234846 w 329783"/>
                  <a:gd name="connsiteY3" fmla="*/ 0 h 354768"/>
                  <a:gd name="connsiteX4" fmla="*/ 284813 w 329783"/>
                  <a:gd name="connsiteY4" fmla="*/ 0 h 354768"/>
                  <a:gd name="connsiteX5" fmla="*/ 284813 w 329783"/>
                  <a:gd name="connsiteY5" fmla="*/ 119922 h 354768"/>
                  <a:gd name="connsiteX6" fmla="*/ 329783 w 329783"/>
                  <a:gd name="connsiteY6" fmla="*/ 119922 h 354768"/>
                  <a:gd name="connsiteX7" fmla="*/ 329783 w 329783"/>
                  <a:gd name="connsiteY7" fmla="*/ 349771 h 354768"/>
                  <a:gd name="connsiteX8" fmla="*/ 0 w 329783"/>
                  <a:gd name="connsiteY8" fmla="*/ 354768 h 354768"/>
                  <a:gd name="connsiteX0" fmla="*/ 0 w 329783"/>
                  <a:gd name="connsiteY0" fmla="*/ 351466 h 351466"/>
                  <a:gd name="connsiteX1" fmla="*/ 0 w 329783"/>
                  <a:gd name="connsiteY1" fmla="*/ 119922 h 351466"/>
                  <a:gd name="connsiteX2" fmla="*/ 234846 w 329783"/>
                  <a:gd name="connsiteY2" fmla="*/ 119922 h 351466"/>
                  <a:gd name="connsiteX3" fmla="*/ 234846 w 329783"/>
                  <a:gd name="connsiteY3" fmla="*/ 0 h 351466"/>
                  <a:gd name="connsiteX4" fmla="*/ 284813 w 329783"/>
                  <a:gd name="connsiteY4" fmla="*/ 0 h 351466"/>
                  <a:gd name="connsiteX5" fmla="*/ 284813 w 329783"/>
                  <a:gd name="connsiteY5" fmla="*/ 119922 h 351466"/>
                  <a:gd name="connsiteX6" fmla="*/ 329783 w 329783"/>
                  <a:gd name="connsiteY6" fmla="*/ 119922 h 351466"/>
                  <a:gd name="connsiteX7" fmla="*/ 329783 w 329783"/>
                  <a:gd name="connsiteY7" fmla="*/ 349771 h 351466"/>
                  <a:gd name="connsiteX8" fmla="*/ 0 w 329783"/>
                  <a:gd name="connsiteY8" fmla="*/ 351466 h 351466"/>
                  <a:gd name="connsiteX0" fmla="*/ 0 w 329783"/>
                  <a:gd name="connsiteY0" fmla="*/ 348989 h 349771"/>
                  <a:gd name="connsiteX1" fmla="*/ 0 w 329783"/>
                  <a:gd name="connsiteY1" fmla="*/ 119922 h 349771"/>
                  <a:gd name="connsiteX2" fmla="*/ 234846 w 329783"/>
                  <a:gd name="connsiteY2" fmla="*/ 119922 h 349771"/>
                  <a:gd name="connsiteX3" fmla="*/ 234846 w 329783"/>
                  <a:gd name="connsiteY3" fmla="*/ 0 h 349771"/>
                  <a:gd name="connsiteX4" fmla="*/ 284813 w 329783"/>
                  <a:gd name="connsiteY4" fmla="*/ 0 h 349771"/>
                  <a:gd name="connsiteX5" fmla="*/ 284813 w 329783"/>
                  <a:gd name="connsiteY5" fmla="*/ 119922 h 349771"/>
                  <a:gd name="connsiteX6" fmla="*/ 329783 w 329783"/>
                  <a:gd name="connsiteY6" fmla="*/ 119922 h 349771"/>
                  <a:gd name="connsiteX7" fmla="*/ 329783 w 329783"/>
                  <a:gd name="connsiteY7" fmla="*/ 349771 h 349771"/>
                  <a:gd name="connsiteX8" fmla="*/ 0 w 329783"/>
                  <a:gd name="connsiteY8" fmla="*/ 348989 h 34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783" h="349771">
                    <a:moveTo>
                      <a:pt x="0" y="348989"/>
                    </a:moveTo>
                    <a:lnTo>
                      <a:pt x="0" y="119922"/>
                    </a:lnTo>
                    <a:lnTo>
                      <a:pt x="234846" y="119922"/>
                    </a:lnTo>
                    <a:lnTo>
                      <a:pt x="234846" y="0"/>
                    </a:lnTo>
                    <a:lnTo>
                      <a:pt x="284813" y="0"/>
                    </a:lnTo>
                    <a:lnTo>
                      <a:pt x="284813" y="119922"/>
                    </a:lnTo>
                    <a:lnTo>
                      <a:pt x="329783" y="119922"/>
                    </a:lnTo>
                    <a:lnTo>
                      <a:pt x="329783" y="349771"/>
                    </a:lnTo>
                    <a:lnTo>
                      <a:pt x="0" y="348989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5494521" y="4879298"/>
                <a:ext cx="279815" cy="7020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024174" y="4879298"/>
                <a:ext cx="279815" cy="7020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6565693" y="4879298"/>
                <a:ext cx="279815" cy="7020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69" name="Straight Arrow Connector 68"/>
          <p:cNvCxnSpPr>
            <a:stCxn id="49" idx="3"/>
            <a:endCxn id="48" idx="1"/>
          </p:cNvCxnSpPr>
          <p:nvPr/>
        </p:nvCxnSpPr>
        <p:spPr>
          <a:xfrm flipV="1">
            <a:off x="2116460" y="3655839"/>
            <a:ext cx="857473" cy="24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5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ESTMAP_ESGC_2016\BACKUP_DOCS\DATABASE_REPORT\EU_DATA_REPORTS\EU_WP3_CONTRIB_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69" y="668347"/>
            <a:ext cx="4727142" cy="513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17"/>
          <p:cNvSpPr txBox="1"/>
          <p:nvPr/>
        </p:nvSpPr>
        <p:spPr>
          <a:xfrm>
            <a:off x="3293351" y="143484"/>
            <a:ext cx="297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 smtClean="0"/>
              <a:t>Subsurface</a:t>
            </a:r>
            <a:r>
              <a:rPr lang="nl-NL" sz="2000" b="1" dirty="0" smtClean="0"/>
              <a:t> data </a:t>
            </a:r>
            <a:r>
              <a:rPr lang="nl-NL" sz="2000" b="1" dirty="0" err="1" smtClean="0"/>
              <a:t>collection</a:t>
            </a:r>
            <a:endParaRPr lang="nl-NL" sz="2200" b="1" dirty="0"/>
          </a:p>
        </p:txBody>
      </p:sp>
      <p:pic>
        <p:nvPicPr>
          <p:cNvPr id="12291" name="Picture 3" descr="\\tsn.tno.nl\data\Projects\060\1\14053\Kluis\50-Website\images\logo_egs_ene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77" y="5409364"/>
            <a:ext cx="2928287" cy="78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1081731" y="135896"/>
            <a:ext cx="773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Geographical energy storage database</a:t>
            </a:r>
          </a:p>
        </p:txBody>
      </p:sp>
      <p:sp>
        <p:nvSpPr>
          <p:cNvPr id="32" name="Rechthoek 31"/>
          <p:cNvSpPr/>
          <p:nvPr/>
        </p:nvSpPr>
        <p:spPr>
          <a:xfrm>
            <a:off x="1440465" y="549359"/>
            <a:ext cx="67971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&gt; 4200 </a:t>
            </a:r>
            <a:r>
              <a:rPr lang="en-GB" sz="1600" dirty="0"/>
              <a:t>potential and proven natural energy storage </a:t>
            </a:r>
            <a:r>
              <a:rPr lang="en-GB" sz="1600" dirty="0" smtClean="0"/>
              <a:t>capacities</a:t>
            </a:r>
            <a:endParaRPr lang="en-GB" sz="1600" dirty="0"/>
          </a:p>
        </p:txBody>
      </p:sp>
      <p:sp>
        <p:nvSpPr>
          <p:cNvPr id="33" name="Rechthoek 32"/>
          <p:cNvSpPr/>
          <p:nvPr/>
        </p:nvSpPr>
        <p:spPr>
          <a:xfrm>
            <a:off x="1440465" y="879437"/>
            <a:ext cx="69495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&gt; 700 </a:t>
            </a:r>
            <a:r>
              <a:rPr lang="en-GB" sz="1600" dirty="0"/>
              <a:t>planned and developed energy storage facilities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792" y="1313894"/>
            <a:ext cx="4137600" cy="449168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0768" y="1313894"/>
            <a:ext cx="3460422" cy="24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vak 1"/>
          <p:cNvSpPr txBox="1"/>
          <p:nvPr/>
        </p:nvSpPr>
        <p:spPr>
          <a:xfrm>
            <a:off x="7342922" y="1223312"/>
            <a:ext cx="147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 smtClean="0"/>
              <a:t>Number</a:t>
            </a:r>
            <a:r>
              <a:rPr lang="nl-NL" sz="1200" dirty="0" smtClean="0"/>
              <a:t> of </a:t>
            </a:r>
            <a:r>
              <a:rPr lang="nl-NL" sz="1200" dirty="0" err="1" smtClean="0"/>
              <a:t>potential</a:t>
            </a:r>
            <a:r>
              <a:rPr lang="nl-NL" sz="1200" dirty="0" smtClean="0"/>
              <a:t> storage sites</a:t>
            </a:r>
            <a:endParaRPr lang="nl-NL" sz="1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516519" y="4157221"/>
            <a:ext cx="2608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Web-GIS </a:t>
            </a:r>
            <a:r>
              <a:rPr lang="cs-CZ" dirty="0" err="1" smtClean="0"/>
              <a:t>version</a:t>
            </a:r>
            <a:r>
              <a:rPr lang="cs-CZ" dirty="0" smtClean="0"/>
              <a:t> </a:t>
            </a:r>
            <a:r>
              <a:rPr lang="cs-CZ" dirty="0" err="1" smtClean="0"/>
              <a:t>available</a:t>
            </a:r>
            <a:endParaRPr lang="cs-CZ" dirty="0" smtClean="0"/>
          </a:p>
          <a:p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www.estmap.eu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05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3924</TotalTime>
  <Words>914</Words>
  <Application>Microsoft Office PowerPoint</Application>
  <PresentationFormat>Předvádění na obrazovce (4:3)</PresentationFormat>
  <Paragraphs>199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Aharoni</vt:lpstr>
      <vt:lpstr>Arial</vt:lpstr>
      <vt:lpstr>Arial Black</vt:lpstr>
      <vt:lpstr>Calibri</vt:lpstr>
      <vt:lpstr>Office-thema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Serge van Gessel</dc:creator>
  <cp:lastModifiedBy>Vít Hladík</cp:lastModifiedBy>
  <cp:revision>181</cp:revision>
  <dcterms:created xsi:type="dcterms:W3CDTF">2016-09-18T07:58:47Z</dcterms:created>
  <dcterms:modified xsi:type="dcterms:W3CDTF">2019-12-02T12:34:14Z</dcterms:modified>
</cp:coreProperties>
</file>