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66" r:id="rId2"/>
    <p:sldId id="507" r:id="rId3"/>
    <p:sldId id="479" r:id="rId4"/>
    <p:sldId id="478" r:id="rId5"/>
    <p:sldId id="503" r:id="rId6"/>
    <p:sldId id="476" r:id="rId7"/>
    <p:sldId id="456" r:id="rId8"/>
    <p:sldId id="427" r:id="rId9"/>
    <p:sldId id="457" r:id="rId10"/>
    <p:sldId id="481" r:id="rId11"/>
    <p:sldId id="430" r:id="rId12"/>
    <p:sldId id="488" r:id="rId13"/>
    <p:sldId id="487" r:id="rId14"/>
    <p:sldId id="471" r:id="rId15"/>
    <p:sldId id="495" r:id="rId16"/>
    <p:sldId id="504" r:id="rId17"/>
    <p:sldId id="505" r:id="rId18"/>
    <p:sldId id="502" r:id="rId19"/>
    <p:sldId id="506" r:id="rId20"/>
    <p:sldId id="408" r:id="rId21"/>
    <p:sldId id="494" r:id="rId22"/>
    <p:sldId id="486" r:id="rId23"/>
    <p:sldId id="492" r:id="rId24"/>
    <p:sldId id="458" r:id="rId25"/>
  </p:sldIdLst>
  <p:sldSz cx="9144000" cy="5143500" type="screen16x9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5507">
          <p15:clr>
            <a:srgbClr val="A4A3A4"/>
          </p15:clr>
        </p15:guide>
        <p15:guide id="4" pos="27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ssel, S.F. (Serge) van" initials="GS(v" lastIdx="2" clrIdx="0">
    <p:extLst>
      <p:ext uri="{19B8F6BF-5375-455C-9EA6-DF929625EA0E}">
        <p15:presenceInfo xmlns:p15="http://schemas.microsoft.com/office/powerpoint/2012/main" userId="S-1-5-21-1104492580-2141259050-3462381582-83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EBF1"/>
    <a:srgbClr val="009900"/>
    <a:srgbClr val="080808"/>
    <a:srgbClr val="C6DBE7"/>
    <a:srgbClr val="F5969F"/>
    <a:srgbClr val="3A79A7"/>
    <a:srgbClr val="CA0020"/>
    <a:srgbClr val="000000"/>
    <a:srgbClr val="67A9CF"/>
    <a:srgbClr val="ED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5268" autoAdjust="0"/>
  </p:normalViewPr>
  <p:slideViewPr>
    <p:cSldViewPr snapToGrid="0" snapToObjects="1">
      <p:cViewPr varScale="1">
        <p:scale>
          <a:sx n="109" d="100"/>
          <a:sy n="109" d="100"/>
        </p:scale>
        <p:origin x="523" y="96"/>
      </p:cViewPr>
      <p:guideLst>
        <p:guide orient="horz" pos="1620"/>
        <p:guide pos="2880"/>
        <p:guide pos="5507"/>
        <p:guide pos="27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Subsurface Energy Storage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/>
              <a:t>Gessel, S.F. (Serge) van</a:t>
            </a:r>
          </a:p>
        </p:txBody>
      </p:sp>
      <p:sp>
        <p:nvSpPr>
          <p:cNvPr id="5" name="Tijdelijke aanduiding voor dianummer 4" hidden="1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F07F6-6E14-D248-825A-817D385E6D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7981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Subsurface Energy Storage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nl-NL"/>
              <a:t>08 June 2018</a:t>
            </a:r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nl-NL"/>
              <a:t>Gessel, S.F. (Serge) van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4D591-63B3-884E-AA10-ECC4233D929E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43240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 userDrawn="1"/>
        </p:nvGrpSpPr>
        <p:grpSpPr>
          <a:xfrm>
            <a:off x="713399" y="1344920"/>
            <a:ext cx="58382" cy="2033280"/>
            <a:chOff x="713399" y="1344920"/>
            <a:chExt cx="58382" cy="2033280"/>
          </a:xfrm>
        </p:grpSpPr>
        <p:pic>
          <p:nvPicPr>
            <p:cNvPr id="5" name="Afbeelding 4" descr="timeline_pijl_wi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99" y="1344920"/>
              <a:ext cx="58382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545"/>
            <a:ext cx="9144000" cy="38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12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66" y="1344920"/>
            <a:ext cx="57847" cy="213591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 userDrawn="1"/>
        </p:nvCxnSpPr>
        <p:spPr>
          <a:xfrm flipV="1">
            <a:off x="728639" y="1651000"/>
            <a:ext cx="0" cy="172720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Rechthoek 5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479395"/>
            <a:ext cx="9143993" cy="115869"/>
          </a:xfrm>
          <a:prstGeom prst="rect">
            <a:avLst/>
          </a:prstGeom>
        </p:spPr>
      </p:pic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8676000" y="4932001"/>
            <a:ext cx="69230" cy="1439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0749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_Tar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 userDrawn="1"/>
        </p:nvSpPr>
        <p:spPr>
          <a:xfrm>
            <a:off x="0" y="4873481"/>
            <a:ext cx="9144000" cy="2709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63"/>
          <a:stretch/>
        </p:blipFill>
        <p:spPr>
          <a:xfrm>
            <a:off x="-1" y="-3117"/>
            <a:ext cx="9144000" cy="168586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800" y="900000"/>
            <a:ext cx="8229600" cy="7200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7168896" y="4867200"/>
            <a:ext cx="1556004" cy="1692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08 June 2018</a:t>
            </a: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>
          <a:xfrm>
            <a:off x="423136" y="4867994"/>
            <a:ext cx="4148864" cy="16840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Subsurface Energy Storage</a:t>
            </a: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>
          <a:xfrm>
            <a:off x="423136" y="4867994"/>
            <a:ext cx="4148864" cy="168406"/>
          </a:xfrm>
          <a:prstGeom prst="rect">
            <a:avLst/>
          </a:prstGeom>
        </p:spPr>
        <p:txBody>
          <a:bodyPr/>
          <a:lstStyle/>
          <a:p>
            <a:fld id="{60A1B602-CD3E-AC41-8242-DD367490E7D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423863" y="1682750"/>
            <a:ext cx="8301037" cy="318452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1" name="Tijdelijke aanduiding voor afbeelding 8"/>
          <p:cNvSpPr>
            <a:spLocks noGrp="1"/>
          </p:cNvSpPr>
          <p:nvPr>
            <p:ph type="pic" sz="quarter" idx="14"/>
          </p:nvPr>
        </p:nvSpPr>
        <p:spPr>
          <a:xfrm>
            <a:off x="8778410" y="4910400"/>
            <a:ext cx="69230" cy="1439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3" name="Rechthoek 2"/>
          <p:cNvSpPr/>
          <p:nvPr userDrawn="1"/>
        </p:nvSpPr>
        <p:spPr>
          <a:xfrm>
            <a:off x="-7200" y="1682750"/>
            <a:ext cx="9158400" cy="3190731"/>
          </a:xfrm>
          <a:prstGeom prst="rect">
            <a:avLst/>
          </a:prstGeom>
          <a:noFill/>
          <a:ln w="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753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Navigation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Afbeelding 7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8"/>
            <a:ext cx="9143999" cy="5149735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413305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23" y="896184"/>
            <a:ext cx="30314" cy="110356"/>
          </a:xfrm>
          <a:prstGeom prst="rect">
            <a:avLst/>
          </a:prstGeom>
        </p:spPr>
      </p:pic>
      <p:sp>
        <p:nvSpPr>
          <p:cNvPr id="155" name="Tijdelijke aanduiding voor dianummer 5"/>
          <p:cNvSpPr>
            <a:spLocks noGrp="1"/>
          </p:cNvSpPr>
          <p:nvPr userDrawn="1">
            <p:ph type="sldNum" sz="quarter" idx="4"/>
          </p:nvPr>
        </p:nvSpPr>
        <p:spPr>
          <a:xfrm>
            <a:off x="423136" y="4867994"/>
            <a:ext cx="271098" cy="1689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5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58" name="Tijdelijke aanduiding voor afbeelding 157"/>
          <p:cNvSpPr>
            <a:spLocks noGrp="1"/>
          </p:cNvSpPr>
          <p:nvPr>
            <p:ph type="pic" sz="quarter" idx="10"/>
          </p:nvPr>
        </p:nvSpPr>
        <p:spPr>
          <a:xfrm>
            <a:off x="491373" y="1365250"/>
            <a:ext cx="1040400" cy="563563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60" name="Tijdelijke aanduiding voor tekst 159"/>
          <p:cNvSpPr>
            <a:spLocks noGrp="1"/>
          </p:cNvSpPr>
          <p:nvPr>
            <p:ph type="body" sz="quarter" idx="11" hasCustomPrompt="1"/>
          </p:nvPr>
        </p:nvSpPr>
        <p:spPr>
          <a:xfrm>
            <a:off x="492125" y="877135"/>
            <a:ext cx="100012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161" name="Rechthoek 160"/>
          <p:cNvSpPr/>
          <p:nvPr userDrawn="1"/>
        </p:nvSpPr>
        <p:spPr>
          <a:xfrm>
            <a:off x="7535465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2" name="Afbeelding 16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58" y="896184"/>
            <a:ext cx="30314" cy="110356"/>
          </a:xfrm>
          <a:prstGeom prst="rect">
            <a:avLst/>
          </a:prstGeom>
        </p:spPr>
      </p:pic>
      <p:sp>
        <p:nvSpPr>
          <p:cNvPr id="163" name="Tijdelijke aanduiding voor afbeelding 157"/>
          <p:cNvSpPr>
            <a:spLocks noGrp="1"/>
          </p:cNvSpPr>
          <p:nvPr>
            <p:ph type="pic" sz="quarter" idx="12"/>
          </p:nvPr>
        </p:nvSpPr>
        <p:spPr>
          <a:xfrm>
            <a:off x="7616708" y="1365250"/>
            <a:ext cx="1040400" cy="563563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64" name="Tijdelijke aanduiding voor tekst 159"/>
          <p:cNvSpPr>
            <a:spLocks noGrp="1"/>
          </p:cNvSpPr>
          <p:nvPr>
            <p:ph type="body" sz="quarter" idx="13" hasCustomPrompt="1"/>
          </p:nvPr>
        </p:nvSpPr>
        <p:spPr>
          <a:xfrm>
            <a:off x="7617460" y="877135"/>
            <a:ext cx="100012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165" name="Rechthoek 164"/>
          <p:cNvSpPr/>
          <p:nvPr userDrawn="1"/>
        </p:nvSpPr>
        <p:spPr>
          <a:xfrm>
            <a:off x="1837737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6" name="Afbeelding 16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23" y="896184"/>
            <a:ext cx="30314" cy="110356"/>
          </a:xfrm>
          <a:prstGeom prst="rect">
            <a:avLst/>
          </a:prstGeom>
        </p:spPr>
      </p:pic>
      <p:sp>
        <p:nvSpPr>
          <p:cNvPr id="167" name="Tijdelijke aanduiding voor afbeelding 157"/>
          <p:cNvSpPr>
            <a:spLocks noGrp="1"/>
          </p:cNvSpPr>
          <p:nvPr>
            <p:ph type="pic" sz="quarter" idx="14"/>
          </p:nvPr>
        </p:nvSpPr>
        <p:spPr>
          <a:xfrm>
            <a:off x="1913773" y="1365250"/>
            <a:ext cx="1040400" cy="563563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68" name="Tijdelijke aanduiding voor tekst 159"/>
          <p:cNvSpPr>
            <a:spLocks noGrp="1"/>
          </p:cNvSpPr>
          <p:nvPr>
            <p:ph type="body" sz="quarter" idx="15" hasCustomPrompt="1"/>
          </p:nvPr>
        </p:nvSpPr>
        <p:spPr>
          <a:xfrm>
            <a:off x="1914525" y="877135"/>
            <a:ext cx="100012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169" name="Rechthoek 168"/>
          <p:cNvSpPr/>
          <p:nvPr userDrawn="1"/>
        </p:nvSpPr>
        <p:spPr>
          <a:xfrm>
            <a:off x="3262169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0" name="Afbeelding 16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39" y="896184"/>
            <a:ext cx="30314" cy="110356"/>
          </a:xfrm>
          <a:prstGeom prst="rect">
            <a:avLst/>
          </a:prstGeom>
        </p:spPr>
      </p:pic>
      <p:sp>
        <p:nvSpPr>
          <p:cNvPr id="171" name="Tijdelijke aanduiding voor afbeelding 157"/>
          <p:cNvSpPr>
            <a:spLocks noGrp="1"/>
          </p:cNvSpPr>
          <p:nvPr>
            <p:ph type="pic" sz="quarter" idx="16"/>
          </p:nvPr>
        </p:nvSpPr>
        <p:spPr>
          <a:xfrm>
            <a:off x="3336489" y="1365250"/>
            <a:ext cx="1040400" cy="563563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72" name="Tijdelijke aanduiding voor tekst 159"/>
          <p:cNvSpPr>
            <a:spLocks noGrp="1"/>
          </p:cNvSpPr>
          <p:nvPr>
            <p:ph type="body" sz="quarter" idx="17" hasCustomPrompt="1"/>
          </p:nvPr>
        </p:nvSpPr>
        <p:spPr>
          <a:xfrm>
            <a:off x="3337241" y="877135"/>
            <a:ext cx="100012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173" name="Rechthoek 172"/>
          <p:cNvSpPr/>
          <p:nvPr userDrawn="1"/>
        </p:nvSpPr>
        <p:spPr>
          <a:xfrm>
            <a:off x="4686601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4" name="Afbeelding 17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3" y="896184"/>
            <a:ext cx="30314" cy="110356"/>
          </a:xfrm>
          <a:prstGeom prst="rect">
            <a:avLst/>
          </a:prstGeom>
        </p:spPr>
      </p:pic>
      <p:sp>
        <p:nvSpPr>
          <p:cNvPr id="175" name="Tijdelijke aanduiding voor afbeelding 157"/>
          <p:cNvSpPr>
            <a:spLocks noGrp="1"/>
          </p:cNvSpPr>
          <p:nvPr>
            <p:ph type="pic" sz="quarter" idx="18"/>
          </p:nvPr>
        </p:nvSpPr>
        <p:spPr>
          <a:xfrm>
            <a:off x="4761113" y="1365250"/>
            <a:ext cx="1040400" cy="563563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76" name="Tijdelijke aanduiding voor tekst 159"/>
          <p:cNvSpPr>
            <a:spLocks noGrp="1"/>
          </p:cNvSpPr>
          <p:nvPr>
            <p:ph type="body" sz="quarter" idx="19" hasCustomPrompt="1"/>
          </p:nvPr>
        </p:nvSpPr>
        <p:spPr>
          <a:xfrm>
            <a:off x="4761865" y="877135"/>
            <a:ext cx="100012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177" name="Rechthoek 176"/>
          <p:cNvSpPr/>
          <p:nvPr userDrawn="1"/>
        </p:nvSpPr>
        <p:spPr>
          <a:xfrm>
            <a:off x="6111033" y="819927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8" name="Afbeelding 17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33" y="896184"/>
            <a:ext cx="30314" cy="110356"/>
          </a:xfrm>
          <a:prstGeom prst="rect">
            <a:avLst/>
          </a:prstGeom>
        </p:spPr>
      </p:pic>
      <p:sp>
        <p:nvSpPr>
          <p:cNvPr id="179" name="Tijdelijke aanduiding voor afbeelding 157"/>
          <p:cNvSpPr>
            <a:spLocks noGrp="1"/>
          </p:cNvSpPr>
          <p:nvPr>
            <p:ph type="pic" sz="quarter" idx="20"/>
          </p:nvPr>
        </p:nvSpPr>
        <p:spPr>
          <a:xfrm>
            <a:off x="6184783" y="1365250"/>
            <a:ext cx="1040400" cy="563563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80" name="Tijdelijke aanduiding voor tekst 159"/>
          <p:cNvSpPr>
            <a:spLocks noGrp="1"/>
          </p:cNvSpPr>
          <p:nvPr>
            <p:ph type="body" sz="quarter" idx="21" hasCustomPrompt="1"/>
          </p:nvPr>
        </p:nvSpPr>
        <p:spPr>
          <a:xfrm>
            <a:off x="6185535" y="877135"/>
            <a:ext cx="100012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181" name="Rechthoek 180"/>
          <p:cNvSpPr/>
          <p:nvPr userDrawn="1"/>
        </p:nvSpPr>
        <p:spPr>
          <a:xfrm>
            <a:off x="413305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2" name="Afbeelding 18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23" y="2259070"/>
            <a:ext cx="30314" cy="110356"/>
          </a:xfrm>
          <a:prstGeom prst="rect">
            <a:avLst/>
          </a:prstGeom>
        </p:spPr>
      </p:pic>
      <p:sp>
        <p:nvSpPr>
          <p:cNvPr id="183" name="Tijdelijke aanduiding voor afbeelding 157"/>
          <p:cNvSpPr>
            <a:spLocks noGrp="1"/>
          </p:cNvSpPr>
          <p:nvPr>
            <p:ph type="pic" sz="quarter" idx="22"/>
          </p:nvPr>
        </p:nvSpPr>
        <p:spPr>
          <a:xfrm>
            <a:off x="491373" y="2728136"/>
            <a:ext cx="1040400" cy="563563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84" name="Tijdelijke aanduiding voor tekst 159"/>
          <p:cNvSpPr>
            <a:spLocks noGrp="1"/>
          </p:cNvSpPr>
          <p:nvPr>
            <p:ph type="body" sz="quarter" idx="23" hasCustomPrompt="1"/>
          </p:nvPr>
        </p:nvSpPr>
        <p:spPr>
          <a:xfrm>
            <a:off x="492125" y="2240021"/>
            <a:ext cx="100012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185" name="Rechthoek 184"/>
          <p:cNvSpPr/>
          <p:nvPr userDrawn="1"/>
        </p:nvSpPr>
        <p:spPr>
          <a:xfrm>
            <a:off x="7535465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86" name="Afbeelding 18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58" y="2259070"/>
            <a:ext cx="30314" cy="110356"/>
          </a:xfrm>
          <a:prstGeom prst="rect">
            <a:avLst/>
          </a:prstGeom>
        </p:spPr>
      </p:pic>
      <p:sp>
        <p:nvSpPr>
          <p:cNvPr id="187" name="Tijdelijke aanduiding voor afbeelding 157"/>
          <p:cNvSpPr>
            <a:spLocks noGrp="1"/>
          </p:cNvSpPr>
          <p:nvPr>
            <p:ph type="pic" sz="quarter" idx="24"/>
          </p:nvPr>
        </p:nvSpPr>
        <p:spPr>
          <a:xfrm>
            <a:off x="7616708" y="2728136"/>
            <a:ext cx="1040400" cy="563563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88" name="Tijdelijke aanduiding voor tekst 159"/>
          <p:cNvSpPr>
            <a:spLocks noGrp="1"/>
          </p:cNvSpPr>
          <p:nvPr>
            <p:ph type="body" sz="quarter" idx="25" hasCustomPrompt="1"/>
          </p:nvPr>
        </p:nvSpPr>
        <p:spPr>
          <a:xfrm>
            <a:off x="7617460" y="2240021"/>
            <a:ext cx="100012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189" name="Rechthoek 188"/>
          <p:cNvSpPr/>
          <p:nvPr userDrawn="1"/>
        </p:nvSpPr>
        <p:spPr>
          <a:xfrm>
            <a:off x="1837737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90" name="Afbeelding 18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23" y="2259070"/>
            <a:ext cx="30314" cy="110356"/>
          </a:xfrm>
          <a:prstGeom prst="rect">
            <a:avLst/>
          </a:prstGeom>
        </p:spPr>
      </p:pic>
      <p:sp>
        <p:nvSpPr>
          <p:cNvPr id="191" name="Tijdelijke aanduiding voor afbeelding 157"/>
          <p:cNvSpPr>
            <a:spLocks noGrp="1"/>
          </p:cNvSpPr>
          <p:nvPr>
            <p:ph type="pic" sz="quarter" idx="26"/>
          </p:nvPr>
        </p:nvSpPr>
        <p:spPr>
          <a:xfrm>
            <a:off x="1913773" y="2728136"/>
            <a:ext cx="1040400" cy="563563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92" name="Tijdelijke aanduiding voor tekst 159"/>
          <p:cNvSpPr>
            <a:spLocks noGrp="1"/>
          </p:cNvSpPr>
          <p:nvPr>
            <p:ph type="body" sz="quarter" idx="27" hasCustomPrompt="1"/>
          </p:nvPr>
        </p:nvSpPr>
        <p:spPr>
          <a:xfrm>
            <a:off x="1914525" y="2240021"/>
            <a:ext cx="100012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193" name="Rechthoek 192"/>
          <p:cNvSpPr/>
          <p:nvPr userDrawn="1"/>
        </p:nvSpPr>
        <p:spPr>
          <a:xfrm>
            <a:off x="3262169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94" name="Afbeelding 19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39" y="2259070"/>
            <a:ext cx="30314" cy="110356"/>
          </a:xfrm>
          <a:prstGeom prst="rect">
            <a:avLst/>
          </a:prstGeom>
        </p:spPr>
      </p:pic>
      <p:sp>
        <p:nvSpPr>
          <p:cNvPr id="195" name="Tijdelijke aanduiding voor afbeelding 157"/>
          <p:cNvSpPr>
            <a:spLocks noGrp="1"/>
          </p:cNvSpPr>
          <p:nvPr>
            <p:ph type="pic" sz="quarter" idx="28"/>
          </p:nvPr>
        </p:nvSpPr>
        <p:spPr>
          <a:xfrm>
            <a:off x="3336489" y="2728136"/>
            <a:ext cx="1040400" cy="563563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96" name="Tijdelijke aanduiding voor tekst 159"/>
          <p:cNvSpPr>
            <a:spLocks noGrp="1"/>
          </p:cNvSpPr>
          <p:nvPr>
            <p:ph type="body" sz="quarter" idx="29" hasCustomPrompt="1"/>
          </p:nvPr>
        </p:nvSpPr>
        <p:spPr>
          <a:xfrm>
            <a:off x="3337241" y="2240021"/>
            <a:ext cx="100012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197" name="Rechthoek 196"/>
          <p:cNvSpPr/>
          <p:nvPr userDrawn="1"/>
        </p:nvSpPr>
        <p:spPr>
          <a:xfrm>
            <a:off x="4686601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98" name="Afbeelding 19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3" y="2259070"/>
            <a:ext cx="30314" cy="110356"/>
          </a:xfrm>
          <a:prstGeom prst="rect">
            <a:avLst/>
          </a:prstGeom>
        </p:spPr>
      </p:pic>
      <p:sp>
        <p:nvSpPr>
          <p:cNvPr id="199" name="Tijdelijke aanduiding voor afbeelding 157"/>
          <p:cNvSpPr>
            <a:spLocks noGrp="1"/>
          </p:cNvSpPr>
          <p:nvPr>
            <p:ph type="pic" sz="quarter" idx="30"/>
          </p:nvPr>
        </p:nvSpPr>
        <p:spPr>
          <a:xfrm>
            <a:off x="4761113" y="2728136"/>
            <a:ext cx="1040400" cy="563563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00" name="Tijdelijke aanduiding voor tekst 159"/>
          <p:cNvSpPr>
            <a:spLocks noGrp="1"/>
          </p:cNvSpPr>
          <p:nvPr>
            <p:ph type="body" sz="quarter" idx="31" hasCustomPrompt="1"/>
          </p:nvPr>
        </p:nvSpPr>
        <p:spPr>
          <a:xfrm>
            <a:off x="4761865" y="2240021"/>
            <a:ext cx="100012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201" name="Rechthoek 200"/>
          <p:cNvSpPr/>
          <p:nvPr userDrawn="1"/>
        </p:nvSpPr>
        <p:spPr>
          <a:xfrm>
            <a:off x="6111033" y="218281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2" name="Afbeelding 20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33" y="2259070"/>
            <a:ext cx="30314" cy="110356"/>
          </a:xfrm>
          <a:prstGeom prst="rect">
            <a:avLst/>
          </a:prstGeom>
        </p:spPr>
      </p:pic>
      <p:sp>
        <p:nvSpPr>
          <p:cNvPr id="203" name="Tijdelijke aanduiding voor afbeelding 157"/>
          <p:cNvSpPr>
            <a:spLocks noGrp="1"/>
          </p:cNvSpPr>
          <p:nvPr>
            <p:ph type="pic" sz="quarter" idx="32"/>
          </p:nvPr>
        </p:nvSpPr>
        <p:spPr>
          <a:xfrm>
            <a:off x="6184783" y="2728136"/>
            <a:ext cx="1040400" cy="563563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04" name="Tijdelijke aanduiding voor tekst 159"/>
          <p:cNvSpPr>
            <a:spLocks noGrp="1"/>
          </p:cNvSpPr>
          <p:nvPr>
            <p:ph type="body" sz="quarter" idx="33" hasCustomPrompt="1"/>
          </p:nvPr>
        </p:nvSpPr>
        <p:spPr>
          <a:xfrm>
            <a:off x="6185535" y="2240021"/>
            <a:ext cx="100012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205" name="Rechthoek 204"/>
          <p:cNvSpPr/>
          <p:nvPr userDrawn="1"/>
        </p:nvSpPr>
        <p:spPr>
          <a:xfrm>
            <a:off x="413305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6" name="Afbeelding 20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23" y="3616630"/>
            <a:ext cx="30314" cy="110356"/>
          </a:xfrm>
          <a:prstGeom prst="rect">
            <a:avLst/>
          </a:prstGeom>
        </p:spPr>
      </p:pic>
      <p:sp>
        <p:nvSpPr>
          <p:cNvPr id="207" name="Tijdelijke aanduiding voor afbeelding 157"/>
          <p:cNvSpPr>
            <a:spLocks noGrp="1"/>
          </p:cNvSpPr>
          <p:nvPr>
            <p:ph type="pic" sz="quarter" idx="34"/>
          </p:nvPr>
        </p:nvSpPr>
        <p:spPr>
          <a:xfrm>
            <a:off x="491373" y="4085696"/>
            <a:ext cx="1040400" cy="563563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08" name="Tijdelijke aanduiding voor tekst 159"/>
          <p:cNvSpPr>
            <a:spLocks noGrp="1"/>
          </p:cNvSpPr>
          <p:nvPr>
            <p:ph type="body" sz="quarter" idx="35" hasCustomPrompt="1"/>
          </p:nvPr>
        </p:nvSpPr>
        <p:spPr>
          <a:xfrm>
            <a:off x="492125" y="3597581"/>
            <a:ext cx="100012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209" name="Rechthoek 208"/>
          <p:cNvSpPr/>
          <p:nvPr userDrawn="1"/>
        </p:nvSpPr>
        <p:spPr>
          <a:xfrm>
            <a:off x="7535465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0" name="Afbeelding 20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58" y="3616630"/>
            <a:ext cx="30314" cy="110356"/>
          </a:xfrm>
          <a:prstGeom prst="rect">
            <a:avLst/>
          </a:prstGeom>
        </p:spPr>
      </p:pic>
      <p:sp>
        <p:nvSpPr>
          <p:cNvPr id="211" name="Tijdelijke aanduiding voor afbeelding 157"/>
          <p:cNvSpPr>
            <a:spLocks noGrp="1"/>
          </p:cNvSpPr>
          <p:nvPr>
            <p:ph type="pic" sz="quarter" idx="36"/>
          </p:nvPr>
        </p:nvSpPr>
        <p:spPr>
          <a:xfrm>
            <a:off x="7616708" y="4085696"/>
            <a:ext cx="1040400" cy="563563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12" name="Tijdelijke aanduiding voor tekst 159"/>
          <p:cNvSpPr>
            <a:spLocks noGrp="1"/>
          </p:cNvSpPr>
          <p:nvPr>
            <p:ph type="body" sz="quarter" idx="37" hasCustomPrompt="1"/>
          </p:nvPr>
        </p:nvSpPr>
        <p:spPr>
          <a:xfrm>
            <a:off x="7617460" y="3597581"/>
            <a:ext cx="100012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213" name="Rechthoek 212"/>
          <p:cNvSpPr/>
          <p:nvPr userDrawn="1"/>
        </p:nvSpPr>
        <p:spPr>
          <a:xfrm>
            <a:off x="1837737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4" name="Afbeelding 2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23" y="3616630"/>
            <a:ext cx="30314" cy="110356"/>
          </a:xfrm>
          <a:prstGeom prst="rect">
            <a:avLst/>
          </a:prstGeom>
        </p:spPr>
      </p:pic>
      <p:sp>
        <p:nvSpPr>
          <p:cNvPr id="215" name="Tijdelijke aanduiding voor afbeelding 157"/>
          <p:cNvSpPr>
            <a:spLocks noGrp="1"/>
          </p:cNvSpPr>
          <p:nvPr>
            <p:ph type="pic" sz="quarter" idx="38"/>
          </p:nvPr>
        </p:nvSpPr>
        <p:spPr>
          <a:xfrm>
            <a:off x="1913773" y="4085696"/>
            <a:ext cx="1040400" cy="563563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16" name="Tijdelijke aanduiding voor tekst 159"/>
          <p:cNvSpPr>
            <a:spLocks noGrp="1"/>
          </p:cNvSpPr>
          <p:nvPr>
            <p:ph type="body" sz="quarter" idx="39" hasCustomPrompt="1"/>
          </p:nvPr>
        </p:nvSpPr>
        <p:spPr>
          <a:xfrm>
            <a:off x="1914525" y="3597581"/>
            <a:ext cx="100012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217" name="Rechthoek 216"/>
          <p:cNvSpPr/>
          <p:nvPr userDrawn="1"/>
        </p:nvSpPr>
        <p:spPr>
          <a:xfrm>
            <a:off x="3262169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18" name="Afbeelding 2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39" y="3616630"/>
            <a:ext cx="30314" cy="110356"/>
          </a:xfrm>
          <a:prstGeom prst="rect">
            <a:avLst/>
          </a:prstGeom>
        </p:spPr>
      </p:pic>
      <p:sp>
        <p:nvSpPr>
          <p:cNvPr id="219" name="Tijdelijke aanduiding voor afbeelding 157"/>
          <p:cNvSpPr>
            <a:spLocks noGrp="1"/>
          </p:cNvSpPr>
          <p:nvPr>
            <p:ph type="pic" sz="quarter" idx="40"/>
          </p:nvPr>
        </p:nvSpPr>
        <p:spPr>
          <a:xfrm>
            <a:off x="3336489" y="4085696"/>
            <a:ext cx="1040400" cy="563563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20" name="Tijdelijke aanduiding voor tekst 159"/>
          <p:cNvSpPr>
            <a:spLocks noGrp="1"/>
          </p:cNvSpPr>
          <p:nvPr>
            <p:ph type="body" sz="quarter" idx="41" hasCustomPrompt="1"/>
          </p:nvPr>
        </p:nvSpPr>
        <p:spPr>
          <a:xfrm>
            <a:off x="3337241" y="3597581"/>
            <a:ext cx="100012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221" name="Rechthoek 220"/>
          <p:cNvSpPr/>
          <p:nvPr userDrawn="1"/>
        </p:nvSpPr>
        <p:spPr>
          <a:xfrm>
            <a:off x="4686601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2" name="Afbeelding 2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63" y="3616630"/>
            <a:ext cx="30314" cy="110356"/>
          </a:xfrm>
          <a:prstGeom prst="rect">
            <a:avLst/>
          </a:prstGeom>
        </p:spPr>
      </p:pic>
      <p:sp>
        <p:nvSpPr>
          <p:cNvPr id="223" name="Tijdelijke aanduiding voor afbeelding 157"/>
          <p:cNvSpPr>
            <a:spLocks noGrp="1"/>
          </p:cNvSpPr>
          <p:nvPr>
            <p:ph type="pic" sz="quarter" idx="42"/>
          </p:nvPr>
        </p:nvSpPr>
        <p:spPr>
          <a:xfrm>
            <a:off x="4761113" y="4085696"/>
            <a:ext cx="1040400" cy="563563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24" name="Tijdelijke aanduiding voor tekst 159"/>
          <p:cNvSpPr>
            <a:spLocks noGrp="1"/>
          </p:cNvSpPr>
          <p:nvPr>
            <p:ph type="body" sz="quarter" idx="43" hasCustomPrompt="1"/>
          </p:nvPr>
        </p:nvSpPr>
        <p:spPr>
          <a:xfrm>
            <a:off x="4761865" y="3597581"/>
            <a:ext cx="100012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225" name="Rechthoek 224"/>
          <p:cNvSpPr/>
          <p:nvPr userDrawn="1"/>
        </p:nvSpPr>
        <p:spPr>
          <a:xfrm>
            <a:off x="6111033" y="3540373"/>
            <a:ext cx="1194116" cy="1179760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6" name="Afbeelding 22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33" y="3616630"/>
            <a:ext cx="30314" cy="110356"/>
          </a:xfrm>
          <a:prstGeom prst="rect">
            <a:avLst/>
          </a:prstGeom>
        </p:spPr>
      </p:pic>
      <p:sp>
        <p:nvSpPr>
          <p:cNvPr id="227" name="Tijdelijke aanduiding voor afbeelding 157"/>
          <p:cNvSpPr>
            <a:spLocks noGrp="1"/>
          </p:cNvSpPr>
          <p:nvPr>
            <p:ph type="pic" sz="quarter" idx="44"/>
          </p:nvPr>
        </p:nvSpPr>
        <p:spPr>
          <a:xfrm>
            <a:off x="6184783" y="4085696"/>
            <a:ext cx="1040400" cy="563563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228" name="Tijdelijke aanduiding voor tekst 159"/>
          <p:cNvSpPr>
            <a:spLocks noGrp="1"/>
          </p:cNvSpPr>
          <p:nvPr>
            <p:ph type="body" sz="quarter" idx="45" hasCustomPrompt="1"/>
          </p:nvPr>
        </p:nvSpPr>
        <p:spPr>
          <a:xfrm>
            <a:off x="6185535" y="3597581"/>
            <a:ext cx="100012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46"/>
          </p:nvPr>
        </p:nvSpPr>
        <p:spPr>
          <a:xfrm>
            <a:off x="7168896" y="4867200"/>
            <a:ext cx="1556004" cy="1692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08 June 2018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47"/>
          </p:nvPr>
        </p:nvSpPr>
        <p:spPr>
          <a:xfrm>
            <a:off x="423136" y="4867994"/>
            <a:ext cx="4148864" cy="16840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Subsurface Energy Storage</a:t>
            </a:r>
          </a:p>
        </p:txBody>
      </p:sp>
    </p:spTree>
    <p:extLst>
      <p:ext uri="{BB962C8B-B14F-4D97-AF65-F5344CB8AC3E}">
        <p14:creationId xmlns:p14="http://schemas.microsoft.com/office/powerpoint/2010/main" val="169885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 naviga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Afbeelding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8"/>
            <a:ext cx="9143999" cy="5149735"/>
          </a:xfrm>
          <a:prstGeom prst="rect">
            <a:avLst/>
          </a:prstGeom>
        </p:spPr>
      </p:pic>
      <p:sp>
        <p:nvSpPr>
          <p:cNvPr id="5" name="Rechthoek 4"/>
          <p:cNvSpPr/>
          <p:nvPr userDrawn="1"/>
        </p:nvSpPr>
        <p:spPr>
          <a:xfrm>
            <a:off x="413305" y="819927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25" y="896184"/>
            <a:ext cx="30314" cy="110356"/>
          </a:xfrm>
          <a:prstGeom prst="rect">
            <a:avLst/>
          </a:prstGeom>
        </p:spPr>
      </p:pic>
      <p:sp>
        <p:nvSpPr>
          <p:cNvPr id="155" name="Tijdelijke aanduiding voor dianummer 5"/>
          <p:cNvSpPr>
            <a:spLocks noGrp="1"/>
          </p:cNvSpPr>
          <p:nvPr userDrawn="1">
            <p:ph type="sldNum" sz="quarter" idx="4"/>
          </p:nvPr>
        </p:nvSpPr>
        <p:spPr>
          <a:xfrm>
            <a:off x="423136" y="4867994"/>
            <a:ext cx="271098" cy="1689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5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58" name="Tijdelijke aanduiding voor afbeelding 157"/>
          <p:cNvSpPr>
            <a:spLocks noGrp="1"/>
          </p:cNvSpPr>
          <p:nvPr>
            <p:ph type="pic" sz="quarter" idx="10"/>
          </p:nvPr>
        </p:nvSpPr>
        <p:spPr>
          <a:xfrm>
            <a:off x="491372" y="1365250"/>
            <a:ext cx="2397877" cy="1050925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60" name="Tijdelijke aanduiding voor tekst 159"/>
          <p:cNvSpPr>
            <a:spLocks noGrp="1"/>
          </p:cNvSpPr>
          <p:nvPr>
            <p:ph type="body" sz="quarter" idx="11" hasCustomPrompt="1"/>
          </p:nvPr>
        </p:nvSpPr>
        <p:spPr>
          <a:xfrm>
            <a:off x="492125" y="877135"/>
            <a:ext cx="231457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99" name="Rechthoek 98"/>
          <p:cNvSpPr/>
          <p:nvPr userDrawn="1"/>
        </p:nvSpPr>
        <p:spPr>
          <a:xfrm>
            <a:off x="3283505" y="819927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0" name="Afbeelding 9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25" y="896184"/>
            <a:ext cx="30314" cy="110356"/>
          </a:xfrm>
          <a:prstGeom prst="rect">
            <a:avLst/>
          </a:prstGeom>
        </p:spPr>
      </p:pic>
      <p:sp>
        <p:nvSpPr>
          <p:cNvPr id="101" name="Tijdelijke aanduiding voor afbeelding 157"/>
          <p:cNvSpPr>
            <a:spLocks noGrp="1"/>
          </p:cNvSpPr>
          <p:nvPr>
            <p:ph type="pic" sz="quarter" idx="12"/>
          </p:nvPr>
        </p:nvSpPr>
        <p:spPr>
          <a:xfrm>
            <a:off x="3361572" y="1365250"/>
            <a:ext cx="2397877" cy="1050925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02" name="Tijdelijke aanduiding voor tekst 159"/>
          <p:cNvSpPr>
            <a:spLocks noGrp="1"/>
          </p:cNvSpPr>
          <p:nvPr>
            <p:ph type="body" sz="quarter" idx="13" hasCustomPrompt="1"/>
          </p:nvPr>
        </p:nvSpPr>
        <p:spPr>
          <a:xfrm>
            <a:off x="3362325" y="877135"/>
            <a:ext cx="231457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103" name="Rechthoek 102"/>
          <p:cNvSpPr/>
          <p:nvPr userDrawn="1"/>
        </p:nvSpPr>
        <p:spPr>
          <a:xfrm>
            <a:off x="6166405" y="819927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4" name="Afbeelding 10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125" y="896184"/>
            <a:ext cx="30314" cy="110356"/>
          </a:xfrm>
          <a:prstGeom prst="rect">
            <a:avLst/>
          </a:prstGeom>
        </p:spPr>
      </p:pic>
      <p:sp>
        <p:nvSpPr>
          <p:cNvPr id="105" name="Tijdelijke aanduiding voor afbeelding 157"/>
          <p:cNvSpPr>
            <a:spLocks noGrp="1"/>
          </p:cNvSpPr>
          <p:nvPr>
            <p:ph type="pic" sz="quarter" idx="14"/>
          </p:nvPr>
        </p:nvSpPr>
        <p:spPr>
          <a:xfrm>
            <a:off x="6244472" y="1365250"/>
            <a:ext cx="2397877" cy="1050925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06" name="Tijdelijke aanduiding voor tekst 159"/>
          <p:cNvSpPr>
            <a:spLocks noGrp="1"/>
          </p:cNvSpPr>
          <p:nvPr>
            <p:ph type="body" sz="quarter" idx="15" hasCustomPrompt="1"/>
          </p:nvPr>
        </p:nvSpPr>
        <p:spPr>
          <a:xfrm>
            <a:off x="6245225" y="877135"/>
            <a:ext cx="231457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107" name="Rechthoek 106"/>
          <p:cNvSpPr/>
          <p:nvPr userDrawn="1"/>
        </p:nvSpPr>
        <p:spPr>
          <a:xfrm>
            <a:off x="413305" y="2790825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8" name="Afbeelding 10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25" y="2867082"/>
            <a:ext cx="30314" cy="110356"/>
          </a:xfrm>
          <a:prstGeom prst="rect">
            <a:avLst/>
          </a:prstGeom>
        </p:spPr>
      </p:pic>
      <p:sp>
        <p:nvSpPr>
          <p:cNvPr id="109" name="Tijdelijke aanduiding voor afbeelding 157"/>
          <p:cNvSpPr>
            <a:spLocks noGrp="1"/>
          </p:cNvSpPr>
          <p:nvPr>
            <p:ph type="pic" sz="quarter" idx="16"/>
          </p:nvPr>
        </p:nvSpPr>
        <p:spPr>
          <a:xfrm>
            <a:off x="491372" y="3336148"/>
            <a:ext cx="2397877" cy="1050925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10" name="Tijdelijke aanduiding voor tekst 159"/>
          <p:cNvSpPr>
            <a:spLocks noGrp="1"/>
          </p:cNvSpPr>
          <p:nvPr>
            <p:ph type="body" sz="quarter" idx="17" hasCustomPrompt="1"/>
          </p:nvPr>
        </p:nvSpPr>
        <p:spPr>
          <a:xfrm>
            <a:off x="492125" y="2848033"/>
            <a:ext cx="231457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111" name="Rechthoek 110"/>
          <p:cNvSpPr/>
          <p:nvPr userDrawn="1"/>
        </p:nvSpPr>
        <p:spPr>
          <a:xfrm>
            <a:off x="3283505" y="2790825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2" name="Afbeelding 1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225" y="2867082"/>
            <a:ext cx="30314" cy="110356"/>
          </a:xfrm>
          <a:prstGeom prst="rect">
            <a:avLst/>
          </a:prstGeom>
        </p:spPr>
      </p:pic>
      <p:sp>
        <p:nvSpPr>
          <p:cNvPr id="113" name="Tijdelijke aanduiding voor afbeelding 157"/>
          <p:cNvSpPr>
            <a:spLocks noGrp="1"/>
          </p:cNvSpPr>
          <p:nvPr>
            <p:ph type="pic" sz="quarter" idx="18"/>
          </p:nvPr>
        </p:nvSpPr>
        <p:spPr>
          <a:xfrm>
            <a:off x="3361572" y="3336148"/>
            <a:ext cx="2397877" cy="1050925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14" name="Tijdelijke aanduiding voor tekst 159"/>
          <p:cNvSpPr>
            <a:spLocks noGrp="1"/>
          </p:cNvSpPr>
          <p:nvPr>
            <p:ph type="body" sz="quarter" idx="19" hasCustomPrompt="1"/>
          </p:nvPr>
        </p:nvSpPr>
        <p:spPr>
          <a:xfrm>
            <a:off x="3362325" y="2848033"/>
            <a:ext cx="231457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115" name="Rechthoek 114"/>
          <p:cNvSpPr/>
          <p:nvPr userDrawn="1"/>
        </p:nvSpPr>
        <p:spPr>
          <a:xfrm>
            <a:off x="6166405" y="2790825"/>
            <a:ext cx="2558496" cy="1675623"/>
          </a:xfrm>
          <a:prstGeom prst="rect">
            <a:avLst/>
          </a:prstGeom>
          <a:noFill/>
          <a:ln w="3810">
            <a:solidFill>
              <a:schemeClr val="bg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6" name="Afbeelding 1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125" y="2867082"/>
            <a:ext cx="30314" cy="110356"/>
          </a:xfrm>
          <a:prstGeom prst="rect">
            <a:avLst/>
          </a:prstGeom>
        </p:spPr>
      </p:pic>
      <p:sp>
        <p:nvSpPr>
          <p:cNvPr id="117" name="Tijdelijke aanduiding voor afbeelding 157"/>
          <p:cNvSpPr>
            <a:spLocks noGrp="1"/>
          </p:cNvSpPr>
          <p:nvPr>
            <p:ph type="pic" sz="quarter" idx="20"/>
          </p:nvPr>
        </p:nvSpPr>
        <p:spPr>
          <a:xfrm>
            <a:off x="6244472" y="3336148"/>
            <a:ext cx="2397877" cy="1050925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55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118" name="Tijdelijke aanduiding voor tekst 159"/>
          <p:cNvSpPr>
            <a:spLocks noGrp="1"/>
          </p:cNvSpPr>
          <p:nvPr>
            <p:ph type="body" sz="quarter" idx="21" hasCustomPrompt="1"/>
          </p:nvPr>
        </p:nvSpPr>
        <p:spPr>
          <a:xfrm>
            <a:off x="6245225" y="2848033"/>
            <a:ext cx="2314575" cy="456366"/>
          </a:xfrm>
          <a:prstGeom prst="rect">
            <a:avLst/>
          </a:prstGeom>
        </p:spPr>
        <p:txBody>
          <a:bodyPr/>
          <a:lstStyle>
            <a:lvl1pPr marL="0" indent="0">
              <a:buFont typeface="Arial"/>
              <a:buNone/>
              <a:defRPr sz="900" b="1" cap="all">
                <a:solidFill>
                  <a:schemeClr val="tx2"/>
                </a:solidFill>
                <a:latin typeface="+mj-lt"/>
              </a:defRPr>
            </a:lvl1pPr>
            <a:lvl2pPr marL="361950" indent="0">
              <a:buFont typeface="Arial"/>
              <a:buNone/>
              <a:defRPr sz="900" b="1">
                <a:solidFill>
                  <a:schemeClr val="tx2"/>
                </a:solidFill>
              </a:defRPr>
            </a:lvl2pPr>
            <a:lvl3pPr marL="806450" indent="0">
              <a:buFont typeface="Arial"/>
              <a:buNone/>
              <a:defRPr sz="900" b="1">
                <a:solidFill>
                  <a:schemeClr val="tx2"/>
                </a:solidFill>
              </a:defRPr>
            </a:lvl3pPr>
            <a:lvl4pPr marL="1257300" indent="0">
              <a:buFont typeface="Arial"/>
              <a:buNone/>
              <a:defRPr sz="900" b="1">
                <a:solidFill>
                  <a:schemeClr val="tx2"/>
                </a:solidFill>
              </a:defRPr>
            </a:lvl4pPr>
            <a:lvl5pPr marL="1701800" indent="0">
              <a:buFont typeface="Arial"/>
              <a:buNone/>
              <a:defRPr sz="9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GB" dirty="0" err="1"/>
              <a:t>Klik</a:t>
            </a:r>
            <a:r>
              <a:rPr lang="en-GB" dirty="0"/>
              <a:t> om </a:t>
            </a:r>
            <a:r>
              <a:rPr lang="en-GB" dirty="0" err="1"/>
              <a:t>titel</a:t>
            </a:r>
            <a:r>
              <a:rPr lang="en-GB" dirty="0"/>
              <a:t> </a:t>
            </a:r>
            <a:r>
              <a:rPr lang="en-GB" dirty="0" err="1"/>
              <a:t>aan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passen</a:t>
            </a:r>
            <a:endParaRPr lang="en-GB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22"/>
          </p:nvPr>
        </p:nvSpPr>
        <p:spPr>
          <a:xfrm>
            <a:off x="7168896" y="4867200"/>
            <a:ext cx="1556004" cy="1692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08 June 2018</a:t>
            </a: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23"/>
          </p:nvPr>
        </p:nvSpPr>
        <p:spPr>
          <a:xfrm>
            <a:off x="423136" y="4867994"/>
            <a:ext cx="4148864" cy="16840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Subsurface Energy Storage</a:t>
            </a:r>
          </a:p>
        </p:txBody>
      </p:sp>
    </p:spTree>
    <p:extLst>
      <p:ext uri="{BB962C8B-B14F-4D97-AF65-F5344CB8AC3E}">
        <p14:creationId xmlns:p14="http://schemas.microsoft.com/office/powerpoint/2010/main" val="359106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 userDrawn="1"/>
        </p:nvGrpSpPr>
        <p:grpSpPr>
          <a:xfrm>
            <a:off x="713399" y="1344920"/>
            <a:ext cx="58382" cy="2033280"/>
            <a:chOff x="713399" y="1344920"/>
            <a:chExt cx="58382" cy="2033280"/>
          </a:xfrm>
        </p:grpSpPr>
        <p:pic>
          <p:nvPicPr>
            <p:cNvPr id="5" name="Afbeelding 4" descr="timeline_pijl_wi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399" y="1344920"/>
              <a:ext cx="58382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545"/>
            <a:ext cx="9144000" cy="386230"/>
          </a:xfrm>
          <a:prstGeom prst="rect">
            <a:avLst/>
          </a:prstGeom>
        </p:spPr>
      </p:pic>
      <p:sp>
        <p:nvSpPr>
          <p:cNvPr id="10" name="Tijdelijke aanduiding voor tekst 9"/>
          <p:cNvSpPr>
            <a:spLocks noGrp="1"/>
          </p:cNvSpPr>
          <p:nvPr>
            <p:ph type="body" sz="quarter" idx="10"/>
          </p:nvPr>
        </p:nvSpPr>
        <p:spPr>
          <a:xfrm>
            <a:off x="905741" y="2804652"/>
            <a:ext cx="3665537" cy="6010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338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 userDrawn="1"/>
        </p:nvGrpSpPr>
        <p:grpSpPr>
          <a:xfrm>
            <a:off x="713666" y="1344920"/>
            <a:ext cx="57847" cy="2033280"/>
            <a:chOff x="713666" y="1344920"/>
            <a:chExt cx="57847" cy="203328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66" y="1344920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212545"/>
            <a:ext cx="9143993" cy="386230"/>
          </a:xfrm>
          <a:prstGeom prst="rect">
            <a:avLst/>
          </a:prstGeom>
        </p:spPr>
      </p:pic>
      <p:sp>
        <p:nvSpPr>
          <p:cNvPr id="9" name="Tijdelijke aanduiding voor tekst 9"/>
          <p:cNvSpPr>
            <a:spLocks noGrp="1"/>
          </p:cNvSpPr>
          <p:nvPr>
            <p:ph type="body" sz="quarter" idx="10"/>
          </p:nvPr>
        </p:nvSpPr>
        <p:spPr>
          <a:xfrm>
            <a:off x="905741" y="2804652"/>
            <a:ext cx="3665537" cy="60100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  <a:latin typeface="+mj-lt"/>
              </a:defRPr>
            </a:lvl2pPr>
            <a:lvl3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32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 userDrawn="1"/>
        </p:nvGrpSpPr>
        <p:grpSpPr>
          <a:xfrm>
            <a:off x="713666" y="1344920"/>
            <a:ext cx="57847" cy="2033280"/>
            <a:chOff x="713666" y="1344920"/>
            <a:chExt cx="57847" cy="203328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66" y="1344920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212545"/>
            <a:ext cx="9143993" cy="38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2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xt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 userDrawn="1"/>
        </p:nvGrpSpPr>
        <p:grpSpPr>
          <a:xfrm>
            <a:off x="713666" y="1344920"/>
            <a:ext cx="57847" cy="2033280"/>
            <a:chOff x="713666" y="1344920"/>
            <a:chExt cx="57847" cy="2033280"/>
          </a:xfrm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66" y="1344920"/>
              <a:ext cx="57847" cy="213591"/>
            </a:xfrm>
            <a:prstGeom prst="rect">
              <a:avLst/>
            </a:prstGeom>
          </p:spPr>
        </p:pic>
        <p:cxnSp>
          <p:nvCxnSpPr>
            <p:cNvPr id="6" name="Rechte verbindingslijn 5"/>
            <p:cNvCxnSpPr/>
            <p:nvPr/>
          </p:nvCxnSpPr>
          <p:spPr>
            <a:xfrm flipV="1">
              <a:off x="728639" y="1651000"/>
              <a:ext cx="0" cy="17272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tx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hthoek 7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212545"/>
            <a:ext cx="9143993" cy="38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0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800" y="900000"/>
            <a:ext cx="8301600" cy="7200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84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8"/>
            <a:ext cx="9143999" cy="51497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800" y="900000"/>
            <a:ext cx="8229600" cy="7200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0" y="1682750"/>
            <a:ext cx="9144000" cy="318524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GB" dirty="0"/>
              <a:t>Insert image here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7168896" y="4867200"/>
            <a:ext cx="1556004" cy="1692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08 June 2018</a:t>
            </a:r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1"/>
          </p:nvPr>
        </p:nvSpPr>
        <p:spPr>
          <a:xfrm>
            <a:off x="423136" y="4867994"/>
            <a:ext cx="4148864" cy="16840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Subsurface Energy Storage</a:t>
            </a: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2"/>
          </p:nvPr>
        </p:nvSpPr>
        <p:spPr>
          <a:xfrm>
            <a:off x="423136" y="4867994"/>
            <a:ext cx="4148864" cy="168406"/>
          </a:xfrm>
          <a:prstGeom prst="rect">
            <a:avLst/>
          </a:prstGeom>
        </p:spPr>
        <p:txBody>
          <a:bodyPr/>
          <a:lstStyle/>
          <a:p>
            <a:fld id="{60A1B602-CD3E-AC41-8242-DD367490E7D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ull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8"/>
            <a:ext cx="9143999" cy="51497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4800" y="900000"/>
            <a:ext cx="8301600" cy="7200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24800" y="1746000"/>
            <a:ext cx="3949200" cy="3021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423136" y="4867994"/>
            <a:ext cx="271098" cy="16899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5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CD44126-CD28-6A41-8849-1FDC38168F7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7168896" y="4867200"/>
            <a:ext cx="1556004" cy="169200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08 June 2018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23136" y="4867994"/>
            <a:ext cx="4148864" cy="168406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Subsurface Energy Storage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2" hasCustomPrompt="1"/>
          </p:nvPr>
        </p:nvSpPr>
        <p:spPr>
          <a:xfrm>
            <a:off x="4773600" y="1746249"/>
            <a:ext cx="3949200" cy="302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Insert image here</a:t>
            </a:r>
          </a:p>
        </p:txBody>
      </p:sp>
    </p:spTree>
    <p:extLst>
      <p:ext uri="{BB962C8B-B14F-4D97-AF65-F5344CB8AC3E}">
        <p14:creationId xmlns:p14="http://schemas.microsoft.com/office/powerpoint/2010/main" val="428566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18"/>
            <a:ext cx="9143999" cy="5149736"/>
          </a:xfrm>
          <a:prstGeom prst="rect">
            <a:avLst/>
          </a:prstGeom>
        </p:spPr>
      </p:pic>
      <p:grpSp>
        <p:nvGrpSpPr>
          <p:cNvPr id="3" name="Groep 2"/>
          <p:cNvGrpSpPr/>
          <p:nvPr userDrawn="1"/>
        </p:nvGrpSpPr>
        <p:grpSpPr>
          <a:xfrm>
            <a:off x="401387" y="678180"/>
            <a:ext cx="41656" cy="2134859"/>
            <a:chOff x="401387" y="678180"/>
            <a:chExt cx="41656" cy="2134859"/>
          </a:xfrm>
        </p:grpSpPr>
        <p:cxnSp>
          <p:nvCxnSpPr>
            <p:cNvPr id="6" name="Rechte verbindingslijn 5"/>
            <p:cNvCxnSpPr/>
            <p:nvPr userDrawn="1"/>
          </p:nvCxnSpPr>
          <p:spPr>
            <a:xfrm flipV="1">
              <a:off x="413679" y="678180"/>
              <a:ext cx="0" cy="1911600"/>
            </a:xfrm>
            <a:prstGeom prst="line">
              <a:avLst/>
            </a:prstGeom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Afbeelding 6" descr="timeline_pijl_wit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387" y="2660639"/>
              <a:ext cx="41656" cy="1524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75536" y="1035050"/>
            <a:ext cx="8301764" cy="1920240"/>
          </a:xfrm>
        </p:spPr>
        <p:txBody>
          <a:bodyPr anchor="b" anchorCtr="0"/>
          <a:lstStyle>
            <a:lvl1pPr>
              <a:defRPr sz="6000" spc="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292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295"/>
            <a:ext cx="9143999" cy="205989"/>
          </a:xfrm>
          <a:prstGeom prst="rect">
            <a:avLst/>
          </a:prstGeom>
        </p:spPr>
      </p:pic>
      <p:grpSp>
        <p:nvGrpSpPr>
          <p:cNvPr id="9" name="Groep 8"/>
          <p:cNvGrpSpPr/>
          <p:nvPr userDrawn="1"/>
        </p:nvGrpSpPr>
        <p:grpSpPr>
          <a:xfrm>
            <a:off x="401578" y="678180"/>
            <a:ext cx="41274" cy="2134859"/>
            <a:chOff x="401578" y="678180"/>
            <a:chExt cx="41274" cy="2134859"/>
          </a:xfrm>
        </p:grpSpPr>
        <p:cxnSp>
          <p:nvCxnSpPr>
            <p:cNvPr id="6" name="Rechte verbindingslijn 5"/>
            <p:cNvCxnSpPr/>
            <p:nvPr userDrawn="1"/>
          </p:nvCxnSpPr>
          <p:spPr>
            <a:xfrm flipV="1">
              <a:off x="413679" y="678180"/>
              <a:ext cx="0" cy="1911600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Afbeelding 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578" y="2660639"/>
              <a:ext cx="41274" cy="1524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>
          <a:xfrm>
            <a:off x="575536" y="1035050"/>
            <a:ext cx="8301764" cy="1920240"/>
          </a:xfrm>
        </p:spPr>
        <p:txBody>
          <a:bodyPr anchor="b" anchorCtr="0"/>
          <a:lstStyle>
            <a:lvl1pPr>
              <a:defRPr sz="6000" spc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630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wc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460440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Afbeelding 3" descr="timeline_pijl_wi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9" y="1344920"/>
            <a:ext cx="58382" cy="213591"/>
          </a:xfrm>
          <a:prstGeom prst="rect">
            <a:avLst/>
          </a:prstGeom>
        </p:spPr>
      </p:pic>
      <p:cxnSp>
        <p:nvCxnSpPr>
          <p:cNvPr id="5" name="Rechte verbindingslijn 4"/>
          <p:cNvCxnSpPr/>
          <p:nvPr userDrawn="1"/>
        </p:nvCxnSpPr>
        <p:spPr>
          <a:xfrm flipV="1">
            <a:off x="728639" y="1651000"/>
            <a:ext cx="0" cy="172720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05741" y="1212851"/>
            <a:ext cx="7065818" cy="1316038"/>
          </a:xfrm>
          <a:prstGeom prst="rect">
            <a:avLst/>
          </a:prstGeom>
        </p:spPr>
        <p:txBody>
          <a:bodyPr/>
          <a:lstStyle>
            <a:lvl1pPr>
              <a:defRPr sz="3000" b="0" spc="0" baseline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6" name="Rechthoek 5"/>
          <p:cNvSpPr/>
          <p:nvPr userDrawn="1"/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9395"/>
            <a:ext cx="9144000" cy="115869"/>
          </a:xfrm>
          <a:prstGeom prst="rect">
            <a:avLst/>
          </a:prstGeom>
        </p:spPr>
      </p:pic>
      <p:sp>
        <p:nvSpPr>
          <p:cNvPr id="9" name="Tijdelijke aanduiding voor afbeelding 8"/>
          <p:cNvSpPr>
            <a:spLocks noGrp="1"/>
          </p:cNvSpPr>
          <p:nvPr>
            <p:ph type="pic" sz="quarter" idx="10"/>
          </p:nvPr>
        </p:nvSpPr>
        <p:spPr>
          <a:xfrm>
            <a:off x="8676000" y="4932001"/>
            <a:ext cx="69230" cy="1439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0757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itel 1"/>
          <p:cNvSpPr>
            <a:spLocks noGrp="1"/>
          </p:cNvSpPr>
          <p:nvPr>
            <p:ph type="title"/>
          </p:nvPr>
        </p:nvSpPr>
        <p:spPr>
          <a:xfrm>
            <a:off x="423136" y="898300"/>
            <a:ext cx="8301600" cy="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stijl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656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3" r:id="rId3"/>
    <p:sldLayoutId id="2147483650" r:id="rId4"/>
    <p:sldLayoutId id="2147483652" r:id="rId5"/>
    <p:sldLayoutId id="2147483661" r:id="rId6"/>
    <p:sldLayoutId id="2147483658" r:id="rId7"/>
    <p:sldLayoutId id="2147483651" r:id="rId8"/>
    <p:sldLayoutId id="2147483653" r:id="rId9"/>
    <p:sldLayoutId id="2147483659" r:id="rId10"/>
    <p:sldLayoutId id="2147483662" r:id="rId11"/>
    <p:sldLayoutId id="2147483654" r:id="rId12"/>
    <p:sldLayoutId id="2147483655" r:id="rId13"/>
    <p:sldLayoutId id="2147483656" r:id="rId14"/>
    <p:sldLayoutId id="2147483660" r:id="rId15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300" b="0" kern="1200" cap="all" spc="0" baseline="0">
          <a:solidFill>
            <a:schemeClr val="tx2"/>
          </a:solidFill>
          <a:latin typeface="Arial Black"/>
          <a:ea typeface="+mj-ea"/>
          <a:cs typeface="Arial Black"/>
        </a:defRPr>
      </a:lvl1pPr>
    </p:titleStyle>
    <p:bodyStyle>
      <a:lvl1pPr marL="177800" indent="-1778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1pPr>
      <a:lvl2pPr marL="539750" indent="-1778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2pPr>
      <a:lvl3pPr marL="984250" indent="-1778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3pPr>
      <a:lvl4pPr marL="1435100" indent="-17780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4pPr>
      <a:lvl5pPr marL="1885950" indent="-184150" algn="l" defTabSz="457200" rtl="0" eaLnBrk="1" latinLnBrk="0" hangingPunct="1">
        <a:spcBef>
          <a:spcPct val="20000"/>
        </a:spcBef>
        <a:buSzPct val="100000"/>
        <a:buFontTx/>
        <a:buBlip>
          <a:blip r:embed="rId18"/>
        </a:buBlip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1BB7C08-3DC3-476A-8B8A-89DBDB364DB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604369-4BCF-452A-9A17-E9558D88D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86787FB-81C6-4876-9284-D4EF53A86FA8}"/>
              </a:ext>
            </a:extLst>
          </p:cNvPr>
          <p:cNvSpPr/>
          <p:nvPr/>
        </p:nvSpPr>
        <p:spPr>
          <a:xfrm>
            <a:off x="0" y="4194774"/>
            <a:ext cx="9144000" cy="6144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016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2867A2-324C-40E2-9FD7-555096511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051" y="4284709"/>
            <a:ext cx="2626360" cy="4345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41AC5B-7C66-44C2-8367-4D7EDB943F07}"/>
              </a:ext>
            </a:extLst>
          </p:cNvPr>
          <p:cNvSpPr txBox="1"/>
          <p:nvPr/>
        </p:nvSpPr>
        <p:spPr>
          <a:xfrm>
            <a:off x="1499410" y="4818569"/>
            <a:ext cx="7611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Underground energy storage, Danube Region – possibilities and European perspective, Budapest, 2019.12.04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212742-FF63-4490-8CDE-AB0FD2965D53}"/>
              </a:ext>
            </a:extLst>
          </p:cNvPr>
          <p:cNvSpPr txBox="1"/>
          <p:nvPr/>
        </p:nvSpPr>
        <p:spPr>
          <a:xfrm>
            <a:off x="46397" y="4818569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Serge van Gessel</a:t>
            </a:r>
          </a:p>
        </p:txBody>
      </p:sp>
      <p:pic>
        <p:nvPicPr>
          <p:cNvPr id="16" name="Picture 15" descr="\\tsn.tno.nl\data\Projects\060\1\14053\Kluis\00-Meetings-Presentations\2016.09.27-29-ESGC-Brussels\Presentations\graphics_ESTMAP_dbase_20160913b\Aq_Therm_Storage.png">
            <a:extLst>
              <a:ext uri="{FF2B5EF4-FFF2-40B4-BE49-F238E27FC236}">
                <a16:creationId xmlns:a16="http://schemas.microsoft.com/office/drawing/2014/main" id="{02B70ADE-36D8-47A6-9254-A84E138242F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13" y="4217609"/>
            <a:ext cx="564052" cy="564052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\\tsn.tno.nl\data\Projects\060\1\14053\Kluis\00-Meetings-Presentations\2016.09.27-29-ESGC-Brussels\Presentations\graphics_ESTMAP_dbase_20160913b\Aq_Res_Storage.png">
            <a:extLst>
              <a:ext uri="{FF2B5EF4-FFF2-40B4-BE49-F238E27FC236}">
                <a16:creationId xmlns:a16="http://schemas.microsoft.com/office/drawing/2014/main" id="{8610B2A6-6D05-4DC3-9320-735A315BB54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12" y="4217609"/>
            <a:ext cx="564052" cy="564052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5A8A2B-E187-4238-974C-501AA8DF6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349" y="4200794"/>
            <a:ext cx="594991" cy="597683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3EECD9-9DCF-49FF-8607-72A3516AD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2411" y="4200794"/>
            <a:ext cx="594991" cy="597683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080AC2-54EC-4454-82CC-855B113719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86" y="4217609"/>
            <a:ext cx="567750" cy="564052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4856D5-28DF-4550-8BA7-E159435BED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655" t="17143" r="7213" b="6006"/>
          <a:stretch/>
        </p:blipFill>
        <p:spPr>
          <a:xfrm>
            <a:off x="5208375" y="4211297"/>
            <a:ext cx="1052980" cy="5703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49BABA4-2B02-4577-AB05-D4A29837F910}"/>
              </a:ext>
            </a:extLst>
          </p:cNvPr>
          <p:cNvSpPr txBox="1"/>
          <p:nvPr/>
        </p:nvSpPr>
        <p:spPr>
          <a:xfrm>
            <a:off x="499403" y="0"/>
            <a:ext cx="78904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Arial Rounded MT Bold" panose="020F0704030504030204" pitchFamily="34" charset="0"/>
              </a:rPr>
              <a:t>Introduction to Underground Energy Storage</a:t>
            </a:r>
          </a:p>
          <a:p>
            <a:pPr algn="r"/>
            <a:r>
              <a:rPr lang="en-US" dirty="0">
                <a:latin typeface="Arial Rounded MT Bold" panose="020F0704030504030204" pitchFamily="34" charset="0"/>
              </a:rPr>
              <a:t>European Research and Technology Perspective</a:t>
            </a:r>
          </a:p>
          <a:p>
            <a:pPr algn="r"/>
            <a:endParaRPr lang="en-US" dirty="0">
              <a:latin typeface="Arial Rounded MT Bold" panose="020F0704030504030204" pitchFamily="34" charset="0"/>
            </a:endParaRPr>
          </a:p>
          <a:p>
            <a:pPr algn="r"/>
            <a:r>
              <a:rPr lang="en-US" sz="1400" b="1" dirty="0">
                <a:latin typeface="Arial Rounded MT Bold" panose="020F0704030504030204" pitchFamily="34" charset="0"/>
                <a:cs typeface="Segoe UI Semilight" panose="020B0402040204020203" pitchFamily="34" charset="0"/>
              </a:rPr>
              <a:t>Serge van Gessel</a:t>
            </a:r>
          </a:p>
          <a:p>
            <a:pPr algn="r"/>
            <a:r>
              <a:rPr lang="en-US" sz="1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Senior Advisor Economic Affairs, TNO</a:t>
            </a:r>
          </a:p>
          <a:p>
            <a:pPr algn="r"/>
            <a:r>
              <a:rPr lang="en-US" sz="1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Chairman Geo-Energy Expert Group EuroGeoSurveys</a:t>
            </a:r>
          </a:p>
        </p:txBody>
      </p:sp>
    </p:spTree>
    <p:extLst>
      <p:ext uri="{BB962C8B-B14F-4D97-AF65-F5344CB8AC3E}">
        <p14:creationId xmlns:p14="http://schemas.microsoft.com/office/powerpoint/2010/main" val="250221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6F85456-F4B2-42EF-B08C-0E9D0DF263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38"/>
          <a:stretch/>
        </p:blipFill>
        <p:spPr>
          <a:xfrm>
            <a:off x="936440" y="707886"/>
            <a:ext cx="7271119" cy="40791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A07EA2-A330-48D6-8089-24082D635F5C}"/>
              </a:ext>
            </a:extLst>
          </p:cNvPr>
          <p:cNvSpPr txBox="1"/>
          <p:nvPr/>
        </p:nvSpPr>
        <p:spPr>
          <a:xfrm>
            <a:off x="1054479" y="0"/>
            <a:ext cx="7035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Pumped Hydro Storage and Surface Electrical</a:t>
            </a:r>
          </a:p>
          <a:p>
            <a:pPr algn="ctr"/>
            <a:r>
              <a:rPr lang="en-GB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(DOE Global Energy Storage Database)</a:t>
            </a:r>
          </a:p>
        </p:txBody>
      </p:sp>
      <p:sp>
        <p:nvSpPr>
          <p:cNvPr id="9" name="Rechthoek 13">
            <a:extLst>
              <a:ext uri="{FF2B5EF4-FFF2-40B4-BE49-F238E27FC236}">
                <a16:creationId xmlns:a16="http://schemas.microsoft.com/office/drawing/2014/main" id="{04C7CA0F-7668-4600-8CA3-6FFA25DB4B87}"/>
              </a:ext>
            </a:extLst>
          </p:cNvPr>
          <p:cNvSpPr/>
          <p:nvPr/>
        </p:nvSpPr>
        <p:spPr>
          <a:xfrm>
            <a:off x="147709" y="4787040"/>
            <a:ext cx="88485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Total PHS EU: ~ 0,5 – 1,0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TWh</a:t>
            </a:r>
            <a:r>
              <a:rPr lang="en-GB" sz="1400" dirty="0">
                <a:solidFill>
                  <a:prstClr val="black"/>
                </a:solidFill>
                <a:latin typeface="Arial"/>
              </a:rPr>
              <a:t> </a:t>
            </a:r>
            <a:r>
              <a:rPr kumimoji="0" lang="en-GB" alt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assuming 8 - 16 hrs average duration  (0,1% of current UGS capacity)</a:t>
            </a:r>
          </a:p>
        </p:txBody>
      </p:sp>
    </p:spTree>
    <p:extLst>
      <p:ext uri="{BB962C8B-B14F-4D97-AF65-F5344CB8AC3E}">
        <p14:creationId xmlns:p14="http://schemas.microsoft.com/office/powerpoint/2010/main" val="320121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31D0CD25-9490-4489-9DB9-8CAFFD575E21}"/>
              </a:ext>
            </a:extLst>
          </p:cNvPr>
          <p:cNvGrpSpPr/>
          <p:nvPr/>
        </p:nvGrpSpPr>
        <p:grpSpPr>
          <a:xfrm>
            <a:off x="227314" y="881444"/>
            <a:ext cx="5100939" cy="3569293"/>
            <a:chOff x="5819337" y="121359"/>
            <a:chExt cx="3251924" cy="293432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8E9B70E-E5D2-4FDF-B594-0F5E061196C2}"/>
                </a:ext>
              </a:extLst>
            </p:cNvPr>
            <p:cNvGrpSpPr/>
            <p:nvPr/>
          </p:nvGrpSpPr>
          <p:grpSpPr>
            <a:xfrm>
              <a:off x="5819337" y="121359"/>
              <a:ext cx="3251924" cy="2934327"/>
              <a:chOff x="5990320" y="228875"/>
              <a:chExt cx="2871465" cy="259102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6820E70-984E-42F4-ABF2-FDAD00641E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90320" y="228875"/>
                <a:ext cx="2871465" cy="259102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EC04779-C47E-40FD-BE4C-B0BCD461B6E3}"/>
                  </a:ext>
                </a:extLst>
              </p:cNvPr>
              <p:cNvGrpSpPr/>
              <p:nvPr/>
            </p:nvGrpSpPr>
            <p:grpSpPr>
              <a:xfrm>
                <a:off x="6584503" y="592840"/>
                <a:ext cx="1938908" cy="1950048"/>
                <a:chOff x="5338010" y="592840"/>
                <a:chExt cx="1938908" cy="1952305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26D6629F-2B8D-465D-8C70-0804218E674F}"/>
                    </a:ext>
                  </a:extLst>
                </p:cNvPr>
                <p:cNvCxnSpPr/>
                <p:nvPr/>
              </p:nvCxnSpPr>
              <p:spPr>
                <a:xfrm>
                  <a:off x="5338010" y="2545145"/>
                  <a:ext cx="193890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2919DBED-BEDC-4A5A-BC84-C5442A6274BC}"/>
                    </a:ext>
                  </a:extLst>
                </p:cNvPr>
                <p:cNvCxnSpPr/>
                <p:nvPr/>
              </p:nvCxnSpPr>
              <p:spPr>
                <a:xfrm>
                  <a:off x="5338011" y="592840"/>
                  <a:ext cx="1938907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EB81E1C-54E6-40E8-932B-9DA1E1407C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8760" y="533548"/>
              <a:ext cx="0" cy="220842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782A2F-1162-4756-BD1A-F4687767FB51}"/>
                </a:ext>
              </a:extLst>
            </p:cNvPr>
            <p:cNvSpPr txBox="1"/>
            <p:nvPr/>
          </p:nvSpPr>
          <p:spPr>
            <a:xfrm>
              <a:off x="7164796" y="1573280"/>
              <a:ext cx="862201" cy="38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200" dirty="0"/>
                <a:t>35 GW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BF45054-FDD4-4866-985C-7DAEFE46F0A6}"/>
              </a:ext>
            </a:extLst>
          </p:cNvPr>
          <p:cNvSpPr txBox="1"/>
          <p:nvPr/>
        </p:nvSpPr>
        <p:spPr>
          <a:xfrm>
            <a:off x="5652021" y="4663677"/>
            <a:ext cx="3400539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nl-NL"/>
            </a:defPPr>
            <a:lvl1pPr>
              <a:defRPr sz="2000" b="1">
                <a:latin typeface="Comic Sans MS" panose="030F0702030302020204" pitchFamily="66" charset="0"/>
              </a:defRPr>
            </a:lvl1pPr>
          </a:lstStyle>
          <a:p>
            <a:r>
              <a:rPr lang="nl-NL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1 </a:t>
            </a:r>
            <a:r>
              <a:rPr lang="nl-NL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day</a:t>
            </a:r>
            <a:r>
              <a:rPr lang="nl-NL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~ 8.000 </a:t>
            </a:r>
            <a:r>
              <a:rPr lang="nl-NL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batteries</a:t>
            </a:r>
            <a:endParaRPr lang="nl-NL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8D3301-C75B-4F32-A8B1-FA8504663F42}"/>
              </a:ext>
            </a:extLst>
          </p:cNvPr>
          <p:cNvSpPr txBox="1"/>
          <p:nvPr/>
        </p:nvSpPr>
        <p:spPr>
          <a:xfrm>
            <a:off x="537900" y="0"/>
            <a:ext cx="806829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Compensate 1 day of wind in Germany with E-storage</a:t>
            </a:r>
          </a:p>
          <a:p>
            <a:pPr algn="ctr"/>
            <a:r>
              <a:rPr lang="en-GB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nl-NL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 back-of-</a:t>
            </a:r>
            <a:r>
              <a:rPr lang="nl-NL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the</a:t>
            </a:r>
            <a:r>
              <a:rPr lang="nl-NL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-</a:t>
            </a:r>
            <a:r>
              <a:rPr lang="nl-NL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envelope</a:t>
            </a:r>
            <a:r>
              <a:rPr lang="nl-NL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nl-NL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calculation</a:t>
            </a:r>
            <a:r>
              <a:rPr lang="nl-NL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…</a:t>
            </a:r>
            <a:r>
              <a:rPr lang="en-GB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B2A2AD-3E89-4470-8D3B-3691C10474B5}"/>
              </a:ext>
            </a:extLst>
          </p:cNvPr>
          <p:cNvSpPr/>
          <p:nvPr/>
        </p:nvSpPr>
        <p:spPr>
          <a:xfrm>
            <a:off x="91440" y="4488822"/>
            <a:ext cx="3121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1 </a:t>
            </a:r>
            <a:r>
              <a:rPr lang="nl-NL" sz="1400" b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day</a:t>
            </a:r>
            <a:r>
              <a:rPr lang="nl-NL" sz="1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: 35 GW x 24 </a:t>
            </a:r>
            <a:r>
              <a:rPr lang="nl-NL" sz="1400" b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hours</a:t>
            </a:r>
            <a:r>
              <a:rPr lang="nl-NL" sz="1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=  840 </a:t>
            </a:r>
            <a:r>
              <a:rPr lang="nl-NL" sz="1400" b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GWh</a:t>
            </a:r>
            <a:endParaRPr lang="nl-NL" sz="1400" b="1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nl-NL" sz="1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		   &gt;&gt; 4 </a:t>
            </a:r>
            <a:r>
              <a:rPr lang="nl-NL" sz="1400" b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days</a:t>
            </a:r>
            <a:r>
              <a:rPr lang="nl-NL" sz="1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= ca. 3 </a:t>
            </a:r>
            <a:r>
              <a:rPr lang="nl-NL" sz="1400" b="1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TWh</a:t>
            </a:r>
            <a:r>
              <a:rPr lang="nl-NL" sz="1400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3BB386-4D99-4893-9DFA-D6F3FFA16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556" y="842011"/>
            <a:ext cx="2988487" cy="1867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62F6BD-8C6E-4E13-87FC-295D5529C0C3}"/>
              </a:ext>
            </a:extLst>
          </p:cNvPr>
          <p:cNvSpPr txBox="1"/>
          <p:nvPr/>
        </p:nvSpPr>
        <p:spPr>
          <a:xfrm>
            <a:off x="5823557" y="842729"/>
            <a:ext cx="2983068" cy="307777"/>
          </a:xfrm>
          <a:prstGeom prst="rect">
            <a:avLst/>
          </a:prstGeom>
          <a:solidFill>
            <a:srgbClr val="080808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bg1"/>
                </a:solidFill>
              </a:rPr>
              <a:t>Tesla </a:t>
            </a:r>
            <a:r>
              <a:rPr lang="nl-NL" sz="1400" b="1" dirty="0" err="1">
                <a:solidFill>
                  <a:schemeClr val="bg1"/>
                </a:solidFill>
              </a:rPr>
              <a:t>Battery</a:t>
            </a:r>
            <a:r>
              <a:rPr lang="nl-NL" sz="1400" b="1" dirty="0">
                <a:solidFill>
                  <a:schemeClr val="bg1"/>
                </a:solidFill>
              </a:rPr>
              <a:t> Australia: 129 MWh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4608DA5-0C26-47B5-BBD4-A187D84317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000"/>
          <a:stretch/>
        </p:blipFill>
        <p:spPr>
          <a:xfrm>
            <a:off x="5823557" y="2804885"/>
            <a:ext cx="2988486" cy="186780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5ECA435-4E17-493B-879E-05E294C67D28}"/>
              </a:ext>
            </a:extLst>
          </p:cNvPr>
          <p:cNvSpPr txBox="1"/>
          <p:nvPr/>
        </p:nvSpPr>
        <p:spPr>
          <a:xfrm>
            <a:off x="5823555" y="2805602"/>
            <a:ext cx="2988487" cy="307777"/>
          </a:xfrm>
          <a:prstGeom prst="rect">
            <a:avLst/>
          </a:prstGeom>
          <a:solidFill>
            <a:srgbClr val="080808">
              <a:alpha val="30196"/>
            </a:srgbClr>
          </a:solidFill>
        </p:spPr>
        <p:txBody>
          <a:bodyPr wrap="square" rtlCol="0">
            <a:spAutoFit/>
          </a:bodyPr>
          <a:lstStyle/>
          <a:p>
            <a:r>
              <a:rPr lang="nl-NL" sz="1400" b="1" dirty="0">
                <a:solidFill>
                  <a:schemeClr val="bg1"/>
                </a:solidFill>
              </a:rPr>
              <a:t>PHS </a:t>
            </a:r>
            <a:r>
              <a:rPr lang="nl-NL" sz="1400" b="1" dirty="0" err="1">
                <a:solidFill>
                  <a:schemeClr val="bg1"/>
                </a:solidFill>
              </a:rPr>
              <a:t>Goldisthal</a:t>
            </a:r>
            <a:r>
              <a:rPr lang="nl-NL" sz="1400" b="1" dirty="0">
                <a:solidFill>
                  <a:schemeClr val="bg1"/>
                </a:solidFill>
              </a:rPr>
              <a:t>: 8.480 MWh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A5CE88-26B6-47B1-8D72-F5673DB0461C}"/>
              </a:ext>
            </a:extLst>
          </p:cNvPr>
          <p:cNvSpPr txBox="1"/>
          <p:nvPr/>
        </p:nvSpPr>
        <p:spPr>
          <a:xfrm>
            <a:off x="7511160" y="4663676"/>
            <a:ext cx="1472419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nl-NL"/>
            </a:defPPr>
            <a:lvl1pPr>
              <a:defRPr sz="2000" b="1">
                <a:latin typeface="Comic Sans MS" panose="030F0702030302020204" pitchFamily="66" charset="0"/>
              </a:defRPr>
            </a:lvl1pPr>
          </a:lstStyle>
          <a:p>
            <a:r>
              <a:rPr lang="nl-NL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or 100 PHS </a:t>
            </a:r>
            <a:r>
              <a:rPr lang="nl-NL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lakes</a:t>
            </a:r>
            <a:endParaRPr lang="nl-NL" sz="1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4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BC11AF-D923-4EAC-AA10-27ECE704643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604369-4BCF-452A-9A17-E9558D88D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"/>
          <a:stretch/>
        </p:blipFill>
        <p:spPr>
          <a:xfrm>
            <a:off x="0" y="2968283"/>
            <a:ext cx="9144000" cy="21752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AAEE6B-107E-47D1-8CFF-60D4F1A19EAB}"/>
              </a:ext>
            </a:extLst>
          </p:cNvPr>
          <p:cNvSpPr txBox="1"/>
          <p:nvPr/>
        </p:nvSpPr>
        <p:spPr>
          <a:xfrm>
            <a:off x="351692" y="338231"/>
            <a:ext cx="85320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Large-scale Underground Energy Storage supports Europe’s ambitions for clean, secure and affordable energy:</a:t>
            </a:r>
          </a:p>
          <a:p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Scalable low-carbon or zero-carbon flexibility solutions, proven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Applies to direct heat, gases and electricity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Conversion (e.g. Power-to-gas) &gt; sectorial integration</a:t>
            </a:r>
          </a:p>
          <a:p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Integrated with other (surface) flexibility options</a:t>
            </a:r>
          </a:p>
        </p:txBody>
      </p:sp>
    </p:spTree>
    <p:extLst>
      <p:ext uri="{BB962C8B-B14F-4D97-AF65-F5344CB8AC3E}">
        <p14:creationId xmlns:p14="http://schemas.microsoft.com/office/powerpoint/2010/main" val="68951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1B74FD-082B-4173-B17E-6613D3D9B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2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F88C74-82C7-40B1-820C-81F042994946}"/>
              </a:ext>
            </a:extLst>
          </p:cNvPr>
          <p:cNvSpPr txBox="1"/>
          <p:nvPr/>
        </p:nvSpPr>
        <p:spPr>
          <a:xfrm>
            <a:off x="2947068" y="8350"/>
            <a:ext cx="2834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algn="ctr">
              <a:defRPr sz="2400"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Flexibility Options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CF2DCD-4E59-4AD5-B407-C8F935A6979F}"/>
              </a:ext>
            </a:extLst>
          </p:cNvPr>
          <p:cNvSpPr txBox="1"/>
          <p:nvPr/>
        </p:nvSpPr>
        <p:spPr>
          <a:xfrm>
            <a:off x="1548905" y="810086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bg1"/>
                </a:solidFill>
              </a:rPr>
              <a:t>Regulated</a:t>
            </a:r>
            <a:endParaRPr lang="nl-NL" b="1" dirty="0">
              <a:solidFill>
                <a:schemeClr val="bg1"/>
              </a:solidFill>
            </a:endParaRPr>
          </a:p>
          <a:p>
            <a:r>
              <a:rPr lang="nl-NL" b="1" dirty="0" err="1">
                <a:solidFill>
                  <a:schemeClr val="bg1"/>
                </a:solidFill>
              </a:rPr>
              <a:t>Production</a:t>
            </a:r>
            <a:endParaRPr lang="nl-NL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D17513-90BE-4447-AE92-6D11FBAB483B}"/>
              </a:ext>
            </a:extLst>
          </p:cNvPr>
          <p:cNvSpPr txBox="1"/>
          <p:nvPr/>
        </p:nvSpPr>
        <p:spPr>
          <a:xfrm>
            <a:off x="6007894" y="1533610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solidFill>
                  <a:schemeClr val="bg1"/>
                </a:solidFill>
              </a:rPr>
              <a:t>Demand</a:t>
            </a:r>
            <a:endParaRPr lang="nl-NL" b="1" dirty="0">
              <a:solidFill>
                <a:schemeClr val="bg1"/>
              </a:solidFill>
            </a:endParaRPr>
          </a:p>
          <a:p>
            <a:r>
              <a:rPr lang="nl-NL" b="1" dirty="0">
                <a:solidFill>
                  <a:schemeClr val="bg1"/>
                </a:solidFill>
              </a:rPr>
              <a:t>Response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AEE1E0-5AEC-44EC-99FC-D3AB742E30CA}"/>
              </a:ext>
            </a:extLst>
          </p:cNvPr>
          <p:cNvSpPr txBox="1"/>
          <p:nvPr/>
        </p:nvSpPr>
        <p:spPr>
          <a:xfrm>
            <a:off x="3509994" y="2440623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Energy Import &amp; Export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FAA2742-8C84-4D01-8727-BEF2FE648F34}"/>
              </a:ext>
            </a:extLst>
          </p:cNvPr>
          <p:cNvSpPr/>
          <p:nvPr/>
        </p:nvSpPr>
        <p:spPr>
          <a:xfrm>
            <a:off x="3767635" y="2794457"/>
            <a:ext cx="1482583" cy="1302929"/>
          </a:xfrm>
          <a:custGeom>
            <a:avLst/>
            <a:gdLst>
              <a:gd name="connsiteX0" fmla="*/ 0 w 1650570"/>
              <a:gd name="connsiteY0" fmla="*/ 825285 h 1650570"/>
              <a:gd name="connsiteX1" fmla="*/ 825285 w 1650570"/>
              <a:gd name="connsiteY1" fmla="*/ 0 h 1650570"/>
              <a:gd name="connsiteX2" fmla="*/ 1650570 w 1650570"/>
              <a:gd name="connsiteY2" fmla="*/ 825285 h 1650570"/>
              <a:gd name="connsiteX3" fmla="*/ 825285 w 1650570"/>
              <a:gd name="connsiteY3" fmla="*/ 1650570 h 1650570"/>
              <a:gd name="connsiteX4" fmla="*/ 0 w 1650570"/>
              <a:gd name="connsiteY4" fmla="*/ 825285 h 1650570"/>
              <a:gd name="connsiteX0" fmla="*/ 3 w 1650573"/>
              <a:gd name="connsiteY0" fmla="*/ 747793 h 1573078"/>
              <a:gd name="connsiteX1" fmla="*/ 817539 w 1650573"/>
              <a:gd name="connsiteY1" fmla="*/ 0 h 1573078"/>
              <a:gd name="connsiteX2" fmla="*/ 1650573 w 1650573"/>
              <a:gd name="connsiteY2" fmla="*/ 747793 h 1573078"/>
              <a:gd name="connsiteX3" fmla="*/ 825288 w 1650573"/>
              <a:gd name="connsiteY3" fmla="*/ 1573078 h 1573078"/>
              <a:gd name="connsiteX4" fmla="*/ 3 w 1650573"/>
              <a:gd name="connsiteY4" fmla="*/ 747793 h 1573078"/>
              <a:gd name="connsiteX0" fmla="*/ 3 w 1642824"/>
              <a:gd name="connsiteY0" fmla="*/ 750485 h 1583598"/>
              <a:gd name="connsiteX1" fmla="*/ 817539 w 1642824"/>
              <a:gd name="connsiteY1" fmla="*/ 2692 h 1583598"/>
              <a:gd name="connsiteX2" fmla="*/ 1642824 w 1642824"/>
              <a:gd name="connsiteY2" fmla="*/ 1020565 h 1583598"/>
              <a:gd name="connsiteX3" fmla="*/ 825288 w 1642824"/>
              <a:gd name="connsiteY3" fmla="*/ 1575770 h 1583598"/>
              <a:gd name="connsiteX4" fmla="*/ 3 w 1642824"/>
              <a:gd name="connsiteY4" fmla="*/ 750485 h 1583598"/>
              <a:gd name="connsiteX0" fmla="*/ 921 w 1643742"/>
              <a:gd name="connsiteY0" fmla="*/ 616113 h 1449226"/>
              <a:gd name="connsiteX1" fmla="*/ 988938 w 1643742"/>
              <a:gd name="connsiteY1" fmla="*/ 3360 h 1449226"/>
              <a:gd name="connsiteX2" fmla="*/ 1643742 w 1643742"/>
              <a:gd name="connsiteY2" fmla="*/ 886193 h 1449226"/>
              <a:gd name="connsiteX3" fmla="*/ 826206 w 1643742"/>
              <a:gd name="connsiteY3" fmla="*/ 1441398 h 1449226"/>
              <a:gd name="connsiteX4" fmla="*/ 921 w 1643742"/>
              <a:gd name="connsiteY4" fmla="*/ 616113 h 1449226"/>
              <a:gd name="connsiteX0" fmla="*/ 921 w 1643742"/>
              <a:gd name="connsiteY0" fmla="*/ 613466 h 1446579"/>
              <a:gd name="connsiteX1" fmla="*/ 988938 w 1643742"/>
              <a:gd name="connsiteY1" fmla="*/ 713 h 1446579"/>
              <a:gd name="connsiteX2" fmla="*/ 1643742 w 1643742"/>
              <a:gd name="connsiteY2" fmla="*/ 883546 h 1446579"/>
              <a:gd name="connsiteX3" fmla="*/ 826206 w 1643742"/>
              <a:gd name="connsiteY3" fmla="*/ 1438751 h 1446579"/>
              <a:gd name="connsiteX4" fmla="*/ 921 w 1643742"/>
              <a:gd name="connsiteY4" fmla="*/ 613466 h 1446579"/>
              <a:gd name="connsiteX0" fmla="*/ 1207 w 1473547"/>
              <a:gd name="connsiteY0" fmla="*/ 648957 h 1446835"/>
              <a:gd name="connsiteX1" fmla="*/ 818743 w 1473547"/>
              <a:gd name="connsiteY1" fmla="*/ 2444 h 1446835"/>
              <a:gd name="connsiteX2" fmla="*/ 1473547 w 1473547"/>
              <a:gd name="connsiteY2" fmla="*/ 885277 h 1446835"/>
              <a:gd name="connsiteX3" fmla="*/ 656011 w 1473547"/>
              <a:gd name="connsiteY3" fmla="*/ 1440482 h 1446835"/>
              <a:gd name="connsiteX4" fmla="*/ 1207 w 1473547"/>
              <a:gd name="connsiteY4" fmla="*/ 648957 h 1446835"/>
              <a:gd name="connsiteX0" fmla="*/ 28 w 1472368"/>
              <a:gd name="connsiteY0" fmla="*/ 649662 h 1447540"/>
              <a:gd name="connsiteX1" fmla="*/ 817564 w 1472368"/>
              <a:gd name="connsiteY1" fmla="*/ 3149 h 1447540"/>
              <a:gd name="connsiteX2" fmla="*/ 1472368 w 1472368"/>
              <a:gd name="connsiteY2" fmla="*/ 885982 h 1447540"/>
              <a:gd name="connsiteX3" fmla="*/ 654832 w 1472368"/>
              <a:gd name="connsiteY3" fmla="*/ 1441187 h 1447540"/>
              <a:gd name="connsiteX4" fmla="*/ 28 w 1472368"/>
              <a:gd name="connsiteY4" fmla="*/ 649662 h 1447540"/>
              <a:gd name="connsiteX0" fmla="*/ 6199 w 1478539"/>
              <a:gd name="connsiteY0" fmla="*/ 657094 h 1454972"/>
              <a:gd name="connsiteX1" fmla="*/ 823735 w 1478539"/>
              <a:gd name="connsiteY1" fmla="*/ 10581 h 1454972"/>
              <a:gd name="connsiteX2" fmla="*/ 1478539 w 1478539"/>
              <a:gd name="connsiteY2" fmla="*/ 893414 h 1454972"/>
              <a:gd name="connsiteX3" fmla="*/ 661003 w 1478539"/>
              <a:gd name="connsiteY3" fmla="*/ 1448619 h 1454972"/>
              <a:gd name="connsiteX4" fmla="*/ 6199 w 1478539"/>
              <a:gd name="connsiteY4" fmla="*/ 657094 h 1454972"/>
              <a:gd name="connsiteX0" fmla="*/ 6199 w 1478539"/>
              <a:gd name="connsiteY0" fmla="*/ 647141 h 1445019"/>
              <a:gd name="connsiteX1" fmla="*/ 823735 w 1478539"/>
              <a:gd name="connsiteY1" fmla="*/ 628 h 1445019"/>
              <a:gd name="connsiteX2" fmla="*/ 1478539 w 1478539"/>
              <a:gd name="connsiteY2" fmla="*/ 883461 h 1445019"/>
              <a:gd name="connsiteX3" fmla="*/ 661003 w 1478539"/>
              <a:gd name="connsiteY3" fmla="*/ 1438666 h 1445019"/>
              <a:gd name="connsiteX4" fmla="*/ 6199 w 1478539"/>
              <a:gd name="connsiteY4" fmla="*/ 647141 h 1445019"/>
              <a:gd name="connsiteX0" fmla="*/ 6199 w 1478539"/>
              <a:gd name="connsiteY0" fmla="*/ 647141 h 1445019"/>
              <a:gd name="connsiteX1" fmla="*/ 823735 w 1478539"/>
              <a:gd name="connsiteY1" fmla="*/ 628 h 1445019"/>
              <a:gd name="connsiteX2" fmla="*/ 1478539 w 1478539"/>
              <a:gd name="connsiteY2" fmla="*/ 883461 h 1445019"/>
              <a:gd name="connsiteX3" fmla="*/ 661003 w 1478539"/>
              <a:gd name="connsiteY3" fmla="*/ 1438666 h 1445019"/>
              <a:gd name="connsiteX4" fmla="*/ 6199 w 1478539"/>
              <a:gd name="connsiteY4" fmla="*/ 647141 h 1445019"/>
              <a:gd name="connsiteX0" fmla="*/ 6199 w 1478539"/>
              <a:gd name="connsiteY0" fmla="*/ 647141 h 1445019"/>
              <a:gd name="connsiteX1" fmla="*/ 823735 w 1478539"/>
              <a:gd name="connsiteY1" fmla="*/ 628 h 1445019"/>
              <a:gd name="connsiteX2" fmla="*/ 1478539 w 1478539"/>
              <a:gd name="connsiteY2" fmla="*/ 883461 h 1445019"/>
              <a:gd name="connsiteX3" fmla="*/ 661003 w 1478539"/>
              <a:gd name="connsiteY3" fmla="*/ 1438666 h 1445019"/>
              <a:gd name="connsiteX4" fmla="*/ 6199 w 1478539"/>
              <a:gd name="connsiteY4" fmla="*/ 647141 h 1445019"/>
              <a:gd name="connsiteX0" fmla="*/ 6199 w 1481840"/>
              <a:gd name="connsiteY0" fmla="*/ 647202 h 1445080"/>
              <a:gd name="connsiteX1" fmla="*/ 823735 w 1481840"/>
              <a:gd name="connsiteY1" fmla="*/ 689 h 1445080"/>
              <a:gd name="connsiteX2" fmla="*/ 1478539 w 1481840"/>
              <a:gd name="connsiteY2" fmla="*/ 883522 h 1445080"/>
              <a:gd name="connsiteX3" fmla="*/ 661003 w 1481840"/>
              <a:gd name="connsiteY3" fmla="*/ 1438727 h 1445080"/>
              <a:gd name="connsiteX4" fmla="*/ 6199 w 1481840"/>
              <a:gd name="connsiteY4" fmla="*/ 647202 h 1445080"/>
              <a:gd name="connsiteX0" fmla="*/ 6199 w 1481789"/>
              <a:gd name="connsiteY0" fmla="*/ 630351 h 1428229"/>
              <a:gd name="connsiteX1" fmla="*/ 815986 w 1481789"/>
              <a:gd name="connsiteY1" fmla="*/ 719 h 1428229"/>
              <a:gd name="connsiteX2" fmla="*/ 1478539 w 1481789"/>
              <a:gd name="connsiteY2" fmla="*/ 866671 h 1428229"/>
              <a:gd name="connsiteX3" fmla="*/ 661003 w 1481789"/>
              <a:gd name="connsiteY3" fmla="*/ 1421876 h 1428229"/>
              <a:gd name="connsiteX4" fmla="*/ 6199 w 1481789"/>
              <a:gd name="connsiteY4" fmla="*/ 630351 h 1428229"/>
              <a:gd name="connsiteX0" fmla="*/ 6199 w 1482435"/>
              <a:gd name="connsiteY0" fmla="*/ 629648 h 1427526"/>
              <a:gd name="connsiteX1" fmla="*/ 815986 w 1482435"/>
              <a:gd name="connsiteY1" fmla="*/ 16 h 1427526"/>
              <a:gd name="connsiteX2" fmla="*/ 1478539 w 1482435"/>
              <a:gd name="connsiteY2" fmla="*/ 865968 h 1427526"/>
              <a:gd name="connsiteX3" fmla="*/ 661003 w 1482435"/>
              <a:gd name="connsiteY3" fmla="*/ 1421173 h 1427526"/>
              <a:gd name="connsiteX4" fmla="*/ 6199 w 1482435"/>
              <a:gd name="connsiteY4" fmla="*/ 629648 h 1427526"/>
              <a:gd name="connsiteX0" fmla="*/ 6199 w 1482583"/>
              <a:gd name="connsiteY0" fmla="*/ 621209 h 1419087"/>
              <a:gd name="connsiteX1" fmla="*/ 831485 w 1482583"/>
              <a:gd name="connsiteY1" fmla="*/ 17 h 1419087"/>
              <a:gd name="connsiteX2" fmla="*/ 1478539 w 1482583"/>
              <a:gd name="connsiteY2" fmla="*/ 857529 h 1419087"/>
              <a:gd name="connsiteX3" fmla="*/ 661003 w 1482583"/>
              <a:gd name="connsiteY3" fmla="*/ 1412734 h 1419087"/>
              <a:gd name="connsiteX4" fmla="*/ 6199 w 1482583"/>
              <a:gd name="connsiteY4" fmla="*/ 621209 h 1419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583" h="1419087">
                <a:moveTo>
                  <a:pt x="6199" y="621209"/>
                </a:moveTo>
                <a:cubicBezTo>
                  <a:pt x="87564" y="170536"/>
                  <a:pt x="500855" y="2829"/>
                  <a:pt x="831485" y="17"/>
                </a:cubicBezTo>
                <a:cubicBezTo>
                  <a:pt x="1162115" y="-2795"/>
                  <a:pt x="1525034" y="359536"/>
                  <a:pt x="1478539" y="857529"/>
                </a:cubicBezTo>
                <a:cubicBezTo>
                  <a:pt x="1478539" y="1313321"/>
                  <a:pt x="906393" y="1452121"/>
                  <a:pt x="661003" y="1412734"/>
                </a:cubicBezTo>
                <a:cubicBezTo>
                  <a:pt x="415613" y="1373347"/>
                  <a:pt x="-59668" y="1266002"/>
                  <a:pt x="6199" y="621209"/>
                </a:cubicBezTo>
                <a:close/>
              </a:path>
            </a:pathLst>
          </a:custGeom>
          <a:noFill/>
          <a:ln w="3175">
            <a:solidFill>
              <a:schemeClr val="accent3">
                <a:lumMod val="40000"/>
                <a:lumOff val="6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255DAC-3BDE-4BEA-A274-75E0466AC031}"/>
              </a:ext>
            </a:extLst>
          </p:cNvPr>
          <p:cNvSpPr txBox="1"/>
          <p:nvPr/>
        </p:nvSpPr>
        <p:spPr>
          <a:xfrm>
            <a:off x="4050062" y="3208857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Energy</a:t>
            </a:r>
          </a:p>
          <a:p>
            <a:r>
              <a:rPr lang="nl-NL" b="1" dirty="0">
                <a:solidFill>
                  <a:schemeClr val="bg1"/>
                </a:solidFill>
              </a:rPr>
              <a:t>Storage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399600-2862-4A65-8E51-A477E133C778}"/>
              </a:ext>
            </a:extLst>
          </p:cNvPr>
          <p:cNvSpPr txBox="1"/>
          <p:nvPr/>
        </p:nvSpPr>
        <p:spPr>
          <a:xfrm>
            <a:off x="2034619" y="561890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  <a:latin typeface="+mj-lt"/>
              </a:rPr>
              <a:t>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16400-613C-4637-9F4F-EC168DB05FC8}"/>
              </a:ext>
            </a:extLst>
          </p:cNvPr>
          <p:cNvSpPr txBox="1"/>
          <p:nvPr/>
        </p:nvSpPr>
        <p:spPr>
          <a:xfrm>
            <a:off x="6349233" y="128468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bg1"/>
                </a:solidFill>
                <a:latin typeface="+mj-lt"/>
              </a:rPr>
              <a:t>2.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3978F5-E323-4A5D-B6D9-169721217A16}"/>
              </a:ext>
            </a:extLst>
          </p:cNvPr>
          <p:cNvSpPr txBox="1"/>
          <p:nvPr/>
        </p:nvSpPr>
        <p:spPr>
          <a:xfrm>
            <a:off x="3174617" y="246086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bg1"/>
                </a:solidFill>
                <a:latin typeface="+mj-lt"/>
              </a:rPr>
              <a:t>3.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FA0323-A9B7-4E53-9890-EBB150F2133C}"/>
              </a:ext>
            </a:extLst>
          </p:cNvPr>
          <p:cNvSpPr txBox="1"/>
          <p:nvPr/>
        </p:nvSpPr>
        <p:spPr>
          <a:xfrm>
            <a:off x="4364251" y="2915926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>
                <a:solidFill>
                  <a:schemeClr val="bg1"/>
                </a:solidFill>
                <a:latin typeface="+mj-lt"/>
              </a:rPr>
              <a:t>4.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4C7BA8-2D12-4742-88DC-0FEA0C9C2043}"/>
              </a:ext>
            </a:extLst>
          </p:cNvPr>
          <p:cNvSpPr txBox="1"/>
          <p:nvPr/>
        </p:nvSpPr>
        <p:spPr>
          <a:xfrm>
            <a:off x="5253100" y="3297591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+ Conversion</a:t>
            </a:r>
          </a:p>
        </p:txBody>
      </p:sp>
    </p:spTree>
    <p:extLst>
      <p:ext uri="{BB962C8B-B14F-4D97-AF65-F5344CB8AC3E}">
        <p14:creationId xmlns:p14="http://schemas.microsoft.com/office/powerpoint/2010/main" val="83415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24BF63-783A-452D-8CB3-FF9C5A2EA1C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496"/>
            <a:ext cx="7924800" cy="51420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41BB92-A3F6-458D-9F08-6662229D80C3}"/>
              </a:ext>
            </a:extLst>
          </p:cNvPr>
          <p:cNvSpPr txBox="1"/>
          <p:nvPr/>
        </p:nvSpPr>
        <p:spPr>
          <a:xfrm>
            <a:off x="-1" y="4730621"/>
            <a:ext cx="5894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algn="ctr">
              <a:defRPr sz="2400">
                <a:latin typeface="Arial Rounded MT Bold" panose="020F0704030504030204" pitchFamily="34" charset="0"/>
              </a:defRPr>
            </a:lvl1pPr>
          </a:lstStyle>
          <a:p>
            <a:pPr algn="l"/>
            <a:r>
              <a:rPr lang="nl-NL" sz="2000" dirty="0"/>
              <a:t>Family of Energy Storage Technologies</a:t>
            </a:r>
          </a:p>
        </p:txBody>
      </p:sp>
    </p:spTree>
    <p:extLst>
      <p:ext uri="{BB962C8B-B14F-4D97-AF65-F5344CB8AC3E}">
        <p14:creationId xmlns:p14="http://schemas.microsoft.com/office/powerpoint/2010/main" val="309965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037D84-59D4-4424-9BFC-218662D44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1" t="1841" r="1606" b="1453"/>
          <a:stretch/>
        </p:blipFill>
        <p:spPr>
          <a:xfrm>
            <a:off x="358140" y="868680"/>
            <a:ext cx="4891195" cy="3802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40C30D-C48C-41FF-88D3-2B873C6681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7195" r="-9868"/>
          <a:stretch/>
        </p:blipFill>
        <p:spPr>
          <a:xfrm>
            <a:off x="4898271" y="2336766"/>
            <a:ext cx="3908613" cy="23299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86B322-7B5C-4D35-9C2D-8001D06F45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-26424"/>
          <a:stretch/>
        </p:blipFill>
        <p:spPr>
          <a:xfrm>
            <a:off x="5249335" y="868680"/>
            <a:ext cx="3557549" cy="15903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A5BD95-F8E6-4192-84B9-0D36B7F35197}"/>
              </a:ext>
            </a:extLst>
          </p:cNvPr>
          <p:cNvSpPr/>
          <p:nvPr/>
        </p:nvSpPr>
        <p:spPr>
          <a:xfrm>
            <a:off x="358140" y="868680"/>
            <a:ext cx="8448744" cy="379808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D992-1545-4BEC-9942-5998B994F413}"/>
              </a:ext>
            </a:extLst>
          </p:cNvPr>
          <p:cNvSpPr txBox="1"/>
          <p:nvPr/>
        </p:nvSpPr>
        <p:spPr>
          <a:xfrm>
            <a:off x="922401" y="0"/>
            <a:ext cx="729930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Underground Energy Storage Potential Hungary</a:t>
            </a:r>
          </a:p>
          <a:p>
            <a:pPr algn="ctr"/>
            <a:r>
              <a:rPr lang="en-GB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(ESTMAP 2016, www.estmap.eu)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4AADF1-2B5F-4170-B397-AFEF3C899D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834" t="27029" r="545" b="5441"/>
          <a:stretch/>
        </p:blipFill>
        <p:spPr>
          <a:xfrm>
            <a:off x="7200900" y="2264772"/>
            <a:ext cx="1503317" cy="23299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295A9B-B43E-499F-BEBD-D3143C12B664}"/>
              </a:ext>
            </a:extLst>
          </p:cNvPr>
          <p:cNvSpPr txBox="1"/>
          <p:nvPr/>
        </p:nvSpPr>
        <p:spPr>
          <a:xfrm>
            <a:off x="358140" y="4669414"/>
            <a:ext cx="721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5 UGS sites (</a:t>
            </a:r>
            <a:r>
              <a:rPr lang="en-GB"/>
              <a:t>•</a:t>
            </a:r>
            <a:r>
              <a:rPr lang="en-GB" sz="1400"/>
              <a:t>), potential for heat storage (aquifers), no potential for salt cavern storage </a:t>
            </a:r>
          </a:p>
        </p:txBody>
      </p:sp>
    </p:spTree>
    <p:extLst>
      <p:ext uri="{BB962C8B-B14F-4D97-AF65-F5344CB8AC3E}">
        <p14:creationId xmlns:p14="http://schemas.microsoft.com/office/powerpoint/2010/main" val="266885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C8B88E22-CDC8-49BA-8662-77DF16ECC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410" b="86999" l="20563" r="78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15762" r="24124" b="22369"/>
          <a:stretch/>
        </p:blipFill>
        <p:spPr bwMode="auto">
          <a:xfrm>
            <a:off x="4075897" y="1236319"/>
            <a:ext cx="5068103" cy="346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8B5A6C-678C-4CCD-A1C3-B0A805383E08}"/>
              </a:ext>
            </a:extLst>
          </p:cNvPr>
          <p:cNvSpPr txBox="1"/>
          <p:nvPr/>
        </p:nvSpPr>
        <p:spPr>
          <a:xfrm>
            <a:off x="1064915" y="0"/>
            <a:ext cx="701429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Deep Porous Storage (fossil/renewable gases)</a:t>
            </a:r>
          </a:p>
          <a:p>
            <a:pPr algn="ctr"/>
            <a:r>
              <a:rPr lang="en-GB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(depleted gas fields, deep aquifers, typically &gt;1000m)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D3D60-6C9E-4BC5-8273-91D2057F1A30}"/>
              </a:ext>
            </a:extLst>
          </p:cNvPr>
          <p:cNvSpPr txBox="1"/>
          <p:nvPr/>
        </p:nvSpPr>
        <p:spPr>
          <a:xfrm>
            <a:off x="185058" y="1198749"/>
            <a:ext cx="575606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Natural gas (NG), bio-methane, </a:t>
            </a:r>
            <a:r>
              <a:rPr lang="en-GB" b="1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syn</a:t>
            </a:r>
            <a:r>
              <a:rPr lang="en-GB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-gas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Proven, Mature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Typically 4 – 40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TWh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per asset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Typically seasonal (heat)</a:t>
            </a:r>
          </a:p>
          <a:p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Hydrogen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Under investigation (e.g. RAG Austria)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Energy content ca. 25% compared to 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Typically seasonal (heat), maybe electricity?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Containment, fluid-matrix reactions, purity, economy?</a:t>
            </a:r>
          </a:p>
        </p:txBody>
      </p:sp>
    </p:spTree>
    <p:extLst>
      <p:ext uri="{BB962C8B-B14F-4D97-AF65-F5344CB8AC3E}">
        <p14:creationId xmlns:p14="http://schemas.microsoft.com/office/powerpoint/2010/main" val="307995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F8B5A6C-678C-4CCD-A1C3-B0A805383E08}"/>
              </a:ext>
            </a:extLst>
          </p:cNvPr>
          <p:cNvSpPr txBox="1"/>
          <p:nvPr/>
        </p:nvSpPr>
        <p:spPr>
          <a:xfrm>
            <a:off x="1151611" y="0"/>
            <a:ext cx="684091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Salt Cavern Storage (fossil/renewable gases)</a:t>
            </a:r>
          </a:p>
          <a:p>
            <a:pPr algn="ctr"/>
            <a:r>
              <a:rPr lang="en-GB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(salt formations / pillars ca. 1000 – 1500 m)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D3D60-6C9E-4BC5-8273-91D2057F1A30}"/>
              </a:ext>
            </a:extLst>
          </p:cNvPr>
          <p:cNvSpPr txBox="1"/>
          <p:nvPr/>
        </p:nvSpPr>
        <p:spPr>
          <a:xfrm>
            <a:off x="185058" y="824676"/>
            <a:ext cx="529407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Natural gas (NG), bio-methane, </a:t>
            </a:r>
            <a:r>
              <a:rPr lang="en-GB" b="1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syn</a:t>
            </a:r>
            <a:r>
              <a:rPr lang="en-GB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-gas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Proven, Mature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Typically 0,5 – 1 </a:t>
            </a:r>
            <a:r>
              <a:rPr lang="en-GB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TWh</a:t>
            </a: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per cavern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Typically peak to seasonal (heat, electricity)</a:t>
            </a:r>
          </a:p>
          <a:p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Hydrogen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Proven, not mature (e.g. US)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Typically 100 – 250 GWh per cavern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Typically peak (electricity, heat, feedstock)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Compressed Air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Proven, not mature (e.g. Germany)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Typically 1 – 3 GWh per cavern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Typically peak (electricity)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Manage compression heat losses (e.g. ALACAES)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517A82-1FC1-403A-BA49-CD5781A1CF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069" t="20005" r="16915" b="28125"/>
          <a:stretch/>
        </p:blipFill>
        <p:spPr>
          <a:xfrm>
            <a:off x="5573486" y="544286"/>
            <a:ext cx="3407229" cy="22655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4664E8-F241-4C53-B6B9-E92A79E55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843" y="2950029"/>
            <a:ext cx="3570514" cy="200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5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DE4399-893D-437C-98C2-7D0D20C72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431" y="990600"/>
            <a:ext cx="2752099" cy="19485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1B945F-0618-43D5-BBBC-139D4B2F0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88" y="990600"/>
            <a:ext cx="2752098" cy="19485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83C44D-BD8C-4FF1-921E-1F9816740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77" y="3061963"/>
            <a:ext cx="2924809" cy="20547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7BBAAC-66BB-4381-AEFA-D027A1424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431" y="3061962"/>
            <a:ext cx="2770173" cy="2007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16602D-7017-4FE4-A06A-FDB8CDFC5BDD}"/>
              </a:ext>
            </a:extLst>
          </p:cNvPr>
          <p:cNvSpPr txBox="1"/>
          <p:nvPr/>
        </p:nvSpPr>
        <p:spPr>
          <a:xfrm>
            <a:off x="6085116" y="990600"/>
            <a:ext cx="29248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Proven, not mature</a:t>
            </a:r>
          </a:p>
          <a:p>
            <a:endParaRPr lang="en-GB" sz="1600" dirty="0"/>
          </a:p>
          <a:p>
            <a:r>
              <a:rPr lang="en-GB" sz="1600" dirty="0"/>
              <a:t>40 - 120°C</a:t>
            </a:r>
          </a:p>
          <a:p>
            <a:r>
              <a:rPr lang="en-GB" sz="1600" dirty="0"/>
              <a:t>0.1 – 25 GWh</a:t>
            </a:r>
          </a:p>
          <a:p>
            <a:r>
              <a:rPr lang="en-GB" sz="1600" dirty="0"/>
              <a:t>Monthly to Seasonal</a:t>
            </a:r>
          </a:p>
          <a:p>
            <a:endParaRPr lang="en-GB" sz="1600" dirty="0"/>
          </a:p>
          <a:p>
            <a:r>
              <a:rPr lang="en-GB" sz="1600" dirty="0"/>
              <a:t>Integrated with district heating systems, waste heat, geothermal and agriculture heating</a:t>
            </a:r>
          </a:p>
          <a:p>
            <a:endParaRPr lang="en-GB" sz="1600" dirty="0"/>
          </a:p>
          <a:p>
            <a:r>
              <a:rPr lang="en-GB" sz="1600" dirty="0"/>
              <a:t>Large potential to manage seasonal heat demand at local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21CB2-950D-4605-8DEA-34F47FC9A743}"/>
              </a:ext>
            </a:extLst>
          </p:cNvPr>
          <p:cNvSpPr txBox="1"/>
          <p:nvPr/>
        </p:nvSpPr>
        <p:spPr>
          <a:xfrm>
            <a:off x="1039626" y="0"/>
            <a:ext cx="706488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Mid-High Temperature Heat Storage (sensible)</a:t>
            </a:r>
          </a:p>
          <a:p>
            <a:pPr algn="ctr"/>
            <a:r>
              <a:rPr lang="en-GB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(shallow subsurface: ca. 0 – 500 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0A02DC-200E-4FDD-B432-5B71F733BDCF}"/>
              </a:ext>
            </a:extLst>
          </p:cNvPr>
          <p:cNvSpPr txBox="1"/>
          <p:nvPr/>
        </p:nvSpPr>
        <p:spPr>
          <a:xfrm>
            <a:off x="230589" y="2571750"/>
            <a:ext cx="2752098" cy="369332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Open (</a:t>
            </a:r>
            <a:r>
              <a:rPr lang="nl-NL" dirty="0" err="1">
                <a:solidFill>
                  <a:schemeClr val="bg1"/>
                </a:solidFill>
              </a:rPr>
              <a:t>aquifer</a:t>
            </a:r>
            <a:r>
              <a:rPr lang="nl-NL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2FD627-3105-4A37-95A8-A494DD11FEC8}"/>
              </a:ext>
            </a:extLst>
          </p:cNvPr>
          <p:cNvSpPr txBox="1"/>
          <p:nvPr/>
        </p:nvSpPr>
        <p:spPr>
          <a:xfrm>
            <a:off x="230589" y="4700599"/>
            <a:ext cx="2752098" cy="369332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Closed (</a:t>
            </a:r>
            <a:r>
              <a:rPr lang="nl-NL" dirty="0" err="1">
                <a:solidFill>
                  <a:schemeClr val="bg1"/>
                </a:solidFill>
              </a:rPr>
              <a:t>borehole</a:t>
            </a:r>
            <a:r>
              <a:rPr lang="nl-NL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BB779E-C157-4F49-8DD3-37505E8D5816}"/>
              </a:ext>
            </a:extLst>
          </p:cNvPr>
          <p:cNvSpPr txBox="1"/>
          <p:nvPr/>
        </p:nvSpPr>
        <p:spPr>
          <a:xfrm>
            <a:off x="3120506" y="2571750"/>
            <a:ext cx="2752098" cy="369332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nl-NL" dirty="0" err="1">
                <a:solidFill>
                  <a:schemeClr val="bg1"/>
                </a:solidFill>
              </a:rPr>
              <a:t>Lined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cavity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145A0D-3D0C-4B93-A360-7D07F392DB94}"/>
              </a:ext>
            </a:extLst>
          </p:cNvPr>
          <p:cNvSpPr txBox="1"/>
          <p:nvPr/>
        </p:nvSpPr>
        <p:spPr>
          <a:xfrm>
            <a:off x="3120506" y="4701124"/>
            <a:ext cx="2734024" cy="369332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nl-NL" dirty="0" err="1">
                <a:solidFill>
                  <a:schemeClr val="bg1"/>
                </a:solidFill>
              </a:rPr>
              <a:t>Flooded</a:t>
            </a:r>
            <a:r>
              <a:rPr lang="nl-NL" dirty="0">
                <a:solidFill>
                  <a:schemeClr val="bg1"/>
                </a:solidFill>
              </a:rPr>
              <a:t> mines</a:t>
            </a:r>
          </a:p>
        </p:txBody>
      </p:sp>
    </p:spTree>
    <p:extLst>
      <p:ext uri="{BB962C8B-B14F-4D97-AF65-F5344CB8AC3E}">
        <p14:creationId xmlns:p14="http://schemas.microsoft.com/office/powerpoint/2010/main" val="3999695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16602D-7017-4FE4-A06A-FDB8CDFC5BDD}"/>
              </a:ext>
            </a:extLst>
          </p:cNvPr>
          <p:cNvSpPr txBox="1"/>
          <p:nvPr/>
        </p:nvSpPr>
        <p:spPr>
          <a:xfrm>
            <a:off x="3619501" y="851144"/>
            <a:ext cx="41365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Conceptual, Pilots</a:t>
            </a:r>
          </a:p>
          <a:p>
            <a:endParaRPr lang="en-GB" sz="1600"/>
          </a:p>
          <a:p>
            <a:r>
              <a:rPr lang="en-GB" sz="1600"/>
              <a:t>Typically 1 - 4 GWh</a:t>
            </a:r>
          </a:p>
          <a:p>
            <a:r>
              <a:rPr lang="en-GB" sz="1600"/>
              <a:t>Peak / Daily (electricity)</a:t>
            </a:r>
          </a:p>
          <a:p>
            <a:endParaRPr lang="en-GB" sz="1600"/>
          </a:p>
          <a:p>
            <a:r>
              <a:rPr lang="en-GB" sz="1600"/>
              <a:t>Alternative to Surface Pumped Hydro</a:t>
            </a:r>
          </a:p>
          <a:p>
            <a:endParaRPr lang="en-GB" sz="1600"/>
          </a:p>
          <a:p>
            <a:r>
              <a:rPr lang="en-GB" sz="1600"/>
              <a:t>Cost?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21CB2-950D-4605-8DEA-34F47FC9A743}"/>
              </a:ext>
            </a:extLst>
          </p:cNvPr>
          <p:cNvSpPr txBox="1"/>
          <p:nvPr/>
        </p:nvSpPr>
        <p:spPr>
          <a:xfrm>
            <a:off x="2346525" y="0"/>
            <a:ext cx="445109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Underground Pumped Hydro</a:t>
            </a:r>
          </a:p>
          <a:p>
            <a:pPr algn="ctr"/>
            <a:r>
              <a:rPr lang="en-GB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(ca. 500 – 1500 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BE26A4-9C29-44D0-840C-CFC6F0A6D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77" y="851144"/>
            <a:ext cx="3140250" cy="429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34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BC11AF-D923-4EAC-AA10-27ECE704643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604369-4BCF-452A-9A17-E9558D88D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"/>
          <a:stretch/>
        </p:blipFill>
        <p:spPr>
          <a:xfrm>
            <a:off x="0" y="2968283"/>
            <a:ext cx="9144000" cy="21752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AAEE6B-107E-47D1-8CFF-60D4F1A19EAB}"/>
              </a:ext>
            </a:extLst>
          </p:cNvPr>
          <p:cNvSpPr txBox="1"/>
          <p:nvPr/>
        </p:nvSpPr>
        <p:spPr>
          <a:xfrm>
            <a:off x="351691" y="158615"/>
            <a:ext cx="713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Challenge: Decarbonizing heating (and cooling) sector</a:t>
            </a:r>
            <a:r>
              <a:rPr lang="en-US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720D92-8919-483D-90BF-8793CBA83EBD}"/>
              </a:ext>
            </a:extLst>
          </p:cNvPr>
          <p:cNvSpPr/>
          <p:nvPr/>
        </p:nvSpPr>
        <p:spPr>
          <a:xfrm>
            <a:off x="0" y="5214682"/>
            <a:ext cx="9144000" cy="6144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016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459460-2F79-445A-B45C-A6BE8337B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051" y="5304617"/>
            <a:ext cx="2626360" cy="4345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F38991-A125-417A-ABE9-715F9D1133FF}"/>
              </a:ext>
            </a:extLst>
          </p:cNvPr>
          <p:cNvSpPr txBox="1"/>
          <p:nvPr/>
        </p:nvSpPr>
        <p:spPr>
          <a:xfrm>
            <a:off x="4026704" y="5838477"/>
            <a:ext cx="5083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European Workshop on Underground Energy Storage, Paris, 2019.11.07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6427EB-5BD0-48FB-927C-8771FA469186}"/>
              </a:ext>
            </a:extLst>
          </p:cNvPr>
          <p:cNvSpPr txBox="1"/>
          <p:nvPr/>
        </p:nvSpPr>
        <p:spPr>
          <a:xfrm>
            <a:off x="46397" y="5838477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Serge van Gessel</a:t>
            </a:r>
          </a:p>
        </p:txBody>
      </p:sp>
      <p:pic>
        <p:nvPicPr>
          <p:cNvPr id="9" name="Picture 8" descr="\\tsn.tno.nl\data\Projects\060\1\14053\Kluis\00-Meetings-Presentations\2016.09.27-29-ESGC-Brussels\Presentations\graphics_ESTMAP_dbase_20160913b\Aq_Therm_Storage.png">
            <a:extLst>
              <a:ext uri="{FF2B5EF4-FFF2-40B4-BE49-F238E27FC236}">
                <a16:creationId xmlns:a16="http://schemas.microsoft.com/office/drawing/2014/main" id="{EC6D1DBF-EDC6-45FE-A207-7D4B1ED9806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13" y="5237517"/>
            <a:ext cx="564052" cy="564052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\\tsn.tno.nl\data\Projects\060\1\14053\Kluis\00-Meetings-Presentations\2016.09.27-29-ESGC-Brussels\Presentations\graphics_ESTMAP_dbase_20160913b\Aq_Res_Storage.png">
            <a:extLst>
              <a:ext uri="{FF2B5EF4-FFF2-40B4-BE49-F238E27FC236}">
                <a16:creationId xmlns:a16="http://schemas.microsoft.com/office/drawing/2014/main" id="{0433C987-5B1D-4474-845E-8E68BA3F794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12" y="5237517"/>
            <a:ext cx="564052" cy="564052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445CE5-10AF-45D1-96A8-A0335BC79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349" y="5220702"/>
            <a:ext cx="594991" cy="597683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CE890E-EB67-4969-A3E1-FE9F6366B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2411" y="5220702"/>
            <a:ext cx="594991" cy="597683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EF6AC9-2C5A-4152-835E-6FC4130AA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86" y="5237517"/>
            <a:ext cx="567750" cy="564052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8823D0-5580-4916-B2FE-EB47A04E6D9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655" t="17143" r="7213" b="6006"/>
          <a:stretch/>
        </p:blipFill>
        <p:spPr>
          <a:xfrm>
            <a:off x="5208375" y="5241201"/>
            <a:ext cx="1052980" cy="5703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700FE75-653B-4CB5-85AB-B604350333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7696" y="607820"/>
            <a:ext cx="5156304" cy="25486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A7D086-903E-4E65-817E-3B4A7A9396E7}"/>
              </a:ext>
            </a:extLst>
          </p:cNvPr>
          <p:cNvSpPr txBox="1"/>
          <p:nvPr/>
        </p:nvSpPr>
        <p:spPr>
          <a:xfrm>
            <a:off x="351692" y="690600"/>
            <a:ext cx="33793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Half of all final energy consumed in Europe is used for heating/cooling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Heat demand continues to follow a seasonal pattern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Heat demand primarily fulfilled by fossil (85%) incl. underground gas storage</a:t>
            </a:r>
          </a:p>
        </p:txBody>
      </p:sp>
    </p:spTree>
    <p:extLst>
      <p:ext uri="{BB962C8B-B14F-4D97-AF65-F5344CB8AC3E}">
        <p14:creationId xmlns:p14="http://schemas.microsoft.com/office/powerpoint/2010/main" val="3545721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9592F6-1DFA-4A35-8CA9-656EBE0EF5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4" t="8739" r="1530" b="18423"/>
          <a:stretch/>
        </p:blipFill>
        <p:spPr>
          <a:xfrm>
            <a:off x="4302579" y="709476"/>
            <a:ext cx="4357925" cy="42690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64772D-AE20-473E-8225-74C8BDB30370}"/>
              </a:ext>
            </a:extLst>
          </p:cNvPr>
          <p:cNvSpPr/>
          <p:nvPr/>
        </p:nvSpPr>
        <p:spPr>
          <a:xfrm>
            <a:off x="3690928" y="4850856"/>
            <a:ext cx="4300977" cy="290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9750" algn="l"/>
              </a:tabLst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2015 - IEA - Technology Roadmap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72EFB1-9FDA-4605-AE66-C7159D57AE5A}"/>
              </a:ext>
            </a:extLst>
          </p:cNvPr>
          <p:cNvSpPr/>
          <p:nvPr/>
        </p:nvSpPr>
        <p:spPr>
          <a:xfrm>
            <a:off x="6281166" y="585145"/>
            <a:ext cx="1921006" cy="1107981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DD6C28-028E-4F69-9BF2-72CC1036B532}"/>
              </a:ext>
            </a:extLst>
          </p:cNvPr>
          <p:cNvSpPr txBox="1"/>
          <p:nvPr/>
        </p:nvSpPr>
        <p:spPr>
          <a:xfrm>
            <a:off x="2125256" y="0"/>
            <a:ext cx="4404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algn="ctr">
              <a:defRPr sz="2400">
                <a:latin typeface="Arial Rounded MT Bold" panose="020F0704030504030204" pitchFamily="34" charset="0"/>
              </a:defRPr>
            </a:lvl1pPr>
          </a:lstStyle>
          <a:p>
            <a:pPr algn="l"/>
            <a:r>
              <a:rPr lang="nl-NL" sz="2000" dirty="0"/>
              <a:t>Family of Energy System Services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2C011E-49EB-431F-98E1-AE503353AB56}"/>
              </a:ext>
            </a:extLst>
          </p:cNvPr>
          <p:cNvSpPr txBox="1"/>
          <p:nvPr/>
        </p:nvSpPr>
        <p:spPr>
          <a:xfrm>
            <a:off x="7613104" y="695323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/>
              <a:t>UGS</a:t>
            </a:r>
          </a:p>
        </p:txBody>
      </p:sp>
    </p:spTree>
    <p:extLst>
      <p:ext uri="{BB962C8B-B14F-4D97-AF65-F5344CB8AC3E}">
        <p14:creationId xmlns:p14="http://schemas.microsoft.com/office/powerpoint/2010/main" val="215892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A9592F6-1DFA-4A35-8CA9-656EBE0EF5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t="8739" r="1530" b="18423"/>
          <a:stretch/>
        </p:blipFill>
        <p:spPr>
          <a:xfrm>
            <a:off x="496281" y="709476"/>
            <a:ext cx="8164223" cy="42690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64772D-AE20-473E-8225-74C8BDB30370}"/>
              </a:ext>
            </a:extLst>
          </p:cNvPr>
          <p:cNvSpPr/>
          <p:nvPr/>
        </p:nvSpPr>
        <p:spPr>
          <a:xfrm>
            <a:off x="3690928" y="4850856"/>
            <a:ext cx="4300977" cy="290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9750" algn="l"/>
              </a:tabLst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2015 - IEA - Technology Roadmap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72EFB1-9FDA-4605-AE66-C7159D57AE5A}"/>
              </a:ext>
            </a:extLst>
          </p:cNvPr>
          <p:cNvSpPr/>
          <p:nvPr/>
        </p:nvSpPr>
        <p:spPr>
          <a:xfrm>
            <a:off x="6281166" y="585145"/>
            <a:ext cx="1921006" cy="1107981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F91359-79E7-4141-9F6D-1D11F06643A2}"/>
              </a:ext>
            </a:extLst>
          </p:cNvPr>
          <p:cNvSpPr/>
          <p:nvPr/>
        </p:nvSpPr>
        <p:spPr>
          <a:xfrm>
            <a:off x="6939643" y="2114551"/>
            <a:ext cx="1262529" cy="1367232"/>
          </a:xfrm>
          <a:prstGeom prst="rect">
            <a:avLst/>
          </a:prstGeom>
          <a:solidFill>
            <a:schemeClr val="accent5">
              <a:lumMod val="20000"/>
              <a:lumOff val="80000"/>
              <a:alpha val="4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B7D7E1-2297-433F-87FD-4468DF1EE817}"/>
              </a:ext>
            </a:extLst>
          </p:cNvPr>
          <p:cNvSpPr/>
          <p:nvPr/>
        </p:nvSpPr>
        <p:spPr>
          <a:xfrm>
            <a:off x="2343304" y="585145"/>
            <a:ext cx="1927475" cy="1709020"/>
          </a:xfrm>
          <a:prstGeom prst="roundRect">
            <a:avLst/>
          </a:prstGeom>
          <a:solidFill>
            <a:schemeClr val="tx2">
              <a:alpha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nl-NL" sz="1400" dirty="0">
                <a:solidFill>
                  <a:schemeClr val="tx1"/>
                </a:solidFill>
              </a:rPr>
              <a:t>Underground</a:t>
            </a:r>
          </a:p>
          <a:p>
            <a:pPr algn="r"/>
            <a:r>
              <a:rPr lang="nl-NL" sz="1400" dirty="0" err="1">
                <a:solidFill>
                  <a:schemeClr val="tx1"/>
                </a:solidFill>
              </a:rPr>
              <a:t>Centralized</a:t>
            </a:r>
            <a:r>
              <a:rPr lang="nl-NL" sz="1400" dirty="0">
                <a:solidFill>
                  <a:schemeClr val="tx1"/>
                </a:solidFill>
              </a:rPr>
              <a:t> </a:t>
            </a:r>
            <a:r>
              <a:rPr lang="nl-NL" sz="1400" dirty="0" err="1">
                <a:solidFill>
                  <a:schemeClr val="tx1"/>
                </a:solidFill>
              </a:rPr>
              <a:t>Heating</a:t>
            </a:r>
            <a:r>
              <a:rPr lang="nl-NL" sz="1400" dirty="0">
                <a:solidFill>
                  <a:schemeClr val="tx1"/>
                </a:solidFill>
              </a:rPr>
              <a:t> and </a:t>
            </a:r>
            <a:r>
              <a:rPr lang="nl-NL" sz="1400" dirty="0" err="1">
                <a:solidFill>
                  <a:schemeClr val="tx1"/>
                </a:solidFill>
              </a:rPr>
              <a:t>Grid</a:t>
            </a:r>
            <a:r>
              <a:rPr lang="nl-NL" sz="1400" dirty="0">
                <a:solidFill>
                  <a:schemeClr val="tx1"/>
                </a:solidFill>
              </a:rPr>
              <a:t> Services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416959-EA40-4EB9-AE1F-F31F62639B26}"/>
              </a:ext>
            </a:extLst>
          </p:cNvPr>
          <p:cNvSpPr/>
          <p:nvPr/>
        </p:nvSpPr>
        <p:spPr>
          <a:xfrm>
            <a:off x="6281165" y="585145"/>
            <a:ext cx="1927475" cy="170902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B82240-C7B2-485C-9C1A-2A9D889325BC}"/>
              </a:ext>
            </a:extLst>
          </p:cNvPr>
          <p:cNvSpPr/>
          <p:nvPr/>
        </p:nvSpPr>
        <p:spPr>
          <a:xfrm>
            <a:off x="1392700" y="1343465"/>
            <a:ext cx="1821766" cy="562707"/>
          </a:xfrm>
          <a:prstGeom prst="rect">
            <a:avLst/>
          </a:prstGeom>
          <a:solidFill>
            <a:schemeClr val="accent4">
              <a:lumMod val="75000"/>
              <a:alpha val="4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DD6C28-028E-4F69-9BF2-72CC1036B532}"/>
              </a:ext>
            </a:extLst>
          </p:cNvPr>
          <p:cNvSpPr txBox="1"/>
          <p:nvPr/>
        </p:nvSpPr>
        <p:spPr>
          <a:xfrm>
            <a:off x="2125256" y="0"/>
            <a:ext cx="44047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nl-NL"/>
            </a:defPPr>
            <a:lvl1pPr algn="ctr">
              <a:defRPr sz="2400">
                <a:latin typeface="Arial Rounded MT Bold" panose="020F0704030504030204" pitchFamily="34" charset="0"/>
              </a:defRPr>
            </a:lvl1pPr>
          </a:lstStyle>
          <a:p>
            <a:pPr algn="l"/>
            <a:r>
              <a:rPr lang="nl-NL" sz="2000" dirty="0"/>
              <a:t>Family of Energy System Services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25F60E-9036-42B1-A219-FEAF2A5D08B4}"/>
              </a:ext>
            </a:extLst>
          </p:cNvPr>
          <p:cNvSpPr txBox="1"/>
          <p:nvPr/>
        </p:nvSpPr>
        <p:spPr>
          <a:xfrm>
            <a:off x="7331616" y="2603531"/>
            <a:ext cx="5629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/>
              <a:t>UTES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2C011E-49EB-431F-98E1-AE503353AB56}"/>
              </a:ext>
            </a:extLst>
          </p:cNvPr>
          <p:cNvSpPr txBox="1"/>
          <p:nvPr/>
        </p:nvSpPr>
        <p:spPr>
          <a:xfrm>
            <a:off x="7613104" y="695323"/>
            <a:ext cx="4908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/>
              <a:t>UGS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FDD2817-6362-47EF-B5BB-170EA63726FB}"/>
              </a:ext>
            </a:extLst>
          </p:cNvPr>
          <p:cNvSpPr/>
          <p:nvPr/>
        </p:nvSpPr>
        <p:spPr>
          <a:xfrm>
            <a:off x="6939643" y="2114549"/>
            <a:ext cx="1288673" cy="1367234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7A8C7BF-BAB8-4156-940A-61A902384C77}"/>
              </a:ext>
            </a:extLst>
          </p:cNvPr>
          <p:cNvSpPr/>
          <p:nvPr/>
        </p:nvSpPr>
        <p:spPr>
          <a:xfrm>
            <a:off x="2862836" y="2114549"/>
            <a:ext cx="1407652" cy="1367232"/>
          </a:xfrm>
          <a:prstGeom prst="roundRect">
            <a:avLst/>
          </a:prstGeom>
          <a:solidFill>
            <a:srgbClr val="F5969F">
              <a:alpha val="60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Underground</a:t>
            </a:r>
          </a:p>
          <a:p>
            <a:pPr algn="ctr"/>
            <a:r>
              <a:rPr lang="nl-NL" sz="1400" dirty="0"/>
              <a:t>District/</a:t>
            </a:r>
            <a:r>
              <a:rPr lang="nl-NL" sz="1400" dirty="0" err="1"/>
              <a:t>Greenhouse</a:t>
            </a:r>
            <a:endParaRPr lang="nl-NL" sz="1400" dirty="0"/>
          </a:p>
          <a:p>
            <a:pPr algn="ctr"/>
            <a:r>
              <a:rPr lang="nl-NL" sz="1400" dirty="0"/>
              <a:t>Heat </a:t>
            </a:r>
            <a:r>
              <a:rPr lang="nl-NL" sz="1400" dirty="0" err="1"/>
              <a:t>Balancing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392409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9" grpId="0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D6595-F268-49EE-A97A-E057AB3BC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9" y="755650"/>
            <a:ext cx="5735077" cy="401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216FDE-586D-448D-B5D0-DFAC6DF78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505" y="864384"/>
            <a:ext cx="2744255" cy="9703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81B6FE-E055-465E-A624-4DB0C53B19F2}"/>
              </a:ext>
            </a:extLst>
          </p:cNvPr>
          <p:cNvSpPr txBox="1"/>
          <p:nvPr/>
        </p:nvSpPr>
        <p:spPr>
          <a:xfrm>
            <a:off x="6086257" y="2066860"/>
            <a:ext cx="288412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Mapping of Energy Storage Sites</a:t>
            </a:r>
          </a:p>
          <a:p>
            <a:endParaRPr lang="en-GB" sz="1400"/>
          </a:p>
          <a:p>
            <a:r>
              <a:rPr lang="en-GB" sz="1400"/>
              <a:t>Above ground / Subsurface</a:t>
            </a:r>
          </a:p>
          <a:p>
            <a:endParaRPr lang="en-GB" sz="1400"/>
          </a:p>
          <a:p>
            <a:r>
              <a:rPr lang="en-GB" sz="1400"/>
              <a:t>Existing and Future Potential</a:t>
            </a:r>
          </a:p>
          <a:p>
            <a:endParaRPr lang="en-GB" sz="1400"/>
          </a:p>
          <a:p>
            <a:r>
              <a:rPr lang="en-GB" sz="1400"/>
              <a:t>Standardized Technology KPI’s</a:t>
            </a:r>
          </a:p>
          <a:p>
            <a:endParaRPr lang="en-GB" sz="1400"/>
          </a:p>
          <a:p>
            <a:r>
              <a:rPr lang="en-GB" sz="1400"/>
              <a:t>Application in EU systems models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D95FB2-80E2-4C1F-ABF5-C0551AC42A08}"/>
              </a:ext>
            </a:extLst>
          </p:cNvPr>
          <p:cNvSpPr txBox="1"/>
          <p:nvPr/>
        </p:nvSpPr>
        <p:spPr>
          <a:xfrm>
            <a:off x="875173" y="0"/>
            <a:ext cx="739375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European Energy Storage Mapping and Planning</a:t>
            </a:r>
          </a:p>
          <a:p>
            <a:pPr algn="ctr"/>
            <a:r>
              <a:rPr lang="en-GB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EC Service Contract no.: ENER/C2/2014-640/S12.698827  (www.estmap.eu) </a:t>
            </a:r>
          </a:p>
        </p:txBody>
      </p:sp>
    </p:spTree>
    <p:extLst>
      <p:ext uri="{BB962C8B-B14F-4D97-AF65-F5344CB8AC3E}">
        <p14:creationId xmlns:p14="http://schemas.microsoft.com/office/powerpoint/2010/main" val="51597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BC11AF-D923-4EAC-AA10-27ECE704643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604369-4BCF-452A-9A17-E9558D88D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"/>
          <a:stretch/>
        </p:blipFill>
        <p:spPr>
          <a:xfrm>
            <a:off x="0" y="2968283"/>
            <a:ext cx="9144000" cy="21752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AAEE6B-107E-47D1-8CFF-60D4F1A19EAB}"/>
              </a:ext>
            </a:extLst>
          </p:cNvPr>
          <p:cNvSpPr txBox="1"/>
          <p:nvPr/>
        </p:nvSpPr>
        <p:spPr>
          <a:xfrm>
            <a:off x="98475" y="309341"/>
            <a:ext cx="89118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Effective valorization and implementation of large-scale underground energy storage:</a:t>
            </a:r>
          </a:p>
          <a:p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Raise TRL of clean storage technologies (industry pilots, business cases, upscaling and energy-market integration)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Portfolio management: national assessments, plug &amp; play datasets (standardized KPI’s) for energy systems modelling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Social license to operate (cost vs benefits, transparency, participation, regulatory)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Timely action (long lead times)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C26A11-0F3E-4383-92F2-675046CDF3B5}"/>
              </a:ext>
            </a:extLst>
          </p:cNvPr>
          <p:cNvSpPr/>
          <p:nvPr/>
        </p:nvSpPr>
        <p:spPr>
          <a:xfrm>
            <a:off x="0" y="5216191"/>
            <a:ext cx="9144000" cy="6144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016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9BBD70-4B3D-46E5-9535-DBD06AA1D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051" y="5306126"/>
            <a:ext cx="2626360" cy="4345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758525-07DA-4A92-BC77-D928391478BA}"/>
              </a:ext>
            </a:extLst>
          </p:cNvPr>
          <p:cNvSpPr txBox="1"/>
          <p:nvPr/>
        </p:nvSpPr>
        <p:spPr>
          <a:xfrm>
            <a:off x="46397" y="5839986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Serge van Gessel</a:t>
            </a:r>
          </a:p>
        </p:txBody>
      </p:sp>
      <p:pic>
        <p:nvPicPr>
          <p:cNvPr id="8" name="Picture 7" descr="\\tsn.tno.nl\data\Projects\060\1\14053\Kluis\00-Meetings-Presentations\2016.09.27-29-ESGC-Brussels\Presentations\graphics_ESTMAP_dbase_20160913b\Aq_Therm_Storage.png">
            <a:extLst>
              <a:ext uri="{FF2B5EF4-FFF2-40B4-BE49-F238E27FC236}">
                <a16:creationId xmlns:a16="http://schemas.microsoft.com/office/drawing/2014/main" id="{42EF1969-F3F7-4BA9-999A-1DC948A8519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13" y="5239026"/>
            <a:ext cx="564052" cy="564052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\\tsn.tno.nl\data\Projects\060\1\14053\Kluis\00-Meetings-Presentations\2016.09.27-29-ESGC-Brussels\Presentations\graphics_ESTMAP_dbase_20160913b\Aq_Res_Storage.png">
            <a:extLst>
              <a:ext uri="{FF2B5EF4-FFF2-40B4-BE49-F238E27FC236}">
                <a16:creationId xmlns:a16="http://schemas.microsoft.com/office/drawing/2014/main" id="{BE445F7B-278F-49C1-8568-ABB22035D18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12" y="5239026"/>
            <a:ext cx="564052" cy="564052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A52AEF-CA34-44E7-BC73-78585FCA9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349" y="5222211"/>
            <a:ext cx="594991" cy="597683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1C7362-CB0F-4588-ACAE-E89277CA7E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2411" y="5222211"/>
            <a:ext cx="594991" cy="597683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677879-8553-44A8-A740-42DE0FA2EB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86" y="5239026"/>
            <a:ext cx="567750" cy="564052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2E5312-6CCA-4421-97D3-3D93E3390B4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655" t="17143" r="7213" b="6006"/>
          <a:stretch/>
        </p:blipFill>
        <p:spPr>
          <a:xfrm>
            <a:off x="5208375" y="5235870"/>
            <a:ext cx="1052980" cy="5703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B40C38-CFE6-4ADC-B411-8863D9A51798}"/>
              </a:ext>
            </a:extLst>
          </p:cNvPr>
          <p:cNvSpPr txBox="1"/>
          <p:nvPr/>
        </p:nvSpPr>
        <p:spPr>
          <a:xfrm>
            <a:off x="1499410" y="5839986"/>
            <a:ext cx="7611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Underground energy storage, Danube Region – possibilities and European perspective, Budapest, 2019.12.04</a:t>
            </a:r>
          </a:p>
        </p:txBody>
      </p:sp>
    </p:spTree>
    <p:extLst>
      <p:ext uri="{BB962C8B-B14F-4D97-AF65-F5344CB8AC3E}">
        <p14:creationId xmlns:p14="http://schemas.microsoft.com/office/powerpoint/2010/main" val="113220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46ED3B4-5D96-4CC7-BA0A-4C3A76F0531B}"/>
              </a:ext>
            </a:extLst>
          </p:cNvPr>
          <p:cNvSpPr/>
          <p:nvPr/>
        </p:nvSpPr>
        <p:spPr>
          <a:xfrm>
            <a:off x="-1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A08BA21-7764-435E-A45D-D1C1D7E964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180023-1D2A-46F8-BC60-12252D4FC918}"/>
              </a:ext>
            </a:extLst>
          </p:cNvPr>
          <p:cNvSpPr txBox="1"/>
          <p:nvPr/>
        </p:nvSpPr>
        <p:spPr>
          <a:xfrm>
            <a:off x="2735984" y="3770147"/>
            <a:ext cx="3672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Thank you for your attention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EBE28F-AE17-4F60-AE8C-C8FCD3CDCA5F}"/>
              </a:ext>
            </a:extLst>
          </p:cNvPr>
          <p:cNvSpPr txBox="1"/>
          <p:nvPr/>
        </p:nvSpPr>
        <p:spPr>
          <a:xfrm>
            <a:off x="499403" y="0"/>
            <a:ext cx="78904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latin typeface="Arial Rounded MT Bold" panose="020F0704030504030204" pitchFamily="34" charset="0"/>
              </a:rPr>
              <a:t>Introduction to Underground Energy Storage</a:t>
            </a:r>
          </a:p>
          <a:p>
            <a:pPr algn="r"/>
            <a:r>
              <a:rPr lang="en-US" dirty="0">
                <a:latin typeface="Arial Rounded MT Bold" panose="020F0704030504030204" pitchFamily="34" charset="0"/>
              </a:rPr>
              <a:t>European Research and Technology Perspective</a:t>
            </a:r>
          </a:p>
          <a:p>
            <a:pPr algn="r"/>
            <a:endParaRPr lang="en-US" dirty="0">
              <a:latin typeface="Arial Rounded MT Bold" panose="020F0704030504030204" pitchFamily="34" charset="0"/>
            </a:endParaRPr>
          </a:p>
          <a:p>
            <a:pPr algn="r"/>
            <a:r>
              <a:rPr lang="en-US" sz="1400" b="1" dirty="0">
                <a:latin typeface="Arial Rounded MT Bold" panose="020F0704030504030204" pitchFamily="34" charset="0"/>
                <a:cs typeface="Segoe UI Semilight" panose="020B0402040204020203" pitchFamily="34" charset="0"/>
              </a:rPr>
              <a:t>Serge van Gessel</a:t>
            </a:r>
          </a:p>
          <a:p>
            <a:pPr algn="r"/>
            <a:r>
              <a:rPr lang="en-US" sz="1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Senior Advisor Economic Affairs, TNO</a:t>
            </a:r>
          </a:p>
          <a:p>
            <a:pPr algn="r"/>
            <a:r>
              <a:rPr lang="en-US" sz="12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Chairman Geo-Energy Expert Group EuroGeoSurveys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4F7777-5F01-47A2-BCAA-6F7EA5BECFB8}"/>
              </a:ext>
            </a:extLst>
          </p:cNvPr>
          <p:cNvSpPr/>
          <p:nvPr/>
        </p:nvSpPr>
        <p:spPr>
          <a:xfrm>
            <a:off x="0" y="4194774"/>
            <a:ext cx="9144000" cy="6144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1016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8E81E0B-AA8A-4BA6-ADDA-71AA1D3E7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051" y="4284709"/>
            <a:ext cx="2626360" cy="43454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8AAEF04-201A-4F1F-9B5D-C07455197684}"/>
              </a:ext>
            </a:extLst>
          </p:cNvPr>
          <p:cNvSpPr txBox="1"/>
          <p:nvPr/>
        </p:nvSpPr>
        <p:spPr>
          <a:xfrm>
            <a:off x="46397" y="4818569"/>
            <a:ext cx="1404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Serge van Gessel</a:t>
            </a:r>
          </a:p>
        </p:txBody>
      </p:sp>
      <p:pic>
        <p:nvPicPr>
          <p:cNvPr id="26" name="Picture 25" descr="\\tsn.tno.nl\data\Projects\060\1\14053\Kluis\00-Meetings-Presentations\2016.09.27-29-ESGC-Brussels\Presentations\graphics_ESTMAP_dbase_20160913b\Aq_Therm_Storage.png">
            <a:extLst>
              <a:ext uri="{FF2B5EF4-FFF2-40B4-BE49-F238E27FC236}">
                <a16:creationId xmlns:a16="http://schemas.microsoft.com/office/drawing/2014/main" id="{3C0DD3D0-FFB1-4D3E-A9C3-E8454A8E19E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13" y="4217609"/>
            <a:ext cx="564052" cy="564052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 descr="\\tsn.tno.nl\data\Projects\060\1\14053\Kluis\00-Meetings-Presentations\2016.09.27-29-ESGC-Brussels\Presentations\graphics_ESTMAP_dbase_20160913b\Aq_Res_Storage.png">
            <a:extLst>
              <a:ext uri="{FF2B5EF4-FFF2-40B4-BE49-F238E27FC236}">
                <a16:creationId xmlns:a16="http://schemas.microsoft.com/office/drawing/2014/main" id="{2277DB74-8EC4-43E5-AAF1-C3B0FD023AAB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12" y="4217609"/>
            <a:ext cx="564052" cy="564052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A005BFD-1A63-48F6-A29E-A9187A9AE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349" y="4200794"/>
            <a:ext cx="594991" cy="597683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79235CF-030E-4D8E-92CD-75DEEA7A70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2411" y="4200794"/>
            <a:ext cx="594991" cy="597683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F5BCA54-D1B5-44C7-82B0-BA335671D9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86" y="4217609"/>
            <a:ext cx="567750" cy="564052"/>
          </a:xfrm>
          <a:prstGeom prst="rect">
            <a:avLst/>
          </a:prstGeom>
          <a:noFill/>
          <a:ln>
            <a:noFill/>
          </a:ln>
          <a:effectLst>
            <a:outerShdw blurRad="355600" dist="165100" dir="2700000" sx="99000" sy="99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CE4E6B-ACC4-4F8A-A6D0-C0F20DAD20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655" t="17143" r="7213" b="6006"/>
          <a:stretch/>
        </p:blipFill>
        <p:spPr>
          <a:xfrm>
            <a:off x="5208375" y="4214453"/>
            <a:ext cx="1052980" cy="5703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0DEB6F-A44B-4D1C-B00D-9E63361FF388}"/>
              </a:ext>
            </a:extLst>
          </p:cNvPr>
          <p:cNvSpPr txBox="1"/>
          <p:nvPr/>
        </p:nvSpPr>
        <p:spPr>
          <a:xfrm>
            <a:off x="1499410" y="4818569"/>
            <a:ext cx="7611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Underground energy storage, Danube Region – possibilities and European perspective, Budapest, 2019.12.04</a:t>
            </a:r>
          </a:p>
        </p:txBody>
      </p:sp>
    </p:spTree>
    <p:extLst>
      <p:ext uri="{BB962C8B-B14F-4D97-AF65-F5344CB8AC3E}">
        <p14:creationId xmlns:p14="http://schemas.microsoft.com/office/powerpoint/2010/main" val="3258448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2A42D2-9D50-457B-B356-C98C93C3D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95" y="955989"/>
            <a:ext cx="8356210" cy="3934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3F22D7-CA18-44E9-BD4E-4FF80060E4B6}"/>
              </a:ext>
            </a:extLst>
          </p:cNvPr>
          <p:cNvSpPr txBox="1"/>
          <p:nvPr/>
        </p:nvSpPr>
        <p:spPr>
          <a:xfrm>
            <a:off x="1304186" y="0"/>
            <a:ext cx="6535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Seasonal fluctuation gas demand (heating)</a:t>
            </a:r>
          </a:p>
          <a:p>
            <a:pPr algn="ctr"/>
            <a:r>
              <a:rPr lang="en-GB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(EIA 2019)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B8E301-CACA-4800-841B-7DBD38A7D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7"/>
          <a:stretch/>
        </p:blipFill>
        <p:spPr>
          <a:xfrm>
            <a:off x="0" y="5143500"/>
            <a:ext cx="9144000" cy="217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172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85290B-B660-499A-8E98-7A05DB3C6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" y="707886"/>
            <a:ext cx="6161650" cy="4376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B3E0C6-7D23-4AB2-B2B8-3B0098886C3B}"/>
              </a:ext>
            </a:extLst>
          </p:cNvPr>
          <p:cNvSpPr txBox="1"/>
          <p:nvPr/>
        </p:nvSpPr>
        <p:spPr>
          <a:xfrm>
            <a:off x="358906" y="0"/>
            <a:ext cx="8426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Share of UGS Capacity vs Primary Energy Consumption</a:t>
            </a:r>
          </a:p>
          <a:p>
            <a:pPr algn="ctr"/>
            <a:r>
              <a:rPr lang="en-GB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(downloaded from ourworldindata.org, 2019, GIE-2019)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1FA42-90BA-4A5B-9B9A-4C4A7309EC20}"/>
              </a:ext>
            </a:extLst>
          </p:cNvPr>
          <p:cNvSpPr txBox="1"/>
          <p:nvPr/>
        </p:nvSpPr>
        <p:spPr>
          <a:xfrm>
            <a:off x="6330462" y="1259058"/>
            <a:ext cx="26658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EU gas storage volume</a:t>
            </a:r>
          </a:p>
          <a:p>
            <a:pPr lvl="1"/>
            <a:r>
              <a:rPr lang="en-GB" sz="1600">
                <a:solidFill>
                  <a:srgbClr val="CA0020"/>
                </a:solidFill>
              </a:rPr>
              <a:t>ca. 1132 TWh</a:t>
            </a:r>
          </a:p>
          <a:p>
            <a:pPr lvl="1"/>
            <a:r>
              <a:rPr lang="en-GB" sz="1600">
                <a:solidFill>
                  <a:srgbClr val="CA0020"/>
                </a:solidFill>
              </a:rPr>
              <a:t>156 operational sites</a:t>
            </a:r>
          </a:p>
          <a:p>
            <a:endParaRPr lang="en-GB" sz="1600"/>
          </a:p>
          <a:p>
            <a:r>
              <a:rPr lang="en-GB" sz="1600"/>
              <a:t>EU primary energy consumption 2016</a:t>
            </a:r>
          </a:p>
          <a:p>
            <a:r>
              <a:rPr lang="en-GB" sz="1600"/>
              <a:t>	</a:t>
            </a:r>
            <a:r>
              <a:rPr lang="en-GB" sz="1600">
                <a:solidFill>
                  <a:srgbClr val="CA0020"/>
                </a:solidFill>
              </a:rPr>
              <a:t>ca. 16.400 TWh</a:t>
            </a:r>
          </a:p>
          <a:p>
            <a:r>
              <a:rPr lang="en-GB" sz="1600">
                <a:solidFill>
                  <a:srgbClr val="CA0020"/>
                </a:solidFill>
              </a:rPr>
              <a:t>	UGS ~ 7%</a:t>
            </a:r>
          </a:p>
          <a:p>
            <a:endParaRPr lang="en-GB" sz="1600"/>
          </a:p>
          <a:p>
            <a:r>
              <a:rPr lang="en-GB" sz="1600"/>
              <a:t>EU primary gas consumption 2016</a:t>
            </a:r>
          </a:p>
          <a:p>
            <a:pPr lvl="1"/>
            <a:r>
              <a:rPr lang="en-GB" sz="1600">
                <a:solidFill>
                  <a:srgbClr val="CA0020"/>
                </a:solidFill>
              </a:rPr>
              <a:t>ca. 4.200 TWh</a:t>
            </a:r>
          </a:p>
          <a:p>
            <a:pPr lvl="1"/>
            <a:r>
              <a:rPr lang="en-GB" sz="1600">
                <a:solidFill>
                  <a:srgbClr val="CA0020"/>
                </a:solidFill>
              </a:rPr>
              <a:t>UGS ~ 27%</a:t>
            </a:r>
          </a:p>
          <a:p>
            <a:endParaRPr lang="en-GB" sz="1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58019E-3A7A-416A-8612-BF9F05CAF111}"/>
              </a:ext>
            </a:extLst>
          </p:cNvPr>
          <p:cNvSpPr txBox="1"/>
          <p:nvPr/>
        </p:nvSpPr>
        <p:spPr>
          <a:xfrm>
            <a:off x="3282043" y="3979155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coal</a:t>
            </a:r>
            <a:endParaRPr lang="nl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165779-53F6-4915-8F22-C1F5A430690C}"/>
              </a:ext>
            </a:extLst>
          </p:cNvPr>
          <p:cNvSpPr txBox="1"/>
          <p:nvPr/>
        </p:nvSpPr>
        <p:spPr>
          <a:xfrm>
            <a:off x="3282043" y="287432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oil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E5538B-DFC3-4A14-B735-289C2BCBA898}"/>
              </a:ext>
            </a:extLst>
          </p:cNvPr>
          <p:cNvSpPr txBox="1"/>
          <p:nvPr/>
        </p:nvSpPr>
        <p:spPr>
          <a:xfrm>
            <a:off x="3282043" y="1981771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gas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C54184-0F66-4803-89E5-AB6C33FEDA87}"/>
              </a:ext>
            </a:extLst>
          </p:cNvPr>
          <p:cNvSpPr txBox="1"/>
          <p:nvPr/>
        </p:nvSpPr>
        <p:spPr>
          <a:xfrm>
            <a:off x="3282043" y="142822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nuclear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9853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BC11AF-D923-4EAC-AA10-27ECE704643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604369-4BCF-452A-9A17-E9558D88D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7"/>
          <a:stretch/>
        </p:blipFill>
        <p:spPr>
          <a:xfrm>
            <a:off x="0" y="2968283"/>
            <a:ext cx="9144000" cy="21752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AAEE6B-107E-47D1-8CFF-60D4F1A19EAB}"/>
              </a:ext>
            </a:extLst>
          </p:cNvPr>
          <p:cNvSpPr txBox="1"/>
          <p:nvPr/>
        </p:nvSpPr>
        <p:spPr>
          <a:xfrm>
            <a:off x="351692" y="485188"/>
            <a:ext cx="8532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Challenge: Integrate renewable electricity generation</a:t>
            </a:r>
            <a:r>
              <a:rPr lang="en-US" b="1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Intermittent renewable capacity expected to grow drastically towards 2050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Fossil flexibility (e.g. power plants) transforming or phasing out (coal)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High shares of intermittent renewables will require flexibility beyond the capacity of surface electrical storage options</a:t>
            </a:r>
          </a:p>
        </p:txBody>
      </p:sp>
    </p:spTree>
    <p:extLst>
      <p:ext uri="{BB962C8B-B14F-4D97-AF65-F5344CB8AC3E}">
        <p14:creationId xmlns:p14="http://schemas.microsoft.com/office/powerpoint/2010/main" val="159102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F5FB217-63C6-422E-8A29-FECF034E55C6}"/>
              </a:ext>
            </a:extLst>
          </p:cNvPr>
          <p:cNvSpPr txBox="1"/>
          <p:nvPr/>
        </p:nvSpPr>
        <p:spPr>
          <a:xfrm>
            <a:off x="594547" y="0"/>
            <a:ext cx="7954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Strong increase of intermittent RE (EU and Globally)</a:t>
            </a:r>
          </a:p>
          <a:p>
            <a:pPr algn="ctr"/>
            <a:r>
              <a:rPr lang="en-GB" sz="16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(Shell Sky Scenario, 2019)</a:t>
            </a:r>
            <a:endParaRPr lang="en-GB" sz="1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031F3E-AA53-431D-848E-72552E5C6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910" y="948047"/>
            <a:ext cx="8090180" cy="384123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4A59E1-67ED-4805-B519-84B4EB9B6B5A}"/>
              </a:ext>
            </a:extLst>
          </p:cNvPr>
          <p:cNvCxnSpPr>
            <a:cxnSpLocks/>
          </p:cNvCxnSpPr>
          <p:nvPr/>
        </p:nvCxnSpPr>
        <p:spPr>
          <a:xfrm flipV="1">
            <a:off x="2849732" y="1557197"/>
            <a:ext cx="0" cy="26678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3A9C04-2C83-4FDF-A6AA-1A03DE1684B8}"/>
              </a:ext>
            </a:extLst>
          </p:cNvPr>
          <p:cNvGrpSpPr/>
          <p:nvPr/>
        </p:nvGrpSpPr>
        <p:grpSpPr>
          <a:xfrm>
            <a:off x="6448485" y="2218099"/>
            <a:ext cx="262541" cy="2095876"/>
            <a:chOff x="6310265" y="2116775"/>
            <a:chExt cx="262541" cy="1935325"/>
          </a:xfrm>
          <a:effectLst/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75F0460-6AA6-40FD-A488-D856057737F2}"/>
                </a:ext>
              </a:extLst>
            </p:cNvPr>
            <p:cNvSpPr/>
            <p:nvPr/>
          </p:nvSpPr>
          <p:spPr>
            <a:xfrm>
              <a:off x="6310265" y="2132091"/>
              <a:ext cx="262541" cy="869133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C67C318-5E7C-4D30-9D9F-6DD2ACDB9CAA}"/>
                </a:ext>
              </a:extLst>
            </p:cNvPr>
            <p:cNvSpPr/>
            <p:nvPr/>
          </p:nvSpPr>
          <p:spPr>
            <a:xfrm>
              <a:off x="6310265" y="3001224"/>
              <a:ext cx="262541" cy="46645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E982395-81A6-4E62-872E-78CDD2506A73}"/>
                </a:ext>
              </a:extLst>
            </p:cNvPr>
            <p:cNvSpPr/>
            <p:nvPr/>
          </p:nvSpPr>
          <p:spPr>
            <a:xfrm>
              <a:off x="6310265" y="3467681"/>
              <a:ext cx="262541" cy="34382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6A2298-01A5-4762-90F7-72AA5DCF996A}"/>
                </a:ext>
              </a:extLst>
            </p:cNvPr>
            <p:cNvSpPr/>
            <p:nvPr/>
          </p:nvSpPr>
          <p:spPr>
            <a:xfrm>
              <a:off x="6310265" y="3811510"/>
              <a:ext cx="262541" cy="158435"/>
            </a:xfrm>
            <a:prstGeom prst="rect">
              <a:avLst/>
            </a:prstGeom>
            <a:solidFill>
              <a:srgbClr val="0099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318EF7-D30D-4E2F-B479-DA9C294CDC15}"/>
                </a:ext>
              </a:extLst>
            </p:cNvPr>
            <p:cNvSpPr txBox="1"/>
            <p:nvPr/>
          </p:nvSpPr>
          <p:spPr>
            <a:xfrm rot="16200000">
              <a:off x="6022013" y="2444429"/>
              <a:ext cx="87075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dirty="0"/>
                <a:t>RE-</a:t>
              </a:r>
              <a:r>
                <a:rPr lang="nl-NL" sz="800" dirty="0" err="1"/>
                <a:t>intermittent</a:t>
              </a:r>
              <a:endParaRPr lang="nl-NL" sz="8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CB4FD6-66D3-406F-8FA8-412772DF523F}"/>
                </a:ext>
              </a:extLst>
            </p:cNvPr>
            <p:cNvSpPr txBox="1"/>
            <p:nvPr/>
          </p:nvSpPr>
          <p:spPr>
            <a:xfrm rot="16200000">
              <a:off x="6171295" y="3118402"/>
              <a:ext cx="57219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800" dirty="0"/>
                <a:t>RE-base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345CF3-A4A0-4ABB-82CA-8CBDCCE094F1}"/>
                </a:ext>
              </a:extLst>
            </p:cNvPr>
            <p:cNvSpPr txBox="1"/>
            <p:nvPr/>
          </p:nvSpPr>
          <p:spPr>
            <a:xfrm rot="16200000">
              <a:off x="6263334" y="3532270"/>
              <a:ext cx="3881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dirty="0">
                  <a:solidFill>
                    <a:schemeClr val="bg1"/>
                  </a:solidFill>
                </a:rPr>
                <a:t>Base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E927680-F91A-431C-A76C-E76B0B0F0D17}"/>
                </a:ext>
              </a:extLst>
            </p:cNvPr>
            <p:cNvSpPr txBox="1"/>
            <p:nvPr/>
          </p:nvSpPr>
          <p:spPr>
            <a:xfrm rot="16200000">
              <a:off x="6287658" y="3774645"/>
              <a:ext cx="33946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800" dirty="0" err="1">
                  <a:solidFill>
                    <a:schemeClr val="bg1"/>
                  </a:solidFill>
                </a:rPr>
                <a:t>Fos</a:t>
              </a:r>
              <a:endParaRPr lang="nl-NL" sz="8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FCDB78-FDBE-499F-924B-62427F599507}"/>
              </a:ext>
            </a:extLst>
          </p:cNvPr>
          <p:cNvCxnSpPr>
            <a:cxnSpLocks/>
          </p:cNvCxnSpPr>
          <p:nvPr/>
        </p:nvCxnSpPr>
        <p:spPr>
          <a:xfrm flipV="1">
            <a:off x="4312772" y="1557197"/>
            <a:ext cx="0" cy="2667807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64EEAA-7F69-4C20-A5B5-0511A400B3CE}"/>
              </a:ext>
            </a:extLst>
          </p:cNvPr>
          <p:cNvGrpSpPr/>
          <p:nvPr/>
        </p:nvGrpSpPr>
        <p:grpSpPr>
          <a:xfrm>
            <a:off x="4143495" y="2139766"/>
            <a:ext cx="354409" cy="2092751"/>
            <a:chOff x="6272259" y="2044442"/>
            <a:chExt cx="354409" cy="1932439"/>
          </a:xfrm>
          <a:effectLst/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FACF07E-CAA7-4F82-86A2-B5C27435AF09}"/>
                </a:ext>
              </a:extLst>
            </p:cNvPr>
            <p:cNvSpPr/>
            <p:nvPr/>
          </p:nvSpPr>
          <p:spPr>
            <a:xfrm>
              <a:off x="6310265" y="2058853"/>
              <a:ext cx="262541" cy="61240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394A213-4BC5-4566-8293-ED9C8528E600}"/>
                </a:ext>
              </a:extLst>
            </p:cNvPr>
            <p:cNvSpPr/>
            <p:nvPr/>
          </p:nvSpPr>
          <p:spPr>
            <a:xfrm>
              <a:off x="6310266" y="2671259"/>
              <a:ext cx="262541" cy="342958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76897BD-09B9-4DD4-BA3A-C99122BC2A73}"/>
                </a:ext>
              </a:extLst>
            </p:cNvPr>
            <p:cNvSpPr/>
            <p:nvPr/>
          </p:nvSpPr>
          <p:spPr>
            <a:xfrm>
              <a:off x="6310265" y="3015708"/>
              <a:ext cx="262541" cy="368376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E3A0CF5-13BC-4127-98E4-2454DBFF231F}"/>
                </a:ext>
              </a:extLst>
            </p:cNvPr>
            <p:cNvSpPr/>
            <p:nvPr/>
          </p:nvSpPr>
          <p:spPr>
            <a:xfrm>
              <a:off x="6310266" y="3396822"/>
              <a:ext cx="262541" cy="570355"/>
            </a:xfrm>
            <a:prstGeom prst="rect">
              <a:avLst/>
            </a:prstGeom>
            <a:solidFill>
              <a:srgbClr val="0099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9A1846-29E9-4034-AD06-CC9C79FF7A1B}"/>
                </a:ext>
              </a:extLst>
            </p:cNvPr>
            <p:cNvSpPr txBox="1"/>
            <p:nvPr/>
          </p:nvSpPr>
          <p:spPr>
            <a:xfrm rot="16200000">
              <a:off x="6120923" y="2195778"/>
              <a:ext cx="6412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dirty="0"/>
                <a:t>RE</a:t>
              </a:r>
            </a:p>
            <a:p>
              <a:r>
                <a:rPr lang="nl-NL" sz="800" dirty="0" err="1"/>
                <a:t>intermittent</a:t>
              </a:r>
              <a:endParaRPr lang="nl-NL" sz="8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031E16E-941A-422E-9328-770129665864}"/>
                </a:ext>
              </a:extLst>
            </p:cNvPr>
            <p:cNvSpPr txBox="1"/>
            <p:nvPr/>
          </p:nvSpPr>
          <p:spPr>
            <a:xfrm rot="16200000">
              <a:off x="6263336" y="2670095"/>
              <a:ext cx="3881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800" dirty="0"/>
                <a:t>RE</a:t>
              </a:r>
            </a:p>
            <a:p>
              <a:r>
                <a:rPr lang="nl-NL" sz="800" dirty="0"/>
                <a:t>base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39E4A2-DFDC-405E-88CF-6970AFBE9220}"/>
                </a:ext>
              </a:extLst>
            </p:cNvPr>
            <p:cNvSpPr txBox="1"/>
            <p:nvPr/>
          </p:nvSpPr>
          <p:spPr>
            <a:xfrm rot="16200000">
              <a:off x="6263334" y="3102913"/>
              <a:ext cx="3881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dirty="0">
                  <a:solidFill>
                    <a:schemeClr val="bg1"/>
                  </a:solidFill>
                </a:rPr>
                <a:t>Base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7884593-AF62-4995-94D0-BD9774868065}"/>
                </a:ext>
              </a:extLst>
            </p:cNvPr>
            <p:cNvSpPr txBox="1"/>
            <p:nvPr/>
          </p:nvSpPr>
          <p:spPr>
            <a:xfrm rot="16200000">
              <a:off x="6175144" y="3579218"/>
              <a:ext cx="572191" cy="2231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800" dirty="0" err="1">
                  <a:solidFill>
                    <a:schemeClr val="bg1"/>
                  </a:solidFill>
                </a:rPr>
                <a:t>Fossi</a:t>
              </a:r>
              <a:r>
                <a:rPr lang="nl-NL" sz="800" dirty="0">
                  <a:solidFill>
                    <a:schemeClr val="bg1"/>
                  </a:solidFill>
                </a:rPr>
                <a:t> </a:t>
              </a:r>
              <a:r>
                <a:rPr lang="nl-NL" sz="800" dirty="0" err="1">
                  <a:solidFill>
                    <a:schemeClr val="bg1"/>
                  </a:solidFill>
                </a:rPr>
                <a:t>flex</a:t>
              </a:r>
              <a:endParaRPr lang="nl-NL" sz="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353C30-5A46-4D3C-8E70-E77D447ABA41}"/>
              </a:ext>
            </a:extLst>
          </p:cNvPr>
          <p:cNvGrpSpPr/>
          <p:nvPr/>
        </p:nvGrpSpPr>
        <p:grpSpPr>
          <a:xfrm>
            <a:off x="2672527" y="1959565"/>
            <a:ext cx="354414" cy="2272952"/>
            <a:chOff x="6272259" y="1878045"/>
            <a:chExt cx="354414" cy="2098837"/>
          </a:xfrm>
          <a:effectLst/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2473014-6C85-40C2-AAF7-4DE0B6C1689F}"/>
                </a:ext>
              </a:extLst>
            </p:cNvPr>
            <p:cNvSpPr/>
            <p:nvPr/>
          </p:nvSpPr>
          <p:spPr>
            <a:xfrm>
              <a:off x="6310265" y="2044442"/>
              <a:ext cx="262541" cy="8764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428C30D-3F09-42F5-A677-D5387F434F7F}"/>
                </a:ext>
              </a:extLst>
            </p:cNvPr>
            <p:cNvSpPr/>
            <p:nvPr/>
          </p:nvSpPr>
          <p:spPr>
            <a:xfrm>
              <a:off x="6310266" y="2135147"/>
              <a:ext cx="262541" cy="194135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95849E2-8AED-463E-A8A4-F32370FE7196}"/>
                </a:ext>
              </a:extLst>
            </p:cNvPr>
            <p:cNvSpPr/>
            <p:nvPr/>
          </p:nvSpPr>
          <p:spPr>
            <a:xfrm>
              <a:off x="6310265" y="2328411"/>
              <a:ext cx="262541" cy="29000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E0329AD-8D1A-4CFD-B956-5923E6038A1D}"/>
                </a:ext>
              </a:extLst>
            </p:cNvPr>
            <p:cNvSpPr/>
            <p:nvPr/>
          </p:nvSpPr>
          <p:spPr>
            <a:xfrm>
              <a:off x="6310266" y="2618415"/>
              <a:ext cx="262541" cy="1348763"/>
            </a:xfrm>
            <a:prstGeom prst="rect">
              <a:avLst/>
            </a:prstGeom>
            <a:solidFill>
              <a:srgbClr val="0099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BA2205A-7CD6-4EF2-9AF6-D9AA59177165}"/>
                </a:ext>
              </a:extLst>
            </p:cNvPr>
            <p:cNvSpPr txBox="1"/>
            <p:nvPr/>
          </p:nvSpPr>
          <p:spPr>
            <a:xfrm rot="16200000">
              <a:off x="6277101" y="1873203"/>
              <a:ext cx="3288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800" dirty="0"/>
                <a:t>RE-Int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E16208D-6802-4315-B4B1-F26F0E79A60F}"/>
                </a:ext>
              </a:extLst>
            </p:cNvPr>
            <p:cNvSpPr txBox="1"/>
            <p:nvPr/>
          </p:nvSpPr>
          <p:spPr>
            <a:xfrm rot="16200000">
              <a:off x="6269617" y="2041046"/>
              <a:ext cx="37555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800" dirty="0"/>
                <a:t>RE</a:t>
              </a:r>
            </a:p>
            <a:p>
              <a:r>
                <a:rPr lang="nl-NL" sz="800" dirty="0"/>
                <a:t>bas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BC0C230-0E97-4581-9DE5-6B8365043A89}"/>
                </a:ext>
              </a:extLst>
            </p:cNvPr>
            <p:cNvSpPr txBox="1"/>
            <p:nvPr/>
          </p:nvSpPr>
          <p:spPr>
            <a:xfrm rot="16200000">
              <a:off x="6263334" y="2370384"/>
              <a:ext cx="38811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800" dirty="0">
                  <a:solidFill>
                    <a:schemeClr val="bg1"/>
                  </a:solidFill>
                </a:rPr>
                <a:t>Base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6FC6A2F-D8F0-47C8-B3B1-FCCED1141238}"/>
                </a:ext>
              </a:extLst>
            </p:cNvPr>
            <p:cNvSpPr txBox="1"/>
            <p:nvPr/>
          </p:nvSpPr>
          <p:spPr>
            <a:xfrm rot="16200000">
              <a:off x="6026177" y="3434097"/>
              <a:ext cx="87012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800" dirty="0" err="1">
                  <a:solidFill>
                    <a:schemeClr val="bg1"/>
                  </a:solidFill>
                </a:rPr>
                <a:t>Fossi</a:t>
              </a:r>
              <a:r>
                <a:rPr lang="nl-NL" sz="800" dirty="0">
                  <a:solidFill>
                    <a:schemeClr val="bg1"/>
                  </a:solidFill>
                </a:rPr>
                <a:t> </a:t>
              </a:r>
              <a:r>
                <a:rPr lang="nl-NL" sz="800" dirty="0" err="1">
                  <a:solidFill>
                    <a:schemeClr val="bg1"/>
                  </a:solidFill>
                </a:rPr>
                <a:t>flexible</a:t>
              </a:r>
              <a:endParaRPr lang="nl-NL" sz="8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59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0DECFB-E0E3-47E9-AAF0-925D9113B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80" y="898253"/>
            <a:ext cx="8961120" cy="334699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3033774-735E-430E-8AFF-D7C4DE0DC32C}"/>
              </a:ext>
            </a:extLst>
          </p:cNvPr>
          <p:cNvSpPr txBox="1"/>
          <p:nvPr/>
        </p:nvSpPr>
        <p:spPr>
          <a:xfrm>
            <a:off x="517715" y="3697026"/>
            <a:ext cx="5293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/>
              <a:t>1 Jan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9EC9F73-21E9-4C11-906C-8497C91C857B}"/>
              </a:ext>
            </a:extLst>
          </p:cNvPr>
          <p:cNvSpPr txBox="1"/>
          <p:nvPr/>
        </p:nvSpPr>
        <p:spPr>
          <a:xfrm>
            <a:off x="8185185" y="3694324"/>
            <a:ext cx="6078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31 Jan</a:t>
            </a:r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BBB8DFE-9FC4-45BC-884A-D4455686F15B}"/>
              </a:ext>
            </a:extLst>
          </p:cNvPr>
          <p:cNvCxnSpPr>
            <a:cxnSpLocks/>
          </p:cNvCxnSpPr>
          <p:nvPr/>
        </p:nvCxnSpPr>
        <p:spPr>
          <a:xfrm>
            <a:off x="2920205" y="2922332"/>
            <a:ext cx="972526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9B95D9CA-8D0D-427E-A3A4-C09AD833EFAB}"/>
              </a:ext>
            </a:extLst>
          </p:cNvPr>
          <p:cNvSpPr txBox="1"/>
          <p:nvPr/>
        </p:nvSpPr>
        <p:spPr>
          <a:xfrm>
            <a:off x="2920205" y="2624965"/>
            <a:ext cx="1019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ca. 4 </a:t>
            </a:r>
            <a:r>
              <a:rPr lang="nl-NL" sz="1200" dirty="0" err="1"/>
              <a:t>days</a:t>
            </a:r>
            <a:endParaRPr lang="nl-NL" sz="1200" dirty="0"/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94C63DC7-6794-46C0-85FA-E70541641786}"/>
              </a:ext>
            </a:extLst>
          </p:cNvPr>
          <p:cNvCxnSpPr>
            <a:cxnSpLocks/>
          </p:cNvCxnSpPr>
          <p:nvPr/>
        </p:nvCxnSpPr>
        <p:spPr>
          <a:xfrm flipV="1">
            <a:off x="7246729" y="1972491"/>
            <a:ext cx="0" cy="1612282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E49A1D6A-64D1-4FB1-A946-6B8CFDD88F0A}"/>
              </a:ext>
            </a:extLst>
          </p:cNvPr>
          <p:cNvSpPr txBox="1"/>
          <p:nvPr/>
        </p:nvSpPr>
        <p:spPr>
          <a:xfrm>
            <a:off x="6629007" y="2506532"/>
            <a:ext cx="663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35 GW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520FB3-8EFC-4B60-852D-3E9F7ECF3514}"/>
              </a:ext>
            </a:extLst>
          </p:cNvPr>
          <p:cNvSpPr txBox="1"/>
          <p:nvPr/>
        </p:nvSpPr>
        <p:spPr>
          <a:xfrm>
            <a:off x="1023261" y="4382665"/>
            <a:ext cx="7555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Germany: 	ca. 60 GW installed capacity (comparable to Dutch renewable ambitions in 2050)</a:t>
            </a:r>
          </a:p>
          <a:p>
            <a:r>
              <a:rPr lang="en-GB" sz="1400"/>
              <a:t>		ca. 30.000 wind turbines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A4A8B3-9831-4EC5-A4E2-AA1BDE74EC91}"/>
              </a:ext>
            </a:extLst>
          </p:cNvPr>
          <p:cNvSpPr txBox="1"/>
          <p:nvPr/>
        </p:nvSpPr>
        <p:spPr>
          <a:xfrm>
            <a:off x="576266" y="0"/>
            <a:ext cx="79915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Wind and Solar production, DE-NL-DK, January 2018</a:t>
            </a:r>
          </a:p>
          <a:p>
            <a:pPr algn="ctr"/>
            <a:r>
              <a:rPr lang="en-GB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nl-NL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Energy-charts.de, </a:t>
            </a:r>
            <a:r>
              <a:rPr lang="nl-NL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Frauenhofer</a:t>
            </a:r>
            <a:r>
              <a:rPr lang="nl-NL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2019, ENTSOE, www.energidataservice.dk</a:t>
            </a:r>
            <a:r>
              <a:rPr lang="en-GB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7E524CC-91D5-421A-9FB8-7CF06CADA222}"/>
              </a:ext>
            </a:extLst>
          </p:cNvPr>
          <p:cNvGrpSpPr/>
          <p:nvPr/>
        </p:nvGrpSpPr>
        <p:grpSpPr>
          <a:xfrm>
            <a:off x="767109" y="3646163"/>
            <a:ext cx="7684560" cy="96870"/>
            <a:chOff x="581889" y="4229100"/>
            <a:chExt cx="8271164" cy="637442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844F368-D637-46FA-8D7B-8B91676B78A1}"/>
                </a:ext>
              </a:extLst>
            </p:cNvPr>
            <p:cNvCxnSpPr/>
            <p:nvPr/>
          </p:nvCxnSpPr>
          <p:spPr>
            <a:xfrm>
              <a:off x="58188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AA41411-B04D-4CF4-8B69-D782D0000F6D}"/>
                </a:ext>
              </a:extLst>
            </p:cNvPr>
            <p:cNvCxnSpPr/>
            <p:nvPr/>
          </p:nvCxnSpPr>
          <p:spPr>
            <a:xfrm>
              <a:off x="85759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297643A3-35CA-4943-A6A7-601FBD690AAF}"/>
                </a:ext>
              </a:extLst>
            </p:cNvPr>
            <p:cNvCxnSpPr/>
            <p:nvPr/>
          </p:nvCxnSpPr>
          <p:spPr>
            <a:xfrm>
              <a:off x="113329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F75571D-1755-4B2F-ACC5-3F06EDD12626}"/>
                </a:ext>
              </a:extLst>
            </p:cNvPr>
            <p:cNvCxnSpPr/>
            <p:nvPr/>
          </p:nvCxnSpPr>
          <p:spPr>
            <a:xfrm>
              <a:off x="140900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D2993FD5-D144-40E8-A7DE-85A9DA592B5D}"/>
                </a:ext>
              </a:extLst>
            </p:cNvPr>
            <p:cNvCxnSpPr/>
            <p:nvPr/>
          </p:nvCxnSpPr>
          <p:spPr>
            <a:xfrm>
              <a:off x="168470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7E7B5F8-0D13-4B50-B6FE-EBD18F699906}"/>
                </a:ext>
              </a:extLst>
            </p:cNvPr>
            <p:cNvCxnSpPr/>
            <p:nvPr/>
          </p:nvCxnSpPr>
          <p:spPr>
            <a:xfrm>
              <a:off x="196041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97AEA38-1E88-4ADF-9D79-F851FDABA94A}"/>
                </a:ext>
              </a:extLst>
            </p:cNvPr>
            <p:cNvCxnSpPr/>
            <p:nvPr/>
          </p:nvCxnSpPr>
          <p:spPr>
            <a:xfrm>
              <a:off x="223611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9F0AD8E-9106-43BA-9DDB-DFCFE4E90DEE}"/>
                </a:ext>
              </a:extLst>
            </p:cNvPr>
            <p:cNvCxnSpPr/>
            <p:nvPr/>
          </p:nvCxnSpPr>
          <p:spPr>
            <a:xfrm>
              <a:off x="251182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9CDD3A3-9C7C-4AB7-88A9-2F0F48FD2D85}"/>
                </a:ext>
              </a:extLst>
            </p:cNvPr>
            <p:cNvCxnSpPr/>
            <p:nvPr/>
          </p:nvCxnSpPr>
          <p:spPr>
            <a:xfrm>
              <a:off x="278752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A6D3576-9B56-4A9A-B566-AE1926B46968}"/>
                </a:ext>
              </a:extLst>
            </p:cNvPr>
            <p:cNvCxnSpPr/>
            <p:nvPr/>
          </p:nvCxnSpPr>
          <p:spPr>
            <a:xfrm>
              <a:off x="306323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0D440ED-0EBF-4987-83D5-1F20D5194FD2}"/>
                </a:ext>
              </a:extLst>
            </p:cNvPr>
            <p:cNvCxnSpPr/>
            <p:nvPr/>
          </p:nvCxnSpPr>
          <p:spPr>
            <a:xfrm>
              <a:off x="333893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5484E9B-F2B8-4CBC-8E06-C6209405EC9A}"/>
                </a:ext>
              </a:extLst>
            </p:cNvPr>
            <p:cNvCxnSpPr/>
            <p:nvPr/>
          </p:nvCxnSpPr>
          <p:spPr>
            <a:xfrm>
              <a:off x="361464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A2357C3A-6857-41B1-B435-AF44486ABE3C}"/>
                </a:ext>
              </a:extLst>
            </p:cNvPr>
            <p:cNvCxnSpPr/>
            <p:nvPr/>
          </p:nvCxnSpPr>
          <p:spPr>
            <a:xfrm>
              <a:off x="389034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8330E62-D2FC-42E6-B699-FAC90935337D}"/>
                </a:ext>
              </a:extLst>
            </p:cNvPr>
            <p:cNvCxnSpPr/>
            <p:nvPr/>
          </p:nvCxnSpPr>
          <p:spPr>
            <a:xfrm>
              <a:off x="416605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1801038C-E340-425F-BE57-EE3A6D20AFD2}"/>
                </a:ext>
              </a:extLst>
            </p:cNvPr>
            <p:cNvCxnSpPr/>
            <p:nvPr/>
          </p:nvCxnSpPr>
          <p:spPr>
            <a:xfrm>
              <a:off x="444175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D1E5C03-17EA-42CA-8E88-F0758F807892}"/>
                </a:ext>
              </a:extLst>
            </p:cNvPr>
            <p:cNvCxnSpPr/>
            <p:nvPr/>
          </p:nvCxnSpPr>
          <p:spPr>
            <a:xfrm>
              <a:off x="471746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0FB7A56-7371-4450-A420-688F0EDF8373}"/>
                </a:ext>
              </a:extLst>
            </p:cNvPr>
            <p:cNvCxnSpPr/>
            <p:nvPr/>
          </p:nvCxnSpPr>
          <p:spPr>
            <a:xfrm>
              <a:off x="499316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398F87F-04FA-45BD-BF66-6FE0248FA856}"/>
                </a:ext>
              </a:extLst>
            </p:cNvPr>
            <p:cNvCxnSpPr/>
            <p:nvPr/>
          </p:nvCxnSpPr>
          <p:spPr>
            <a:xfrm>
              <a:off x="526887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6A0056C-2A47-4F8D-A2E4-1DC8094C0E1F}"/>
                </a:ext>
              </a:extLst>
            </p:cNvPr>
            <p:cNvCxnSpPr/>
            <p:nvPr/>
          </p:nvCxnSpPr>
          <p:spPr>
            <a:xfrm>
              <a:off x="554457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16995E5-0872-409E-9BB4-951ED220BEB2}"/>
                </a:ext>
              </a:extLst>
            </p:cNvPr>
            <p:cNvCxnSpPr/>
            <p:nvPr/>
          </p:nvCxnSpPr>
          <p:spPr>
            <a:xfrm>
              <a:off x="582028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8FAC771-8C10-462F-ACD3-48E462486B64}"/>
                </a:ext>
              </a:extLst>
            </p:cNvPr>
            <p:cNvCxnSpPr/>
            <p:nvPr/>
          </p:nvCxnSpPr>
          <p:spPr>
            <a:xfrm>
              <a:off x="609598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CE178B6-BEC0-4F40-8CE1-5CD6529F1740}"/>
                </a:ext>
              </a:extLst>
            </p:cNvPr>
            <p:cNvCxnSpPr/>
            <p:nvPr/>
          </p:nvCxnSpPr>
          <p:spPr>
            <a:xfrm>
              <a:off x="637169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5D35915C-1513-4C02-999A-F4DA468CEE81}"/>
                </a:ext>
              </a:extLst>
            </p:cNvPr>
            <p:cNvCxnSpPr/>
            <p:nvPr/>
          </p:nvCxnSpPr>
          <p:spPr>
            <a:xfrm>
              <a:off x="664739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7BEB33F-4004-40F9-9885-4A0916CF6678}"/>
                </a:ext>
              </a:extLst>
            </p:cNvPr>
            <p:cNvCxnSpPr/>
            <p:nvPr/>
          </p:nvCxnSpPr>
          <p:spPr>
            <a:xfrm>
              <a:off x="692310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6349C72-3660-4B19-82A1-95696BA7ABD8}"/>
                </a:ext>
              </a:extLst>
            </p:cNvPr>
            <p:cNvCxnSpPr/>
            <p:nvPr/>
          </p:nvCxnSpPr>
          <p:spPr>
            <a:xfrm>
              <a:off x="719880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FA111BC0-560D-48B1-B50D-4558124D2B60}"/>
                </a:ext>
              </a:extLst>
            </p:cNvPr>
            <p:cNvCxnSpPr/>
            <p:nvPr/>
          </p:nvCxnSpPr>
          <p:spPr>
            <a:xfrm>
              <a:off x="747451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DFBBEEC-3F7D-4D4F-922F-58010B515EFE}"/>
                </a:ext>
              </a:extLst>
            </p:cNvPr>
            <p:cNvCxnSpPr/>
            <p:nvPr/>
          </p:nvCxnSpPr>
          <p:spPr>
            <a:xfrm>
              <a:off x="775021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10F9AB4-895F-4B26-B130-9CF8E3490AC6}"/>
                </a:ext>
              </a:extLst>
            </p:cNvPr>
            <p:cNvCxnSpPr/>
            <p:nvPr/>
          </p:nvCxnSpPr>
          <p:spPr>
            <a:xfrm>
              <a:off x="802592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C32B8D0-84B5-4AC5-ACF4-9A881DB64735}"/>
                </a:ext>
              </a:extLst>
            </p:cNvPr>
            <p:cNvCxnSpPr/>
            <p:nvPr/>
          </p:nvCxnSpPr>
          <p:spPr>
            <a:xfrm>
              <a:off x="830162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EA3302A3-B73D-4F06-97CC-72658B9F2F48}"/>
                </a:ext>
              </a:extLst>
            </p:cNvPr>
            <p:cNvCxnSpPr/>
            <p:nvPr/>
          </p:nvCxnSpPr>
          <p:spPr>
            <a:xfrm>
              <a:off x="857733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032F169-A206-4AAC-B977-0533900C4C8C}"/>
                </a:ext>
              </a:extLst>
            </p:cNvPr>
            <p:cNvCxnSpPr/>
            <p:nvPr/>
          </p:nvCxnSpPr>
          <p:spPr>
            <a:xfrm>
              <a:off x="8853053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657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B5290F-8343-4937-845F-601FC88A1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39" t="11111" r="3117" b="64931"/>
          <a:stretch/>
        </p:blipFill>
        <p:spPr>
          <a:xfrm>
            <a:off x="85239" y="1101101"/>
            <a:ext cx="8945445" cy="296237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E6E5E6-8707-426C-B45E-9344D4CAED2D}"/>
              </a:ext>
            </a:extLst>
          </p:cNvPr>
          <p:cNvSpPr txBox="1"/>
          <p:nvPr/>
        </p:nvSpPr>
        <p:spPr>
          <a:xfrm>
            <a:off x="354035" y="4167337"/>
            <a:ext cx="5293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1 Jan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013D57-E00C-48B0-A477-721CEE6B8BE4}"/>
              </a:ext>
            </a:extLst>
          </p:cNvPr>
          <p:cNvSpPr txBox="1"/>
          <p:nvPr/>
        </p:nvSpPr>
        <p:spPr>
          <a:xfrm>
            <a:off x="8595409" y="4167337"/>
            <a:ext cx="6078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31 Jan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8DEEEF9-9461-4200-B207-DB5519244AB9}"/>
              </a:ext>
            </a:extLst>
          </p:cNvPr>
          <p:cNvGrpSpPr/>
          <p:nvPr/>
        </p:nvGrpSpPr>
        <p:grpSpPr>
          <a:xfrm>
            <a:off x="667128" y="4071608"/>
            <a:ext cx="8271164" cy="95729"/>
            <a:chOff x="581889" y="4229100"/>
            <a:chExt cx="8271164" cy="63744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44D276C-7A5A-4BB8-AA96-1D5A55672418}"/>
                </a:ext>
              </a:extLst>
            </p:cNvPr>
            <p:cNvCxnSpPr/>
            <p:nvPr/>
          </p:nvCxnSpPr>
          <p:spPr>
            <a:xfrm>
              <a:off x="58188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E15E2DE-2304-40F9-A028-9C9CAA9F28B2}"/>
                </a:ext>
              </a:extLst>
            </p:cNvPr>
            <p:cNvCxnSpPr/>
            <p:nvPr/>
          </p:nvCxnSpPr>
          <p:spPr>
            <a:xfrm>
              <a:off x="85759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549BA13-63CF-4636-9B3D-003543549DB5}"/>
                </a:ext>
              </a:extLst>
            </p:cNvPr>
            <p:cNvCxnSpPr/>
            <p:nvPr/>
          </p:nvCxnSpPr>
          <p:spPr>
            <a:xfrm>
              <a:off x="113329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E6F1D49-265C-4913-95FB-E02FEDBCDD86}"/>
                </a:ext>
              </a:extLst>
            </p:cNvPr>
            <p:cNvCxnSpPr/>
            <p:nvPr/>
          </p:nvCxnSpPr>
          <p:spPr>
            <a:xfrm>
              <a:off x="140900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89E9A60-1CD7-419B-8844-DAE1539F5230}"/>
                </a:ext>
              </a:extLst>
            </p:cNvPr>
            <p:cNvCxnSpPr/>
            <p:nvPr/>
          </p:nvCxnSpPr>
          <p:spPr>
            <a:xfrm>
              <a:off x="168470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0C7BC42-8912-4588-8E0A-78E7E700D71C}"/>
                </a:ext>
              </a:extLst>
            </p:cNvPr>
            <p:cNvCxnSpPr/>
            <p:nvPr/>
          </p:nvCxnSpPr>
          <p:spPr>
            <a:xfrm>
              <a:off x="196041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AE57419-DAC0-40F9-86FD-459F13F3B570}"/>
                </a:ext>
              </a:extLst>
            </p:cNvPr>
            <p:cNvCxnSpPr/>
            <p:nvPr/>
          </p:nvCxnSpPr>
          <p:spPr>
            <a:xfrm>
              <a:off x="223611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6DD300E-699B-4330-BB1F-300E2E45F986}"/>
                </a:ext>
              </a:extLst>
            </p:cNvPr>
            <p:cNvCxnSpPr/>
            <p:nvPr/>
          </p:nvCxnSpPr>
          <p:spPr>
            <a:xfrm>
              <a:off x="251182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46A608AD-42AD-4071-BE3F-A228BA2B6645}"/>
                </a:ext>
              </a:extLst>
            </p:cNvPr>
            <p:cNvCxnSpPr/>
            <p:nvPr/>
          </p:nvCxnSpPr>
          <p:spPr>
            <a:xfrm>
              <a:off x="278752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AA1CAEE-43BC-4284-89EF-F6D1F62CB603}"/>
                </a:ext>
              </a:extLst>
            </p:cNvPr>
            <p:cNvCxnSpPr/>
            <p:nvPr/>
          </p:nvCxnSpPr>
          <p:spPr>
            <a:xfrm>
              <a:off x="306323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A374D78-48E8-4796-BA14-C3DC71F6315E}"/>
                </a:ext>
              </a:extLst>
            </p:cNvPr>
            <p:cNvCxnSpPr/>
            <p:nvPr/>
          </p:nvCxnSpPr>
          <p:spPr>
            <a:xfrm>
              <a:off x="333893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7153101-F4DC-4D8D-9B43-D10F4CCA31AD}"/>
                </a:ext>
              </a:extLst>
            </p:cNvPr>
            <p:cNvCxnSpPr/>
            <p:nvPr/>
          </p:nvCxnSpPr>
          <p:spPr>
            <a:xfrm>
              <a:off x="361464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88723491-1DC1-4F3A-ADA8-C4410371E9E9}"/>
                </a:ext>
              </a:extLst>
            </p:cNvPr>
            <p:cNvCxnSpPr/>
            <p:nvPr/>
          </p:nvCxnSpPr>
          <p:spPr>
            <a:xfrm>
              <a:off x="389034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8128A12-A614-46C5-A2DF-86E5D81044C4}"/>
                </a:ext>
              </a:extLst>
            </p:cNvPr>
            <p:cNvCxnSpPr/>
            <p:nvPr/>
          </p:nvCxnSpPr>
          <p:spPr>
            <a:xfrm>
              <a:off x="416605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A3F5FCD-E39F-4206-AB3C-F3C3E15556C9}"/>
                </a:ext>
              </a:extLst>
            </p:cNvPr>
            <p:cNvCxnSpPr/>
            <p:nvPr/>
          </p:nvCxnSpPr>
          <p:spPr>
            <a:xfrm>
              <a:off x="444175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7EF1F4-E934-460E-9F3D-7CB0EADCB8E5}"/>
                </a:ext>
              </a:extLst>
            </p:cNvPr>
            <p:cNvCxnSpPr/>
            <p:nvPr/>
          </p:nvCxnSpPr>
          <p:spPr>
            <a:xfrm>
              <a:off x="471746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FC9763A-70E3-4FAF-8F5D-DB092D5C06FE}"/>
                </a:ext>
              </a:extLst>
            </p:cNvPr>
            <p:cNvCxnSpPr/>
            <p:nvPr/>
          </p:nvCxnSpPr>
          <p:spPr>
            <a:xfrm>
              <a:off x="499316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2C5167D-421B-4BD4-83BB-F6AAE7E9334B}"/>
                </a:ext>
              </a:extLst>
            </p:cNvPr>
            <p:cNvCxnSpPr/>
            <p:nvPr/>
          </p:nvCxnSpPr>
          <p:spPr>
            <a:xfrm>
              <a:off x="526887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0597FBF-8A05-425A-8AEE-1A477E8486F0}"/>
                </a:ext>
              </a:extLst>
            </p:cNvPr>
            <p:cNvCxnSpPr/>
            <p:nvPr/>
          </p:nvCxnSpPr>
          <p:spPr>
            <a:xfrm>
              <a:off x="554457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FA6EC32-0608-4B6E-B6B7-0B51D5021142}"/>
                </a:ext>
              </a:extLst>
            </p:cNvPr>
            <p:cNvCxnSpPr/>
            <p:nvPr/>
          </p:nvCxnSpPr>
          <p:spPr>
            <a:xfrm>
              <a:off x="582028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D6B3449-CD37-4885-A27D-3C5E7CCEC84B}"/>
                </a:ext>
              </a:extLst>
            </p:cNvPr>
            <p:cNvCxnSpPr/>
            <p:nvPr/>
          </p:nvCxnSpPr>
          <p:spPr>
            <a:xfrm>
              <a:off x="609598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15F05DC1-B600-414E-9E60-FB568697C68E}"/>
                </a:ext>
              </a:extLst>
            </p:cNvPr>
            <p:cNvCxnSpPr/>
            <p:nvPr/>
          </p:nvCxnSpPr>
          <p:spPr>
            <a:xfrm>
              <a:off x="637169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38F0D9C-C8A9-4D17-B255-3684BAAA2C5A}"/>
                </a:ext>
              </a:extLst>
            </p:cNvPr>
            <p:cNvCxnSpPr/>
            <p:nvPr/>
          </p:nvCxnSpPr>
          <p:spPr>
            <a:xfrm>
              <a:off x="664739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CB93C19-60AB-4E4D-B45F-99F68966FE9E}"/>
                </a:ext>
              </a:extLst>
            </p:cNvPr>
            <p:cNvCxnSpPr/>
            <p:nvPr/>
          </p:nvCxnSpPr>
          <p:spPr>
            <a:xfrm>
              <a:off x="692310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A577930-5C8A-4848-B640-51CC4AEEF66A}"/>
                </a:ext>
              </a:extLst>
            </p:cNvPr>
            <p:cNvCxnSpPr/>
            <p:nvPr/>
          </p:nvCxnSpPr>
          <p:spPr>
            <a:xfrm>
              <a:off x="719880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66FE94E-B0CD-4E0E-B7A1-A9DA79563BA0}"/>
                </a:ext>
              </a:extLst>
            </p:cNvPr>
            <p:cNvCxnSpPr/>
            <p:nvPr/>
          </p:nvCxnSpPr>
          <p:spPr>
            <a:xfrm>
              <a:off x="747451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0E0BA02-D37E-4273-A4CE-CDA1F230B585}"/>
                </a:ext>
              </a:extLst>
            </p:cNvPr>
            <p:cNvCxnSpPr/>
            <p:nvPr/>
          </p:nvCxnSpPr>
          <p:spPr>
            <a:xfrm>
              <a:off x="775021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0D37DE4-94C8-44AD-9DE6-B543410390EA}"/>
                </a:ext>
              </a:extLst>
            </p:cNvPr>
            <p:cNvCxnSpPr/>
            <p:nvPr/>
          </p:nvCxnSpPr>
          <p:spPr>
            <a:xfrm>
              <a:off x="802592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29FFE39-85B2-437D-BD12-889452F1C85A}"/>
                </a:ext>
              </a:extLst>
            </p:cNvPr>
            <p:cNvCxnSpPr/>
            <p:nvPr/>
          </p:nvCxnSpPr>
          <p:spPr>
            <a:xfrm>
              <a:off x="830162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4672418-F2B7-421B-9E02-866FA5B063C0}"/>
                </a:ext>
              </a:extLst>
            </p:cNvPr>
            <p:cNvCxnSpPr/>
            <p:nvPr/>
          </p:nvCxnSpPr>
          <p:spPr>
            <a:xfrm>
              <a:off x="857733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A5F4E9-C561-418C-BC2D-57763319DC71}"/>
                </a:ext>
              </a:extLst>
            </p:cNvPr>
            <p:cNvCxnSpPr/>
            <p:nvPr/>
          </p:nvCxnSpPr>
          <p:spPr>
            <a:xfrm>
              <a:off x="8853053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2D520FB3-8EFC-4B60-852D-3E9F7ECF3514}"/>
              </a:ext>
            </a:extLst>
          </p:cNvPr>
          <p:cNvSpPr txBox="1"/>
          <p:nvPr/>
        </p:nvSpPr>
        <p:spPr>
          <a:xfrm>
            <a:off x="517715" y="4429234"/>
            <a:ext cx="3883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Fossil fuels mainly used as balancing capacity.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21340E9-922B-4331-9B7B-89D7934E6854}"/>
              </a:ext>
            </a:extLst>
          </p:cNvPr>
          <p:cNvSpPr/>
          <p:nvPr/>
        </p:nvSpPr>
        <p:spPr>
          <a:xfrm>
            <a:off x="625566" y="1188396"/>
            <a:ext cx="616528" cy="3602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A4A8B3-9831-4EC5-A4E2-AA1BDE74EC91}"/>
              </a:ext>
            </a:extLst>
          </p:cNvPr>
          <p:cNvSpPr txBox="1"/>
          <p:nvPr/>
        </p:nvSpPr>
        <p:spPr>
          <a:xfrm>
            <a:off x="1059115" y="0"/>
            <a:ext cx="702583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Electricity production Germany, January 2018</a:t>
            </a:r>
          </a:p>
          <a:p>
            <a:pPr algn="ctr"/>
            <a:r>
              <a:rPr lang="en-GB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nl-NL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Energy-charts.de , </a:t>
            </a:r>
            <a:r>
              <a:rPr lang="nl-NL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Frauenhofer</a:t>
            </a:r>
            <a:r>
              <a:rPr lang="nl-NL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, 2019</a:t>
            </a:r>
            <a:r>
              <a:rPr lang="en-GB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98F2AC-BA06-4707-82FB-C4EC00DA2A48}"/>
              </a:ext>
            </a:extLst>
          </p:cNvPr>
          <p:cNvSpPr txBox="1"/>
          <p:nvPr/>
        </p:nvSpPr>
        <p:spPr>
          <a:xfrm>
            <a:off x="4424050" y="1962188"/>
            <a:ext cx="930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/>
              <a:t>Wind</a:t>
            </a:r>
          </a:p>
          <a:p>
            <a:r>
              <a:rPr lang="nl-NL" sz="1400" dirty="0"/>
              <a:t>(</a:t>
            </a:r>
            <a:r>
              <a:rPr lang="nl-NL" sz="1400" dirty="0" err="1"/>
              <a:t>variable</a:t>
            </a:r>
            <a:r>
              <a:rPr lang="nl-NL" sz="1400" dirty="0"/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0E2E955-A8CF-43FC-A64B-D66054838780}"/>
              </a:ext>
            </a:extLst>
          </p:cNvPr>
          <p:cNvSpPr txBox="1"/>
          <p:nvPr/>
        </p:nvSpPr>
        <p:spPr>
          <a:xfrm>
            <a:off x="3424178" y="2796467"/>
            <a:ext cx="652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Fossil</a:t>
            </a:r>
          </a:p>
          <a:p>
            <a:r>
              <a:rPr lang="nl-NL" sz="1400" dirty="0">
                <a:solidFill>
                  <a:schemeClr val="bg1"/>
                </a:solidFill>
              </a:rPr>
              <a:t>(</a:t>
            </a:r>
            <a:r>
              <a:rPr lang="nl-NL" sz="1400" dirty="0" err="1">
                <a:solidFill>
                  <a:schemeClr val="bg1"/>
                </a:solidFill>
              </a:rPr>
              <a:t>flex</a:t>
            </a:r>
            <a:r>
              <a:rPr lang="nl-NL" sz="1400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3A75A38-B801-4919-9624-8DAE7C9AFC0B}"/>
              </a:ext>
            </a:extLst>
          </p:cNvPr>
          <p:cNvCxnSpPr>
            <a:cxnSpLocks/>
          </p:cNvCxnSpPr>
          <p:nvPr/>
        </p:nvCxnSpPr>
        <p:spPr>
          <a:xfrm>
            <a:off x="3443849" y="2090057"/>
            <a:ext cx="0" cy="1436914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2E60ADF5-3AD4-4A1E-82D9-A9D4C70A55D8}"/>
              </a:ext>
            </a:extLst>
          </p:cNvPr>
          <p:cNvSpPr txBox="1"/>
          <p:nvPr/>
        </p:nvSpPr>
        <p:spPr>
          <a:xfrm>
            <a:off x="4353634" y="3637943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Base load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D415B2E-3B3F-48A6-ABA5-D58E2BE43272}"/>
              </a:ext>
            </a:extLst>
          </p:cNvPr>
          <p:cNvCxnSpPr>
            <a:cxnSpLocks/>
          </p:cNvCxnSpPr>
          <p:nvPr/>
        </p:nvCxnSpPr>
        <p:spPr>
          <a:xfrm>
            <a:off x="4401599" y="3531807"/>
            <a:ext cx="0" cy="487395"/>
          </a:xfrm>
          <a:prstGeom prst="straightConnector1">
            <a:avLst/>
          </a:prstGeom>
          <a:ln>
            <a:solidFill>
              <a:schemeClr val="bg1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8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6C7A92-9628-4E2E-8E29-1F511731F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9" y="904349"/>
            <a:ext cx="8961120" cy="334089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4FBB9C9-46B2-43AD-BCEC-D843A6C74617}"/>
              </a:ext>
            </a:extLst>
          </p:cNvPr>
          <p:cNvSpPr txBox="1"/>
          <p:nvPr/>
        </p:nvSpPr>
        <p:spPr>
          <a:xfrm>
            <a:off x="576266" y="0"/>
            <a:ext cx="799154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latin typeface="Arial Rounded MT Bold" panose="020F0704030504030204" pitchFamily="34" charset="0"/>
              </a:rPr>
              <a:t>Wind and Solar production, DE-NL-DK, January 2018</a:t>
            </a:r>
          </a:p>
          <a:p>
            <a:pPr algn="ctr"/>
            <a:r>
              <a:rPr lang="en-GB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(</a:t>
            </a:r>
            <a:r>
              <a:rPr lang="nl-NL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Energy-charts.de, </a:t>
            </a:r>
            <a:r>
              <a:rPr lang="nl-NL" sz="140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Frauenhofer</a:t>
            </a:r>
            <a:r>
              <a:rPr lang="nl-NL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 2019, ENTSOE, www.energidataservice.dk</a:t>
            </a:r>
            <a:r>
              <a:rPr lang="en-GB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06B68DD-60A3-48AD-8325-26AF034BDB53}"/>
              </a:ext>
            </a:extLst>
          </p:cNvPr>
          <p:cNvSpPr txBox="1"/>
          <p:nvPr/>
        </p:nvSpPr>
        <p:spPr>
          <a:xfrm>
            <a:off x="1023261" y="4382665"/>
            <a:ext cx="5864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/>
              <a:t>Regional weather patterns: wind peaks and gaps are largely overlapping</a:t>
            </a:r>
          </a:p>
          <a:p>
            <a:r>
              <a:rPr lang="en-GB" sz="1400"/>
              <a:t>(NL and DK scaled to German wind capacity)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60663A2-7593-4CFC-BAD1-E2DB11C56505}"/>
              </a:ext>
            </a:extLst>
          </p:cNvPr>
          <p:cNvSpPr txBox="1"/>
          <p:nvPr/>
        </p:nvSpPr>
        <p:spPr>
          <a:xfrm>
            <a:off x="517715" y="3697026"/>
            <a:ext cx="5293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/>
              <a:t>1 Jan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36273E-AB7E-43E9-BC55-654D804681EB}"/>
              </a:ext>
            </a:extLst>
          </p:cNvPr>
          <p:cNvSpPr txBox="1"/>
          <p:nvPr/>
        </p:nvSpPr>
        <p:spPr>
          <a:xfrm>
            <a:off x="8185185" y="3694324"/>
            <a:ext cx="6078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/>
              <a:t>31 Jan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C0623FC-D164-4762-AA3B-9A40C4639715}"/>
              </a:ext>
            </a:extLst>
          </p:cNvPr>
          <p:cNvGrpSpPr/>
          <p:nvPr/>
        </p:nvGrpSpPr>
        <p:grpSpPr>
          <a:xfrm>
            <a:off x="767109" y="3646163"/>
            <a:ext cx="7684560" cy="96870"/>
            <a:chOff x="581889" y="4229100"/>
            <a:chExt cx="8271164" cy="637442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6684618-5BBD-47BA-99DF-F04E1CFB033A}"/>
                </a:ext>
              </a:extLst>
            </p:cNvPr>
            <p:cNvCxnSpPr/>
            <p:nvPr/>
          </p:nvCxnSpPr>
          <p:spPr>
            <a:xfrm>
              <a:off x="58188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420D7E3-1203-404D-9169-45441165E1E2}"/>
                </a:ext>
              </a:extLst>
            </p:cNvPr>
            <p:cNvCxnSpPr/>
            <p:nvPr/>
          </p:nvCxnSpPr>
          <p:spPr>
            <a:xfrm>
              <a:off x="85759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F527CD5-31C0-4C14-9D44-48F6EE35E94A}"/>
                </a:ext>
              </a:extLst>
            </p:cNvPr>
            <p:cNvCxnSpPr/>
            <p:nvPr/>
          </p:nvCxnSpPr>
          <p:spPr>
            <a:xfrm>
              <a:off x="113329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F58296-8FEA-445F-A357-09076EF2EDEC}"/>
                </a:ext>
              </a:extLst>
            </p:cNvPr>
            <p:cNvCxnSpPr/>
            <p:nvPr/>
          </p:nvCxnSpPr>
          <p:spPr>
            <a:xfrm>
              <a:off x="140900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F22BA95-922A-4245-9186-A7AB813A7ADD}"/>
                </a:ext>
              </a:extLst>
            </p:cNvPr>
            <p:cNvCxnSpPr/>
            <p:nvPr/>
          </p:nvCxnSpPr>
          <p:spPr>
            <a:xfrm>
              <a:off x="168470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F317D2D7-537A-4F54-871E-8987158BAA42}"/>
                </a:ext>
              </a:extLst>
            </p:cNvPr>
            <p:cNvCxnSpPr/>
            <p:nvPr/>
          </p:nvCxnSpPr>
          <p:spPr>
            <a:xfrm>
              <a:off x="196041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7667A0B-8C64-47B1-B1F3-C2B5155CD0FC}"/>
                </a:ext>
              </a:extLst>
            </p:cNvPr>
            <p:cNvCxnSpPr/>
            <p:nvPr/>
          </p:nvCxnSpPr>
          <p:spPr>
            <a:xfrm>
              <a:off x="223611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C813FC5-5733-4608-BC38-4C3CBF671111}"/>
                </a:ext>
              </a:extLst>
            </p:cNvPr>
            <p:cNvCxnSpPr/>
            <p:nvPr/>
          </p:nvCxnSpPr>
          <p:spPr>
            <a:xfrm>
              <a:off x="251182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51BBDAD-F8F3-468B-81BD-C06AE1A9A5AD}"/>
                </a:ext>
              </a:extLst>
            </p:cNvPr>
            <p:cNvCxnSpPr/>
            <p:nvPr/>
          </p:nvCxnSpPr>
          <p:spPr>
            <a:xfrm>
              <a:off x="278752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458242A-F5F0-4711-9569-3C3207A36CFF}"/>
                </a:ext>
              </a:extLst>
            </p:cNvPr>
            <p:cNvCxnSpPr/>
            <p:nvPr/>
          </p:nvCxnSpPr>
          <p:spPr>
            <a:xfrm>
              <a:off x="306323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8428A46-EEEB-4ECA-B3BE-5468098E7461}"/>
                </a:ext>
              </a:extLst>
            </p:cNvPr>
            <p:cNvCxnSpPr/>
            <p:nvPr/>
          </p:nvCxnSpPr>
          <p:spPr>
            <a:xfrm>
              <a:off x="333893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6E4F4A7-0FF4-4FB4-B606-9DF2FE1829FD}"/>
                </a:ext>
              </a:extLst>
            </p:cNvPr>
            <p:cNvCxnSpPr/>
            <p:nvPr/>
          </p:nvCxnSpPr>
          <p:spPr>
            <a:xfrm>
              <a:off x="361464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396A7479-1BC4-4608-A2D0-8CE53342793D}"/>
                </a:ext>
              </a:extLst>
            </p:cNvPr>
            <p:cNvCxnSpPr/>
            <p:nvPr/>
          </p:nvCxnSpPr>
          <p:spPr>
            <a:xfrm>
              <a:off x="389034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0B43159A-974A-455D-8717-23856B369D36}"/>
                </a:ext>
              </a:extLst>
            </p:cNvPr>
            <p:cNvCxnSpPr/>
            <p:nvPr/>
          </p:nvCxnSpPr>
          <p:spPr>
            <a:xfrm>
              <a:off x="416605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256BCB5-241F-457E-917F-7355134124BD}"/>
                </a:ext>
              </a:extLst>
            </p:cNvPr>
            <p:cNvCxnSpPr/>
            <p:nvPr/>
          </p:nvCxnSpPr>
          <p:spPr>
            <a:xfrm>
              <a:off x="444175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E0A2531-F7DB-43E5-8E24-6014FDA98413}"/>
                </a:ext>
              </a:extLst>
            </p:cNvPr>
            <p:cNvCxnSpPr/>
            <p:nvPr/>
          </p:nvCxnSpPr>
          <p:spPr>
            <a:xfrm>
              <a:off x="471746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38B5DE92-387A-4E91-B3D8-BC5A9CEC0671}"/>
                </a:ext>
              </a:extLst>
            </p:cNvPr>
            <p:cNvCxnSpPr/>
            <p:nvPr/>
          </p:nvCxnSpPr>
          <p:spPr>
            <a:xfrm>
              <a:off x="499316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8A78ECE7-FE57-47B1-B206-85A073B7A2D6}"/>
                </a:ext>
              </a:extLst>
            </p:cNvPr>
            <p:cNvCxnSpPr/>
            <p:nvPr/>
          </p:nvCxnSpPr>
          <p:spPr>
            <a:xfrm>
              <a:off x="526887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88500820-19ED-4699-B4FC-BC92009DB79D}"/>
                </a:ext>
              </a:extLst>
            </p:cNvPr>
            <p:cNvCxnSpPr/>
            <p:nvPr/>
          </p:nvCxnSpPr>
          <p:spPr>
            <a:xfrm>
              <a:off x="554457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119CB3A-B91B-42DE-8311-5EA59793D905}"/>
                </a:ext>
              </a:extLst>
            </p:cNvPr>
            <p:cNvCxnSpPr/>
            <p:nvPr/>
          </p:nvCxnSpPr>
          <p:spPr>
            <a:xfrm>
              <a:off x="582028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F1CAA4F-0216-4B97-9926-5299048D3614}"/>
                </a:ext>
              </a:extLst>
            </p:cNvPr>
            <p:cNvCxnSpPr/>
            <p:nvPr/>
          </p:nvCxnSpPr>
          <p:spPr>
            <a:xfrm>
              <a:off x="609598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BFB2E6-77BD-428F-BD7F-38FDBE510097}"/>
                </a:ext>
              </a:extLst>
            </p:cNvPr>
            <p:cNvCxnSpPr/>
            <p:nvPr/>
          </p:nvCxnSpPr>
          <p:spPr>
            <a:xfrm>
              <a:off x="637169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C8A52FD-A097-47C8-881C-2AF6DF6B025A}"/>
                </a:ext>
              </a:extLst>
            </p:cNvPr>
            <p:cNvCxnSpPr/>
            <p:nvPr/>
          </p:nvCxnSpPr>
          <p:spPr>
            <a:xfrm>
              <a:off x="664739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0892EA82-81D9-42ED-AD8B-8694795AD7FB}"/>
                </a:ext>
              </a:extLst>
            </p:cNvPr>
            <p:cNvCxnSpPr/>
            <p:nvPr/>
          </p:nvCxnSpPr>
          <p:spPr>
            <a:xfrm>
              <a:off x="692310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81E0C164-FDF7-4851-A3C4-1624EBB73178}"/>
                </a:ext>
              </a:extLst>
            </p:cNvPr>
            <p:cNvCxnSpPr/>
            <p:nvPr/>
          </p:nvCxnSpPr>
          <p:spPr>
            <a:xfrm>
              <a:off x="719880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51882BA9-472C-436A-BE3B-09086EF2E713}"/>
                </a:ext>
              </a:extLst>
            </p:cNvPr>
            <p:cNvCxnSpPr/>
            <p:nvPr/>
          </p:nvCxnSpPr>
          <p:spPr>
            <a:xfrm>
              <a:off x="747451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D00DEF65-5DDF-4A51-84F6-BC2CF7CE233D}"/>
                </a:ext>
              </a:extLst>
            </p:cNvPr>
            <p:cNvCxnSpPr/>
            <p:nvPr/>
          </p:nvCxnSpPr>
          <p:spPr>
            <a:xfrm>
              <a:off x="775021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A1A11B1-2D12-4E7C-AC68-F51F66812113}"/>
                </a:ext>
              </a:extLst>
            </p:cNvPr>
            <p:cNvCxnSpPr/>
            <p:nvPr/>
          </p:nvCxnSpPr>
          <p:spPr>
            <a:xfrm>
              <a:off x="802592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D94DF71D-E5E5-4E82-8D37-BB80C34A458F}"/>
                </a:ext>
              </a:extLst>
            </p:cNvPr>
            <p:cNvCxnSpPr/>
            <p:nvPr/>
          </p:nvCxnSpPr>
          <p:spPr>
            <a:xfrm>
              <a:off x="8301629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14BAFBAB-9218-460E-BBCA-ABB9D1D1ACAC}"/>
                </a:ext>
              </a:extLst>
            </p:cNvPr>
            <p:cNvCxnSpPr/>
            <p:nvPr/>
          </p:nvCxnSpPr>
          <p:spPr>
            <a:xfrm>
              <a:off x="8577334" y="4229100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C438AEE-2DCA-43CA-BA9C-5C7E2EB04CAC}"/>
                </a:ext>
              </a:extLst>
            </p:cNvPr>
            <p:cNvCxnSpPr/>
            <p:nvPr/>
          </p:nvCxnSpPr>
          <p:spPr>
            <a:xfrm>
              <a:off x="8853053" y="4232697"/>
              <a:ext cx="0" cy="63384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587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NO">
  <a:themeElements>
    <a:clrScheme name="Aangepast 2">
      <a:dk1>
        <a:sysClr val="windowText" lastClr="000000"/>
      </a:dk1>
      <a:lt1>
        <a:sysClr val="window" lastClr="FFFFFF"/>
      </a:lt1>
      <a:dk2>
        <a:srgbClr val="71A4C3"/>
      </a:dk2>
      <a:lt2>
        <a:srgbClr val="9C9C9C"/>
      </a:lt2>
      <a:accent1>
        <a:srgbClr val="ED8000"/>
      </a:accent1>
      <a:accent2>
        <a:srgbClr val="CB1325"/>
      </a:accent2>
      <a:accent3>
        <a:srgbClr val="FFCB00"/>
      </a:accent3>
      <a:accent4>
        <a:srgbClr val="649EC9"/>
      </a:accent4>
      <a:accent5>
        <a:srgbClr val="D6277A"/>
      </a:accent5>
      <a:accent6>
        <a:srgbClr val="93A800"/>
      </a:accent6>
      <a:hlink>
        <a:srgbClr val="71A4C3"/>
      </a:hlink>
      <a:folHlink>
        <a:srgbClr val="71A4C3"/>
      </a:folHlink>
    </a:clrScheme>
    <a:fontScheme name="TN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TNO_16_9</Template>
  <TotalTime>13596</TotalTime>
  <Words>1067</Words>
  <Application>Microsoft Office PowerPoint</Application>
  <PresentationFormat>On-screen Show (16:9)</PresentationFormat>
  <Paragraphs>217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Arial Rounded MT Bold</vt:lpstr>
      <vt:lpstr>Calibri</vt:lpstr>
      <vt:lpstr>Segoe UI Semibold</vt:lpstr>
      <vt:lpstr>Segoe UI Semilight</vt:lpstr>
      <vt:lpstr>TNO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Subsurface Energy Storage in the Netherlands Outlook and Challenges | Gessel, S.F. (Serge) van</dc:title>
  <dc:creator>Gessel, S.F. (Serge) van</dc:creator>
  <cp:lastModifiedBy>Gessel, S.F. (Serge) van</cp:lastModifiedBy>
  <cp:revision>730</cp:revision>
  <dcterms:created xsi:type="dcterms:W3CDTF">2018-05-23T12:46:44Z</dcterms:created>
  <dcterms:modified xsi:type="dcterms:W3CDTF">2019-12-04T08:00:42Z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TNO_169</vt:lpwstr>
  </property>
  <property fmtid="{D5CDD505-2E9C-101B-9397-08002B2CF9AE}" pid="3" name="do_LanguageID">
    <vt:lpwstr>2057</vt:lpwstr>
  </property>
  <property fmtid="{D5CDD505-2E9C-101B-9397-08002B2CF9AE}" pid="4" name="do_Title">
    <vt:lpwstr>Subsurface Energy Storage</vt:lpwstr>
  </property>
  <property fmtid="{D5CDD505-2E9C-101B-9397-08002B2CF9AE}" pid="5" name="do_Subtitle">
    <vt:lpwstr>Challenges and opportunities from a subsurface perspective</vt:lpwstr>
  </property>
  <property fmtid="{D5CDD505-2E9C-101B-9397-08002B2CF9AE}" pid="6" name="do_Speaker">
    <vt:lpwstr>Gessel, S.F. (Serge) van</vt:lpwstr>
  </property>
  <property fmtid="{D5CDD505-2E9C-101B-9397-08002B2CF9AE}" pid="7" name="do_Date">
    <vt:lpwstr>True</vt:lpwstr>
  </property>
  <property fmtid="{D5CDD505-2E9C-101B-9397-08002B2CF9AE}" pid="8" name="do_DateHandout">
    <vt:lpwstr>False</vt:lpwstr>
  </property>
  <property fmtid="{D5CDD505-2E9C-101B-9397-08002B2CF9AE}" pid="9" name="do_DateValue">
    <vt:lpwstr>08-06-2018</vt:lpwstr>
  </property>
  <property fmtid="{D5CDD505-2E9C-101B-9397-08002B2CF9AE}" pid="10" name="do_SlideNumber">
    <vt:lpwstr>False</vt:lpwstr>
  </property>
  <property fmtid="{D5CDD505-2E9C-101B-9397-08002B2CF9AE}" pid="11" name="do_SlideNumberHandout">
    <vt:lpwstr>False</vt:lpwstr>
  </property>
  <property fmtid="{D5CDD505-2E9C-101B-9397-08002B2CF9AE}" pid="12" name="do_Language">
    <vt:lpwstr>2057</vt:lpwstr>
  </property>
</Properties>
</file>