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zetavsrv16\home_B\kalmarl\Z&#225;gr&#225;b\SZET&#193;V_term&#225;l%20h&#337;&#225;tv&#233;tel%20m&#225;sol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zetavsrv16\home_B\kalmarl\Z&#225;gr&#225;b\Term&#225;l%20h&#337;&#225;tv&#233;tel%20alakul&#225;sa%20m&#225;sol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000" b="1" baseline="0">
                <a:solidFill>
                  <a:schemeClr val="bg1">
                    <a:lumMod val="50000"/>
                  </a:schemeClr>
                </a:solidFill>
              </a:rPr>
              <a:t>Geothermal heat utilization</a:t>
            </a:r>
            <a:endParaRPr lang="en-US" sz="2000" b="1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becsült!$B$6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becsült!$A$7:$A$15</c:f>
              <c:strCache>
                <c:ptCount val="9"/>
                <c:pt idx="0">
                  <c:v>Felsőváros</c:v>
                </c:pt>
                <c:pt idx="1">
                  <c:v>Odessza</c:v>
                </c:pt>
                <c:pt idx="2">
                  <c:v>Észak</c:v>
                </c:pt>
                <c:pt idx="3">
                  <c:v>Rókus I.</c:v>
                </c:pt>
                <c:pt idx="4">
                  <c:v>Belváros</c:v>
                </c:pt>
                <c:pt idx="5">
                  <c:v>Észak II.</c:v>
                </c:pt>
                <c:pt idx="6">
                  <c:v>Tarján</c:v>
                </c:pt>
                <c:pt idx="7">
                  <c:v>Rókus II.</c:v>
                </c:pt>
                <c:pt idx="8">
                  <c:v>Szilléri</c:v>
                </c:pt>
              </c:strCache>
            </c:strRef>
          </c:cat>
          <c:val>
            <c:numRef>
              <c:f>becsült!$B$7:$B$15</c:f>
              <c:numCache>
                <c:formatCode>_-* #\ ##0_-;\-* #\ ##0_-;_-* "-"??_-;_-@_-</c:formatCode>
                <c:ptCount val="9"/>
                <c:pt idx="0">
                  <c:v>1443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4-47E5-90FA-16298107024D}"/>
            </c:ext>
          </c:extLst>
        </c:ser>
        <c:ser>
          <c:idx val="1"/>
          <c:order val="1"/>
          <c:tx>
            <c:strRef>
              <c:f>becsült!$C$6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becsült!$A$7:$A$15</c:f>
              <c:strCache>
                <c:ptCount val="9"/>
                <c:pt idx="0">
                  <c:v>Felsőváros</c:v>
                </c:pt>
                <c:pt idx="1">
                  <c:v>Odessza</c:v>
                </c:pt>
                <c:pt idx="2">
                  <c:v>Észak</c:v>
                </c:pt>
                <c:pt idx="3">
                  <c:v>Rókus I.</c:v>
                </c:pt>
                <c:pt idx="4">
                  <c:v>Belváros</c:v>
                </c:pt>
                <c:pt idx="5">
                  <c:v>Észak II.</c:v>
                </c:pt>
                <c:pt idx="6">
                  <c:v>Tarján</c:v>
                </c:pt>
                <c:pt idx="7">
                  <c:v>Rókus II.</c:v>
                </c:pt>
                <c:pt idx="8">
                  <c:v>Szilléri</c:v>
                </c:pt>
              </c:strCache>
            </c:strRef>
          </c:cat>
          <c:val>
            <c:numRef>
              <c:f>becsült!$C$7:$C$15</c:f>
              <c:numCache>
                <c:formatCode>_-* #\ ##0_-;\-* #\ ##0_-;_-* "-"??_-;_-@_-</c:formatCode>
                <c:ptCount val="9"/>
                <c:pt idx="0">
                  <c:v>28002</c:v>
                </c:pt>
                <c:pt idx="1">
                  <c:v>13867</c:v>
                </c:pt>
                <c:pt idx="2">
                  <c:v>4792</c:v>
                </c:pt>
                <c:pt idx="3">
                  <c:v>11360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4-47E5-90FA-16298107024D}"/>
            </c:ext>
          </c:extLst>
        </c:ser>
        <c:ser>
          <c:idx val="2"/>
          <c:order val="2"/>
          <c:tx>
            <c:strRef>
              <c:f>becsült!$D$6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becsült!$A$7:$A$15</c:f>
              <c:strCache>
                <c:ptCount val="9"/>
                <c:pt idx="0">
                  <c:v>Felsőváros</c:v>
                </c:pt>
                <c:pt idx="1">
                  <c:v>Odessza</c:v>
                </c:pt>
                <c:pt idx="2">
                  <c:v>Észak</c:v>
                </c:pt>
                <c:pt idx="3">
                  <c:v>Rókus I.</c:v>
                </c:pt>
                <c:pt idx="4">
                  <c:v>Belváros</c:v>
                </c:pt>
                <c:pt idx="5">
                  <c:v>Észak II.</c:v>
                </c:pt>
                <c:pt idx="6">
                  <c:v>Tarján</c:v>
                </c:pt>
                <c:pt idx="7">
                  <c:v>Rókus II.</c:v>
                </c:pt>
                <c:pt idx="8">
                  <c:v>Szilléri</c:v>
                </c:pt>
              </c:strCache>
            </c:strRef>
          </c:cat>
          <c:val>
            <c:numRef>
              <c:f>becsült!$D$7:$D$15</c:f>
              <c:numCache>
                <c:formatCode>_-* #\ ##0_-;\-* #\ ##0_-;_-* "-"??_-;_-@_-</c:formatCode>
                <c:ptCount val="9"/>
                <c:pt idx="0">
                  <c:v>36551</c:v>
                </c:pt>
                <c:pt idx="1">
                  <c:v>35082</c:v>
                </c:pt>
                <c:pt idx="2">
                  <c:v>60852</c:v>
                </c:pt>
                <c:pt idx="3">
                  <c:v>33094</c:v>
                </c:pt>
                <c:pt idx="4">
                  <c:v>622</c:v>
                </c:pt>
                <c:pt idx="5">
                  <c:v>5261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D4-47E5-90FA-16298107024D}"/>
            </c:ext>
          </c:extLst>
        </c:ser>
        <c:ser>
          <c:idx val="3"/>
          <c:order val="3"/>
          <c:tx>
            <c:strRef>
              <c:f>becsült!$E$6</c:f>
              <c:strCache>
                <c:ptCount val="1"/>
                <c:pt idx="0">
                  <c:v>2023*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becsült!$A$7:$A$15</c:f>
              <c:strCache>
                <c:ptCount val="9"/>
                <c:pt idx="0">
                  <c:v>Felsőváros</c:v>
                </c:pt>
                <c:pt idx="1">
                  <c:v>Odessza</c:v>
                </c:pt>
                <c:pt idx="2">
                  <c:v>Észak</c:v>
                </c:pt>
                <c:pt idx="3">
                  <c:v>Rókus I.</c:v>
                </c:pt>
                <c:pt idx="4">
                  <c:v>Belváros</c:v>
                </c:pt>
                <c:pt idx="5">
                  <c:v>Észak II.</c:v>
                </c:pt>
                <c:pt idx="6">
                  <c:v>Tarján</c:v>
                </c:pt>
                <c:pt idx="7">
                  <c:v>Rókus II.</c:v>
                </c:pt>
                <c:pt idx="8">
                  <c:v>Szilléri</c:v>
                </c:pt>
              </c:strCache>
            </c:strRef>
          </c:cat>
          <c:val>
            <c:numRef>
              <c:f>becsült!$E$7:$E$15</c:f>
              <c:numCache>
                <c:formatCode>_-* #\ ##0_-;\-* #\ ##0_-;_-* "-"??_-;_-@_-</c:formatCode>
                <c:ptCount val="9"/>
                <c:pt idx="0">
                  <c:v>52594</c:v>
                </c:pt>
                <c:pt idx="1">
                  <c:v>50179</c:v>
                </c:pt>
                <c:pt idx="2">
                  <c:v>55544</c:v>
                </c:pt>
                <c:pt idx="3">
                  <c:v>66321</c:v>
                </c:pt>
                <c:pt idx="4">
                  <c:v>5324</c:v>
                </c:pt>
                <c:pt idx="5">
                  <c:v>20519</c:v>
                </c:pt>
                <c:pt idx="6">
                  <c:v>1500</c:v>
                </c:pt>
                <c:pt idx="7">
                  <c:v>0</c:v>
                </c:pt>
                <c:pt idx="8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D4-47E5-90FA-16298107024D}"/>
            </c:ext>
          </c:extLst>
        </c:ser>
        <c:ser>
          <c:idx val="4"/>
          <c:order val="4"/>
          <c:tx>
            <c:strRef>
              <c:f>becsült!$F$6</c:f>
              <c:strCache>
                <c:ptCount val="1"/>
                <c:pt idx="0">
                  <c:v>2024*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becsült!$A$7:$A$15</c:f>
              <c:strCache>
                <c:ptCount val="9"/>
                <c:pt idx="0">
                  <c:v>Felsőváros</c:v>
                </c:pt>
                <c:pt idx="1">
                  <c:v>Odessza</c:v>
                </c:pt>
                <c:pt idx="2">
                  <c:v>Észak</c:v>
                </c:pt>
                <c:pt idx="3">
                  <c:v>Rókus I.</c:v>
                </c:pt>
                <c:pt idx="4">
                  <c:v>Belváros</c:v>
                </c:pt>
                <c:pt idx="5">
                  <c:v>Észak II.</c:v>
                </c:pt>
                <c:pt idx="6">
                  <c:v>Tarján</c:v>
                </c:pt>
                <c:pt idx="7">
                  <c:v>Rókus II.</c:v>
                </c:pt>
                <c:pt idx="8">
                  <c:v>Szilléri</c:v>
                </c:pt>
              </c:strCache>
            </c:strRef>
          </c:cat>
          <c:val>
            <c:numRef>
              <c:f>becsült!$F$7:$F$15</c:f>
              <c:numCache>
                <c:formatCode>_-* #\ ##0_-;\-* #\ ##0_-;_-* "-"??_-;_-@_-</c:formatCode>
                <c:ptCount val="9"/>
                <c:pt idx="0">
                  <c:v>52594</c:v>
                </c:pt>
                <c:pt idx="1">
                  <c:v>50179</c:v>
                </c:pt>
                <c:pt idx="2">
                  <c:v>55544</c:v>
                </c:pt>
                <c:pt idx="3">
                  <c:v>45000</c:v>
                </c:pt>
                <c:pt idx="4">
                  <c:v>10000</c:v>
                </c:pt>
                <c:pt idx="5">
                  <c:v>30000</c:v>
                </c:pt>
                <c:pt idx="6">
                  <c:v>35000</c:v>
                </c:pt>
                <c:pt idx="7">
                  <c:v>55000</c:v>
                </c:pt>
                <c:pt idx="8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D4-47E5-90FA-162981070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27"/>
        <c:axId val="313160896"/>
        <c:axId val="315202176"/>
      </c:barChart>
      <c:catAx>
        <c:axId val="3131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5202176"/>
        <c:crosses val="autoZero"/>
        <c:auto val="1"/>
        <c:lblAlgn val="ctr"/>
        <c:lblOffset val="100"/>
        <c:noMultiLvlLbl val="0"/>
      </c:catAx>
      <c:valAx>
        <c:axId val="31520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 Geothermal Heat [</a:t>
                </a:r>
                <a:r>
                  <a:rPr lang="en-US"/>
                  <a:t>GJ</a:t>
                </a:r>
                <a:r>
                  <a:rPr lang="hu-HU"/>
                  <a:t>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31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77064128782991"/>
          <c:y val="0.94381574618859942"/>
          <c:w val="0.21720734534174291"/>
          <c:h val="4.1447476442913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BF3E6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Heat</a:t>
            </a:r>
            <a:r>
              <a:rPr lang="hu-HU" baseline="0"/>
              <a:t> production portfolio of District heating of szeged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6.6267397048741683E-2"/>
          <c:y val="9.534364422505108E-2"/>
          <c:w val="0.89159186462638917"/>
          <c:h val="0.753482049837467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Munka1!$B$5</c:f>
              <c:strCache>
                <c:ptCount val="1"/>
                <c:pt idx="0">
                  <c:v>Geothermal </c:v>
                </c:pt>
              </c:strCache>
            </c:strRef>
          </c:tx>
          <c:spPr>
            <a:solidFill>
              <a:srgbClr val="01D906"/>
            </a:solidFill>
            <a:ln>
              <a:noFill/>
            </a:ln>
            <a:effectLst>
              <a:outerShdw dist="50800" dir="5400000" algn="ctr" rotWithShape="0">
                <a:srgbClr val="01D906"/>
              </a:outerShdw>
            </a:effectLst>
          </c:spPr>
          <c:invertIfNegative val="0"/>
          <c:dPt>
            <c:idx val="22"/>
            <c:invertIfNegative val="0"/>
            <c:bubble3D val="0"/>
            <c:spPr>
              <a:solidFill>
                <a:srgbClr val="01D906"/>
              </a:solidFill>
              <a:ln>
                <a:noFill/>
              </a:ln>
              <a:effectLst>
                <a:outerShdw dist="50800" dir="5400000" algn="ctr" rotWithShape="0">
                  <a:srgbClr val="01D90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F6-4A1E-B6B7-54D32A7AF201}"/>
              </c:ext>
            </c:extLst>
          </c:dPt>
          <c:dPt>
            <c:idx val="23"/>
            <c:invertIfNegative val="0"/>
            <c:bubble3D val="0"/>
            <c:spPr>
              <a:solidFill>
                <a:srgbClr val="01D906"/>
              </a:solidFill>
              <a:ln>
                <a:noFill/>
              </a:ln>
              <a:effectLst>
                <a:outerShdw dist="50800" dir="5400000" algn="ctr" rotWithShape="0">
                  <a:srgbClr val="01D90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F6-4A1E-B6B7-54D32A7AF201}"/>
              </c:ext>
            </c:extLst>
          </c:dPt>
          <c:dPt>
            <c:idx val="24"/>
            <c:invertIfNegative val="0"/>
            <c:bubble3D val="0"/>
            <c:spPr>
              <a:solidFill>
                <a:srgbClr val="01D906"/>
              </a:solidFill>
              <a:ln>
                <a:noFill/>
              </a:ln>
              <a:effectLst>
                <a:outerShdw dist="50800" dir="5400000" algn="ctr" rotWithShape="0">
                  <a:srgbClr val="01D90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F6-4A1E-B6B7-54D32A7AF201}"/>
              </c:ext>
            </c:extLst>
          </c:dPt>
          <c:dPt>
            <c:idx val="25"/>
            <c:invertIfNegative val="0"/>
            <c:bubble3D val="0"/>
            <c:spPr>
              <a:solidFill>
                <a:srgbClr val="01D906"/>
              </a:solidFill>
              <a:ln>
                <a:noFill/>
              </a:ln>
              <a:effectLst>
                <a:outerShdw dist="50800" dir="5400000" algn="ctr" rotWithShape="0">
                  <a:srgbClr val="01D90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F6-4A1E-B6B7-54D32A7AF201}"/>
              </c:ext>
            </c:extLst>
          </c:dPt>
          <c:dPt>
            <c:idx val="26"/>
            <c:invertIfNegative val="0"/>
            <c:bubble3D val="0"/>
            <c:spPr>
              <a:solidFill>
                <a:srgbClr val="01D906"/>
              </a:solidFill>
              <a:ln>
                <a:noFill/>
              </a:ln>
              <a:effectLst>
                <a:outerShdw dist="50800" dir="5400000" algn="ctr" rotWithShape="0">
                  <a:srgbClr val="01D90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F6-4A1E-B6B7-54D32A7AF201}"/>
              </c:ext>
            </c:extLst>
          </c:dPt>
          <c:dPt>
            <c:idx val="27"/>
            <c:invertIfNegative val="0"/>
            <c:bubble3D val="0"/>
            <c:spPr>
              <a:solidFill>
                <a:srgbClr val="01D906"/>
              </a:solidFill>
              <a:ln>
                <a:noFill/>
              </a:ln>
              <a:effectLst>
                <a:outerShdw dist="50800" dir="5400000" algn="ctr" rotWithShape="0">
                  <a:srgbClr val="01D90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F6-4A1E-B6B7-54D32A7AF201}"/>
              </c:ext>
            </c:extLst>
          </c:dPt>
          <c:dPt>
            <c:idx val="28"/>
            <c:invertIfNegative val="0"/>
            <c:bubble3D val="0"/>
            <c:spPr>
              <a:solidFill>
                <a:srgbClr val="01D906"/>
              </a:solidFill>
              <a:ln>
                <a:noFill/>
              </a:ln>
              <a:effectLst>
                <a:outerShdw dist="50800" dir="5400000" algn="ctr" rotWithShape="0">
                  <a:srgbClr val="01D906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9F6-4A1E-B6B7-54D32A7AF201}"/>
              </c:ext>
            </c:extLst>
          </c:dPt>
          <c:cat>
            <c:numRef>
              <c:f>Munka1!$A$6:$A$38</c:f>
              <c:numCache>
                <c:formatCode>[$-409]mmm\-yy;@</c:formatCode>
                <c:ptCount val="3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  <c:pt idx="25">
                  <c:v>44927</c:v>
                </c:pt>
                <c:pt idx="26">
                  <c:v>44958</c:v>
                </c:pt>
                <c:pt idx="27">
                  <c:v>44986</c:v>
                </c:pt>
                <c:pt idx="28">
                  <c:v>45017</c:v>
                </c:pt>
                <c:pt idx="29">
                  <c:v>45047</c:v>
                </c:pt>
                <c:pt idx="30">
                  <c:v>45078</c:v>
                </c:pt>
                <c:pt idx="31">
                  <c:v>45108</c:v>
                </c:pt>
                <c:pt idx="32">
                  <c:v>45139</c:v>
                </c:pt>
              </c:numCache>
            </c:numRef>
          </c:cat>
          <c:val>
            <c:numRef>
              <c:f>Munka1!$B$6:$B$38</c:f>
              <c:numCache>
                <c:formatCode>General</c:formatCode>
                <c:ptCount val="33"/>
                <c:pt idx="0">
                  <c:v>1443</c:v>
                </c:pt>
                <c:pt idx="1">
                  <c:v>4111</c:v>
                </c:pt>
                <c:pt idx="2">
                  <c:v>8145</c:v>
                </c:pt>
                <c:pt idx="3">
                  <c:v>10764</c:v>
                </c:pt>
                <c:pt idx="4">
                  <c:v>8305</c:v>
                </c:pt>
                <c:pt idx="5">
                  <c:v>138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1828</c:v>
                </c:pt>
                <c:pt idx="11">
                  <c:v>11030</c:v>
                </c:pt>
                <c:pt idx="12">
                  <c:v>13700</c:v>
                </c:pt>
                <c:pt idx="13">
                  <c:v>12228</c:v>
                </c:pt>
                <c:pt idx="14">
                  <c:v>22210</c:v>
                </c:pt>
                <c:pt idx="15">
                  <c:v>28413</c:v>
                </c:pt>
                <c:pt idx="16">
                  <c:v>18970</c:v>
                </c:pt>
                <c:pt idx="17">
                  <c:v>4821</c:v>
                </c:pt>
                <c:pt idx="18">
                  <c:v>4071</c:v>
                </c:pt>
                <c:pt idx="19">
                  <c:v>3820</c:v>
                </c:pt>
                <c:pt idx="20">
                  <c:v>3761</c:v>
                </c:pt>
                <c:pt idx="21">
                  <c:v>4579</c:v>
                </c:pt>
                <c:pt idx="22">
                  <c:v>11707</c:v>
                </c:pt>
                <c:pt idx="23">
                  <c:v>22644</c:v>
                </c:pt>
                <c:pt idx="24">
                  <c:v>34220</c:v>
                </c:pt>
                <c:pt idx="25">
                  <c:v>39875</c:v>
                </c:pt>
                <c:pt idx="26">
                  <c:v>33780</c:v>
                </c:pt>
                <c:pt idx="27">
                  <c:v>37813</c:v>
                </c:pt>
                <c:pt idx="28">
                  <c:v>19711</c:v>
                </c:pt>
                <c:pt idx="29">
                  <c:v>3722</c:v>
                </c:pt>
                <c:pt idx="30">
                  <c:v>3299</c:v>
                </c:pt>
                <c:pt idx="31">
                  <c:v>4992</c:v>
                </c:pt>
                <c:pt idx="32">
                  <c:v>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F6-4A1E-B6B7-54D32A7AF201}"/>
            </c:ext>
          </c:extLst>
        </c:ser>
        <c:ser>
          <c:idx val="1"/>
          <c:order val="1"/>
          <c:tx>
            <c:strRef>
              <c:f>Munka1!$C$5</c:f>
              <c:strCache>
                <c:ptCount val="1"/>
                <c:pt idx="0">
                  <c:v>Fossil Fuel </c:v>
                </c:pt>
              </c:strCache>
            </c:strRef>
          </c:tx>
          <c:spPr>
            <a:solidFill>
              <a:schemeClr val="bg1">
                <a:lumMod val="75000"/>
                <a:alpha val="40000"/>
              </a:schemeClr>
            </a:solidFill>
            <a:ln>
              <a:noFill/>
            </a:ln>
            <a:effectLst>
              <a:outerShdw dir="5400000" algn="ctr" rotWithShape="0">
                <a:schemeClr val="bg1">
                  <a:lumMod val="75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9F6-4A1E-B6B7-54D32A7AF20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9F6-4A1E-B6B7-54D32A7AF2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9F6-4A1E-B6B7-54D32A7AF20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F9F6-4A1E-B6B7-54D32A7AF20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F9F6-4A1E-B6B7-54D32A7AF20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F9F6-4A1E-B6B7-54D32A7AF20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F9F6-4A1E-B6B7-54D32A7AF20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F9F6-4A1E-B6B7-54D32A7AF20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F9F6-4A1E-B6B7-54D32A7AF20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F9F6-4A1E-B6B7-54D32A7AF201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F9F6-4A1E-B6B7-54D32A7AF20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F9F6-4A1E-B6B7-54D32A7AF20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F9F6-4A1E-B6B7-54D32A7AF20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F9F6-4A1E-B6B7-54D32A7AF20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F9F6-4A1E-B6B7-54D32A7AF201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F9F6-4A1E-B6B7-54D32A7AF20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F9F6-4A1E-B6B7-54D32A7AF20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F9F6-4A1E-B6B7-54D32A7AF20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F9F6-4A1E-B6B7-54D32A7AF20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F9F6-4A1E-B6B7-54D32A7AF20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  <a:effectLst>
                <a:outerShdw dir="5400000" algn="ctr" rotWithShape="0">
                  <a:schemeClr val="bg1">
                    <a:lumMod val="6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F9F6-4A1E-B6B7-54D32A7AF201}"/>
              </c:ext>
            </c:extLst>
          </c:dPt>
          <c:cat>
            <c:numRef>
              <c:f>Munka1!$A$6:$A$38</c:f>
              <c:numCache>
                <c:formatCode>[$-409]mmm\-yy;@</c:formatCode>
                <c:ptCount val="3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  <c:pt idx="25">
                  <c:v>44927</c:v>
                </c:pt>
                <c:pt idx="26">
                  <c:v>44958</c:v>
                </c:pt>
                <c:pt idx="27">
                  <c:v>44986</c:v>
                </c:pt>
                <c:pt idx="28">
                  <c:v>45017</c:v>
                </c:pt>
                <c:pt idx="29">
                  <c:v>45047</c:v>
                </c:pt>
                <c:pt idx="30">
                  <c:v>45078</c:v>
                </c:pt>
                <c:pt idx="31">
                  <c:v>45108</c:v>
                </c:pt>
                <c:pt idx="32">
                  <c:v>45139</c:v>
                </c:pt>
              </c:numCache>
            </c:numRef>
          </c:cat>
          <c:val>
            <c:numRef>
              <c:f>Munka1!$C$6:$C$38</c:f>
              <c:numCache>
                <c:formatCode>General</c:formatCode>
                <c:ptCount val="33"/>
                <c:pt idx="0">
                  <c:v>131483</c:v>
                </c:pt>
                <c:pt idx="1">
                  <c:v>161936</c:v>
                </c:pt>
                <c:pt idx="2">
                  <c:v>102995</c:v>
                </c:pt>
                <c:pt idx="3">
                  <c:v>92367</c:v>
                </c:pt>
                <c:pt idx="4">
                  <c:v>46569</c:v>
                </c:pt>
                <c:pt idx="5">
                  <c:v>18353</c:v>
                </c:pt>
                <c:pt idx="6">
                  <c:v>16303</c:v>
                </c:pt>
                <c:pt idx="7">
                  <c:v>15488</c:v>
                </c:pt>
                <c:pt idx="8">
                  <c:v>14468</c:v>
                </c:pt>
                <c:pt idx="9">
                  <c:v>15540</c:v>
                </c:pt>
                <c:pt idx="10">
                  <c:v>64341</c:v>
                </c:pt>
                <c:pt idx="11">
                  <c:v>103574</c:v>
                </c:pt>
                <c:pt idx="12">
                  <c:v>119226</c:v>
                </c:pt>
                <c:pt idx="13">
                  <c:v>142503</c:v>
                </c:pt>
                <c:pt idx="14">
                  <c:v>91881</c:v>
                </c:pt>
                <c:pt idx="15">
                  <c:v>88071</c:v>
                </c:pt>
                <c:pt idx="16">
                  <c:v>53034</c:v>
                </c:pt>
                <c:pt idx="17">
                  <c:v>13047</c:v>
                </c:pt>
                <c:pt idx="18">
                  <c:v>10762</c:v>
                </c:pt>
                <c:pt idx="19">
                  <c:v>9931</c:v>
                </c:pt>
                <c:pt idx="20">
                  <c:v>9915</c:v>
                </c:pt>
                <c:pt idx="21">
                  <c:v>12320</c:v>
                </c:pt>
                <c:pt idx="22">
                  <c:v>28473</c:v>
                </c:pt>
                <c:pt idx="23">
                  <c:v>80760</c:v>
                </c:pt>
                <c:pt idx="24">
                  <c:v>95204</c:v>
                </c:pt>
                <c:pt idx="25">
                  <c:v>85077</c:v>
                </c:pt>
                <c:pt idx="26">
                  <c:v>86512</c:v>
                </c:pt>
                <c:pt idx="27">
                  <c:v>62895</c:v>
                </c:pt>
                <c:pt idx="28">
                  <c:v>44857</c:v>
                </c:pt>
                <c:pt idx="29">
                  <c:v>14369</c:v>
                </c:pt>
                <c:pt idx="30">
                  <c:v>11881</c:v>
                </c:pt>
                <c:pt idx="31">
                  <c:v>7977</c:v>
                </c:pt>
                <c:pt idx="32">
                  <c:v>10476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F9F6-4A1E-B6B7-54D32A7AF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531414336"/>
        <c:axId val="531418912"/>
      </c:barChart>
      <c:dateAx>
        <c:axId val="53141433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1418912"/>
        <c:crosses val="autoZero"/>
        <c:auto val="1"/>
        <c:lblOffset val="100"/>
        <c:baseTimeUnit val="months"/>
      </c:dateAx>
      <c:valAx>
        <c:axId val="5314189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Heat Production [</a:t>
                </a:r>
                <a:r>
                  <a:rPr lang="hu-HU"/>
                  <a:t>GJ</a:t>
                </a:r>
                <a:r>
                  <a:rPr lang="en-US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14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38365026856849"/>
          <c:y val="0.15613265547939389"/>
          <c:w val="0.16951440859637251"/>
          <c:h val="0.14253318846217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BF3E6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11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96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04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15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4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22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2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733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0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82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48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AFD60-C845-4E28-A7AB-185CE62C3D9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71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C29EA1-1577-4C23-CA4C-2E894FCDE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>
              <a:latin typeface="Tenorite" panose="020F0502020204030204" pitchFamily="2" charset="0"/>
            </a:endParaRPr>
          </a:p>
          <a:p>
            <a:pPr marL="0" indent="0" algn="ctr">
              <a:buNone/>
            </a:pPr>
            <a:endParaRPr lang="hu-HU" sz="3600" dirty="0">
              <a:highlight>
                <a:srgbClr val="000080"/>
              </a:highlight>
              <a:latin typeface="Tenorite" panose="020F0502020204030204" pitchFamily="2" charset="0"/>
            </a:endParaRPr>
          </a:p>
          <a:p>
            <a:pPr marL="0" indent="0" algn="ctr">
              <a:buNone/>
            </a:pPr>
            <a:r>
              <a:rPr lang="hu-HU" sz="4000" b="1" dirty="0" err="1">
                <a:latin typeface="Tenorite" panose="020F0502020204030204" pitchFamily="2" charset="0"/>
              </a:rPr>
              <a:t>Switching</a:t>
            </a:r>
            <a:r>
              <a:rPr lang="hu-HU" sz="4000" b="1" dirty="0">
                <a:latin typeface="Tenorite" panose="020F0502020204030204" pitchFamily="2" charset="0"/>
              </a:rPr>
              <a:t> </a:t>
            </a:r>
            <a:r>
              <a:rPr lang="hu-HU" sz="4000" b="1" dirty="0" err="1">
                <a:latin typeface="Tenorite" panose="020F0502020204030204" pitchFamily="2" charset="0"/>
              </a:rPr>
              <a:t>the</a:t>
            </a:r>
            <a:r>
              <a:rPr lang="hu-HU" sz="4000" b="1" dirty="0">
                <a:latin typeface="Tenorite" panose="020F0502020204030204" pitchFamily="2" charset="0"/>
              </a:rPr>
              <a:t> </a:t>
            </a:r>
            <a:r>
              <a:rPr lang="hu-HU" sz="4000" b="1" dirty="0" err="1">
                <a:latin typeface="Tenorite" panose="020F0502020204030204" pitchFamily="2" charset="0"/>
              </a:rPr>
              <a:t>district</a:t>
            </a:r>
            <a:r>
              <a:rPr lang="hu-HU" sz="4000" b="1" dirty="0">
                <a:latin typeface="Tenorite" panose="020F0502020204030204" pitchFamily="2" charset="0"/>
              </a:rPr>
              <a:t> </a:t>
            </a:r>
            <a:r>
              <a:rPr lang="hu-HU" sz="4000" b="1" dirty="0" err="1">
                <a:latin typeface="Tenorite" panose="020F0502020204030204" pitchFamily="2" charset="0"/>
              </a:rPr>
              <a:t>heating</a:t>
            </a:r>
            <a:r>
              <a:rPr lang="hu-HU" sz="4000" b="1" dirty="0">
                <a:latin typeface="Tenorite" panose="020F0502020204030204" pitchFamily="2" charset="0"/>
              </a:rPr>
              <a:t> of Szeged </a:t>
            </a:r>
            <a:r>
              <a:rPr lang="hu-HU" sz="4000" b="1" dirty="0" err="1">
                <a:latin typeface="Tenorite" panose="020F0502020204030204" pitchFamily="2" charset="0"/>
              </a:rPr>
              <a:t>to</a:t>
            </a:r>
            <a:r>
              <a:rPr lang="hu-HU" sz="4000" b="1" dirty="0">
                <a:latin typeface="Tenorite" panose="020F0502020204030204" pitchFamily="2" charset="0"/>
              </a:rPr>
              <a:t> </a:t>
            </a:r>
            <a:r>
              <a:rPr lang="hu-HU" sz="4000" b="1" dirty="0" err="1">
                <a:latin typeface="Tenorite" panose="020F0502020204030204" pitchFamily="2" charset="0"/>
              </a:rPr>
              <a:t>Geothermal</a:t>
            </a:r>
            <a:endParaRPr lang="en-US" sz="4000" b="1" dirty="0">
              <a:latin typeface="Tenorite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9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7DE70C69-2D61-B9B7-5509-3C3BD72BA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14491"/>
          <a:stretch/>
        </p:blipFill>
        <p:spPr>
          <a:xfrm>
            <a:off x="152399" y="923512"/>
            <a:ext cx="11930129" cy="5126272"/>
          </a:xfrm>
        </p:spPr>
      </p:pic>
    </p:spTree>
    <p:extLst>
      <p:ext uri="{BB962C8B-B14F-4D97-AF65-F5344CB8AC3E}">
        <p14:creationId xmlns:p14="http://schemas.microsoft.com/office/powerpoint/2010/main" val="133115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BB61AE56-8B63-BBFE-92D8-A40E9B818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>
          <a:xfrm>
            <a:off x="160421" y="920558"/>
            <a:ext cx="11879180" cy="5192990"/>
          </a:xfrm>
        </p:spPr>
      </p:pic>
    </p:spTree>
    <p:extLst>
      <p:ext uri="{BB962C8B-B14F-4D97-AF65-F5344CB8AC3E}">
        <p14:creationId xmlns:p14="http://schemas.microsoft.com/office/powerpoint/2010/main" val="152762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78727882-01FA-EEC6-81B7-4650B4405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11143" r="-237" b="7612"/>
          <a:stretch/>
        </p:blipFill>
        <p:spPr>
          <a:xfrm>
            <a:off x="208444" y="975649"/>
            <a:ext cx="11831157" cy="5153611"/>
          </a:xfrm>
        </p:spPr>
      </p:pic>
    </p:spTree>
    <p:extLst>
      <p:ext uri="{BB962C8B-B14F-4D97-AF65-F5344CB8AC3E}">
        <p14:creationId xmlns:p14="http://schemas.microsoft.com/office/powerpoint/2010/main" val="204064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23DB2F06-CBA5-CEE8-3EA7-19FAB2A5C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 b="11702"/>
          <a:stretch/>
        </p:blipFill>
        <p:spPr>
          <a:xfrm>
            <a:off x="152399" y="1049822"/>
            <a:ext cx="11887202" cy="4758355"/>
          </a:xfrm>
        </p:spPr>
      </p:pic>
    </p:spTree>
    <p:extLst>
      <p:ext uri="{BB962C8B-B14F-4D97-AF65-F5344CB8AC3E}">
        <p14:creationId xmlns:p14="http://schemas.microsoft.com/office/powerpoint/2010/main" val="270669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10A5FC3C-9F2C-CA4F-08A8-5F0095071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1"/>
          <a:stretch/>
        </p:blipFill>
        <p:spPr>
          <a:xfrm>
            <a:off x="152399" y="1006226"/>
            <a:ext cx="11914528" cy="5015881"/>
          </a:xfrm>
        </p:spPr>
      </p:pic>
    </p:spTree>
    <p:extLst>
      <p:ext uri="{BB962C8B-B14F-4D97-AF65-F5344CB8AC3E}">
        <p14:creationId xmlns:p14="http://schemas.microsoft.com/office/powerpoint/2010/main" val="176765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graphicFrame>
        <p:nvGraphicFramePr>
          <p:cNvPr id="15" name="Tartalom helye 14">
            <a:extLst>
              <a:ext uri="{FF2B5EF4-FFF2-40B4-BE49-F238E27FC236}">
                <a16:creationId xmlns:a16="http://schemas.microsoft.com/office/drawing/2014/main" id="{D27233D1-F903-722D-660E-52B10990F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319414"/>
              </p:ext>
            </p:extLst>
          </p:nvPr>
        </p:nvGraphicFramePr>
        <p:xfrm>
          <a:off x="152399" y="1006226"/>
          <a:ext cx="11723784" cy="517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0411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graphicFrame>
        <p:nvGraphicFramePr>
          <p:cNvPr id="2" name="Tartalom helye 1">
            <a:extLst>
              <a:ext uri="{FF2B5EF4-FFF2-40B4-BE49-F238E27FC236}">
                <a16:creationId xmlns:a16="http://schemas.microsoft.com/office/drawing/2014/main" id="{C480AD4E-965E-86CE-A025-4CF817522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569278"/>
              </p:ext>
            </p:extLst>
          </p:nvPr>
        </p:nvGraphicFramePr>
        <p:xfrm>
          <a:off x="226243" y="1051945"/>
          <a:ext cx="11745798" cy="512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892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C29EA1-1577-4C23-CA4C-2E894FCDE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600" dirty="0" err="1"/>
              <a:t>Thank</a:t>
            </a:r>
            <a:r>
              <a:rPr lang="hu-HU" sz="3600" dirty="0"/>
              <a:t> </a:t>
            </a:r>
            <a:r>
              <a:rPr lang="hu-HU" sz="3600" dirty="0" err="1"/>
              <a:t>you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your</a:t>
            </a:r>
            <a:r>
              <a:rPr lang="hu-HU" sz="3600" dirty="0"/>
              <a:t> </a:t>
            </a:r>
            <a:r>
              <a:rPr lang="hu-HU" sz="3600" dirty="0" err="1"/>
              <a:t>attention</a:t>
            </a:r>
            <a:r>
              <a:rPr lang="hu-HU" sz="3600" dirty="0"/>
              <a:t>!</a:t>
            </a:r>
          </a:p>
          <a:p>
            <a:pPr marL="0" indent="0" algn="ctr">
              <a:buNone/>
            </a:pPr>
            <a:endParaRPr lang="hu-HU" sz="3600" dirty="0"/>
          </a:p>
          <a:p>
            <a:pPr marL="0" indent="0" algn="ctr">
              <a:buNone/>
            </a:pPr>
            <a:r>
              <a:rPr lang="hu-HU" sz="1800" dirty="0"/>
              <a:t>More </a:t>
            </a:r>
            <a:r>
              <a:rPr lang="hu-HU" sz="1800" dirty="0" err="1"/>
              <a:t>about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geothermal</a:t>
            </a:r>
            <a:r>
              <a:rPr lang="hu-HU" sz="1800" dirty="0"/>
              <a:t> project of Szeged: https://geotherm.szetav.hu/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419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17" name="Tartalom helye 16" descr="A képen térkép látható&#10;&#10;Automatikusan generált leírás">
            <a:extLst>
              <a:ext uri="{FF2B5EF4-FFF2-40B4-BE49-F238E27FC236}">
                <a16:creationId xmlns:a16="http://schemas.microsoft.com/office/drawing/2014/main" id="{120A0A3A-6E2C-F0F7-295A-79C349D8A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1"/>
          <a:stretch/>
        </p:blipFill>
        <p:spPr>
          <a:xfrm>
            <a:off x="152399" y="953035"/>
            <a:ext cx="11933999" cy="51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9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AB4745E7-D0F5-137E-AD81-7326CAFAF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6453"/>
          <a:stretch/>
        </p:blipFill>
        <p:spPr>
          <a:xfrm>
            <a:off x="152399" y="855579"/>
            <a:ext cx="11887202" cy="5303687"/>
          </a:xfrm>
        </p:spPr>
      </p:pic>
    </p:spTree>
    <p:extLst>
      <p:ext uri="{BB962C8B-B14F-4D97-AF65-F5344CB8AC3E}">
        <p14:creationId xmlns:p14="http://schemas.microsoft.com/office/powerpoint/2010/main" val="403683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9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201A4DF2-1974-EDDA-987F-B64118EE2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0"/>
          <a:stretch/>
        </p:blipFill>
        <p:spPr>
          <a:xfrm>
            <a:off x="190829" y="940423"/>
            <a:ext cx="11848772" cy="5173124"/>
          </a:xfrm>
        </p:spPr>
      </p:pic>
    </p:spTree>
    <p:extLst>
      <p:ext uri="{BB962C8B-B14F-4D97-AF65-F5344CB8AC3E}">
        <p14:creationId xmlns:p14="http://schemas.microsoft.com/office/powerpoint/2010/main" val="113593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AE3BBC8A-10C9-9753-F448-960F065E7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1"/>
          <a:stretch/>
        </p:blipFill>
        <p:spPr>
          <a:xfrm>
            <a:off x="152399" y="825546"/>
            <a:ext cx="11887202" cy="5262117"/>
          </a:xfrm>
        </p:spPr>
      </p:pic>
    </p:spTree>
    <p:extLst>
      <p:ext uri="{BB962C8B-B14F-4D97-AF65-F5344CB8AC3E}">
        <p14:creationId xmlns:p14="http://schemas.microsoft.com/office/powerpoint/2010/main" val="203616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116FCF8E-223E-964B-F94E-06514CAF2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1"/>
          <a:stretch/>
        </p:blipFill>
        <p:spPr>
          <a:xfrm>
            <a:off x="152399" y="920557"/>
            <a:ext cx="11911263" cy="5238709"/>
          </a:xfrm>
        </p:spPr>
      </p:pic>
    </p:spTree>
    <p:extLst>
      <p:ext uri="{BB962C8B-B14F-4D97-AF65-F5344CB8AC3E}">
        <p14:creationId xmlns:p14="http://schemas.microsoft.com/office/powerpoint/2010/main" val="328239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7481795F-CF66-DF6C-6C31-47AEC26B1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14073"/>
          <a:stretch/>
        </p:blipFill>
        <p:spPr>
          <a:xfrm>
            <a:off x="152399" y="1006226"/>
            <a:ext cx="11887202" cy="4950382"/>
          </a:xfrm>
        </p:spPr>
      </p:pic>
    </p:spTree>
    <p:extLst>
      <p:ext uri="{BB962C8B-B14F-4D97-AF65-F5344CB8AC3E}">
        <p14:creationId xmlns:p14="http://schemas.microsoft.com/office/powerpoint/2010/main" val="148639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14DC5CCD-13EF-6BF5-0E24-199EE9B2C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6943" r="-213" b="11056"/>
          <a:stretch/>
        </p:blipFill>
        <p:spPr>
          <a:xfrm>
            <a:off x="120108" y="1006226"/>
            <a:ext cx="11938123" cy="5044914"/>
          </a:xfrm>
        </p:spPr>
      </p:pic>
    </p:spTree>
    <p:extLst>
      <p:ext uri="{BB962C8B-B14F-4D97-AF65-F5344CB8AC3E}">
        <p14:creationId xmlns:p14="http://schemas.microsoft.com/office/powerpoint/2010/main" val="258349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2" name="Tartalom helye 4" descr="A képen térkép látható&#10;&#10;Automatikusan generált leírás">
            <a:extLst>
              <a:ext uri="{FF2B5EF4-FFF2-40B4-BE49-F238E27FC236}">
                <a16:creationId xmlns:a16="http://schemas.microsoft.com/office/drawing/2014/main" id="{A4493A22-499F-8119-43E1-8F7739B14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" b="18078"/>
          <a:stretch/>
        </p:blipFill>
        <p:spPr>
          <a:xfrm>
            <a:off x="172452" y="1006226"/>
            <a:ext cx="11847096" cy="5012615"/>
          </a:xfrm>
        </p:spPr>
      </p:pic>
    </p:spTree>
    <p:extLst>
      <p:ext uri="{BB962C8B-B14F-4D97-AF65-F5344CB8AC3E}">
        <p14:creationId xmlns:p14="http://schemas.microsoft.com/office/powerpoint/2010/main" val="384881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649</Words>
  <Application>Microsoft Office PowerPoint</Application>
  <PresentationFormat>Szélesvásznú</PresentationFormat>
  <Paragraphs>30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Tenorite</vt:lpstr>
      <vt:lpstr>Trebuchet MS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Marci</dc:creator>
  <cp:lastModifiedBy>László Kalmár</cp:lastModifiedBy>
  <cp:revision>15</cp:revision>
  <dcterms:created xsi:type="dcterms:W3CDTF">2023-09-15T14:13:06Z</dcterms:created>
  <dcterms:modified xsi:type="dcterms:W3CDTF">2023-10-05T05:33:30Z</dcterms:modified>
</cp:coreProperties>
</file>