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411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896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804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615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241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322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324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733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506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182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748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AFD60-C845-4E28-A7AB-185CE62C3D9B}" type="datetimeFigureOut">
              <a:rPr lang="hu-HU" smtClean="0"/>
              <a:t>2023. 10. 06.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1BB0E-9493-479F-B9A5-B362E6D063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871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Kép 516167085" descr="A képen szöveg, Betűtípus, embléma, Grafika látható&#10;&#10;Automatikusan generált leírá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692" y="6159266"/>
            <a:ext cx="1240773" cy="627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228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399" y="152400"/>
            <a:ext cx="24357697" cy="32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52399" y="1381124"/>
            <a:ext cx="24357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3242678" y="6361978"/>
            <a:ext cx="6060604" cy="329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15645" algn="ctr">
              <a:lnSpc>
                <a:spcPct val="115000"/>
              </a:lnSpc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700" dirty="0" smtClean="0">
                <a:effectLst/>
                <a:latin typeface="Roboto"/>
                <a:ea typeface="MS Mincho"/>
                <a:cs typeface="Times New Roman" panose="02020603050405020304" pitchFamily="18" charset="0"/>
              </a:rPr>
              <a:t>This project was supported as part of Sustainable Energy, an </a:t>
            </a:r>
            <a:r>
              <a:rPr lang="en-US" sz="700" dirty="0" err="1" smtClean="0">
                <a:effectLst/>
                <a:latin typeface="Roboto"/>
                <a:ea typeface="MS Mincho"/>
                <a:cs typeface="Times New Roman" panose="02020603050405020304" pitchFamily="18" charset="0"/>
              </a:rPr>
              <a:t>Interreg</a:t>
            </a:r>
            <a:r>
              <a:rPr lang="en-US" sz="700" dirty="0" smtClean="0">
                <a:effectLst/>
                <a:latin typeface="Roboto"/>
                <a:ea typeface="MS Mincho"/>
                <a:cs typeface="Times New Roman" panose="02020603050405020304" pitchFamily="18" charset="0"/>
              </a:rPr>
              <a:t> Danube Region </a:t>
            </a:r>
            <a:r>
              <a:rPr lang="en-US" sz="700" dirty="0" err="1" smtClean="0">
                <a:effectLst/>
                <a:latin typeface="Roboto"/>
                <a:ea typeface="MS Mincho"/>
                <a:cs typeface="Times New Roman" panose="02020603050405020304" pitchFamily="18" charset="0"/>
              </a:rPr>
              <a:t>Programme</a:t>
            </a:r>
            <a:r>
              <a:rPr lang="en-US" sz="700" dirty="0" smtClean="0">
                <a:effectLst/>
                <a:latin typeface="Roboto"/>
                <a:ea typeface="MS Mincho"/>
                <a:cs typeface="Times New Roman" panose="02020603050405020304" pitchFamily="18" charset="0"/>
              </a:rPr>
              <a:t> project co-funded by the European Union (ERDF fund) with the financial contribution of partner states and institutions.</a:t>
            </a:r>
            <a:endParaRPr lang="hu-HU" sz="1000" dirty="0">
              <a:effectLst/>
              <a:latin typeface="Trebuchet MS" panose="020B0603020202020204" pitchFamily="34" charset="0"/>
              <a:ea typeface="MS Mincho"/>
              <a:cs typeface="Times New Roman" panose="02020603050405020304" pitchFamily="18" charset="0"/>
            </a:endParaRPr>
          </a:p>
        </p:txBody>
      </p:sp>
      <p:pic>
        <p:nvPicPr>
          <p:cNvPr id="13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78302" y="6183732"/>
            <a:ext cx="791497" cy="662470"/>
          </a:xfrm>
          <a:prstGeom prst="rect">
            <a:avLst/>
          </a:prstGeom>
        </p:spPr>
      </p:pic>
      <p:pic>
        <p:nvPicPr>
          <p:cNvPr id="14" name="Pictur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104" y="117174"/>
            <a:ext cx="1423035" cy="70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5"/>
          <a:srcRect l="1" t="17375" r="-1549"/>
          <a:stretch/>
        </p:blipFill>
        <p:spPr>
          <a:xfrm>
            <a:off x="866004" y="129785"/>
            <a:ext cx="4691186" cy="724041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09210" y="152400"/>
            <a:ext cx="1004305" cy="649124"/>
          </a:xfrm>
          <a:prstGeom prst="rect">
            <a:avLst/>
          </a:pr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1A65738-6E58-4CC2-BE30-0711D6DCEAA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317583" y="1372865"/>
            <a:ext cx="4830554" cy="566122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pPr>
              <a:spcBef>
                <a:spcPts val="0"/>
              </a:spcBef>
            </a:pPr>
            <a:r>
              <a:rPr lang="hr-HR" sz="1050" b="1" dirty="0" err="1" smtClean="0"/>
              <a:t>Strong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Focus</a:t>
            </a:r>
            <a:r>
              <a:rPr lang="hr-HR" sz="1050" b="1" dirty="0" smtClean="0"/>
              <a:t> on </a:t>
            </a:r>
            <a:r>
              <a:rPr lang="hr-HR" sz="1050" b="1" dirty="0" err="1" smtClean="0"/>
              <a:t>renewable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energy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projects</a:t>
            </a:r>
            <a:r>
              <a:rPr lang="hr-HR" sz="1050" b="1" dirty="0" smtClean="0"/>
              <a:t>;</a:t>
            </a:r>
          </a:p>
          <a:p>
            <a:pPr>
              <a:spcBef>
                <a:spcPts val="0"/>
              </a:spcBef>
            </a:pPr>
            <a:r>
              <a:rPr lang="hr-HR" sz="1050" b="1" dirty="0" err="1" smtClean="0"/>
              <a:t>Local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experience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with</a:t>
            </a:r>
            <a:r>
              <a:rPr lang="hr-HR" sz="1050" b="1" dirty="0" smtClean="0"/>
              <a:t> WPP, PVPP </a:t>
            </a:r>
            <a:r>
              <a:rPr lang="hr-HR" sz="1050" b="1" dirty="0" err="1" smtClean="0"/>
              <a:t>and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hydro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energy</a:t>
            </a:r>
            <a:r>
              <a:rPr lang="hr-HR" sz="1050" b="1" dirty="0" smtClean="0"/>
              <a:t>; </a:t>
            </a:r>
          </a:p>
          <a:p>
            <a:pPr>
              <a:spcBef>
                <a:spcPts val="0"/>
              </a:spcBef>
            </a:pPr>
            <a:r>
              <a:rPr lang="hr-HR" sz="1050" b="1" dirty="0" smtClean="0"/>
              <a:t>UniCredit </a:t>
            </a:r>
            <a:r>
              <a:rPr lang="hr-HR" sz="1050" b="1" dirty="0" smtClean="0"/>
              <a:t>Group </a:t>
            </a:r>
            <a:r>
              <a:rPr lang="hr-HR" sz="1050" b="1" dirty="0" err="1" smtClean="0"/>
              <a:t>know-how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and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supprot</a:t>
            </a:r>
            <a:r>
              <a:rPr lang="hr-HR" sz="1050" b="1" dirty="0" smtClean="0"/>
              <a:t> for </a:t>
            </a:r>
            <a:r>
              <a:rPr lang="hr-HR" sz="1050" b="1" dirty="0" err="1" smtClean="0"/>
              <a:t>large</a:t>
            </a:r>
            <a:r>
              <a:rPr lang="hr-HR" sz="1050" b="1" dirty="0" smtClean="0"/>
              <a:t> RE </a:t>
            </a:r>
            <a:r>
              <a:rPr lang="hr-HR" sz="1050" b="1" dirty="0" err="1" smtClean="0"/>
              <a:t>projects</a:t>
            </a:r>
            <a:r>
              <a:rPr lang="hr-HR" sz="1050" b="1" dirty="0" smtClean="0"/>
              <a:t>.</a:t>
            </a:r>
            <a:endParaRPr lang="it-IT" sz="105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2484648" y="1480479"/>
            <a:ext cx="1885556" cy="350895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 smtClean="0">
                <a:solidFill>
                  <a:schemeClr val="bg1"/>
                </a:solidFill>
              </a:rPr>
              <a:t>UCB </a:t>
            </a:r>
            <a:r>
              <a:rPr lang="hr-HR" sz="1400" b="1" dirty="0" err="1" smtClean="0">
                <a:solidFill>
                  <a:schemeClr val="bg1"/>
                </a:solidFill>
              </a:rPr>
              <a:t>Strategy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484648" y="2153297"/>
            <a:ext cx="1885556" cy="31878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 err="1" smtClean="0">
                <a:solidFill>
                  <a:schemeClr val="bg1"/>
                </a:solidFill>
              </a:rPr>
              <a:t>Borrowers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7" name="Content Placeholder 14">
            <a:extLst>
              <a:ext uri="{FF2B5EF4-FFF2-40B4-BE49-F238E27FC236}">
                <a16:creationId xmlns:a16="http://schemas.microsoft.com/office/drawing/2014/main" id="{71A65738-6E58-4CC2-BE30-0711D6DCEAAD}"/>
              </a:ext>
            </a:extLst>
          </p:cNvPr>
          <p:cNvSpPr txBox="1">
            <a:spLocks/>
          </p:cNvSpPr>
          <p:nvPr/>
        </p:nvSpPr>
        <p:spPr>
          <a:xfrm>
            <a:off x="4317583" y="2101369"/>
            <a:ext cx="4830554" cy="422644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hr-HR" sz="1050" b="1" dirty="0" err="1" smtClean="0"/>
              <a:t>Private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enterprises</a:t>
            </a:r>
            <a:r>
              <a:rPr lang="hr-HR" sz="1050" b="1" dirty="0" smtClean="0"/>
              <a:t>;</a:t>
            </a:r>
          </a:p>
          <a:p>
            <a:pPr>
              <a:spcBef>
                <a:spcPts val="0"/>
              </a:spcBef>
            </a:pPr>
            <a:r>
              <a:rPr lang="hr-HR" sz="1050" b="1" dirty="0" err="1" smtClean="0"/>
              <a:t>Public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companies</a:t>
            </a:r>
            <a:r>
              <a:rPr lang="hr-HR" sz="1050" b="1" dirty="0" smtClean="0"/>
              <a:t>. </a:t>
            </a:r>
            <a:endParaRPr lang="it-IT" sz="105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484648" y="3015695"/>
            <a:ext cx="1885556" cy="646162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General financing guidelines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9" name="Content Placeholder 14">
            <a:extLst>
              <a:ext uri="{FF2B5EF4-FFF2-40B4-BE49-F238E27FC236}">
                <a16:creationId xmlns:a16="http://schemas.microsoft.com/office/drawing/2014/main" id="{71A65738-6E58-4CC2-BE30-0711D6DCEAAD}"/>
              </a:ext>
            </a:extLst>
          </p:cNvPr>
          <p:cNvSpPr txBox="1">
            <a:spLocks/>
          </p:cNvSpPr>
          <p:nvPr/>
        </p:nvSpPr>
        <p:spPr>
          <a:xfrm>
            <a:off x="4260827" y="2663264"/>
            <a:ext cx="4887310" cy="1390913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050" b="1" dirty="0" smtClean="0"/>
              <a:t>Investment </a:t>
            </a:r>
            <a:r>
              <a:rPr lang="en-US" sz="1050" b="1" dirty="0" smtClean="0"/>
              <a:t>Rationale</a:t>
            </a:r>
            <a:r>
              <a:rPr lang="hr-HR" sz="1050" b="1" dirty="0" smtClean="0"/>
              <a:t>;</a:t>
            </a:r>
            <a:endParaRPr lang="en-US" sz="1050" b="1" dirty="0"/>
          </a:p>
          <a:p>
            <a:pPr>
              <a:spcBef>
                <a:spcPts val="0"/>
              </a:spcBef>
            </a:pPr>
            <a:r>
              <a:rPr lang="en-US" sz="1050" b="1" dirty="0" smtClean="0"/>
              <a:t>Technology </a:t>
            </a:r>
            <a:r>
              <a:rPr lang="en-US" sz="1050" b="1" dirty="0"/>
              <a:t>track </a:t>
            </a:r>
            <a:r>
              <a:rPr lang="en-US" sz="1050" b="1" dirty="0" smtClean="0"/>
              <a:t>record</a:t>
            </a:r>
            <a:r>
              <a:rPr lang="hr-HR" sz="1050" b="1" dirty="0" smtClean="0"/>
              <a:t>;</a:t>
            </a:r>
          </a:p>
          <a:p>
            <a:pPr>
              <a:spcBef>
                <a:spcPts val="0"/>
              </a:spcBef>
            </a:pPr>
            <a:r>
              <a:rPr lang="en-US" sz="1050" b="1" dirty="0" smtClean="0"/>
              <a:t>Quality </a:t>
            </a:r>
            <a:r>
              <a:rPr lang="en-US" sz="1050" b="1" dirty="0"/>
              <a:t>of </a:t>
            </a:r>
            <a:r>
              <a:rPr lang="hr-HR" sz="1050" b="1" dirty="0" err="1" smtClean="0"/>
              <a:t>Investor</a:t>
            </a:r>
            <a:r>
              <a:rPr lang="hr-HR" sz="1050" b="1" dirty="0" smtClean="0"/>
              <a:t>/S</a:t>
            </a:r>
            <a:r>
              <a:rPr lang="en-US" sz="1050" b="1" dirty="0" err="1" smtClean="0"/>
              <a:t>ponsor</a:t>
            </a:r>
            <a:r>
              <a:rPr lang="hr-HR" sz="1050" b="1" dirty="0" smtClean="0"/>
              <a:t>;</a:t>
            </a:r>
          </a:p>
          <a:p>
            <a:pPr>
              <a:spcBef>
                <a:spcPts val="0"/>
              </a:spcBef>
            </a:pPr>
            <a:r>
              <a:rPr lang="en-US" sz="1050" b="1" dirty="0" smtClean="0"/>
              <a:t>Reliable </a:t>
            </a:r>
            <a:r>
              <a:rPr lang="en-US" sz="1050" b="1" dirty="0"/>
              <a:t>regulatory </a:t>
            </a:r>
            <a:r>
              <a:rPr lang="en-US" sz="1050" b="1" dirty="0" smtClean="0"/>
              <a:t>environment</a:t>
            </a:r>
            <a:r>
              <a:rPr lang="hr-HR" sz="1050" b="1" dirty="0" smtClean="0"/>
              <a:t>;</a:t>
            </a:r>
            <a:endParaRPr lang="en-US" sz="1050" b="1" dirty="0"/>
          </a:p>
          <a:p>
            <a:pPr>
              <a:spcBef>
                <a:spcPts val="0"/>
              </a:spcBef>
            </a:pPr>
            <a:r>
              <a:rPr lang="en-US" sz="1050" b="1" dirty="0" smtClean="0"/>
              <a:t>Legal </a:t>
            </a:r>
            <a:r>
              <a:rPr lang="en-US" sz="1050" b="1" dirty="0"/>
              <a:t>Environment for </a:t>
            </a:r>
            <a:r>
              <a:rPr lang="en-US" sz="1050" b="1" dirty="0" smtClean="0"/>
              <a:t>investment</a:t>
            </a:r>
            <a:r>
              <a:rPr lang="hr-HR" sz="1050" b="1" dirty="0" smtClean="0"/>
              <a:t>;</a:t>
            </a:r>
            <a:endParaRPr lang="en-US" sz="1050" b="1" dirty="0"/>
          </a:p>
          <a:p>
            <a:pPr>
              <a:spcBef>
                <a:spcPts val="0"/>
              </a:spcBef>
            </a:pPr>
            <a:r>
              <a:rPr lang="en-US" sz="1050" b="1" dirty="0" smtClean="0"/>
              <a:t>Capital </a:t>
            </a:r>
            <a:r>
              <a:rPr lang="en-US" sz="1050" b="1" dirty="0"/>
              <a:t>Structure and cash waterfall of </a:t>
            </a:r>
            <a:r>
              <a:rPr lang="en-US" sz="1050" b="1" dirty="0" smtClean="0"/>
              <a:t>borrower</a:t>
            </a:r>
            <a:r>
              <a:rPr lang="hr-HR" sz="1050" b="1" dirty="0" smtClean="0"/>
              <a:t>;</a:t>
            </a:r>
          </a:p>
          <a:p>
            <a:pPr>
              <a:spcBef>
                <a:spcPts val="0"/>
              </a:spcBef>
            </a:pPr>
            <a:r>
              <a:rPr lang="hr-HR" sz="1050" b="1" dirty="0" err="1" smtClean="0"/>
              <a:t>Compliance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with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RepRisk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policy</a:t>
            </a:r>
            <a:r>
              <a:rPr lang="hr-HR" sz="1050" b="1" dirty="0" smtClean="0"/>
              <a:t>, ESG </a:t>
            </a:r>
            <a:r>
              <a:rPr lang="hr-HR" sz="1050" b="1" dirty="0" err="1" smtClean="0"/>
              <a:t>Guidelines</a:t>
            </a:r>
            <a:r>
              <a:rPr lang="hr-HR" sz="1050" b="1" dirty="0" smtClean="0"/>
              <a:t>, </a:t>
            </a:r>
            <a:r>
              <a:rPr lang="hr-HR" sz="1050" b="1" dirty="0" err="1" smtClean="0"/>
              <a:t>Coal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Policy</a:t>
            </a:r>
            <a:r>
              <a:rPr lang="hr-HR" sz="1050" b="1" dirty="0" smtClean="0"/>
              <a:t>, </a:t>
            </a:r>
            <a:r>
              <a:rPr lang="hr-HR" sz="1050" b="1" dirty="0" err="1" smtClean="0"/>
              <a:t>etc</a:t>
            </a:r>
            <a:r>
              <a:rPr lang="hr-HR" sz="1050" b="1" dirty="0" smtClean="0"/>
              <a:t>.;</a:t>
            </a:r>
          </a:p>
          <a:p>
            <a:pPr>
              <a:spcBef>
                <a:spcPts val="0"/>
              </a:spcBef>
            </a:pPr>
            <a:r>
              <a:rPr lang="hr-HR" sz="1050" b="1" dirty="0" smtClean="0"/>
              <a:t>O</a:t>
            </a:r>
            <a:r>
              <a:rPr lang="en-US" sz="1050" b="1" dirty="0" err="1" smtClean="0"/>
              <a:t>ther</a:t>
            </a:r>
            <a:r>
              <a:rPr lang="en-US" sz="1050" b="1" dirty="0" smtClean="0"/>
              <a:t> conditions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and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covenants</a:t>
            </a:r>
            <a:r>
              <a:rPr lang="en-US" sz="1050" b="1" dirty="0" smtClean="0"/>
              <a:t> </a:t>
            </a:r>
            <a:r>
              <a:rPr lang="en-US" sz="1050" b="1" dirty="0"/>
              <a:t>related to the specificity of the </a:t>
            </a:r>
            <a:r>
              <a:rPr lang="en-US" sz="1050" b="1" dirty="0" smtClean="0"/>
              <a:t>project</a:t>
            </a:r>
            <a:r>
              <a:rPr lang="hr-HR" sz="1050" b="1" dirty="0" smtClean="0"/>
              <a:t>. </a:t>
            </a:r>
            <a:endParaRPr lang="en-US" sz="105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2484648" y="4278306"/>
            <a:ext cx="1885556" cy="31878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 err="1" smtClean="0">
                <a:solidFill>
                  <a:schemeClr val="bg1"/>
                </a:solidFill>
              </a:rPr>
              <a:t>Term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1" name="Content Placeholder 14">
            <a:extLst>
              <a:ext uri="{FF2B5EF4-FFF2-40B4-BE49-F238E27FC236}">
                <a16:creationId xmlns:a16="http://schemas.microsoft.com/office/drawing/2014/main" id="{71A65738-6E58-4CC2-BE30-0711D6DCEAAD}"/>
              </a:ext>
            </a:extLst>
          </p:cNvPr>
          <p:cNvSpPr txBox="1">
            <a:spLocks/>
          </p:cNvSpPr>
          <p:nvPr/>
        </p:nvSpPr>
        <p:spPr>
          <a:xfrm>
            <a:off x="4317583" y="4238570"/>
            <a:ext cx="4830554" cy="422644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050" b="1" dirty="0" smtClean="0"/>
              <a:t>Door-to </a:t>
            </a:r>
            <a:r>
              <a:rPr lang="en-US" sz="1050" b="1" dirty="0"/>
              <a:t>Door maximum of 15 </a:t>
            </a:r>
            <a:r>
              <a:rPr lang="hr-HR" sz="1050" b="1" dirty="0" smtClean="0"/>
              <a:t>Y (</a:t>
            </a:r>
            <a:r>
              <a:rPr lang="hr-HR" sz="1050" b="1" dirty="0" err="1" smtClean="0"/>
              <a:t>in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practice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up</a:t>
            </a:r>
            <a:r>
              <a:rPr lang="hr-HR" sz="1050" b="1" dirty="0" smtClean="0"/>
              <a:t> to 10 Y);</a:t>
            </a:r>
          </a:p>
          <a:p>
            <a:pPr>
              <a:spcBef>
                <a:spcPts val="0"/>
              </a:spcBef>
            </a:pPr>
            <a:r>
              <a:rPr lang="en-US" sz="1050" b="1" dirty="0" smtClean="0"/>
              <a:t>Longer </a:t>
            </a:r>
            <a:r>
              <a:rPr lang="en-US" sz="1050" b="1" dirty="0"/>
              <a:t>tenors to be discussed on a case-by-case </a:t>
            </a:r>
            <a:r>
              <a:rPr lang="en-US" sz="1050" b="1" dirty="0" smtClean="0"/>
              <a:t>basis</a:t>
            </a:r>
            <a:r>
              <a:rPr lang="hr-HR" sz="1050" b="1" dirty="0" smtClean="0"/>
              <a:t>.</a:t>
            </a:r>
            <a:endParaRPr lang="it-IT" sz="105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2484648" y="5010927"/>
            <a:ext cx="1885556" cy="405229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 err="1" smtClean="0">
                <a:solidFill>
                  <a:schemeClr val="bg1"/>
                </a:solidFill>
              </a:rPr>
              <a:t>Financing</a:t>
            </a:r>
            <a:r>
              <a:rPr lang="hr-HR" sz="1400" b="1" dirty="0" smtClean="0">
                <a:solidFill>
                  <a:schemeClr val="bg1"/>
                </a:solidFill>
              </a:rPr>
              <a:t> </a:t>
            </a:r>
            <a:r>
              <a:rPr lang="hr-HR" sz="1400" b="1" dirty="0" err="1" smtClean="0">
                <a:solidFill>
                  <a:schemeClr val="bg1"/>
                </a:solidFill>
              </a:rPr>
              <a:t>options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3" name="Content Placeholder 14">
            <a:extLst>
              <a:ext uri="{FF2B5EF4-FFF2-40B4-BE49-F238E27FC236}">
                <a16:creationId xmlns:a16="http://schemas.microsoft.com/office/drawing/2014/main" id="{71A65738-6E58-4CC2-BE30-0711D6DCEAAD}"/>
              </a:ext>
            </a:extLst>
          </p:cNvPr>
          <p:cNvSpPr txBox="1">
            <a:spLocks/>
          </p:cNvSpPr>
          <p:nvPr/>
        </p:nvSpPr>
        <p:spPr>
          <a:xfrm>
            <a:off x="4260827" y="4823596"/>
            <a:ext cx="4887310" cy="845744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hr-HR" sz="1050" b="1" dirty="0" smtClean="0"/>
              <a:t> </a:t>
            </a:r>
            <a:r>
              <a:rPr lang="hr-HR" sz="1050" b="1" dirty="0" err="1" smtClean="0"/>
              <a:t>Local</a:t>
            </a:r>
            <a:r>
              <a:rPr lang="hr-HR" sz="1050" b="1" dirty="0" smtClean="0"/>
              <a:t> Bank (</a:t>
            </a:r>
            <a:r>
              <a:rPr lang="hr-HR" sz="1050" b="1" dirty="0" err="1" smtClean="0"/>
              <a:t>in</a:t>
            </a:r>
            <a:r>
              <a:rPr lang="hr-HR" sz="1050" b="1" dirty="0" smtClean="0"/>
              <a:t> line </a:t>
            </a:r>
            <a:r>
              <a:rPr lang="hr-HR" sz="1050" b="1" dirty="0" err="1" smtClean="0"/>
              <a:t>with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local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legislation</a:t>
            </a:r>
            <a:r>
              <a:rPr lang="hr-HR" sz="1050" b="1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hr-HR" sz="1050" b="1" dirty="0" smtClean="0"/>
              <a:t> </a:t>
            </a:r>
            <a:r>
              <a:rPr lang="hr-HR" sz="1050" b="1" dirty="0" err="1" smtClean="0"/>
              <a:t>Local</a:t>
            </a:r>
            <a:r>
              <a:rPr lang="hr-HR" sz="1050" b="1" dirty="0" smtClean="0"/>
              <a:t> Bank </a:t>
            </a:r>
            <a:r>
              <a:rPr lang="hr-HR" sz="1050" b="1" dirty="0" err="1" smtClean="0"/>
              <a:t>with</a:t>
            </a:r>
            <a:r>
              <a:rPr lang="hr-HR" sz="1050" b="1" dirty="0" smtClean="0"/>
              <a:t> Group </a:t>
            </a:r>
            <a:r>
              <a:rPr lang="hr-HR" sz="1050" b="1" dirty="0" err="1" smtClean="0"/>
              <a:t>supprort</a:t>
            </a:r>
            <a:r>
              <a:rPr lang="hr-HR" sz="1050" b="1" dirty="0" smtClean="0"/>
              <a:t>;</a:t>
            </a:r>
          </a:p>
          <a:p>
            <a:pPr>
              <a:spcBef>
                <a:spcPts val="0"/>
              </a:spcBef>
            </a:pPr>
            <a:r>
              <a:rPr lang="hr-HR" sz="1050" b="1" dirty="0" smtClean="0"/>
              <a:t> </a:t>
            </a:r>
            <a:r>
              <a:rPr lang="hr-HR" sz="1050" b="1" dirty="0" smtClean="0"/>
              <a:t>Club </a:t>
            </a:r>
            <a:r>
              <a:rPr lang="hr-HR" sz="1050" b="1" dirty="0" err="1" smtClean="0"/>
              <a:t>loan</a:t>
            </a:r>
            <a:r>
              <a:rPr lang="hr-HR" sz="1050" b="1" dirty="0" smtClean="0"/>
              <a:t> (</a:t>
            </a:r>
            <a:r>
              <a:rPr lang="hr-HR" sz="1050" b="1" dirty="0" err="1" smtClean="0"/>
              <a:t>cooperation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of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domestic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commercial</a:t>
            </a:r>
            <a:r>
              <a:rPr lang="hr-HR" sz="1050" b="1" dirty="0" smtClean="0"/>
              <a:t> </a:t>
            </a:r>
            <a:r>
              <a:rPr lang="hr-HR" sz="1050" b="1" dirty="0" err="1" smtClean="0"/>
              <a:t>banks</a:t>
            </a:r>
            <a:r>
              <a:rPr lang="hr-HR" sz="1050" b="1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hr-HR" sz="1050" b="1" dirty="0" smtClean="0"/>
              <a:t> </a:t>
            </a:r>
            <a:r>
              <a:rPr lang="hr-HR" sz="1050" b="1" dirty="0" smtClean="0"/>
              <a:t>I</a:t>
            </a:r>
            <a:r>
              <a:rPr lang="en-US" sz="1050" b="1" dirty="0" err="1" smtClean="0"/>
              <a:t>nvolvement</a:t>
            </a:r>
            <a:r>
              <a:rPr lang="en-US" sz="1050" b="1" dirty="0" smtClean="0"/>
              <a:t> </a:t>
            </a:r>
            <a:r>
              <a:rPr lang="en-US" sz="1050" b="1" dirty="0"/>
              <a:t>of multilaterals such as the EBRD and the IFC in case of large </a:t>
            </a:r>
            <a:r>
              <a:rPr lang="hr-HR" sz="1050" b="1" dirty="0" smtClean="0"/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1050" b="1" dirty="0"/>
              <a:t> </a:t>
            </a:r>
            <a:r>
              <a:rPr lang="hr-HR" sz="1050" b="1" dirty="0" smtClean="0"/>
              <a:t>   </a:t>
            </a:r>
            <a:r>
              <a:rPr lang="hr-HR" sz="1050" b="1" dirty="0" smtClean="0"/>
              <a:t>     </a:t>
            </a:r>
            <a:r>
              <a:rPr lang="en-US" sz="1050" b="1" dirty="0" smtClean="0"/>
              <a:t>volume </a:t>
            </a:r>
            <a:r>
              <a:rPr lang="en-US" sz="1050" b="1" dirty="0" smtClean="0"/>
              <a:t>transactions</a:t>
            </a:r>
            <a:r>
              <a:rPr lang="hr-HR" sz="1050" b="1" dirty="0" smtClean="0"/>
              <a:t>.</a:t>
            </a:r>
            <a:endParaRPr lang="it-IT" sz="1050" b="1" dirty="0"/>
          </a:p>
        </p:txBody>
      </p:sp>
    </p:spTree>
    <p:extLst>
      <p:ext uri="{BB962C8B-B14F-4D97-AF65-F5344CB8AC3E}">
        <p14:creationId xmlns:p14="http://schemas.microsoft.com/office/powerpoint/2010/main" val="272311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4197</TotalTime>
  <Words>203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MS Mincho</vt:lpstr>
      <vt:lpstr>Roboto</vt:lpstr>
      <vt:lpstr>Times New Roman</vt:lpstr>
      <vt:lpstr>Trebuchet MS</vt:lpstr>
      <vt:lpstr>Office-téma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Marci</dc:creator>
  <cp:lastModifiedBy>Josip Kikas</cp:lastModifiedBy>
  <cp:revision>16</cp:revision>
  <dcterms:created xsi:type="dcterms:W3CDTF">2023-09-15T14:13:06Z</dcterms:created>
  <dcterms:modified xsi:type="dcterms:W3CDTF">2023-10-06T15:20:15Z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9db9e61-aac5-4f6e-805d-ceb8cb9983a1_Enabled">
    <vt:lpwstr>true</vt:lpwstr>
  </property>
  <property fmtid="{D5CDD505-2E9C-101B-9397-08002B2CF9AE}" pid="3" name="MSIP_Label_29db9e61-aac5-4f6e-805d-ceb8cb9983a1_SetDate">
    <vt:lpwstr>2023-10-06T13:10:37Z</vt:lpwstr>
  </property>
  <property fmtid="{D5CDD505-2E9C-101B-9397-08002B2CF9AE}" pid="4" name="MSIP_Label_29db9e61-aac5-4f6e-805d-ceb8cb9983a1_Method">
    <vt:lpwstr>Standard</vt:lpwstr>
  </property>
  <property fmtid="{D5CDD505-2E9C-101B-9397-08002B2CF9AE}" pid="5" name="MSIP_Label_29db9e61-aac5-4f6e-805d-ceb8cb9983a1_Name">
    <vt:lpwstr>UniCredit - Internal Use Only - no visual markings</vt:lpwstr>
  </property>
  <property fmtid="{D5CDD505-2E9C-101B-9397-08002B2CF9AE}" pid="6" name="MSIP_Label_29db9e61-aac5-4f6e-805d-ceb8cb9983a1_SiteId">
    <vt:lpwstr>2cc49ce9-66a1-41ac-a96b-bdc54247696a</vt:lpwstr>
  </property>
  <property fmtid="{D5CDD505-2E9C-101B-9397-08002B2CF9AE}" pid="7" name="MSIP_Label_29db9e61-aac5-4f6e-805d-ceb8cb9983a1_ActionId">
    <vt:lpwstr>b7381551-875b-4ba7-803c-7e170584c584</vt:lpwstr>
  </property>
  <property fmtid="{D5CDD505-2E9C-101B-9397-08002B2CF9AE}" pid="8" name="MSIP_Label_29db9e61-aac5-4f6e-805d-ceb8cb9983a1_ContentBits">
    <vt:lpwstr>0</vt:lpwstr>
  </property>
</Properties>
</file>