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51" r:id="rId1"/>
    <p:sldMasterId id="2147484455" r:id="rId2"/>
    <p:sldMasterId id="2147484461" r:id="rId3"/>
    <p:sldMasterId id="2147484465" r:id="rId4"/>
    <p:sldMasterId id="2147484588" r:id="rId5"/>
  </p:sldMasterIdLst>
  <p:notesMasterIdLst>
    <p:notesMasterId r:id="rId13"/>
  </p:notesMasterIdLst>
  <p:handoutMasterIdLst>
    <p:handoutMasterId r:id="rId14"/>
  </p:handoutMasterIdLst>
  <p:sldIdLst>
    <p:sldId id="256" r:id="rId6"/>
    <p:sldId id="290" r:id="rId7"/>
    <p:sldId id="291" r:id="rId8"/>
    <p:sldId id="292" r:id="rId9"/>
    <p:sldId id="294" r:id="rId10"/>
    <p:sldId id="293" r:id="rId11"/>
    <p:sldId id="274" r:id="rId12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9AA55-B3E6-4FDC-A1F6-59CD6A60984C}" type="doc">
      <dgm:prSet loTypeId="urn:microsoft.com/office/officeart/2005/8/layout/radial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DCC4B146-145F-401E-924E-4D08F270BB12}">
      <dgm:prSet phldrT="[Szöveg]"/>
      <dgm:spPr/>
      <dgm:t>
        <a:bodyPr/>
        <a:lstStyle/>
        <a:p>
          <a:r>
            <a:rPr lang="hu-HU" dirty="0" smtClean="0"/>
            <a:t>Győr-Moson-Sopron </a:t>
          </a:r>
          <a:r>
            <a:rPr lang="hu-HU" dirty="0" err="1" smtClean="0"/>
            <a:t>County</a:t>
          </a:r>
          <a:r>
            <a:rPr lang="hu-HU" dirty="0" smtClean="0"/>
            <a:t> </a:t>
          </a:r>
          <a:r>
            <a:rPr lang="hu-HU" dirty="0" err="1" smtClean="0"/>
            <a:t>Council</a:t>
          </a:r>
          <a:endParaRPr lang="hu-HU" dirty="0"/>
        </a:p>
      </dgm:t>
    </dgm:pt>
    <dgm:pt modelId="{4CA2A327-19A2-4DAD-9697-94B5237F5F0D}" type="parTrans" cxnId="{A375C80E-E0EF-4EBD-B976-81C4667CDB54}">
      <dgm:prSet/>
      <dgm:spPr/>
      <dgm:t>
        <a:bodyPr/>
        <a:lstStyle/>
        <a:p>
          <a:endParaRPr lang="hu-HU"/>
        </a:p>
      </dgm:t>
    </dgm:pt>
    <dgm:pt modelId="{99041F18-F481-46F1-9627-7FECBDD26605}" type="sibTrans" cxnId="{A375C80E-E0EF-4EBD-B976-81C4667CDB54}">
      <dgm:prSet/>
      <dgm:spPr/>
      <dgm:t>
        <a:bodyPr/>
        <a:lstStyle/>
        <a:p>
          <a:endParaRPr lang="hu-HU"/>
        </a:p>
      </dgm:t>
    </dgm:pt>
    <dgm:pt modelId="{CFAB98EA-BD1F-4FCF-B332-94E83D8DE111}">
      <dgm:prSet phldrT="[Szöveg]"/>
      <dgm:spPr/>
      <dgm:t>
        <a:bodyPr/>
        <a:lstStyle/>
        <a:p>
          <a:r>
            <a:rPr lang="hu-HU" dirty="0" err="1" smtClean="0"/>
            <a:t>Ministy</a:t>
          </a:r>
          <a:r>
            <a:rPr lang="hu-HU" dirty="0" smtClean="0"/>
            <a:t> of </a:t>
          </a:r>
          <a:r>
            <a:rPr lang="hu-HU" dirty="0" err="1" smtClean="0"/>
            <a:t>Foriegn</a:t>
          </a:r>
          <a:r>
            <a:rPr lang="hu-HU" dirty="0" smtClean="0"/>
            <a:t> </a:t>
          </a:r>
          <a:r>
            <a:rPr lang="hu-HU" dirty="0" err="1" smtClean="0"/>
            <a:t>Affairs</a:t>
          </a:r>
          <a:r>
            <a:rPr lang="hu-HU" dirty="0" smtClean="0"/>
            <a:t> and Trade</a:t>
          </a:r>
          <a:endParaRPr lang="hu-HU" dirty="0"/>
        </a:p>
      </dgm:t>
    </dgm:pt>
    <dgm:pt modelId="{22B6235C-17BD-47C2-ACF6-F33AFE9DE3D1}" type="parTrans" cxnId="{B3ED0CD4-B690-47AB-BB93-8EA43D9A207F}">
      <dgm:prSet/>
      <dgm:spPr/>
      <dgm:t>
        <a:bodyPr/>
        <a:lstStyle/>
        <a:p>
          <a:endParaRPr lang="hu-HU"/>
        </a:p>
      </dgm:t>
    </dgm:pt>
    <dgm:pt modelId="{0A504B0C-2A0A-4DA3-8F32-E8CBE7E606E2}" type="sibTrans" cxnId="{B3ED0CD4-B690-47AB-BB93-8EA43D9A207F}">
      <dgm:prSet/>
      <dgm:spPr/>
      <dgm:t>
        <a:bodyPr/>
        <a:lstStyle/>
        <a:p>
          <a:endParaRPr lang="hu-HU"/>
        </a:p>
      </dgm:t>
    </dgm:pt>
    <dgm:pt modelId="{C8AD38C0-32FE-418E-A984-9863E7F23EEB}">
      <dgm:prSet phldrT="[Szöveg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dirty="0" smtClean="0"/>
            <a:t>GYSEV </a:t>
          </a:r>
          <a:r>
            <a:rPr lang="hu-HU" dirty="0" err="1" smtClean="0"/>
            <a:t>ZRt</a:t>
          </a:r>
          <a:endParaRPr lang="hu-HU" dirty="0"/>
        </a:p>
      </dgm:t>
    </dgm:pt>
    <dgm:pt modelId="{EDFED46E-DEC3-411C-B158-7FE01EF890B6}" type="parTrans" cxnId="{42EE0003-7071-49F2-AD12-68A92655A4F8}">
      <dgm:prSet/>
      <dgm:spPr/>
      <dgm:t>
        <a:bodyPr/>
        <a:lstStyle/>
        <a:p>
          <a:endParaRPr lang="hu-HU"/>
        </a:p>
      </dgm:t>
    </dgm:pt>
    <dgm:pt modelId="{5466CDB8-ED51-4F6D-8862-FC31C8B09D2D}" type="sibTrans" cxnId="{42EE0003-7071-49F2-AD12-68A92655A4F8}">
      <dgm:prSet/>
      <dgm:spPr/>
      <dgm:t>
        <a:bodyPr/>
        <a:lstStyle/>
        <a:p>
          <a:endParaRPr lang="hu-HU"/>
        </a:p>
      </dgm:t>
    </dgm:pt>
    <dgm:pt modelId="{43CAD6C3-C37A-4BB4-8551-E635D1A9669C}">
      <dgm:prSet phldrT="[Szöveg]"/>
      <dgm:spPr>
        <a:solidFill>
          <a:srgbClr val="C00000"/>
        </a:solidFill>
      </dgm:spPr>
      <dgm:t>
        <a:bodyPr/>
        <a:lstStyle/>
        <a:p>
          <a:r>
            <a:rPr lang="hu-HU" dirty="0" err="1" smtClean="0"/>
            <a:t>West-Pannon</a:t>
          </a:r>
          <a:r>
            <a:rPr lang="hu-HU" dirty="0" smtClean="0"/>
            <a:t> Nonprofit </a:t>
          </a:r>
          <a:r>
            <a:rPr lang="hu-HU" dirty="0" err="1" smtClean="0"/>
            <a:t>Ltd</a:t>
          </a:r>
          <a:endParaRPr lang="hu-HU" dirty="0"/>
        </a:p>
      </dgm:t>
    </dgm:pt>
    <dgm:pt modelId="{8C5C54EE-77D3-422C-BEAB-F8D77A983A4E}" type="parTrans" cxnId="{1362B574-453C-4D98-BC1D-84B463CADD3C}">
      <dgm:prSet/>
      <dgm:spPr/>
      <dgm:t>
        <a:bodyPr/>
        <a:lstStyle/>
        <a:p>
          <a:endParaRPr lang="hu-HU"/>
        </a:p>
      </dgm:t>
    </dgm:pt>
    <dgm:pt modelId="{406D7D91-072B-44AB-A05C-D5B51102356A}" type="sibTrans" cxnId="{1362B574-453C-4D98-BC1D-84B463CADD3C}">
      <dgm:prSet/>
      <dgm:spPr/>
      <dgm:t>
        <a:bodyPr/>
        <a:lstStyle/>
        <a:p>
          <a:endParaRPr lang="hu-HU"/>
        </a:p>
      </dgm:t>
    </dgm:pt>
    <dgm:pt modelId="{E170BD11-7DAF-490E-82AB-80D2DB6E9483}">
      <dgm:prSet phldrT="[Szöveg]"/>
      <dgm:spPr/>
      <dgm:t>
        <a:bodyPr/>
        <a:lstStyle/>
        <a:p>
          <a:r>
            <a:rPr lang="hu-HU" dirty="0" err="1" smtClean="0"/>
            <a:t>Hungarian</a:t>
          </a:r>
          <a:r>
            <a:rPr lang="hu-HU" dirty="0" smtClean="0"/>
            <a:t> </a:t>
          </a:r>
          <a:r>
            <a:rPr lang="hu-HU" dirty="0" err="1" smtClean="0"/>
            <a:t>Embassy</a:t>
          </a:r>
          <a:r>
            <a:rPr lang="hu-HU" dirty="0" smtClean="0"/>
            <a:t> </a:t>
          </a:r>
          <a:r>
            <a:rPr lang="hu-HU" dirty="0" err="1" smtClean="0"/>
            <a:t>in</a:t>
          </a:r>
          <a:r>
            <a:rPr lang="hu-HU" dirty="0" smtClean="0"/>
            <a:t> </a:t>
          </a:r>
          <a:r>
            <a:rPr lang="hu-HU" dirty="0" err="1" smtClean="0"/>
            <a:t>Austria</a:t>
          </a:r>
          <a:endParaRPr lang="hu-HU" dirty="0"/>
        </a:p>
      </dgm:t>
    </dgm:pt>
    <dgm:pt modelId="{4BC28E3B-B304-4AF9-853B-322723504A68}" type="parTrans" cxnId="{54FAC505-3773-4414-8098-081FFD3C2982}">
      <dgm:prSet/>
      <dgm:spPr/>
      <dgm:t>
        <a:bodyPr/>
        <a:lstStyle/>
        <a:p>
          <a:endParaRPr lang="hu-HU"/>
        </a:p>
      </dgm:t>
    </dgm:pt>
    <dgm:pt modelId="{64236A57-288D-4638-B362-166058AC3E92}" type="sibTrans" cxnId="{54FAC505-3773-4414-8098-081FFD3C2982}">
      <dgm:prSet/>
      <dgm:spPr/>
      <dgm:t>
        <a:bodyPr/>
        <a:lstStyle/>
        <a:p>
          <a:endParaRPr lang="hu-HU"/>
        </a:p>
      </dgm:t>
    </dgm:pt>
    <dgm:pt modelId="{9CD28264-3FE8-42E7-B316-31344B8819AE}" type="pres">
      <dgm:prSet presAssocID="{0759AA55-B3E6-4FDC-A1F6-59CD6A60984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E4C937-9E36-4864-825A-AD4C28142E75}" type="pres">
      <dgm:prSet presAssocID="{DCC4B146-145F-401E-924E-4D08F270BB12}" presName="centerShape" presStyleLbl="node0" presStyleIdx="0" presStyleCnt="1"/>
      <dgm:spPr/>
    </dgm:pt>
    <dgm:pt modelId="{CCD4ED17-4A1D-44DD-8CB9-EA5B33BBA0FD}" type="pres">
      <dgm:prSet presAssocID="{22B6235C-17BD-47C2-ACF6-F33AFE9DE3D1}" presName="Name9" presStyleLbl="parChTrans1D2" presStyleIdx="0" presStyleCnt="4"/>
      <dgm:spPr/>
    </dgm:pt>
    <dgm:pt modelId="{45633FBA-ABC3-4B1F-A4FC-E48C6B2B66DF}" type="pres">
      <dgm:prSet presAssocID="{22B6235C-17BD-47C2-ACF6-F33AFE9DE3D1}" presName="connTx" presStyleLbl="parChTrans1D2" presStyleIdx="0" presStyleCnt="4"/>
      <dgm:spPr/>
    </dgm:pt>
    <dgm:pt modelId="{6629CA1B-CB47-457C-88CB-B8BA0108B558}" type="pres">
      <dgm:prSet presAssocID="{CFAB98EA-BD1F-4FCF-B332-94E83D8DE111}" presName="node" presStyleLbl="node1" presStyleIdx="0" presStyleCnt="4">
        <dgm:presLayoutVars>
          <dgm:bulletEnabled val="1"/>
        </dgm:presLayoutVars>
      </dgm:prSet>
      <dgm:spPr/>
    </dgm:pt>
    <dgm:pt modelId="{AB8A382F-3072-4C56-A355-4916CF888295}" type="pres">
      <dgm:prSet presAssocID="{EDFED46E-DEC3-411C-B158-7FE01EF890B6}" presName="Name9" presStyleLbl="parChTrans1D2" presStyleIdx="1" presStyleCnt="4"/>
      <dgm:spPr/>
    </dgm:pt>
    <dgm:pt modelId="{EA6DC4BE-8890-4A8F-93D0-8FF5684F4523}" type="pres">
      <dgm:prSet presAssocID="{EDFED46E-DEC3-411C-B158-7FE01EF890B6}" presName="connTx" presStyleLbl="parChTrans1D2" presStyleIdx="1" presStyleCnt="4"/>
      <dgm:spPr/>
    </dgm:pt>
    <dgm:pt modelId="{0E9F304F-59D9-4A3B-926F-347F8F8D4CBF}" type="pres">
      <dgm:prSet presAssocID="{C8AD38C0-32FE-418E-A984-9863E7F23EEB}" presName="node" presStyleLbl="node1" presStyleIdx="1" presStyleCnt="4">
        <dgm:presLayoutVars>
          <dgm:bulletEnabled val="1"/>
        </dgm:presLayoutVars>
      </dgm:prSet>
      <dgm:spPr/>
    </dgm:pt>
    <dgm:pt modelId="{47598FD2-206D-4F9A-91F8-1594AF31CABB}" type="pres">
      <dgm:prSet presAssocID="{8C5C54EE-77D3-422C-BEAB-F8D77A983A4E}" presName="Name9" presStyleLbl="parChTrans1D2" presStyleIdx="2" presStyleCnt="4"/>
      <dgm:spPr/>
    </dgm:pt>
    <dgm:pt modelId="{E8FAD26D-901C-47F7-9A18-DE7566453F3F}" type="pres">
      <dgm:prSet presAssocID="{8C5C54EE-77D3-422C-BEAB-F8D77A983A4E}" presName="connTx" presStyleLbl="parChTrans1D2" presStyleIdx="2" presStyleCnt="4"/>
      <dgm:spPr/>
    </dgm:pt>
    <dgm:pt modelId="{B1094D84-4027-438D-B47A-FD42E8466E28}" type="pres">
      <dgm:prSet presAssocID="{43CAD6C3-C37A-4BB4-8551-E635D1A9669C}" presName="node" presStyleLbl="node1" presStyleIdx="2" presStyleCnt="4">
        <dgm:presLayoutVars>
          <dgm:bulletEnabled val="1"/>
        </dgm:presLayoutVars>
      </dgm:prSet>
      <dgm:spPr/>
    </dgm:pt>
    <dgm:pt modelId="{B5A297B8-C2E7-4E4B-8FC6-38FB50941C59}" type="pres">
      <dgm:prSet presAssocID="{4BC28E3B-B304-4AF9-853B-322723504A68}" presName="Name9" presStyleLbl="parChTrans1D2" presStyleIdx="3" presStyleCnt="4"/>
      <dgm:spPr/>
    </dgm:pt>
    <dgm:pt modelId="{D2EC95ED-4581-4AE9-A3B4-4B6997DB2678}" type="pres">
      <dgm:prSet presAssocID="{4BC28E3B-B304-4AF9-853B-322723504A68}" presName="connTx" presStyleLbl="parChTrans1D2" presStyleIdx="3" presStyleCnt="4"/>
      <dgm:spPr/>
    </dgm:pt>
    <dgm:pt modelId="{0111A9A5-C0F7-41E5-B24B-AABE627B751B}" type="pres">
      <dgm:prSet presAssocID="{E170BD11-7DAF-490E-82AB-80D2DB6E948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3ED0CD4-B690-47AB-BB93-8EA43D9A207F}" srcId="{DCC4B146-145F-401E-924E-4D08F270BB12}" destId="{CFAB98EA-BD1F-4FCF-B332-94E83D8DE111}" srcOrd="0" destOrd="0" parTransId="{22B6235C-17BD-47C2-ACF6-F33AFE9DE3D1}" sibTransId="{0A504B0C-2A0A-4DA3-8F32-E8CBE7E606E2}"/>
    <dgm:cxn modelId="{A375C80E-E0EF-4EBD-B976-81C4667CDB54}" srcId="{0759AA55-B3E6-4FDC-A1F6-59CD6A60984C}" destId="{DCC4B146-145F-401E-924E-4D08F270BB12}" srcOrd="0" destOrd="0" parTransId="{4CA2A327-19A2-4DAD-9697-94B5237F5F0D}" sibTransId="{99041F18-F481-46F1-9627-7FECBDD26605}"/>
    <dgm:cxn modelId="{D38670FA-6978-42BB-8E9D-FE292B9D83B6}" type="presOf" srcId="{22B6235C-17BD-47C2-ACF6-F33AFE9DE3D1}" destId="{45633FBA-ABC3-4B1F-A4FC-E48C6B2B66DF}" srcOrd="1" destOrd="0" presId="urn:microsoft.com/office/officeart/2005/8/layout/radial1"/>
    <dgm:cxn modelId="{54FAC505-3773-4414-8098-081FFD3C2982}" srcId="{DCC4B146-145F-401E-924E-4D08F270BB12}" destId="{E170BD11-7DAF-490E-82AB-80D2DB6E9483}" srcOrd="3" destOrd="0" parTransId="{4BC28E3B-B304-4AF9-853B-322723504A68}" sibTransId="{64236A57-288D-4638-B362-166058AC3E92}"/>
    <dgm:cxn modelId="{196556EC-DC3D-4EE5-998B-A82C180D6301}" type="presOf" srcId="{22B6235C-17BD-47C2-ACF6-F33AFE9DE3D1}" destId="{CCD4ED17-4A1D-44DD-8CB9-EA5B33BBA0FD}" srcOrd="0" destOrd="0" presId="urn:microsoft.com/office/officeart/2005/8/layout/radial1"/>
    <dgm:cxn modelId="{32108615-10AC-467E-B04A-42737402E93F}" type="presOf" srcId="{E170BD11-7DAF-490E-82AB-80D2DB6E9483}" destId="{0111A9A5-C0F7-41E5-B24B-AABE627B751B}" srcOrd="0" destOrd="0" presId="urn:microsoft.com/office/officeart/2005/8/layout/radial1"/>
    <dgm:cxn modelId="{E839806F-48FD-4A1B-9E4D-D00252F711F5}" type="presOf" srcId="{CFAB98EA-BD1F-4FCF-B332-94E83D8DE111}" destId="{6629CA1B-CB47-457C-88CB-B8BA0108B558}" srcOrd="0" destOrd="0" presId="urn:microsoft.com/office/officeart/2005/8/layout/radial1"/>
    <dgm:cxn modelId="{074D4707-48D8-4442-842B-05874E9EC733}" type="presOf" srcId="{0759AA55-B3E6-4FDC-A1F6-59CD6A60984C}" destId="{9CD28264-3FE8-42E7-B316-31344B8819AE}" srcOrd="0" destOrd="0" presId="urn:microsoft.com/office/officeart/2005/8/layout/radial1"/>
    <dgm:cxn modelId="{97C8AFB9-BBF9-4521-B6B0-A30E3C829C16}" type="presOf" srcId="{4BC28E3B-B304-4AF9-853B-322723504A68}" destId="{B5A297B8-C2E7-4E4B-8FC6-38FB50941C59}" srcOrd="0" destOrd="0" presId="urn:microsoft.com/office/officeart/2005/8/layout/radial1"/>
    <dgm:cxn modelId="{D2BD367C-92A7-4F47-949E-923C6A38970E}" type="presOf" srcId="{C8AD38C0-32FE-418E-A984-9863E7F23EEB}" destId="{0E9F304F-59D9-4A3B-926F-347F8F8D4CBF}" srcOrd="0" destOrd="0" presId="urn:microsoft.com/office/officeart/2005/8/layout/radial1"/>
    <dgm:cxn modelId="{01FD6846-575D-4436-A887-B600C4ADCB2F}" type="presOf" srcId="{DCC4B146-145F-401E-924E-4D08F270BB12}" destId="{E5E4C937-9E36-4864-825A-AD4C28142E75}" srcOrd="0" destOrd="0" presId="urn:microsoft.com/office/officeart/2005/8/layout/radial1"/>
    <dgm:cxn modelId="{364CC454-831E-480B-BF4A-73097D042259}" type="presOf" srcId="{8C5C54EE-77D3-422C-BEAB-F8D77A983A4E}" destId="{47598FD2-206D-4F9A-91F8-1594AF31CABB}" srcOrd="0" destOrd="0" presId="urn:microsoft.com/office/officeart/2005/8/layout/radial1"/>
    <dgm:cxn modelId="{D246F636-E02F-4E83-ACD5-03576214091B}" type="presOf" srcId="{EDFED46E-DEC3-411C-B158-7FE01EF890B6}" destId="{AB8A382F-3072-4C56-A355-4916CF888295}" srcOrd="0" destOrd="0" presId="urn:microsoft.com/office/officeart/2005/8/layout/radial1"/>
    <dgm:cxn modelId="{115B06F1-06EC-42F6-B209-663AA0A2BABE}" type="presOf" srcId="{43CAD6C3-C37A-4BB4-8551-E635D1A9669C}" destId="{B1094D84-4027-438D-B47A-FD42E8466E28}" srcOrd="0" destOrd="0" presId="urn:microsoft.com/office/officeart/2005/8/layout/radial1"/>
    <dgm:cxn modelId="{0740AB46-597B-4B2F-866C-9BA491206D12}" type="presOf" srcId="{8C5C54EE-77D3-422C-BEAB-F8D77A983A4E}" destId="{E8FAD26D-901C-47F7-9A18-DE7566453F3F}" srcOrd="1" destOrd="0" presId="urn:microsoft.com/office/officeart/2005/8/layout/radial1"/>
    <dgm:cxn modelId="{1362B574-453C-4D98-BC1D-84B463CADD3C}" srcId="{DCC4B146-145F-401E-924E-4D08F270BB12}" destId="{43CAD6C3-C37A-4BB4-8551-E635D1A9669C}" srcOrd="2" destOrd="0" parTransId="{8C5C54EE-77D3-422C-BEAB-F8D77A983A4E}" sibTransId="{406D7D91-072B-44AB-A05C-D5B51102356A}"/>
    <dgm:cxn modelId="{B44E8C10-9302-469D-9380-D72DF69484F7}" type="presOf" srcId="{EDFED46E-DEC3-411C-B158-7FE01EF890B6}" destId="{EA6DC4BE-8890-4A8F-93D0-8FF5684F4523}" srcOrd="1" destOrd="0" presId="urn:microsoft.com/office/officeart/2005/8/layout/radial1"/>
    <dgm:cxn modelId="{5428BFBF-6743-4841-9B09-79DF16FE3FAE}" type="presOf" srcId="{4BC28E3B-B304-4AF9-853B-322723504A68}" destId="{D2EC95ED-4581-4AE9-A3B4-4B6997DB2678}" srcOrd="1" destOrd="0" presId="urn:microsoft.com/office/officeart/2005/8/layout/radial1"/>
    <dgm:cxn modelId="{42EE0003-7071-49F2-AD12-68A92655A4F8}" srcId="{DCC4B146-145F-401E-924E-4D08F270BB12}" destId="{C8AD38C0-32FE-418E-A984-9863E7F23EEB}" srcOrd="1" destOrd="0" parTransId="{EDFED46E-DEC3-411C-B158-7FE01EF890B6}" sibTransId="{5466CDB8-ED51-4F6D-8862-FC31C8B09D2D}"/>
    <dgm:cxn modelId="{E6CE5484-1936-4E9B-825F-95FEF7C9A850}" type="presParOf" srcId="{9CD28264-3FE8-42E7-B316-31344B8819AE}" destId="{E5E4C937-9E36-4864-825A-AD4C28142E75}" srcOrd="0" destOrd="0" presId="urn:microsoft.com/office/officeart/2005/8/layout/radial1"/>
    <dgm:cxn modelId="{9CFB4A97-F89E-4628-A51F-074A385B24A0}" type="presParOf" srcId="{9CD28264-3FE8-42E7-B316-31344B8819AE}" destId="{CCD4ED17-4A1D-44DD-8CB9-EA5B33BBA0FD}" srcOrd="1" destOrd="0" presId="urn:microsoft.com/office/officeart/2005/8/layout/radial1"/>
    <dgm:cxn modelId="{FB67AF72-545A-4A3A-951C-BB59FB0E92A5}" type="presParOf" srcId="{CCD4ED17-4A1D-44DD-8CB9-EA5B33BBA0FD}" destId="{45633FBA-ABC3-4B1F-A4FC-E48C6B2B66DF}" srcOrd="0" destOrd="0" presId="urn:microsoft.com/office/officeart/2005/8/layout/radial1"/>
    <dgm:cxn modelId="{C3036387-5B82-49D4-ACBF-EF8913FA8382}" type="presParOf" srcId="{9CD28264-3FE8-42E7-B316-31344B8819AE}" destId="{6629CA1B-CB47-457C-88CB-B8BA0108B558}" srcOrd="2" destOrd="0" presId="urn:microsoft.com/office/officeart/2005/8/layout/radial1"/>
    <dgm:cxn modelId="{18A916EE-330C-46F2-A222-3F8893B2ED28}" type="presParOf" srcId="{9CD28264-3FE8-42E7-B316-31344B8819AE}" destId="{AB8A382F-3072-4C56-A355-4916CF888295}" srcOrd="3" destOrd="0" presId="urn:microsoft.com/office/officeart/2005/8/layout/radial1"/>
    <dgm:cxn modelId="{C4F2AF4A-C03A-4A09-A388-C8502165514B}" type="presParOf" srcId="{AB8A382F-3072-4C56-A355-4916CF888295}" destId="{EA6DC4BE-8890-4A8F-93D0-8FF5684F4523}" srcOrd="0" destOrd="0" presId="urn:microsoft.com/office/officeart/2005/8/layout/radial1"/>
    <dgm:cxn modelId="{1475BC2C-60BE-4B83-AD53-1747DBE9FCA1}" type="presParOf" srcId="{9CD28264-3FE8-42E7-B316-31344B8819AE}" destId="{0E9F304F-59D9-4A3B-926F-347F8F8D4CBF}" srcOrd="4" destOrd="0" presId="urn:microsoft.com/office/officeart/2005/8/layout/radial1"/>
    <dgm:cxn modelId="{99801BBF-8C02-44AE-9CEB-40D3DEC092E8}" type="presParOf" srcId="{9CD28264-3FE8-42E7-B316-31344B8819AE}" destId="{47598FD2-206D-4F9A-91F8-1594AF31CABB}" srcOrd="5" destOrd="0" presId="urn:microsoft.com/office/officeart/2005/8/layout/radial1"/>
    <dgm:cxn modelId="{FB82A0C8-CF4E-4C66-9994-039984D6B0D7}" type="presParOf" srcId="{47598FD2-206D-4F9A-91F8-1594AF31CABB}" destId="{E8FAD26D-901C-47F7-9A18-DE7566453F3F}" srcOrd="0" destOrd="0" presId="urn:microsoft.com/office/officeart/2005/8/layout/radial1"/>
    <dgm:cxn modelId="{0760E4F6-ADA1-41D6-B9B9-E0CE58F547D9}" type="presParOf" srcId="{9CD28264-3FE8-42E7-B316-31344B8819AE}" destId="{B1094D84-4027-438D-B47A-FD42E8466E28}" srcOrd="6" destOrd="0" presId="urn:microsoft.com/office/officeart/2005/8/layout/radial1"/>
    <dgm:cxn modelId="{588A8A02-85F1-4D61-9DA8-3F3B5EBC0C64}" type="presParOf" srcId="{9CD28264-3FE8-42E7-B316-31344B8819AE}" destId="{B5A297B8-C2E7-4E4B-8FC6-38FB50941C59}" srcOrd="7" destOrd="0" presId="urn:microsoft.com/office/officeart/2005/8/layout/radial1"/>
    <dgm:cxn modelId="{FC6535FD-5BFC-4BF0-984F-F02DF5E15DF0}" type="presParOf" srcId="{B5A297B8-C2E7-4E4B-8FC6-38FB50941C59}" destId="{D2EC95ED-4581-4AE9-A3B4-4B6997DB2678}" srcOrd="0" destOrd="0" presId="urn:microsoft.com/office/officeart/2005/8/layout/radial1"/>
    <dgm:cxn modelId="{52CC4BFF-04AF-4B63-B7F3-2F7BB3B7DB5B}" type="presParOf" srcId="{9CD28264-3FE8-42E7-B316-31344B8819AE}" destId="{0111A9A5-C0F7-41E5-B24B-AABE627B751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4C937-9E36-4864-825A-AD4C28142E75}">
      <dsp:nvSpPr>
        <dsp:cNvPr id="0" name=""/>
        <dsp:cNvSpPr/>
      </dsp:nvSpPr>
      <dsp:spPr>
        <a:xfrm>
          <a:off x="2719969" y="1779623"/>
          <a:ext cx="1352477" cy="13524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Győr-Moson-Sopron </a:t>
          </a:r>
          <a:r>
            <a:rPr lang="hu-HU" sz="1500" kern="1200" dirty="0" err="1" smtClean="0"/>
            <a:t>County</a:t>
          </a:r>
          <a:r>
            <a:rPr lang="hu-HU" sz="1500" kern="1200" dirty="0" smtClean="0"/>
            <a:t> </a:t>
          </a:r>
          <a:r>
            <a:rPr lang="hu-HU" sz="1500" kern="1200" dirty="0" err="1" smtClean="0"/>
            <a:t>Council</a:t>
          </a:r>
          <a:endParaRPr lang="hu-HU" sz="1500" kern="1200" dirty="0"/>
        </a:p>
      </dsp:txBody>
      <dsp:txXfrm>
        <a:off x="2918035" y="1977689"/>
        <a:ext cx="956345" cy="956345"/>
      </dsp:txXfrm>
    </dsp:sp>
    <dsp:sp modelId="{CCD4ED17-4A1D-44DD-8CB9-EA5B33BBA0FD}">
      <dsp:nvSpPr>
        <dsp:cNvPr id="0" name=""/>
        <dsp:cNvSpPr/>
      </dsp:nvSpPr>
      <dsp:spPr>
        <a:xfrm rot="16200000">
          <a:off x="3191948" y="1557443"/>
          <a:ext cx="408519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408519" y="1792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3385995" y="1565151"/>
        <a:ext cx="20425" cy="20425"/>
      </dsp:txXfrm>
    </dsp:sp>
    <dsp:sp modelId="{6629CA1B-CB47-457C-88CB-B8BA0108B558}">
      <dsp:nvSpPr>
        <dsp:cNvPr id="0" name=""/>
        <dsp:cNvSpPr/>
      </dsp:nvSpPr>
      <dsp:spPr>
        <a:xfrm>
          <a:off x="2719969" y="18627"/>
          <a:ext cx="1352477" cy="13524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err="1" smtClean="0"/>
            <a:t>Ministy</a:t>
          </a:r>
          <a:r>
            <a:rPr lang="hu-HU" sz="1700" kern="1200" dirty="0" smtClean="0"/>
            <a:t> of </a:t>
          </a:r>
          <a:r>
            <a:rPr lang="hu-HU" sz="1700" kern="1200" dirty="0" err="1" smtClean="0"/>
            <a:t>Foriegn</a:t>
          </a:r>
          <a:r>
            <a:rPr lang="hu-HU" sz="1700" kern="1200" dirty="0" smtClean="0"/>
            <a:t> </a:t>
          </a:r>
          <a:r>
            <a:rPr lang="hu-HU" sz="1700" kern="1200" dirty="0" err="1" smtClean="0"/>
            <a:t>Affairs</a:t>
          </a:r>
          <a:r>
            <a:rPr lang="hu-HU" sz="1700" kern="1200" dirty="0" smtClean="0"/>
            <a:t> and Trade</a:t>
          </a:r>
          <a:endParaRPr lang="hu-HU" sz="1700" kern="1200" dirty="0"/>
        </a:p>
      </dsp:txBody>
      <dsp:txXfrm>
        <a:off x="2918035" y="216693"/>
        <a:ext cx="956345" cy="956345"/>
      </dsp:txXfrm>
    </dsp:sp>
    <dsp:sp modelId="{AB8A382F-3072-4C56-A355-4916CF888295}">
      <dsp:nvSpPr>
        <dsp:cNvPr id="0" name=""/>
        <dsp:cNvSpPr/>
      </dsp:nvSpPr>
      <dsp:spPr>
        <a:xfrm>
          <a:off x="4072446" y="2437942"/>
          <a:ext cx="408519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408519" y="1792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4266493" y="2445649"/>
        <a:ext cx="20425" cy="20425"/>
      </dsp:txXfrm>
    </dsp:sp>
    <dsp:sp modelId="{0E9F304F-59D9-4A3B-926F-347F8F8D4CBF}">
      <dsp:nvSpPr>
        <dsp:cNvPr id="0" name=""/>
        <dsp:cNvSpPr/>
      </dsp:nvSpPr>
      <dsp:spPr>
        <a:xfrm>
          <a:off x="4480965" y="1779623"/>
          <a:ext cx="1352477" cy="1352477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hueOff val="-4673100"/>
              <a:satOff val="6871"/>
              <a:lumOff val="588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GYSEV </a:t>
          </a:r>
          <a:r>
            <a:rPr lang="hu-HU" sz="1700" kern="1200" dirty="0" err="1" smtClean="0"/>
            <a:t>ZRt</a:t>
          </a:r>
          <a:endParaRPr lang="hu-HU" sz="1700" kern="1200" dirty="0"/>
        </a:p>
      </dsp:txBody>
      <dsp:txXfrm>
        <a:off x="4679031" y="1977689"/>
        <a:ext cx="956345" cy="956345"/>
      </dsp:txXfrm>
    </dsp:sp>
    <dsp:sp modelId="{47598FD2-206D-4F9A-91F8-1594AF31CABB}">
      <dsp:nvSpPr>
        <dsp:cNvPr id="0" name=""/>
        <dsp:cNvSpPr/>
      </dsp:nvSpPr>
      <dsp:spPr>
        <a:xfrm rot="5400000">
          <a:off x="3191948" y="3318440"/>
          <a:ext cx="408519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408519" y="1792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3385995" y="3326147"/>
        <a:ext cx="20425" cy="20425"/>
      </dsp:txXfrm>
    </dsp:sp>
    <dsp:sp modelId="{B1094D84-4027-438D-B47A-FD42E8466E28}">
      <dsp:nvSpPr>
        <dsp:cNvPr id="0" name=""/>
        <dsp:cNvSpPr/>
      </dsp:nvSpPr>
      <dsp:spPr>
        <a:xfrm>
          <a:off x="2719969" y="3540620"/>
          <a:ext cx="1352477" cy="1352477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hueOff val="-9346199"/>
              <a:satOff val="13742"/>
              <a:lumOff val="1176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err="1" smtClean="0"/>
            <a:t>West-Pannon</a:t>
          </a:r>
          <a:r>
            <a:rPr lang="hu-HU" sz="1700" kern="1200" dirty="0" smtClean="0"/>
            <a:t> Nonprofit </a:t>
          </a:r>
          <a:r>
            <a:rPr lang="hu-HU" sz="1700" kern="1200" dirty="0" err="1" smtClean="0"/>
            <a:t>Ltd</a:t>
          </a:r>
          <a:endParaRPr lang="hu-HU" sz="1700" kern="1200" dirty="0"/>
        </a:p>
      </dsp:txBody>
      <dsp:txXfrm>
        <a:off x="2918035" y="3738686"/>
        <a:ext cx="956345" cy="956345"/>
      </dsp:txXfrm>
    </dsp:sp>
    <dsp:sp modelId="{B5A297B8-C2E7-4E4B-8FC6-38FB50941C59}">
      <dsp:nvSpPr>
        <dsp:cNvPr id="0" name=""/>
        <dsp:cNvSpPr/>
      </dsp:nvSpPr>
      <dsp:spPr>
        <a:xfrm rot="10800000">
          <a:off x="2311450" y="2437942"/>
          <a:ext cx="408519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408519" y="1792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 rot="10800000">
        <a:off x="2505496" y="2445649"/>
        <a:ext cx="20425" cy="20425"/>
      </dsp:txXfrm>
    </dsp:sp>
    <dsp:sp modelId="{0111A9A5-C0F7-41E5-B24B-AABE627B751B}">
      <dsp:nvSpPr>
        <dsp:cNvPr id="0" name=""/>
        <dsp:cNvSpPr/>
      </dsp:nvSpPr>
      <dsp:spPr>
        <a:xfrm>
          <a:off x="958972" y="1779623"/>
          <a:ext cx="1352477" cy="1352477"/>
        </a:xfrm>
        <a:prstGeom prst="ellipse">
          <a:avLst/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hueOff val="-14019298"/>
              <a:satOff val="20613"/>
              <a:lumOff val="17647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err="1" smtClean="0"/>
            <a:t>Hungarian</a:t>
          </a:r>
          <a:r>
            <a:rPr lang="hu-HU" sz="1700" kern="1200" dirty="0" smtClean="0"/>
            <a:t> </a:t>
          </a:r>
          <a:r>
            <a:rPr lang="hu-HU" sz="1700" kern="1200" dirty="0" err="1" smtClean="0"/>
            <a:t>Embassy</a:t>
          </a:r>
          <a:r>
            <a:rPr lang="hu-HU" sz="1700" kern="1200" dirty="0" smtClean="0"/>
            <a:t> </a:t>
          </a:r>
          <a:r>
            <a:rPr lang="hu-HU" sz="1700" kern="1200" dirty="0" err="1" smtClean="0"/>
            <a:t>in</a:t>
          </a:r>
          <a:r>
            <a:rPr lang="hu-HU" sz="1700" kern="1200" dirty="0" smtClean="0"/>
            <a:t> </a:t>
          </a:r>
          <a:r>
            <a:rPr lang="hu-HU" sz="1700" kern="1200" dirty="0" err="1" smtClean="0"/>
            <a:t>Austria</a:t>
          </a:r>
          <a:endParaRPr lang="hu-HU" sz="1700" kern="1200" dirty="0"/>
        </a:p>
      </dsp:txBody>
      <dsp:txXfrm>
        <a:off x="1157038" y="1977689"/>
        <a:ext cx="956345" cy="95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7F3C694-D257-4E53-9A91-CAF31E92502E}" type="datetimeFigureOut">
              <a:rPr lang="hu-HU"/>
              <a:pPr>
                <a:defRPr/>
              </a:pPr>
              <a:t>2017.07.11.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190E3D-23A5-4A60-953E-3AE06397B9C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91174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62C571-7E3A-4B17-A273-FA734241F5A0}" type="datetimeFigureOut">
              <a:rPr lang="hu-HU"/>
              <a:pPr>
                <a:defRPr/>
              </a:pPr>
              <a:t>2017.07.11.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0B01AF-CB3A-4A3C-B638-4608F4B60E0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35274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3174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3F00AD-3D27-4665-B30A-8199DD44CA9E}" type="slidenum">
              <a:rPr lang="hu-HU" altLang="hu-H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hu-HU" altLang="hu-H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07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3277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07370E-95A7-4DFB-AA81-94E38726141E}" type="slidenum">
              <a:rPr lang="hu-HU" altLang="hu-H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hu-HU" altLang="hu-H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3379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BE1176-788C-4D45-B5AE-77BB0BF6749B}" type="slidenum">
              <a:rPr lang="hu-HU" altLang="hu-H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hu-HU" altLang="hu-H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3482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364E80-3C30-42B3-BB9C-AB06B2E0B5DD}" type="slidenum">
              <a:rPr lang="hu-HU" altLang="hu-H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hu-HU" altLang="hu-H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62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3584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CC48B6-5BEE-4936-9EFF-156E7174D9BC}" type="slidenum">
              <a:rPr lang="hu-HU" altLang="hu-H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hu-HU" altLang="hu-H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97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368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AD5735-23A9-4F4A-9CF6-A409D295DC9F}" type="slidenum">
              <a:rPr lang="hu-HU" altLang="hu-H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hu-HU" altLang="hu-H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94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3789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E72659-8B91-4359-9E29-6445F307BB3F}" type="slidenum">
              <a:rPr lang="hu-HU" altLang="hu-H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hu-HU" altLang="hu-H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5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759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hu-HU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hu-H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089650"/>
            <a:ext cx="2133600" cy="365125"/>
          </a:xfr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B73A13B-8BDC-42E9-A3F0-8DAE3285F34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3698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4BE7820-AB7D-42CD-B049-8401D44B15D2}" type="datetimeFigureOut">
              <a:rPr lang="hu-HU"/>
              <a:pPr>
                <a:defRPr/>
              </a:pPr>
              <a:t>2017.07.11.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t"/>
          <a:lstStyle>
            <a:lvl1pPr>
              <a:defRPr/>
            </a:lvl1pPr>
          </a:lstStyle>
          <a:p>
            <a:fld id="{60E1EFED-C9D5-4775-969C-B33969A87B2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0967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D2F7D6-3CC9-4F9B-845A-DE27B70D1067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741742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hu-HU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92AF0-308C-4AC7-9DA2-5D1071594BFB}" type="datetimeFigureOut">
              <a:rPr lang="hu-HU"/>
              <a:pPr>
                <a:defRPr/>
              </a:pPr>
              <a:t>2017.07.11.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7423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95EBD-7048-4B28-9BCB-9EB8BF6E65B8}" type="datetimeFigureOut">
              <a:rPr lang="hu-HU"/>
              <a:pPr>
                <a:defRPr/>
              </a:pPr>
              <a:t>2017.07.11.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4853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1FFBE-6E3A-44B2-A5BB-21AADEA31DB8}" type="datetimeFigureOut">
              <a:rPr lang="hu-HU"/>
              <a:pPr>
                <a:defRPr/>
              </a:pPr>
              <a:t>2017.07.11.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3660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10483-5018-432C-8123-B1ABEA470EB9}" type="datetimeFigureOut">
              <a:rPr lang="hu-HU"/>
              <a:pPr>
                <a:defRPr/>
              </a:pPr>
              <a:t>2017.07.11.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D4A0087-7B28-40D3-BD9B-5497C729106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15074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EF1E96C-50BB-4A93-8972-50E288E5C502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172919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églalap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églalap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7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D58D97-94A7-4A92-B13C-CC8BC57CD73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63970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6F505-712F-4479-ABC3-55A09E5CBF5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68011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églalap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églalap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7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BA687C42-6BC7-4958-ABC7-B6FB3BDD922E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9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3046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AB4C0-4CBE-4E60-9A4C-EDCBB3A669B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3300663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2305F6-F47B-4694-8BEC-BACA9EF796F7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7" name="Élőláb hely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8905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D537AB-F806-4B54-9D12-AF039C64FF73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9" name="Élőláb hely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4811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9D568-B3FC-4C0B-BCEA-30A16E84EE9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44854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A3CC0E-345B-4B09-9CF9-2C4A9FE195A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17581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2510A-2E77-428B-997E-E47D429693D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02641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églalap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églalap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églalap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55AAC0A4-F18E-4D51-8A1A-F333E1214545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11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397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4903B-8F00-4274-844F-DDC830BB986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6673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églalap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églalap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8F46F8D4-9654-42FE-BD63-AFB6985A9BB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30335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AEFB931-B7C6-47F3-91B0-769A1DD2CCB6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423774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hu-HU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D078D-581A-487D-80B1-EBCAB077252B}" type="datetimeFigureOut">
              <a:rPr lang="hu-HU"/>
              <a:pPr>
                <a:defRPr/>
              </a:pPr>
              <a:t>2017.07.11.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740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BAFF-B1BF-4A0F-84CB-568D8704812D}" type="datetimeFigureOut">
              <a:rPr lang="hu-HU"/>
              <a:pPr>
                <a:defRPr/>
              </a:pPr>
              <a:t>2017.07.11.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367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358E-B561-4EDF-813E-EC1E09541B56}" type="datetimeFigureOut">
              <a:rPr lang="hu-HU"/>
              <a:pPr>
                <a:defRPr/>
              </a:pPr>
              <a:t>2017.07.11.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69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EC760-3F18-4C53-A816-74DF2DC3FC29}" type="datetimeFigureOut">
              <a:rPr lang="hu-HU"/>
              <a:pPr>
                <a:defRPr/>
              </a:pPr>
              <a:t>2017.07.11.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946E413-C0CC-418D-B36E-B31F39B55C2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5340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A243E17-B976-4173-B649-8AE0F2FE0A7E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941637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759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hu-HU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hu-H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5025092-B14E-4106-8193-99FA20E30E65}" type="datetimeFigureOut">
              <a:rPr lang="hu-HU"/>
              <a:pPr>
                <a:defRPr/>
              </a:pPr>
              <a:t>2017.07.11.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089650"/>
            <a:ext cx="2133600" cy="365125"/>
          </a:xfr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12AFAD5-B10A-47BE-A8EC-46067C7E9DA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7326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g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4650" y="61436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B8782CA-9B38-4DA4-9A8A-FE2ACBFA96E5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9" r:id="rId1"/>
    <p:sldLayoutId id="2147486050" r:id="rId2"/>
    <p:sldLayoutId id="2147486051" r:id="rId3"/>
  </p:sldLayoutIdLst>
  <p:transition spd="med">
    <p:cover dir="l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g_2_belolda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7E553AE-4DAA-4B9F-B9A3-0CEF659E933F}" type="datetimeFigureOut">
              <a:rPr lang="hu-HU"/>
              <a:pPr>
                <a:defRPr/>
              </a:pPr>
              <a:t>2017.07.11.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553D6AE4-40EF-43FB-ADCF-C34740ED7503}" type="slidenum">
              <a:rPr lang="hu-HU" altLang="hu-HU" sz="1000">
                <a:solidFill>
                  <a:srgbClr val="A69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‹#›</a:t>
            </a:fld>
            <a:endParaRPr lang="hu-HU" altLang="hu-HU" sz="1000">
              <a:solidFill>
                <a:srgbClr val="A697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9" r:id="rId1"/>
    <p:sldLayoutId id="2147486040" r:id="rId2"/>
    <p:sldLayoutId id="2147486041" r:id="rId3"/>
    <p:sldLayoutId id="2147486052" r:id="rId4"/>
    <p:sldLayoutId id="21474860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bg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4650" y="61436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964661E-2977-4948-B899-BC490A733C3A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4" r:id="rId1"/>
    <p:sldLayoutId id="2147486055" r:id="rId2"/>
    <p:sldLayoutId id="214748605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bg_2_belolda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63FD855-7324-432B-8599-5644CB55ABE0}" type="datetimeFigureOut">
              <a:rPr lang="hu-HU"/>
              <a:pPr>
                <a:defRPr/>
              </a:pPr>
              <a:t>2017.07.11.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62B37CE-A963-4742-901C-A54B25EF1F04}" type="slidenum">
              <a:rPr lang="hu-HU" altLang="hu-HU" sz="1000">
                <a:solidFill>
                  <a:srgbClr val="A69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‹#›</a:t>
            </a:fld>
            <a:endParaRPr lang="hu-HU" altLang="hu-HU" sz="1000">
              <a:solidFill>
                <a:srgbClr val="A697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2" r:id="rId1"/>
    <p:sldLayoutId id="2147486043" r:id="rId2"/>
    <p:sldLayoutId id="2147486044" r:id="rId3"/>
    <p:sldLayoutId id="2147486057" r:id="rId4"/>
    <p:sldLayoutId id="2147486058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hely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5123" name="Szöveg hely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églalap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673DD2B8-B285-42CA-9375-527C68D439EB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6045" r:id="rId2"/>
    <p:sldLayoutId id="2147486060" r:id="rId3"/>
    <p:sldLayoutId id="2147486061" r:id="rId4"/>
    <p:sldLayoutId id="2147486062" r:id="rId5"/>
    <p:sldLayoutId id="2147486046" r:id="rId6"/>
    <p:sldLayoutId id="2147486063" r:id="rId7"/>
    <p:sldLayoutId id="2147486047" r:id="rId8"/>
    <p:sldLayoutId id="2147486064" r:id="rId9"/>
    <p:sldLayoutId id="2147486048" r:id="rId10"/>
    <p:sldLayoutId id="2147486065" r:id="rId11"/>
  </p:sldLayoutIdLst>
  <p:transition spd="med">
    <p:cover dir="lu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6B9F25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B26B0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1.xml"/><Relationship Id="rId5" Type="http://schemas.openxmlformats.org/officeDocument/2006/relationships/image" Target="../media/image9.pn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westpannon.hu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hyperlink" Target="mailto:gal.kormendy@westpannon.hu" TargetMode="External"/><Relationship Id="rId4" Type="http://schemas.openxmlformats.org/officeDocument/2006/relationships/hyperlink" Target="http://www.centrop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9713" y="1185863"/>
            <a:ext cx="8812212" cy="1655762"/>
          </a:xfrm>
        </p:spPr>
        <p:txBody>
          <a:bodyPr/>
          <a:lstStyle/>
          <a:p>
            <a:pPr algn="ctr" eaLnBrk="1" hangingPunct="1"/>
            <a:r>
              <a:rPr lang="en-US" altLang="hu-HU" sz="2000" b="1" cap="none" smtClean="0">
                <a:latin typeface="Constantia" panose="02030602050306030303" pitchFamily="18" charset="0"/>
                <a:ea typeface="MS PGothic" panose="020B0600070205080204" pitchFamily="34" charset="-128"/>
              </a:rPr>
              <a:t>14th SG MEETING OF PA2</a:t>
            </a:r>
            <a:br>
              <a:rPr lang="en-US" altLang="hu-HU" sz="2000" b="1" cap="none" smtClean="0">
                <a:latin typeface="Constantia" panose="02030602050306030303" pitchFamily="18" charset="0"/>
                <a:ea typeface="MS PGothic" panose="020B0600070205080204" pitchFamily="34" charset="-128"/>
              </a:rPr>
            </a:br>
            <a:r>
              <a:rPr lang="en-US" altLang="hu-HU" sz="2000" b="1" cap="none" smtClean="0">
                <a:latin typeface="Constantia" panose="02030602050306030303" pitchFamily="18" charset="0"/>
                <a:ea typeface="MS PGothic" panose="020B0600070205080204" pitchFamily="34" charset="-128"/>
              </a:rPr>
              <a:t/>
            </a:r>
            <a:br>
              <a:rPr lang="en-US" altLang="hu-HU" sz="2000" b="1" cap="none" smtClean="0">
                <a:latin typeface="Constantia" panose="02030602050306030303" pitchFamily="18" charset="0"/>
                <a:ea typeface="MS PGothic" panose="020B0600070205080204" pitchFamily="34" charset="-128"/>
              </a:rPr>
            </a:br>
            <a:r>
              <a:rPr lang="en-US" altLang="hu-HU" sz="2000" b="1" cap="none" smtClean="0">
                <a:latin typeface="Constantia" panose="02030602050306030303" pitchFamily="18" charset="0"/>
                <a:ea typeface="MS PGothic" panose="020B0600070205080204" pitchFamily="34" charset="-128"/>
              </a:rPr>
              <a:t>INSTITUTE FOR FOREIGN AFFAIRS AND TRADE</a:t>
            </a:r>
            <a:br>
              <a:rPr lang="en-US" altLang="hu-HU" sz="2000" b="1" cap="none" smtClean="0">
                <a:latin typeface="Constantia" panose="02030602050306030303" pitchFamily="18" charset="0"/>
                <a:ea typeface="MS PGothic" panose="020B0600070205080204" pitchFamily="34" charset="-128"/>
              </a:rPr>
            </a:br>
            <a:r>
              <a:rPr lang="en-US" altLang="hu-HU" sz="2000" b="1" cap="none" smtClean="0">
                <a:latin typeface="Constantia" panose="02030602050306030303" pitchFamily="18" charset="0"/>
                <a:ea typeface="MS PGothic" panose="020B0600070205080204" pitchFamily="34" charset="-128"/>
              </a:rPr>
              <a:t>Budapest, 13 July 2017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5100" y="3276600"/>
            <a:ext cx="6400800" cy="136842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endParaRPr lang="en-US" altLang="hu-HU" sz="1800" dirty="0" smtClean="0">
              <a:solidFill>
                <a:schemeClr val="accent2"/>
              </a:solidFill>
              <a:latin typeface="Constantia" panose="02030602050306030303" pitchFamily="18" charset="0"/>
              <a:ea typeface="MS PGothic" panose="020B0600070205080204" pitchFamily="34" charset="-128"/>
            </a:endParaRPr>
          </a:p>
          <a:p>
            <a:pPr algn="ctr"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hu-HU" altLang="hu-HU" sz="2400" b="1" dirty="0" smtClean="0">
                <a:solidFill>
                  <a:schemeClr val="accent2"/>
                </a:solidFill>
                <a:latin typeface="Constantia" panose="02030602050306030303" pitchFamily="18" charset="0"/>
                <a:ea typeface="MS PGothic" panose="020B0600070205080204" pitchFamily="34" charset="-128"/>
              </a:rPr>
              <a:t>Gál Körmendy</a:t>
            </a:r>
            <a:endParaRPr lang="en-US" altLang="hu-HU" sz="2400" b="1" dirty="0" smtClean="0">
              <a:solidFill>
                <a:schemeClr val="accent2"/>
              </a:solidFill>
              <a:latin typeface="Constantia" panose="02030602050306030303" pitchFamily="18" charset="0"/>
              <a:ea typeface="MS PGothic" panose="020B0600070205080204" pitchFamily="34" charset="-128"/>
            </a:endParaRPr>
          </a:p>
          <a:p>
            <a:pPr algn="ctr"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hu-HU" altLang="hu-HU" sz="2000" dirty="0" err="1" smtClean="0">
                <a:solidFill>
                  <a:schemeClr val="accent2"/>
                </a:solidFill>
                <a:latin typeface="Constantia" panose="02030602050306030303" pitchFamily="18" charset="0"/>
                <a:ea typeface="MS PGothic" panose="020B0600070205080204" pitchFamily="34" charset="-128"/>
              </a:rPr>
              <a:t>Coordinator</a:t>
            </a:r>
            <a:r>
              <a:rPr lang="hu-HU" altLang="hu-HU" sz="2000" dirty="0">
                <a:solidFill>
                  <a:schemeClr val="accent2"/>
                </a:solidFill>
                <a:latin typeface="Constantia" panose="02030602050306030303" pitchFamily="18" charset="0"/>
                <a:ea typeface="MS PGothic" panose="020B0600070205080204" pitchFamily="34" charset="-128"/>
              </a:rPr>
              <a:t> </a:t>
            </a:r>
            <a:r>
              <a:rPr lang="hu-HU" altLang="hu-HU" sz="2000" dirty="0" smtClean="0">
                <a:solidFill>
                  <a:schemeClr val="accent2"/>
                </a:solidFill>
                <a:latin typeface="Constantia" panose="02030602050306030303" pitchFamily="18" charset="0"/>
                <a:ea typeface="MS PGothic" panose="020B0600070205080204" pitchFamily="34" charset="-128"/>
              </a:rPr>
              <a:t>of Cluster and </a:t>
            </a:r>
            <a:r>
              <a:rPr lang="hu-HU" altLang="hu-HU" sz="2000" dirty="0" err="1" smtClean="0">
                <a:solidFill>
                  <a:schemeClr val="accent2"/>
                </a:solidFill>
                <a:latin typeface="Constantia" panose="02030602050306030303" pitchFamily="18" charset="0"/>
                <a:ea typeface="MS PGothic" panose="020B0600070205080204" pitchFamily="34" charset="-128"/>
              </a:rPr>
              <a:t>Economic</a:t>
            </a:r>
            <a:r>
              <a:rPr lang="hu-HU" altLang="hu-HU" sz="2000" dirty="0" smtClean="0">
                <a:solidFill>
                  <a:schemeClr val="accent2"/>
                </a:solidFill>
                <a:latin typeface="Constantia" panose="02030602050306030303" pitchFamily="18" charset="0"/>
                <a:ea typeface="MS PGothic" panose="020B0600070205080204" pitchFamily="34" charset="-128"/>
              </a:rPr>
              <a:t> </a:t>
            </a:r>
            <a:r>
              <a:rPr lang="hu-HU" altLang="hu-HU" sz="2000" dirty="0" err="1" smtClean="0">
                <a:solidFill>
                  <a:schemeClr val="accent2"/>
                </a:solidFill>
                <a:latin typeface="Constantia" panose="02030602050306030303" pitchFamily="18" charset="0"/>
                <a:ea typeface="MS PGothic" panose="020B0600070205080204" pitchFamily="34" charset="-128"/>
              </a:rPr>
              <a:t>Development</a:t>
            </a:r>
            <a:endParaRPr lang="en-US" altLang="hu-HU" sz="2000" dirty="0" smtClean="0">
              <a:solidFill>
                <a:schemeClr val="accent2"/>
              </a:solidFill>
              <a:latin typeface="Constantia" panose="02030602050306030303" pitchFamily="18" charset="0"/>
              <a:ea typeface="MS PGothic" panose="020B0600070205080204" pitchFamily="34" charset="-128"/>
            </a:endParaRPr>
          </a:p>
          <a:p>
            <a:pPr algn="ctr"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endParaRPr lang="en-US" altLang="hu-HU" sz="1800" dirty="0" smtClean="0">
              <a:solidFill>
                <a:schemeClr val="accent2"/>
              </a:solidFill>
              <a:latin typeface="Constantia" panose="02030602050306030303" pitchFamily="18" charset="0"/>
              <a:ea typeface="MS PGothic" panose="020B0600070205080204" pitchFamily="34" charset="-128"/>
            </a:endParaRPr>
          </a:p>
          <a:p>
            <a:pPr algn="ctr"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hu-HU" altLang="hu-HU" sz="1800" dirty="0" err="1" smtClean="0">
                <a:solidFill>
                  <a:schemeClr val="accent2"/>
                </a:solidFill>
                <a:latin typeface="Constantia" panose="02030602050306030303" pitchFamily="18" charset="0"/>
                <a:ea typeface="MS PGothic" panose="020B0600070205080204" pitchFamily="34" charset="-128"/>
              </a:rPr>
              <a:t>West-Pannon</a:t>
            </a:r>
            <a:r>
              <a:rPr lang="hu-HU" altLang="hu-HU" sz="1800" dirty="0" smtClean="0">
                <a:solidFill>
                  <a:schemeClr val="accent2"/>
                </a:solidFill>
                <a:latin typeface="Constantia" panose="02030602050306030303" pitchFamily="18" charset="0"/>
                <a:ea typeface="MS PGothic" panose="020B0600070205080204" pitchFamily="34" charset="-128"/>
              </a:rPr>
              <a:t> Nonprofit </a:t>
            </a:r>
            <a:r>
              <a:rPr lang="hu-HU" altLang="hu-HU" sz="1800" dirty="0" err="1" smtClean="0">
                <a:solidFill>
                  <a:schemeClr val="accent2"/>
                </a:solidFill>
                <a:latin typeface="Constantia" panose="02030602050306030303" pitchFamily="18" charset="0"/>
                <a:ea typeface="MS PGothic" panose="020B0600070205080204" pitchFamily="34" charset="-128"/>
              </a:rPr>
              <a:t>Ltd</a:t>
            </a:r>
            <a:endParaRPr lang="en-US" altLang="hu-HU" sz="1800" dirty="0" smtClean="0">
              <a:solidFill>
                <a:schemeClr val="accent2"/>
              </a:solidFill>
              <a:latin typeface="Constantia" panose="02030602050306030303" pitchFamily="18" charset="0"/>
              <a:ea typeface="MS PGothic" panose="020B0600070205080204" pitchFamily="34" charset="-12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2250" y="2852738"/>
            <a:ext cx="88122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altLang="hu-HU" sz="2400" b="1" dirty="0" smtClean="0">
                <a:solidFill>
                  <a:schemeClr val="accent2"/>
                </a:solidFill>
                <a:latin typeface="Constantia" pitchFamily="18" charset="0"/>
                <a:ea typeface="MS PGothic" pitchFamily="34" charset="-128"/>
                <a:cs typeface="+mn-cs"/>
              </a:rPr>
              <a:t>THE </a:t>
            </a:r>
            <a:r>
              <a:rPr lang="hu-HU" altLang="hu-HU" sz="2400" b="1" dirty="0" err="1" smtClean="0">
                <a:solidFill>
                  <a:schemeClr val="accent2"/>
                </a:solidFill>
                <a:latin typeface="Constantia" pitchFamily="18" charset="0"/>
                <a:ea typeface="MS PGothic" pitchFamily="34" charset="-128"/>
                <a:cs typeface="+mn-cs"/>
              </a:rPr>
              <a:t>centrope</a:t>
            </a:r>
            <a:r>
              <a:rPr lang="hu-HU" altLang="hu-HU" sz="2400" b="1" dirty="0" smtClean="0">
                <a:solidFill>
                  <a:schemeClr val="accent2"/>
                </a:solidFill>
                <a:latin typeface="Constantia" pitchFamily="18" charset="0"/>
                <a:ea typeface="MS PGothic" pitchFamily="34" charset="-128"/>
                <a:cs typeface="+mn-cs"/>
              </a:rPr>
              <a:t> </a:t>
            </a:r>
            <a:r>
              <a:rPr lang="hu-HU" altLang="hu-HU" sz="2400" b="1" dirty="0" err="1" smtClean="0">
                <a:solidFill>
                  <a:schemeClr val="accent2"/>
                </a:solidFill>
                <a:latin typeface="Constantia" pitchFamily="18" charset="0"/>
                <a:ea typeface="MS PGothic" pitchFamily="34" charset="-128"/>
                <a:cs typeface="+mn-cs"/>
              </a:rPr>
              <a:t>region</a:t>
            </a:r>
            <a:endParaRPr lang="en-US" altLang="hu-HU" sz="2400" b="1" dirty="0">
              <a:solidFill>
                <a:schemeClr val="accent2"/>
              </a:solidFill>
              <a:latin typeface="Constantia" pitchFamily="18" charset="0"/>
              <a:ea typeface="MS PGothic" pitchFamily="34" charset="-128"/>
              <a:cs typeface="+mn-cs"/>
            </a:endParaRPr>
          </a:p>
        </p:txBody>
      </p:sp>
      <p:pic>
        <p:nvPicPr>
          <p:cNvPr id="23557" name="Kép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4508500"/>
            <a:ext cx="21732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Kép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8913"/>
            <a:ext cx="25923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15888"/>
            <a:ext cx="25304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868863"/>
            <a:ext cx="3095625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228600"/>
            <a:ext cx="6851650" cy="990600"/>
          </a:xfrm>
        </p:spPr>
        <p:txBody>
          <a:bodyPr/>
          <a:lstStyle/>
          <a:p>
            <a:pPr>
              <a:defRPr/>
            </a:pPr>
            <a:r>
              <a:rPr lang="hu-HU" sz="3200" dirty="0" err="1" smtClean="0">
                <a:solidFill>
                  <a:schemeClr val="bg2"/>
                </a:solidFill>
                <a:latin typeface="Constantia" pitchFamily="18" charset="0"/>
                <a:ea typeface="MS PGothic" pitchFamily="34" charset="-128"/>
                <a:cs typeface="+mn-cs"/>
              </a:rPr>
              <a:t>Region</a:t>
            </a:r>
            <a:endParaRPr lang="en-US" sz="3200" dirty="0">
              <a:solidFill>
                <a:schemeClr val="bg2"/>
              </a:solidFill>
              <a:latin typeface="Constant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323851" y="1700213"/>
            <a:ext cx="4536182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indent="-228600" eaLnBrk="0" hangingPunct="0">
              <a:spcBef>
                <a:spcPts val="400"/>
              </a:spcBef>
              <a:buClr>
                <a:srgbClr val="6B9F25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indent="-228600" eaLnBrk="0" hangingPunct="0">
              <a:spcBef>
                <a:spcPts val="400"/>
              </a:spcBef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countries</a:t>
            </a:r>
            <a:r>
              <a:rPr lang="hu-HU" altLang="en-US" sz="1400" dirty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– 7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regions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7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cities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lvl="1"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Austria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(Burgenland</a:t>
            </a:r>
            <a:r>
              <a:rPr lang="hu-HU" altLang="en-US" sz="1100" dirty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hu-HU" altLang="en-US" sz="1100" dirty="0" err="1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Lower-Austria</a:t>
            </a:r>
            <a:r>
              <a:rPr lang="hu-HU" altLang="en-US" sz="1100" dirty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hu-HU" altLang="en-US" sz="1100" dirty="0" err="1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Vienna</a:t>
            </a:r>
            <a:r>
              <a:rPr lang="hu-HU" altLang="en-US" sz="1100" dirty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lvl="1"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Czechia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(South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Moravian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Region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Brno)</a:t>
            </a:r>
          </a:p>
          <a:p>
            <a:pPr lvl="1"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Hungary (Győr-Moson-Sopron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county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Vas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County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Győr, Sopron, Szombathely)</a:t>
            </a:r>
          </a:p>
          <a:p>
            <a:pPr lvl="1"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Slovakia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(Bratislava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region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Trnava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region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Bratislava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Trnava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sp>
        <p:nvSpPr>
          <p:cNvPr id="24580" name="Szövegdoboz 4"/>
          <p:cNvSpPr txBox="1">
            <a:spLocks noChangeArrowheads="1"/>
          </p:cNvSpPr>
          <p:nvPr/>
        </p:nvSpPr>
        <p:spPr bwMode="auto">
          <a:xfrm>
            <a:off x="8604250" y="6308725"/>
            <a:ext cx="360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9F25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2E8053B-2053-4CE5-AB4C-7B9A1A7B625F}" type="slidenum">
              <a:rPr lang="en-US" altLang="en-US" sz="1600">
                <a:solidFill>
                  <a:schemeClr val="bg2"/>
                </a:solidFill>
                <a:latin typeface="Constantia" panose="02030602050306030303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600">
              <a:solidFill>
                <a:schemeClr val="bg2"/>
              </a:solidFill>
              <a:latin typeface="Constantia" panose="02030602050306030303" pitchFamily="18" charset="0"/>
            </a:endParaRPr>
          </a:p>
        </p:txBody>
      </p:sp>
      <p:pic>
        <p:nvPicPr>
          <p:cNvPr id="24581" name="Kép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516563"/>
            <a:ext cx="204152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-12700"/>
            <a:ext cx="227806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05488"/>
            <a:ext cx="309721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1412875"/>
            <a:ext cx="42799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228600"/>
            <a:ext cx="6851650" cy="990600"/>
          </a:xfrm>
        </p:spPr>
        <p:txBody>
          <a:bodyPr/>
          <a:lstStyle/>
          <a:p>
            <a:pPr>
              <a:defRPr/>
            </a:pPr>
            <a:r>
              <a:rPr lang="hu-HU" sz="3200" dirty="0" err="1" smtClean="0">
                <a:solidFill>
                  <a:schemeClr val="bg2"/>
                </a:solidFill>
                <a:latin typeface="Constantia" pitchFamily="18" charset="0"/>
                <a:ea typeface="MS PGothic" pitchFamily="34" charset="-128"/>
                <a:cs typeface="+mn-cs"/>
              </a:rPr>
              <a:t>Facts</a:t>
            </a:r>
            <a:endParaRPr lang="en-US" sz="3200" dirty="0">
              <a:solidFill>
                <a:schemeClr val="bg2"/>
              </a:solidFill>
              <a:latin typeface="Constant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323850" y="1700213"/>
            <a:ext cx="4504681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indent="-228600" eaLnBrk="0" hangingPunct="0">
              <a:spcBef>
                <a:spcPts val="400"/>
              </a:spcBef>
              <a:buClr>
                <a:srgbClr val="6B9F25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indent="-228600" eaLnBrk="0" hangingPunct="0">
              <a:spcBef>
                <a:spcPts val="400"/>
              </a:spcBef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~7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million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people</a:t>
            </a:r>
            <a:endParaRPr lang="hu-HU" altLang="en-US" sz="14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~210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billion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EUR GDP</a:t>
            </a: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10 000+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monuments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heritage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sites</a:t>
            </a:r>
            <a:endParaRPr lang="hu-HU" altLang="en-US" sz="14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Dynamic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development</a:t>
            </a:r>
            <a:endParaRPr lang="hu-HU" altLang="en-US" sz="14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High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quality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of life</a:t>
            </a: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Macroregional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centre of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gravity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industry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innovation,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heritage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culture</a:t>
            </a:r>
            <a:endParaRPr lang="hu-HU" altLang="en-US" sz="14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endParaRPr lang="hu-HU" altLang="en-US" sz="1400" dirty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Long and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complicated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common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history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two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sides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of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Iron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Curtain</a:t>
            </a:r>
            <a:endParaRPr lang="hu-HU" altLang="en-US" sz="14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endParaRPr lang="hu-HU" altLang="en-US" sz="14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endParaRPr lang="en-US" altLang="en-US" sz="1400" dirty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endParaRPr lang="en-US" altLang="en-US" sz="1400" dirty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endParaRPr lang="en-US" altLang="en-US" sz="1400" dirty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endParaRPr lang="en-US" altLang="en-US" sz="1000" dirty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604" name="Szövegdoboz 4"/>
          <p:cNvSpPr txBox="1">
            <a:spLocks noChangeArrowheads="1"/>
          </p:cNvSpPr>
          <p:nvPr/>
        </p:nvSpPr>
        <p:spPr bwMode="auto">
          <a:xfrm>
            <a:off x="8604250" y="6308725"/>
            <a:ext cx="360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9F25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F1033B9-3583-41F0-B3A4-D32B94E43BC6}" type="slidenum">
              <a:rPr lang="en-US" altLang="en-US" sz="1600">
                <a:solidFill>
                  <a:schemeClr val="bg2"/>
                </a:solidFill>
                <a:latin typeface="Constantia" panose="02030602050306030303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600">
              <a:solidFill>
                <a:schemeClr val="bg2"/>
              </a:solidFill>
              <a:latin typeface="Constantia" panose="02030602050306030303" pitchFamily="18" charset="0"/>
            </a:endParaRPr>
          </a:p>
        </p:txBody>
      </p:sp>
      <p:pic>
        <p:nvPicPr>
          <p:cNvPr id="25606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-12700"/>
            <a:ext cx="227806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05488"/>
            <a:ext cx="309721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http://ec.europa.eu/eurostat/statistics-explained/images/d/da/Gross_domestic_product_%28GDP%29_per_inhabitant_in_purchasing_power_standard_%28PPS%29_in_relation_to_the_EU-28_average%2C_by_NUTS_2_regions%2C_2014_%28%C2%B9%29_%28%25_of_the_EU-28_average%2C_EU-28_%3D_100%29_RYB20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93" y="1580870"/>
            <a:ext cx="3754140" cy="509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Kép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516563"/>
            <a:ext cx="204152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228600"/>
            <a:ext cx="6851650" cy="990600"/>
          </a:xfrm>
        </p:spPr>
        <p:txBody>
          <a:bodyPr/>
          <a:lstStyle/>
          <a:p>
            <a:pPr>
              <a:defRPr/>
            </a:pPr>
            <a:r>
              <a:rPr lang="hu-HU" sz="3200" dirty="0" err="1" smtClean="0">
                <a:solidFill>
                  <a:schemeClr val="bg2"/>
                </a:solidFill>
                <a:latin typeface="Constantia" pitchFamily="18" charset="0"/>
                <a:ea typeface="MS PGothic" pitchFamily="34" charset="-128"/>
                <a:cs typeface="+mn-cs"/>
              </a:rPr>
              <a:t>History</a:t>
            </a:r>
            <a:endParaRPr lang="en-US" sz="3200" dirty="0">
              <a:solidFill>
                <a:schemeClr val="bg2"/>
              </a:solidFill>
              <a:latin typeface="Constant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323851" y="1700213"/>
            <a:ext cx="4319588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indent="-228600" eaLnBrk="0" hangingPunct="0">
              <a:spcBef>
                <a:spcPts val="400"/>
              </a:spcBef>
              <a:buClr>
                <a:srgbClr val="6B9F25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indent="-228600" eaLnBrk="0" hangingPunct="0">
              <a:spcBef>
                <a:spcPts val="400"/>
              </a:spcBef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2003 –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Kittsee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Declaration</a:t>
            </a:r>
            <a:endParaRPr lang="hu-HU" altLang="en-US" sz="14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2004-2006 – CENTROPE project</a:t>
            </a:r>
          </a:p>
          <a:p>
            <a:pPr lvl="1"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CentropeMAP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CentropeSTATISTICS</a:t>
            </a:r>
            <a:endParaRPr lang="hu-HU" altLang="en-US" sz="11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Wide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scope</a:t>
            </a:r>
            <a:r>
              <a:rPr lang="hu-HU" altLang="en-US" sz="1100" dirty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cooperation</a:t>
            </a:r>
            <a:endParaRPr lang="hu-HU" altLang="en-US" sz="11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2007-2008 –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Lean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Years</a:t>
            </a:r>
            <a:endParaRPr lang="hu-HU" altLang="en-US" sz="14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2009-2012 –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Centrope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Capacity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project</a:t>
            </a:r>
          </a:p>
          <a:p>
            <a:pPr lvl="1"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Multiregional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political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 management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consortia</a:t>
            </a:r>
            <a:endParaRPr lang="hu-HU" altLang="en-US" sz="11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Dedicated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presence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all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regions</a:t>
            </a:r>
            <a:endParaRPr lang="hu-HU" altLang="en-US" sz="11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More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focused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cooperation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areas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lvl="2"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8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Knowledge</a:t>
            </a:r>
            <a:r>
              <a:rPr lang="hu-HU" altLang="en-US" sz="8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8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region</a:t>
            </a:r>
            <a:r>
              <a:rPr lang="hu-HU" altLang="en-US" sz="8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– innovation</a:t>
            </a:r>
          </a:p>
          <a:p>
            <a:pPr lvl="2"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8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Human Capital – </a:t>
            </a:r>
            <a:r>
              <a:rPr lang="hu-HU" altLang="en-US" sz="8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higher</a:t>
            </a:r>
            <a:r>
              <a:rPr lang="hu-HU" altLang="en-US" sz="8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8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educatuon</a:t>
            </a:r>
            <a:r>
              <a:rPr lang="hu-HU" altLang="en-US" sz="8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hu-HU" altLang="en-US" sz="8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workforce</a:t>
            </a:r>
            <a:r>
              <a:rPr lang="hu-HU" altLang="en-US" sz="8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8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migration</a:t>
            </a:r>
            <a:endParaRPr lang="hu-HU" altLang="en-US" sz="8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8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Spatial</a:t>
            </a:r>
            <a:r>
              <a:rPr lang="hu-HU" altLang="en-US" sz="8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8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Integration</a:t>
            </a:r>
            <a:r>
              <a:rPr lang="hu-HU" altLang="en-US" sz="8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hu-HU" altLang="en-US" sz="8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Transport</a:t>
            </a:r>
            <a:r>
              <a:rPr lang="hu-HU" altLang="en-US" sz="8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hu-HU" altLang="en-US" sz="8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strategic</a:t>
            </a:r>
            <a:r>
              <a:rPr lang="hu-HU" altLang="en-US" sz="8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8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planning</a:t>
            </a:r>
            <a:endParaRPr lang="hu-HU" altLang="en-US" sz="8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8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Culture</a:t>
            </a:r>
            <a:r>
              <a:rPr lang="hu-HU" altLang="en-US" sz="8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hu-HU" altLang="en-US" sz="8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tourism</a:t>
            </a:r>
            <a:endParaRPr lang="hu-HU" altLang="en-US" sz="8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Tangible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results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balanced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participation</a:t>
            </a:r>
            <a:endParaRPr lang="hu-HU" altLang="en-US" sz="11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2013- -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Rotated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presidency</a:t>
            </a:r>
            <a:endParaRPr lang="en-US" altLang="en-US" sz="1100" dirty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Maintained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structures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+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Annual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flagships</a:t>
            </a:r>
            <a:endParaRPr lang="en-US" altLang="en-US" sz="1100" dirty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endParaRPr lang="en-US" altLang="en-US" sz="1000" dirty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28" name="Szövegdoboz 4"/>
          <p:cNvSpPr txBox="1">
            <a:spLocks noChangeArrowheads="1"/>
          </p:cNvSpPr>
          <p:nvPr/>
        </p:nvSpPr>
        <p:spPr bwMode="auto">
          <a:xfrm>
            <a:off x="8604250" y="6308725"/>
            <a:ext cx="360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9F25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CAECA69-6DCF-4B58-9DF1-665690176D8C}" type="slidenum">
              <a:rPr lang="en-US" altLang="en-US" sz="1600">
                <a:solidFill>
                  <a:schemeClr val="bg2"/>
                </a:solidFill>
                <a:latin typeface="Constantia" panose="02030602050306030303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600">
              <a:solidFill>
                <a:schemeClr val="bg2"/>
              </a:solidFill>
              <a:latin typeface="Constantia" panose="02030602050306030303" pitchFamily="18" charset="0"/>
            </a:endParaRPr>
          </a:p>
        </p:txBody>
      </p:sp>
      <p:pic>
        <p:nvPicPr>
          <p:cNvPr id="26629" name="Kép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516563"/>
            <a:ext cx="204152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-12700"/>
            <a:ext cx="227806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05488"/>
            <a:ext cx="309721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http://www.burgenland.info/xstorage/Datenbank/Orte/Datensatz_35/Kittsee%20-%20c%20Christian%20Buchmann%20-%20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213"/>
            <a:ext cx="3461918" cy="229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11" descr="http://gyor2017.hu/files/gallery/2013-21/Gy%C5%91r%20V%C3%A1rosh%C3%A1z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505064"/>
            <a:ext cx="2978299" cy="210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05488"/>
            <a:ext cx="309721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228600"/>
            <a:ext cx="6851650" cy="990600"/>
          </a:xfrm>
        </p:spPr>
        <p:txBody>
          <a:bodyPr/>
          <a:lstStyle/>
          <a:p>
            <a:pPr>
              <a:defRPr/>
            </a:pPr>
            <a:r>
              <a:rPr lang="hu-HU" sz="3200" dirty="0" smtClean="0">
                <a:solidFill>
                  <a:schemeClr val="bg2"/>
                </a:solidFill>
                <a:latin typeface="Constantia" pitchFamily="18" charset="0"/>
                <a:ea typeface="MS PGothic" pitchFamily="34" charset="-128"/>
                <a:cs typeface="+mn-cs"/>
              </a:rPr>
              <a:t>2017 – </a:t>
            </a:r>
            <a:r>
              <a:rPr lang="hu-HU" sz="3200" dirty="0" err="1" smtClean="0">
                <a:solidFill>
                  <a:schemeClr val="bg2"/>
                </a:solidFill>
                <a:latin typeface="Constantia" pitchFamily="18" charset="0"/>
                <a:ea typeface="MS PGothic" pitchFamily="34" charset="-128"/>
                <a:cs typeface="+mn-cs"/>
              </a:rPr>
              <a:t>Hungarian</a:t>
            </a:r>
            <a:r>
              <a:rPr lang="hu-HU" sz="3200" dirty="0" smtClean="0">
                <a:solidFill>
                  <a:schemeClr val="bg2"/>
                </a:solidFill>
                <a:latin typeface="Constantia" pitchFamily="18" charset="0"/>
                <a:ea typeface="MS PGothic" pitchFamily="34" charset="-128"/>
                <a:cs typeface="+mn-cs"/>
              </a:rPr>
              <a:t> </a:t>
            </a:r>
            <a:r>
              <a:rPr lang="hu-HU" sz="3200" dirty="0" err="1" smtClean="0">
                <a:solidFill>
                  <a:schemeClr val="bg2"/>
                </a:solidFill>
                <a:latin typeface="Constantia" pitchFamily="18" charset="0"/>
                <a:ea typeface="MS PGothic" pitchFamily="34" charset="-128"/>
                <a:cs typeface="+mn-cs"/>
              </a:rPr>
              <a:t>Presidency</a:t>
            </a:r>
            <a:endParaRPr lang="en-US" sz="3200" dirty="0">
              <a:solidFill>
                <a:schemeClr val="bg2"/>
              </a:solidFill>
              <a:latin typeface="Constant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7651" name="Rectangle 3"/>
          <p:cNvSpPr txBox="1">
            <a:spLocks noChangeArrowheads="1"/>
          </p:cNvSpPr>
          <p:nvPr/>
        </p:nvSpPr>
        <p:spPr bwMode="auto">
          <a:xfrm>
            <a:off x="323851" y="1628800"/>
            <a:ext cx="4896222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indent="-228600" eaLnBrk="0" hangingPunct="0">
              <a:spcBef>
                <a:spcPts val="400"/>
              </a:spcBef>
              <a:buClr>
                <a:srgbClr val="6B9F25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indent="-228600" eaLnBrk="0" hangingPunct="0">
              <a:spcBef>
                <a:spcPts val="400"/>
              </a:spcBef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Cooperation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of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national-regional-local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policy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levels</a:t>
            </a:r>
            <a:endParaRPr lang="hu-HU" altLang="en-US" sz="14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Cooperation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with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EUSDR</a:t>
            </a: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Focus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areas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transport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+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sustainability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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e-mobility</a:t>
            </a:r>
            <a:endParaRPr lang="hu-HU" altLang="en-US" sz="14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Key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university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research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area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in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Győr,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active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in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partner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regions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too</a:t>
            </a:r>
            <a:endParaRPr lang="hu-HU" altLang="en-US" sz="11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Industry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strategic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direction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100" dirty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Audi, VW, Citroen…)</a:t>
            </a:r>
          </a:p>
          <a:p>
            <a:pPr lvl="1"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Smart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City /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Smart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Region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drive</a:t>
            </a:r>
          </a:p>
          <a:p>
            <a:pPr lvl="1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Cooperation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with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Hungarian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E-Mobility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Association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b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and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e-mobility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oriented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Ányos Jedlik Cluster</a:t>
            </a: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Objectives</a:t>
            </a:r>
            <a:endParaRPr lang="hu-HU" altLang="en-US" sz="14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Network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redevelopment</a:t>
            </a:r>
            <a:endParaRPr lang="hu-HU" altLang="en-US" sz="11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Branding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co-branding</a:t>
            </a:r>
            <a:endParaRPr lang="hu-HU" altLang="en-US" sz="11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Visibility</a:t>
            </a:r>
            <a:endParaRPr lang="hu-HU" altLang="en-US" sz="1100" dirty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Cooperative</a:t>
            </a:r>
            <a:r>
              <a:rPr lang="hu-HU" altLang="en-US" sz="11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1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projects</a:t>
            </a:r>
            <a:endParaRPr lang="hu-HU" altLang="en-US" sz="14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28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June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Workshop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on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Cross-border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transport</a:t>
            </a:r>
            <a:endParaRPr lang="hu-HU" altLang="en-US" sz="14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26-27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September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Workshop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on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future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of city/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regional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transport</a:t>
            </a:r>
            <a:endParaRPr lang="hu-HU" altLang="en-US" sz="14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17 November –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Political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Board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meeting,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transfer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of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presidency</a:t>
            </a:r>
            <a:endParaRPr lang="en-US" altLang="en-US" sz="1400" dirty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652" name="Szövegdoboz 4"/>
          <p:cNvSpPr txBox="1">
            <a:spLocks noChangeArrowheads="1"/>
          </p:cNvSpPr>
          <p:nvPr/>
        </p:nvSpPr>
        <p:spPr bwMode="auto">
          <a:xfrm>
            <a:off x="8604250" y="6308725"/>
            <a:ext cx="360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9F25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9539DC4-77E7-4C85-856B-6CF523118051}" type="slidenum">
              <a:rPr lang="en-US" altLang="en-US" sz="1600">
                <a:solidFill>
                  <a:schemeClr val="bg2"/>
                </a:solidFill>
                <a:latin typeface="Constantia" panose="02030602050306030303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600">
              <a:solidFill>
                <a:schemeClr val="bg2"/>
              </a:solidFill>
              <a:latin typeface="Constantia" panose="02030602050306030303" pitchFamily="18" charset="0"/>
            </a:endParaRPr>
          </a:p>
        </p:txBody>
      </p:sp>
      <p:pic>
        <p:nvPicPr>
          <p:cNvPr id="27653" name="Kép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516563"/>
            <a:ext cx="204152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-12700"/>
            <a:ext cx="227806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73269011"/>
              </p:ext>
            </p:extLst>
          </p:nvPr>
        </p:nvGraphicFramePr>
        <p:xfrm>
          <a:off x="3108176" y="1757635"/>
          <a:ext cx="6792416" cy="491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228600"/>
            <a:ext cx="6851650" cy="990600"/>
          </a:xfrm>
        </p:spPr>
        <p:txBody>
          <a:bodyPr/>
          <a:lstStyle/>
          <a:p>
            <a:pPr>
              <a:defRPr/>
            </a:pPr>
            <a:r>
              <a:rPr lang="hu-HU" sz="3200" dirty="0" err="1" smtClean="0">
                <a:solidFill>
                  <a:schemeClr val="bg2"/>
                </a:solidFill>
                <a:latin typeface="Constantia" pitchFamily="18" charset="0"/>
                <a:ea typeface="MS PGothic" pitchFamily="34" charset="-128"/>
                <a:cs typeface="+mn-cs"/>
              </a:rPr>
              <a:t>Benefits</a:t>
            </a:r>
            <a:endParaRPr lang="en-US" sz="3200" dirty="0">
              <a:solidFill>
                <a:schemeClr val="bg2"/>
              </a:solidFill>
              <a:latin typeface="Constant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8675" name="Rectangle 3"/>
          <p:cNvSpPr txBox="1">
            <a:spLocks noChangeArrowheads="1"/>
          </p:cNvSpPr>
          <p:nvPr/>
        </p:nvSpPr>
        <p:spPr bwMode="auto">
          <a:xfrm>
            <a:off x="323850" y="1700213"/>
            <a:ext cx="8640763" cy="23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indent="-228600" eaLnBrk="0" hangingPunct="0">
              <a:spcBef>
                <a:spcPts val="400"/>
              </a:spcBef>
              <a:buClr>
                <a:srgbClr val="6B9F25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indent="-228600" eaLnBrk="0" hangingPunct="0">
              <a:spcBef>
                <a:spcPts val="400"/>
              </a:spcBef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Economic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gravity</a:t>
            </a:r>
            <a:endParaRPr lang="hu-HU" altLang="en-US" sz="14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Opportunities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joint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branding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cross-border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attraction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development</a:t>
            </a:r>
            <a:endParaRPr lang="hu-HU" altLang="en-US" sz="14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Seamless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transport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infrastructure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/service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linkages</a:t>
            </a:r>
            <a:endParaRPr lang="hu-HU" altLang="en-US" sz="14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Shared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professional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network</a:t>
            </a:r>
            <a:endParaRPr lang="hu-HU" altLang="en-US" sz="1400" dirty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Policy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coordination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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representation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up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and down</a:t>
            </a: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European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good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practice</a:t>
            </a:r>
            <a:endParaRPr lang="hu-HU" altLang="en-US" sz="14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  <a:sym typeface="Wingdings" panose="05000000000000000000" pitchFamily="2" charset="2"/>
            </a:endParaRPr>
          </a:p>
          <a:p>
            <a:pPr algn="just" eaLnBrk="1" hangingPunct="1">
              <a:buFont typeface="Tw Cen MT" panose="020B0602020104020603" pitchFamily="34" charset="-18"/>
              <a:buAutoNum type="romanUcPeriod"/>
            </a:pP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Controlled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joint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development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of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bipolar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Vienna-Bratislava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metropolitan</a:t>
            </a:r>
            <a:r>
              <a:rPr lang="hu-HU" altLang="en-US" sz="1400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1400" dirty="0" err="1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area</a:t>
            </a:r>
            <a:endParaRPr lang="hu-HU" altLang="en-US" sz="1400" dirty="0" smtClean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sp>
        <p:nvSpPr>
          <p:cNvPr id="28676" name="Szövegdoboz 4"/>
          <p:cNvSpPr txBox="1">
            <a:spLocks noChangeArrowheads="1"/>
          </p:cNvSpPr>
          <p:nvPr/>
        </p:nvSpPr>
        <p:spPr bwMode="auto">
          <a:xfrm>
            <a:off x="8604250" y="6308725"/>
            <a:ext cx="360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9F25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407ABE5-D8B8-4FA5-B25C-F924D3B83D8F}" type="slidenum">
              <a:rPr lang="en-US" altLang="en-US" sz="1600">
                <a:solidFill>
                  <a:schemeClr val="bg2"/>
                </a:solidFill>
                <a:latin typeface="Constantia" panose="02030602050306030303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600">
              <a:solidFill>
                <a:schemeClr val="bg2"/>
              </a:solidFill>
              <a:latin typeface="Constantia" panose="02030602050306030303" pitchFamily="18" charset="0"/>
            </a:endParaRPr>
          </a:p>
        </p:txBody>
      </p:sp>
      <p:pic>
        <p:nvPicPr>
          <p:cNvPr id="28677" name="Kép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516563"/>
            <a:ext cx="204152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-12700"/>
            <a:ext cx="227806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05488"/>
            <a:ext cx="309721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BriefpapierLogo_mitWebadres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02" y="4486077"/>
            <a:ext cx="3086196" cy="96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283968" y="2349500"/>
            <a:ext cx="4270375" cy="2860675"/>
          </a:xfrm>
        </p:spPr>
        <p:txBody>
          <a:bodyPr/>
          <a:lstStyle/>
          <a:p>
            <a:pPr algn="ctr" eaLnBrk="1" hangingPunct="1"/>
            <a:r>
              <a:rPr lang="hu-HU" altLang="hu-HU" dirty="0" smtClean="0">
                <a:solidFill>
                  <a:schemeClr val="accent1"/>
                </a:solidFill>
                <a:latin typeface="Constantia" panose="02030602050306030303" pitchFamily="18" charset="0"/>
                <a:ea typeface="MS PGothic" panose="020B0600070205080204" pitchFamily="34" charset="-128"/>
              </a:rPr>
              <a:t/>
            </a:r>
            <a:br>
              <a:rPr lang="hu-HU" altLang="hu-HU" dirty="0" smtClean="0">
                <a:solidFill>
                  <a:schemeClr val="accent1"/>
                </a:solidFill>
                <a:latin typeface="Constantia" panose="02030602050306030303" pitchFamily="18" charset="0"/>
                <a:ea typeface="MS PGothic" panose="020B0600070205080204" pitchFamily="34" charset="-128"/>
              </a:rPr>
            </a:br>
            <a:r>
              <a:rPr lang="en-US" altLang="hu-HU" dirty="0" smtClean="0">
                <a:solidFill>
                  <a:schemeClr val="accent1"/>
                </a:solidFill>
                <a:latin typeface="Constantia" panose="02030602050306030303" pitchFamily="18" charset="0"/>
                <a:ea typeface="MS PGothic" panose="020B0600070205080204" pitchFamily="34" charset="-128"/>
              </a:rPr>
              <a:t>Thank you for your attention!</a:t>
            </a:r>
            <a:br>
              <a:rPr lang="en-US" altLang="hu-HU" dirty="0" smtClean="0">
                <a:solidFill>
                  <a:schemeClr val="accent1"/>
                </a:solidFill>
                <a:latin typeface="Constantia" panose="02030602050306030303" pitchFamily="18" charset="0"/>
                <a:ea typeface="MS PGothic" panose="020B0600070205080204" pitchFamily="34" charset="-128"/>
              </a:rPr>
            </a:br>
            <a:endParaRPr lang="en-US" altLang="hu-HU" dirty="0" smtClean="0">
              <a:solidFill>
                <a:schemeClr val="accent1"/>
              </a:solidFill>
              <a:latin typeface="Constantia" panose="02030602050306030303" pitchFamily="18" charset="0"/>
              <a:ea typeface="MS PGothic" panose="020B0600070205080204" pitchFamily="34" charset="-128"/>
            </a:endParaRPr>
          </a:p>
        </p:txBody>
      </p:sp>
      <p:sp>
        <p:nvSpPr>
          <p:cNvPr id="29699" name="Szövegdoboz 1"/>
          <p:cNvSpPr txBox="1">
            <a:spLocks noChangeArrowheads="1"/>
          </p:cNvSpPr>
          <p:nvPr/>
        </p:nvSpPr>
        <p:spPr bwMode="auto">
          <a:xfrm>
            <a:off x="250825" y="3179673"/>
            <a:ext cx="4032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9F25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26B0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err="1" smtClean="0">
                <a:solidFill>
                  <a:schemeClr val="accent1"/>
                </a:solidFill>
                <a:latin typeface="Constantia" panose="02030602050306030303" pitchFamily="18" charset="0"/>
                <a:hlinkClick r:id="rId3"/>
              </a:rPr>
              <a:t>www.westpannon.hu</a:t>
            </a:r>
            <a:endParaRPr lang="hu-HU" altLang="hu-HU" sz="1800" dirty="0" smtClean="0">
              <a:solidFill>
                <a:schemeClr val="accent1"/>
              </a:solidFill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err="1" smtClean="0">
                <a:solidFill>
                  <a:schemeClr val="accent1"/>
                </a:solidFill>
                <a:latin typeface="Constantia" panose="02030602050306030303" pitchFamily="18" charset="0"/>
                <a:hlinkClick r:id="rId4"/>
              </a:rPr>
              <a:t>www.centrope.com</a:t>
            </a:r>
            <a:endParaRPr lang="en-US" altLang="hu-HU" sz="1800" dirty="0">
              <a:solidFill>
                <a:schemeClr val="accent1"/>
              </a:solidFill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err="1" smtClean="0">
                <a:solidFill>
                  <a:schemeClr val="accent1"/>
                </a:solidFill>
                <a:latin typeface="Constantia" panose="02030602050306030303" pitchFamily="18" charset="0"/>
                <a:hlinkClick r:id="rId5"/>
              </a:rPr>
              <a:t>gal.kormendy</a:t>
            </a:r>
            <a:r>
              <a:rPr lang="hu-HU" altLang="hu-HU" sz="1800" dirty="0" smtClean="0">
                <a:solidFill>
                  <a:schemeClr val="accent1"/>
                </a:solidFill>
                <a:latin typeface="Constantia" panose="02030602050306030303" pitchFamily="18" charset="0"/>
                <a:hlinkClick r:id="rId5"/>
              </a:rPr>
              <a:t>@</a:t>
            </a:r>
            <a:r>
              <a:rPr lang="hu-HU" altLang="hu-HU" sz="1800" dirty="0" err="1" smtClean="0">
                <a:solidFill>
                  <a:schemeClr val="accent1"/>
                </a:solidFill>
                <a:latin typeface="Constantia" panose="02030602050306030303" pitchFamily="18" charset="0"/>
                <a:hlinkClick r:id="rId5"/>
              </a:rPr>
              <a:t>westpannon.hu</a:t>
            </a:r>
            <a:r>
              <a:rPr lang="hu-HU" altLang="hu-HU" sz="1800" dirty="0" smtClean="0">
                <a:solidFill>
                  <a:schemeClr val="accent1"/>
                </a:solidFill>
                <a:latin typeface="Constantia" panose="02030602050306030303" pitchFamily="18" charset="0"/>
              </a:rPr>
              <a:t> </a:t>
            </a:r>
            <a:endParaRPr lang="en-US" altLang="hu-HU" sz="1800" dirty="0">
              <a:solidFill>
                <a:schemeClr val="accent1"/>
              </a:solidFill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hu-HU" sz="1800" dirty="0">
              <a:latin typeface="Arial" panose="020B0604020202020204" pitchFamily="34" charset="0"/>
            </a:endParaRPr>
          </a:p>
        </p:txBody>
      </p:sp>
      <p:pic>
        <p:nvPicPr>
          <p:cNvPr id="29700" name="Kép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157788"/>
            <a:ext cx="2690812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Kép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4450"/>
            <a:ext cx="202565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05488"/>
            <a:ext cx="309721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külüg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külüg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dián">
  <a:themeElements>
    <a:clrScheme name="Egyéni 12. séma">
      <a:dk1>
        <a:sysClr val="windowText" lastClr="000000"/>
      </a:dk1>
      <a:lt1>
        <a:srgbClr val="FFFFFF"/>
      </a:lt1>
      <a:dk2>
        <a:srgbClr val="FFFFFF"/>
      </a:dk2>
      <a:lt2>
        <a:srgbClr val="1B587C"/>
      </a:lt2>
      <a:accent1>
        <a:srgbClr val="1B587C"/>
      </a:accent1>
      <a:accent2>
        <a:srgbClr val="4E8542"/>
      </a:accent2>
      <a:accent3>
        <a:srgbClr val="6B9F25"/>
      </a:accent3>
      <a:accent4>
        <a:srgbClr val="B26B0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gyéni 12. séma">
    <a:dk1>
      <a:sysClr val="windowText" lastClr="000000"/>
    </a:dk1>
    <a:lt1>
      <a:srgbClr val="FFFFFF"/>
    </a:lt1>
    <a:dk2>
      <a:srgbClr val="FFFFFF"/>
    </a:dk2>
    <a:lt2>
      <a:srgbClr val="1B587C"/>
    </a:lt2>
    <a:accent1>
      <a:srgbClr val="1B587C"/>
    </a:accent1>
    <a:accent2>
      <a:srgbClr val="4E8542"/>
    </a:accent2>
    <a:accent3>
      <a:srgbClr val="6B9F25"/>
    </a:accent3>
    <a:accent4>
      <a:srgbClr val="B26B0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11825</TotalTime>
  <Words>319</Words>
  <Application>Microsoft Office PowerPoint</Application>
  <PresentationFormat>Diavetítés a képernyőre (4:3 oldalarány)</PresentationFormat>
  <Paragraphs>87</Paragraphs>
  <Slides>7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5</vt:i4>
      </vt:variant>
      <vt:variant>
        <vt:lpstr>Diacímek</vt:lpstr>
      </vt:variant>
      <vt:variant>
        <vt:i4>7</vt:i4>
      </vt:variant>
    </vt:vector>
  </HeadingPairs>
  <TitlesOfParts>
    <vt:vector size="21" baseType="lpstr">
      <vt:lpstr>Arial</vt:lpstr>
      <vt:lpstr>MS PGothic</vt:lpstr>
      <vt:lpstr>Calibri</vt:lpstr>
      <vt:lpstr>Tw Cen MT</vt:lpstr>
      <vt:lpstr>Wingdings</vt:lpstr>
      <vt:lpstr>Wingdings 2</vt:lpstr>
      <vt:lpstr>Times New Roman</vt:lpstr>
      <vt:lpstr>Constantia</vt:lpstr>
      <vt:lpstr>Arial Unicode MS</vt:lpstr>
      <vt:lpstr>külügy</vt:lpstr>
      <vt:lpstr>Beloldalak</vt:lpstr>
      <vt:lpstr>1_külügy</vt:lpstr>
      <vt:lpstr>1_Beloldalak</vt:lpstr>
      <vt:lpstr>Medián</vt:lpstr>
      <vt:lpstr>14th SG MEETING OF PA2  INSTITUTE FOR FOREIGN AFFAIRS AND TRADE Budapest, 13 July 2017</vt:lpstr>
      <vt:lpstr>Region</vt:lpstr>
      <vt:lpstr>Facts</vt:lpstr>
      <vt:lpstr>History</vt:lpstr>
      <vt:lpstr>2017 – Hungarian Presidency</vt:lpstr>
      <vt:lpstr>Benefits</vt:lpstr>
      <vt:lpstr> Thank you for your attention! 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István</dc:creator>
  <cp:lastModifiedBy>user23</cp:lastModifiedBy>
  <cp:revision>195</cp:revision>
  <cp:lastPrinted>2014-10-29T08:36:56Z</cp:lastPrinted>
  <dcterms:created xsi:type="dcterms:W3CDTF">2011-03-04T10:16:31Z</dcterms:created>
  <dcterms:modified xsi:type="dcterms:W3CDTF">2017-07-13T12:35:00Z</dcterms:modified>
</cp:coreProperties>
</file>