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3"/>
  </p:notesMasterIdLst>
  <p:handoutMasterIdLst>
    <p:handoutMasterId r:id="rId14"/>
  </p:handoutMasterIdLst>
  <p:sldIdLst>
    <p:sldId id="256" r:id="rId2"/>
    <p:sldId id="257" r:id="rId3"/>
    <p:sldId id="260" r:id="rId4"/>
    <p:sldId id="258" r:id="rId5"/>
    <p:sldId id="259" r:id="rId6"/>
    <p:sldId id="261" r:id="rId7"/>
    <p:sldId id="263" r:id="rId8"/>
    <p:sldId id="264" r:id="rId9"/>
    <p:sldId id="262" r:id="rId10"/>
    <p:sldId id="265" r:id="rId11"/>
    <p:sldId id="266" r:id="rId12"/>
  </p:sldIdLst>
  <p:sldSz cx="9144000" cy="6858000" type="screen4x3"/>
  <p:notesSz cx="6877050" cy="100028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0055" cy="500142"/>
          </a:xfrm>
          <a:prstGeom prst="rect">
            <a:avLst/>
          </a:prstGeom>
        </p:spPr>
        <p:txBody>
          <a:bodyPr vert="horz" lIns="92855" tIns="46428" rIns="92855" bIns="46428" rtlCol="0"/>
          <a:lstStyle>
            <a:lvl1pPr algn="l">
              <a:defRPr sz="1200"/>
            </a:lvl1pPr>
          </a:lstStyle>
          <a:p>
            <a:endParaRPr lang="hu-HU"/>
          </a:p>
        </p:txBody>
      </p:sp>
      <p:sp>
        <p:nvSpPr>
          <p:cNvPr id="3" name="Dátum helye 2"/>
          <p:cNvSpPr>
            <a:spLocks noGrp="1"/>
          </p:cNvSpPr>
          <p:nvPr>
            <p:ph type="dt" sz="quarter" idx="1"/>
          </p:nvPr>
        </p:nvSpPr>
        <p:spPr>
          <a:xfrm>
            <a:off x="3895404" y="0"/>
            <a:ext cx="2980055" cy="500142"/>
          </a:xfrm>
          <a:prstGeom prst="rect">
            <a:avLst/>
          </a:prstGeom>
        </p:spPr>
        <p:txBody>
          <a:bodyPr vert="horz" lIns="92855" tIns="46428" rIns="92855" bIns="46428" rtlCol="0"/>
          <a:lstStyle>
            <a:lvl1pPr algn="r">
              <a:defRPr sz="1200"/>
            </a:lvl1pPr>
          </a:lstStyle>
          <a:p>
            <a:fld id="{DEC8B98C-90DF-48AA-814C-A0CE7012D6DC}" type="datetimeFigureOut">
              <a:rPr lang="hu-HU" smtClean="0"/>
              <a:pPr/>
              <a:t>2013.06.12.</a:t>
            </a:fld>
            <a:endParaRPr lang="hu-HU"/>
          </a:p>
        </p:txBody>
      </p:sp>
      <p:sp>
        <p:nvSpPr>
          <p:cNvPr id="4" name="Élőláb helye 3"/>
          <p:cNvSpPr>
            <a:spLocks noGrp="1"/>
          </p:cNvSpPr>
          <p:nvPr>
            <p:ph type="ftr" sz="quarter" idx="2"/>
          </p:nvPr>
        </p:nvSpPr>
        <p:spPr>
          <a:xfrm>
            <a:off x="0" y="9500961"/>
            <a:ext cx="2980055" cy="500142"/>
          </a:xfrm>
          <a:prstGeom prst="rect">
            <a:avLst/>
          </a:prstGeom>
        </p:spPr>
        <p:txBody>
          <a:bodyPr vert="horz" lIns="92855" tIns="46428" rIns="92855" bIns="46428" rtlCol="0" anchor="b"/>
          <a:lstStyle>
            <a:lvl1pPr algn="l">
              <a:defRPr sz="1200"/>
            </a:lvl1pPr>
          </a:lstStyle>
          <a:p>
            <a:endParaRPr lang="hu-HU"/>
          </a:p>
        </p:txBody>
      </p:sp>
      <p:sp>
        <p:nvSpPr>
          <p:cNvPr id="5" name="Dia számának helye 4"/>
          <p:cNvSpPr>
            <a:spLocks noGrp="1"/>
          </p:cNvSpPr>
          <p:nvPr>
            <p:ph type="sldNum" sz="quarter" idx="3"/>
          </p:nvPr>
        </p:nvSpPr>
        <p:spPr>
          <a:xfrm>
            <a:off x="3895404" y="9500961"/>
            <a:ext cx="2980055" cy="500142"/>
          </a:xfrm>
          <a:prstGeom prst="rect">
            <a:avLst/>
          </a:prstGeom>
        </p:spPr>
        <p:txBody>
          <a:bodyPr vert="horz" lIns="92855" tIns="46428" rIns="92855" bIns="46428" rtlCol="0" anchor="b"/>
          <a:lstStyle>
            <a:lvl1pPr algn="r">
              <a:defRPr sz="1200"/>
            </a:lvl1pPr>
          </a:lstStyle>
          <a:p>
            <a:fld id="{7DA7FE2D-A031-4E94-B734-AB481232D992}" type="slidenum">
              <a:rPr lang="hu-HU" smtClean="0"/>
              <a:pPr/>
              <a:t>‹#›</a:t>
            </a:fld>
            <a:endParaRPr lang="hu-HU"/>
          </a:p>
        </p:txBody>
      </p:sp>
    </p:spTree>
    <p:extLst>
      <p:ext uri="{BB962C8B-B14F-4D97-AF65-F5344CB8AC3E}">
        <p14:creationId xmlns:p14="http://schemas.microsoft.com/office/powerpoint/2010/main" xmlns="" val="924022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80055" cy="500142"/>
          </a:xfrm>
          <a:prstGeom prst="rect">
            <a:avLst/>
          </a:prstGeom>
        </p:spPr>
        <p:txBody>
          <a:bodyPr vert="horz" lIns="92855" tIns="46428" rIns="92855" bIns="46428" rtlCol="0"/>
          <a:lstStyle>
            <a:lvl1pPr algn="l">
              <a:defRPr sz="1200"/>
            </a:lvl1pPr>
          </a:lstStyle>
          <a:p>
            <a:endParaRPr lang="hu-HU"/>
          </a:p>
        </p:txBody>
      </p:sp>
      <p:sp>
        <p:nvSpPr>
          <p:cNvPr id="3" name="Dátum helye 2"/>
          <p:cNvSpPr>
            <a:spLocks noGrp="1"/>
          </p:cNvSpPr>
          <p:nvPr>
            <p:ph type="dt" idx="1"/>
          </p:nvPr>
        </p:nvSpPr>
        <p:spPr>
          <a:xfrm>
            <a:off x="3895404" y="0"/>
            <a:ext cx="2980055" cy="500142"/>
          </a:xfrm>
          <a:prstGeom prst="rect">
            <a:avLst/>
          </a:prstGeom>
        </p:spPr>
        <p:txBody>
          <a:bodyPr vert="horz" lIns="92855" tIns="46428" rIns="92855" bIns="46428" rtlCol="0"/>
          <a:lstStyle>
            <a:lvl1pPr algn="r">
              <a:defRPr sz="1200"/>
            </a:lvl1pPr>
          </a:lstStyle>
          <a:p>
            <a:fld id="{5BE3785F-FF23-4996-B8CA-5995683711D3}" type="datetimeFigureOut">
              <a:rPr lang="hu-HU" smtClean="0"/>
              <a:pPr/>
              <a:t>2013.06.12.</a:t>
            </a:fld>
            <a:endParaRPr lang="hu-HU"/>
          </a:p>
        </p:txBody>
      </p:sp>
      <p:sp>
        <p:nvSpPr>
          <p:cNvPr id="4" name="Diakép helye 3"/>
          <p:cNvSpPr>
            <a:spLocks noGrp="1" noRot="1" noChangeAspect="1"/>
          </p:cNvSpPr>
          <p:nvPr>
            <p:ph type="sldImg" idx="2"/>
          </p:nvPr>
        </p:nvSpPr>
        <p:spPr>
          <a:xfrm>
            <a:off x="938213" y="750888"/>
            <a:ext cx="5000625" cy="3749675"/>
          </a:xfrm>
          <a:prstGeom prst="rect">
            <a:avLst/>
          </a:prstGeom>
          <a:noFill/>
          <a:ln w="12700">
            <a:solidFill>
              <a:prstClr val="black"/>
            </a:solidFill>
          </a:ln>
        </p:spPr>
        <p:txBody>
          <a:bodyPr vert="horz" lIns="92855" tIns="46428" rIns="92855" bIns="46428" rtlCol="0" anchor="ctr"/>
          <a:lstStyle/>
          <a:p>
            <a:endParaRPr lang="hu-HU"/>
          </a:p>
        </p:txBody>
      </p:sp>
      <p:sp>
        <p:nvSpPr>
          <p:cNvPr id="5" name="Jegyzetek helye 4"/>
          <p:cNvSpPr>
            <a:spLocks noGrp="1"/>
          </p:cNvSpPr>
          <p:nvPr>
            <p:ph type="body" sz="quarter" idx="3"/>
          </p:nvPr>
        </p:nvSpPr>
        <p:spPr>
          <a:xfrm>
            <a:off x="687705" y="4751350"/>
            <a:ext cx="5501640" cy="4501277"/>
          </a:xfrm>
          <a:prstGeom prst="rect">
            <a:avLst/>
          </a:prstGeom>
        </p:spPr>
        <p:txBody>
          <a:bodyPr vert="horz" lIns="92855" tIns="46428" rIns="92855" bIns="46428"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500961"/>
            <a:ext cx="2980055" cy="500142"/>
          </a:xfrm>
          <a:prstGeom prst="rect">
            <a:avLst/>
          </a:prstGeom>
        </p:spPr>
        <p:txBody>
          <a:bodyPr vert="horz" lIns="92855" tIns="46428" rIns="92855" bIns="46428" rtlCol="0" anchor="b"/>
          <a:lstStyle>
            <a:lvl1pPr algn="l">
              <a:defRPr sz="1200"/>
            </a:lvl1pPr>
          </a:lstStyle>
          <a:p>
            <a:endParaRPr lang="hu-HU"/>
          </a:p>
        </p:txBody>
      </p:sp>
      <p:sp>
        <p:nvSpPr>
          <p:cNvPr id="7" name="Dia számának helye 6"/>
          <p:cNvSpPr>
            <a:spLocks noGrp="1"/>
          </p:cNvSpPr>
          <p:nvPr>
            <p:ph type="sldNum" sz="quarter" idx="5"/>
          </p:nvPr>
        </p:nvSpPr>
        <p:spPr>
          <a:xfrm>
            <a:off x="3895404" y="9500961"/>
            <a:ext cx="2980055" cy="500142"/>
          </a:xfrm>
          <a:prstGeom prst="rect">
            <a:avLst/>
          </a:prstGeom>
        </p:spPr>
        <p:txBody>
          <a:bodyPr vert="horz" lIns="92855" tIns="46428" rIns="92855" bIns="46428" rtlCol="0" anchor="b"/>
          <a:lstStyle>
            <a:lvl1pPr algn="r">
              <a:defRPr sz="1200"/>
            </a:lvl1pPr>
          </a:lstStyle>
          <a:p>
            <a:fld id="{D7EE7CDD-5547-40FE-A7E5-A00EC3158ACE}" type="slidenum">
              <a:rPr lang="hu-HU" smtClean="0"/>
              <a:pPr/>
              <a:t>‹#›</a:t>
            </a:fld>
            <a:endParaRPr lang="hu-HU"/>
          </a:p>
        </p:txBody>
      </p:sp>
    </p:spTree>
    <p:extLst>
      <p:ext uri="{BB962C8B-B14F-4D97-AF65-F5344CB8AC3E}">
        <p14:creationId xmlns:p14="http://schemas.microsoft.com/office/powerpoint/2010/main" xmlns="" val="3526747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1</a:t>
            </a:fld>
            <a:endParaRPr lang="hu-HU"/>
          </a:p>
        </p:txBody>
      </p:sp>
    </p:spTree>
    <p:extLst>
      <p:ext uri="{BB962C8B-B14F-4D97-AF65-F5344CB8AC3E}">
        <p14:creationId xmlns:p14="http://schemas.microsoft.com/office/powerpoint/2010/main" xmlns="" val="28808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11</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2</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4</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5</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6</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7</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8</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9</a:t>
            </a:fld>
            <a:endParaRPr lang="hu-HU"/>
          </a:p>
        </p:txBody>
      </p:sp>
    </p:spTree>
    <p:extLst>
      <p:ext uri="{BB962C8B-B14F-4D97-AF65-F5344CB8AC3E}">
        <p14:creationId xmlns:p14="http://schemas.microsoft.com/office/powerpoint/2010/main" xmlns="" val="150607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D7EE7CDD-5547-40FE-A7E5-A00EC3158ACE}" type="slidenum">
              <a:rPr lang="hu-HU" smtClean="0"/>
              <a:pPr/>
              <a:t>10</a:t>
            </a:fld>
            <a:endParaRPr lang="hu-HU"/>
          </a:p>
        </p:txBody>
      </p:sp>
    </p:spTree>
    <p:extLst>
      <p:ext uri="{BB962C8B-B14F-4D97-AF65-F5344CB8AC3E}">
        <p14:creationId xmlns:p14="http://schemas.microsoft.com/office/powerpoint/2010/main" xmlns="" val="1506076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pic>
        <p:nvPicPr>
          <p:cNvPr id="14" name="Kép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195736" y="116632"/>
            <a:ext cx="4394371" cy="1799040"/>
          </a:xfrm>
          <a:prstGeom prst="rect">
            <a:avLst/>
          </a:prstGeom>
        </p:spPr>
      </p:pic>
      <p:sp>
        <p:nvSpPr>
          <p:cNvPr id="10" name="Derékszögű háromszög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ím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17" name="Alcím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grpSp>
        <p:nvGrpSpPr>
          <p:cNvPr id="2" name="Csoportba foglalás 1"/>
          <p:cNvGrpSpPr/>
          <p:nvPr/>
        </p:nvGrpSpPr>
        <p:grpSpPr>
          <a:xfrm>
            <a:off x="-3765" y="4953000"/>
            <a:ext cx="9147765" cy="1912088"/>
            <a:chOff x="-3765" y="4832896"/>
            <a:chExt cx="9147765" cy="2032192"/>
          </a:xfrm>
        </p:grpSpPr>
        <p:sp>
          <p:nvSpPr>
            <p:cNvPr id="7" name="Szabadkézi sokszög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zabadkézi sokszög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zabadkézi sokszög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Egyenes összekötő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átum helye 29"/>
          <p:cNvSpPr>
            <a:spLocks noGrp="1"/>
          </p:cNvSpPr>
          <p:nvPr>
            <p:ph type="dt" sz="half" idx="10"/>
          </p:nvPr>
        </p:nvSpPr>
        <p:spPr/>
        <p:txBody>
          <a:bodyPr/>
          <a:lstStyle>
            <a:lvl1pPr>
              <a:defRPr>
                <a:solidFill>
                  <a:srgbClr val="FFFFFF"/>
                </a:solidFill>
              </a:defRPr>
            </a:lvl1pPr>
            <a:extLst/>
          </a:lstStyle>
          <a:p>
            <a:fld id="{F3129491-A773-4916-9C99-7931000BDD24}" type="datetime1">
              <a:rPr lang="hu-HU" smtClean="0"/>
              <a:pPr/>
              <a:t>2013.06.12.</a:t>
            </a:fld>
            <a:endParaRPr lang="hu-HU"/>
          </a:p>
        </p:txBody>
      </p:sp>
      <p:sp>
        <p:nvSpPr>
          <p:cNvPr id="19" name="Élőláb helye 18"/>
          <p:cNvSpPr>
            <a:spLocks noGrp="1"/>
          </p:cNvSpPr>
          <p:nvPr>
            <p:ph type="ftr" sz="quarter" idx="11"/>
          </p:nvPr>
        </p:nvSpPr>
        <p:spPr/>
        <p:txBody>
          <a:bodyPr/>
          <a:lstStyle>
            <a:lvl1pPr>
              <a:defRPr>
                <a:solidFill>
                  <a:schemeClr val="accent1">
                    <a:tint val="20000"/>
                  </a:schemeClr>
                </a:solidFill>
              </a:defRPr>
            </a:lvl1pPr>
            <a:extLst/>
          </a:lstStyle>
          <a:p>
            <a:endParaRPr lang="hu-HU"/>
          </a:p>
        </p:txBody>
      </p:sp>
      <p:sp>
        <p:nvSpPr>
          <p:cNvPr id="27" name="Dia számának helye 26"/>
          <p:cNvSpPr>
            <a:spLocks noGrp="1"/>
          </p:cNvSpPr>
          <p:nvPr>
            <p:ph type="sldNum" sz="quarter" idx="12"/>
          </p:nvPr>
        </p:nvSpPr>
        <p:spPr/>
        <p:txBody>
          <a:bodyPr/>
          <a:lstStyle>
            <a:lvl1pPr>
              <a:defRPr>
                <a:solidFill>
                  <a:srgbClr val="FFFFFF"/>
                </a:solidFill>
              </a:defRPr>
            </a:lvl1pPr>
            <a:extLst/>
          </a:lstStyle>
          <a:p>
            <a:fld id="{5A3917B8-8FDA-4CF6-8E30-A011D3272077}"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1481329"/>
            <a:ext cx="8229600" cy="438607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5EF0144D-9B9A-4CCD-8154-6F4D974AD439}" type="datetime1">
              <a:rPr lang="hu-HU" smtClean="0"/>
              <a:pPr/>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44013" y="274640"/>
            <a:ext cx="1777470" cy="5592761"/>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1"/>
            <a:ext cx="6324600" cy="5592760"/>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E4967E67-6D26-4F88-8880-2E35775B7084}" type="datetime1">
              <a:rPr lang="hu-HU" smtClean="0"/>
              <a:pPr/>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2F583B63-451C-40C6-AFE8-58E0829FE25A}" type="datetime1">
              <a:rPr lang="hu-HU" smtClean="0"/>
              <a:pPr/>
              <a:t>2013.06.12.</a:t>
            </a:fld>
            <a:endParaRPr lang="hu-HU"/>
          </a:p>
        </p:txBody>
      </p:sp>
      <p:sp>
        <p:nvSpPr>
          <p:cNvPr id="5" name="Élőláb helye 4"/>
          <p:cNvSpPr>
            <a:spLocks noGrp="1"/>
          </p:cNvSpPr>
          <p:nvPr>
            <p:ph type="ftr" sz="quarter" idx="11"/>
          </p:nvPr>
        </p:nvSpPr>
        <p:spPr/>
        <p:txBody>
          <a:bodyPr/>
          <a:lstStyle>
            <a:extLst/>
          </a:lstStyle>
          <a:p>
            <a:endParaRPr lang="hu-HU" dirty="0"/>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pPr/>
              <a:t>‹#›</a:t>
            </a:fld>
            <a:endParaRPr lang="hu-HU"/>
          </a:p>
        </p:txBody>
      </p:sp>
      <p:sp>
        <p:nvSpPr>
          <p:cNvPr id="7" name="Cím 6"/>
          <p:cNvSpPr>
            <a:spLocks noGrp="1"/>
          </p:cNvSpPr>
          <p:nvPr>
            <p:ph type="title"/>
          </p:nvPr>
        </p:nvSpPr>
        <p:spPr/>
        <p:txBody>
          <a:bodyPr rtlCol="0"/>
          <a:lstStyle>
            <a:extLst/>
          </a:lstStyle>
          <a:p>
            <a:r>
              <a:rPr kumimoji="0" lang="hu-HU" smtClean="0"/>
              <a:t>Mintacím szerkesztése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1">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430768F2-6725-4966-A250-50A2E4A39927}" type="datetime1">
              <a:rPr lang="hu-HU" smtClean="0"/>
              <a:pPr/>
              <a:t>2013.06.12.</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5A3917B8-8FDA-4CF6-8E30-A011D3272077}" type="slidenum">
              <a:rPr lang="hu-HU" smtClean="0"/>
              <a:pPr/>
              <a:t>‹#›</a:t>
            </a:fld>
            <a:endParaRPr lang="hu-HU"/>
          </a:p>
        </p:txBody>
      </p:sp>
      <p:sp>
        <p:nvSpPr>
          <p:cNvPr id="7" name="Sávnyí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Sávnyí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Ref idx="1001">
        <a:schemeClr val="bg1"/>
      </p:bgRef>
    </p:bg>
    <p:spTree>
      <p:nvGrpSpPr>
        <p:cNvPr id="1" name=""/>
        <p:cNvGrpSpPr/>
        <p:nvPr/>
      </p:nvGrpSpPr>
      <p:grpSpPr>
        <a:xfrm>
          <a:off x="0" y="0"/>
          <a:ext cx="0" cy="0"/>
          <a:chOff x="0" y="0"/>
          <a:chExt cx="0" cy="0"/>
        </a:xfrm>
      </p:grpSpPr>
      <p:sp>
        <p:nvSpPr>
          <p:cNvPr id="3" name="Tartalom hely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B4074940-3901-4934-BC84-47F0A7E80A19}" type="datetime1">
              <a:rPr lang="hu-HU" smtClean="0"/>
              <a:pPr/>
              <a:t>2013.06.12.</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5A3917B8-8FDA-4CF6-8E30-A011D3272077}" type="slidenum">
              <a:rPr lang="hu-HU" smtClean="0"/>
              <a:pPr/>
              <a:t>‹#›</a:t>
            </a:fld>
            <a:endParaRPr lang="hu-HU"/>
          </a:p>
        </p:txBody>
      </p:sp>
      <p:sp>
        <p:nvSpPr>
          <p:cNvPr id="8" name="Cím 7"/>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1">
        <a:schemeClr val="bg1"/>
      </p:bgRef>
    </p:bg>
    <p:spTree>
      <p:nvGrpSpPr>
        <p:cNvPr id="1" name=""/>
        <p:cNvGrpSpPr/>
        <p:nvPr/>
      </p:nvGrpSpPr>
      <p:grpSpPr>
        <a:xfrm>
          <a:off x="0" y="0"/>
          <a:ext cx="0" cy="0"/>
          <a:chOff x="0" y="0"/>
          <a:chExt cx="0" cy="0"/>
        </a:xfrm>
      </p:grpSpPr>
      <p:pic>
        <p:nvPicPr>
          <p:cNvPr id="10" name="Kép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366916" y="260648"/>
            <a:ext cx="2600128" cy="1064483"/>
          </a:xfrm>
          <a:prstGeom prst="rect">
            <a:avLst/>
          </a:prstGeom>
        </p:spPr>
      </p:pic>
      <p:sp>
        <p:nvSpPr>
          <p:cNvPr id="2" name="Cím 1"/>
          <p:cNvSpPr>
            <a:spLocks noGrp="1"/>
          </p:cNvSpPr>
          <p:nvPr>
            <p:ph type="title"/>
          </p:nvPr>
        </p:nvSpPr>
        <p:spPr>
          <a:xfrm>
            <a:off x="457200" y="273050"/>
            <a:ext cx="8229600" cy="1143000"/>
          </a:xfrm>
        </p:spPr>
        <p:txBody>
          <a:bodyPr anchor="ctr"/>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410200"/>
            <a:ext cx="4040188" cy="762000"/>
          </a:xfrm>
          <a:solidFill>
            <a:schemeClr val="bg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6" y="5410200"/>
            <a:ext cx="4041775" cy="762000"/>
          </a:xfrm>
          <a:solidFill>
            <a:schemeClr val="bg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dirty="0" smtClean="0"/>
              <a:t>Mintaszöveg szerkesztése</a:t>
            </a:r>
          </a:p>
          <a:p>
            <a:pPr lvl="1" eaLnBrk="1" latinLnBrk="0" hangingPunct="1"/>
            <a:r>
              <a:rPr lang="hu-HU" dirty="0" smtClean="0"/>
              <a:t>Második szint</a:t>
            </a:r>
          </a:p>
          <a:p>
            <a:pPr lvl="2" eaLnBrk="1" latinLnBrk="0" hangingPunct="1"/>
            <a:r>
              <a:rPr lang="hu-HU" dirty="0" smtClean="0"/>
              <a:t>Harmadik szint</a:t>
            </a:r>
          </a:p>
          <a:p>
            <a:pPr lvl="3" eaLnBrk="1" latinLnBrk="0" hangingPunct="1"/>
            <a:r>
              <a:rPr lang="hu-HU" dirty="0" smtClean="0"/>
              <a:t>Negyedik szint</a:t>
            </a:r>
          </a:p>
          <a:p>
            <a:pPr lvl="4" eaLnBrk="1" latinLnBrk="0" hangingPunct="1"/>
            <a:r>
              <a:rPr lang="hu-HU" dirty="0" smtClean="0"/>
              <a:t>Ötödik szint</a:t>
            </a:r>
            <a:endParaRPr kumimoji="0" lang="en-US" dirty="0"/>
          </a:p>
        </p:txBody>
      </p:sp>
      <p:sp>
        <p:nvSpPr>
          <p:cNvPr id="6" name="Tartalom hely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C2C7B7F3-8466-48F0-9BCB-B8D2D3EB5754}" type="datetime1">
              <a:rPr lang="hu-HU" smtClean="0"/>
              <a:pPr/>
              <a:t>2013.06.12.</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5A3917B8-8FDA-4CF6-8E30-A011D3272077}"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Ref idx="1001">
        <a:schemeClr val="bg1"/>
      </p:bgRef>
    </p:bg>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extLst/>
          </a:lstStyle>
          <a:p>
            <a:fld id="{88F2F65C-A059-4935-BC4F-8821FEB0D8C0}" type="datetime1">
              <a:rPr lang="hu-HU" smtClean="0"/>
              <a:pPr/>
              <a:t>2013.06.12.</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5A3917B8-8FDA-4CF6-8E30-A011D3272077}" type="slidenum">
              <a:rPr lang="hu-HU" smtClean="0"/>
              <a:pPr/>
              <a:t>‹#›</a:t>
            </a:fld>
            <a:endParaRPr lang="hu-HU"/>
          </a:p>
        </p:txBody>
      </p:sp>
      <p:sp>
        <p:nvSpPr>
          <p:cNvPr id="6" name="Cím 5"/>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extLst/>
          </a:lstStyle>
          <a:p>
            <a:fld id="{4C7DEAC3-8034-43AE-A579-C29A1C500578}" type="datetime1">
              <a:rPr lang="hu-HU" smtClean="0"/>
              <a:pPr/>
              <a:t>2013.06.12.</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5A3917B8-8FDA-4CF6-8E30-A011D3272077}"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1">
        <a:schemeClr val="bg1"/>
      </p:bgRef>
    </p:bg>
    <p:spTree>
      <p:nvGrpSpPr>
        <p:cNvPr id="1" name=""/>
        <p:cNvGrpSpPr/>
        <p:nvPr/>
      </p:nvGrpSpPr>
      <p:grpSpPr>
        <a:xfrm>
          <a:off x="0" y="0"/>
          <a:ext cx="0" cy="0"/>
          <a:chOff x="0" y="0"/>
          <a:chExt cx="0" cy="0"/>
        </a:xfrm>
      </p:grpSpPr>
      <p:pic>
        <p:nvPicPr>
          <p:cNvPr id="8" name="Kép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300192" y="5573402"/>
            <a:ext cx="2600128" cy="1064483"/>
          </a:xfrm>
          <a:prstGeom prst="rect">
            <a:avLst/>
          </a:prstGeom>
        </p:spPr>
      </p:pic>
      <p:sp>
        <p:nvSpPr>
          <p:cNvPr id="2" name="Cím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2771800" y="6272125"/>
            <a:ext cx="1920240" cy="365760"/>
          </a:xfrm>
        </p:spPr>
        <p:txBody>
          <a:bodyPr/>
          <a:lstStyle>
            <a:extLst/>
          </a:lstStyle>
          <a:p>
            <a:fld id="{337F7405-C1F8-42CA-8CE7-39CCFD76027D}" type="datetime1">
              <a:rPr lang="hu-HU" smtClean="0"/>
              <a:pPr/>
              <a:t>2013.06.12.</a:t>
            </a:fld>
            <a:endParaRPr lang="hu-HU"/>
          </a:p>
        </p:txBody>
      </p:sp>
      <p:sp>
        <p:nvSpPr>
          <p:cNvPr id="6" name="Élőláb helye 5"/>
          <p:cNvSpPr>
            <a:spLocks noGrp="1"/>
          </p:cNvSpPr>
          <p:nvPr>
            <p:ph type="ftr" sz="quarter" idx="11"/>
          </p:nvPr>
        </p:nvSpPr>
        <p:spPr>
          <a:xfrm>
            <a:off x="323528" y="6299896"/>
            <a:ext cx="2350681" cy="365125"/>
          </a:xfrm>
        </p:spPr>
        <p:txBody>
          <a:bodyPr/>
          <a:lstStyle>
            <a:extLst/>
          </a:lstStyle>
          <a:p>
            <a:endParaRPr lang="hu-HU" dirty="0"/>
          </a:p>
        </p:txBody>
      </p:sp>
      <p:sp>
        <p:nvSpPr>
          <p:cNvPr id="7" name="Dia számának helye 6"/>
          <p:cNvSpPr>
            <a:spLocks noGrp="1"/>
          </p:cNvSpPr>
          <p:nvPr>
            <p:ph type="sldNum" sz="quarter" idx="12"/>
          </p:nvPr>
        </p:nvSpPr>
        <p:spPr>
          <a:xfrm>
            <a:off x="8778240" y="6455322"/>
            <a:ext cx="365760" cy="365125"/>
          </a:xfrm>
        </p:spPr>
        <p:txBody>
          <a:bodyPr/>
          <a:lstStyle>
            <a:extLst/>
          </a:lstStyle>
          <a:p>
            <a:fld id="{5A3917B8-8FDA-4CF6-8E30-A011D3272077}"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1">
        <a:schemeClr val="bg1"/>
      </p:bgRef>
    </p:bg>
    <p:spTree>
      <p:nvGrpSpPr>
        <p:cNvPr id="1" name=""/>
        <p:cNvGrpSpPr/>
        <p:nvPr/>
      </p:nvGrpSpPr>
      <p:grpSpPr>
        <a:xfrm>
          <a:off x="0" y="0"/>
          <a:ext cx="0" cy="0"/>
          <a:chOff x="0" y="0"/>
          <a:chExt cx="0" cy="0"/>
        </a:xfrm>
      </p:grpSpPr>
      <p:pic>
        <p:nvPicPr>
          <p:cNvPr id="14" name="Kép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444208" y="5763674"/>
            <a:ext cx="2600128" cy="1064483"/>
          </a:xfrm>
          <a:prstGeom prst="rect">
            <a:avLst/>
          </a:prstGeom>
        </p:spPr>
      </p:pic>
      <p:sp>
        <p:nvSpPr>
          <p:cNvPr id="4" name="Szöveg hely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
        <p:nvSpPr>
          <p:cNvPr id="3" name="Kép helye 2"/>
          <p:cNvSpPr>
            <a:spLocks noGrp="1"/>
          </p:cNvSpPr>
          <p:nvPr>
            <p:ph type="pic" idx="1"/>
          </p:nvPr>
        </p:nvSpPr>
        <p:spPr>
          <a:xfrm>
            <a:off x="228600" y="189968"/>
            <a:ext cx="8686800" cy="4389120"/>
          </a:xfrm>
          <a:prstGeom prst="rect">
            <a:avLst/>
          </a:prstGeom>
          <a:solidFill>
            <a:schemeClr val="bg1"/>
          </a:solidFill>
          <a:ln>
            <a:solidFill>
              <a:schemeClr val="bg1"/>
            </a:solidFill>
          </a:ln>
          <a:effectLst>
            <a:innerShdw blurRad="95250">
              <a:srgbClr val="000000"/>
            </a:innerShdw>
          </a:effectLst>
        </p:spPr>
        <p:txBody>
          <a:bodyPr/>
          <a:lstStyle>
            <a:lvl1pPr marL="0" indent="0">
              <a:buNone/>
              <a:defRPr sz="3200"/>
            </a:lvl1pPr>
            <a:extLst/>
          </a:lstStyle>
          <a:p>
            <a:r>
              <a:rPr kumimoji="0" lang="hu-HU" smtClean="0"/>
              <a:t>Kép beszúrásához kattintson az ikonra</a:t>
            </a:r>
            <a:endParaRPr kumimoji="0" lang="en-US" dirty="0"/>
          </a:p>
        </p:txBody>
      </p:sp>
      <p:sp>
        <p:nvSpPr>
          <p:cNvPr id="5" name="Dátum helye 4"/>
          <p:cNvSpPr>
            <a:spLocks noGrp="1"/>
          </p:cNvSpPr>
          <p:nvPr>
            <p:ph type="dt" sz="half" idx="10"/>
          </p:nvPr>
        </p:nvSpPr>
        <p:spPr/>
        <p:txBody>
          <a:bodyPr/>
          <a:lstStyle>
            <a:lvl1pPr>
              <a:defRPr>
                <a:solidFill>
                  <a:schemeClr val="tx1"/>
                </a:solidFill>
              </a:defRPr>
            </a:lvl1pPr>
            <a:extLst/>
          </a:lstStyle>
          <a:p>
            <a:fld id="{DCC5C91F-768C-416A-B7F2-D723A9064D82}" type="datetime1">
              <a:rPr lang="hu-HU" smtClean="0"/>
              <a:pPr/>
              <a:t>2013.06.12.</a:t>
            </a:fld>
            <a:endParaRPr lang="hu-HU"/>
          </a:p>
        </p:txBody>
      </p:sp>
      <p:sp>
        <p:nvSpPr>
          <p:cNvPr id="6" name="Élőláb hely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u-HU"/>
          </a:p>
        </p:txBody>
      </p:sp>
      <p:sp>
        <p:nvSpPr>
          <p:cNvPr id="7" name="Dia számának helye 6"/>
          <p:cNvSpPr>
            <a:spLocks noGrp="1"/>
          </p:cNvSpPr>
          <p:nvPr>
            <p:ph type="sldNum" sz="quarter" idx="12"/>
          </p:nvPr>
        </p:nvSpPr>
        <p:spPr/>
        <p:txBody>
          <a:bodyPr/>
          <a:lstStyle>
            <a:lvl1pPr>
              <a:defRPr>
                <a:solidFill>
                  <a:schemeClr val="tx1"/>
                </a:solidFill>
              </a:defRPr>
            </a:lvl1pPr>
            <a:extLst/>
          </a:lstStyle>
          <a:p>
            <a:fld id="{5A3917B8-8FDA-4CF6-8E30-A011D3272077}" type="slidenum">
              <a:rPr lang="hu-HU" smtClean="0"/>
              <a:pPr/>
              <a:t>‹#›</a:t>
            </a:fld>
            <a:endParaRPr lang="hu-HU"/>
          </a:p>
        </p:txBody>
      </p:sp>
      <p:sp>
        <p:nvSpPr>
          <p:cNvPr id="2" name="Cím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u-HU" smtClean="0"/>
              <a:t>Mintacím szerkesztése</a:t>
            </a:r>
            <a:endParaRPr kumimoji="0" lang="en-US"/>
          </a:p>
        </p:txBody>
      </p:sp>
      <p:sp>
        <p:nvSpPr>
          <p:cNvPr id="8" name="Szabadkézi sokszög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zabadkézi sokszög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erékszögű háromszög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Egyenes összekötő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Sávnyí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Sávnyí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Kép 10"/>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6331520" y="5589240"/>
            <a:ext cx="2600128" cy="1064483"/>
          </a:xfrm>
          <a:prstGeom prst="rect">
            <a:avLst/>
          </a:prstGeom>
        </p:spPr>
      </p:pic>
      <p:sp>
        <p:nvSpPr>
          <p:cNvPr id="13" name="Szabadkézi sokszög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zabadkézi sokszög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erékszögű háromszög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Egyenes összekötő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ím hely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u-HU" smtClean="0"/>
              <a:t>Mintacím szerkesztése</a:t>
            </a:r>
            <a:endParaRPr kumimoji="0" lang="en-US"/>
          </a:p>
        </p:txBody>
      </p:sp>
      <p:sp>
        <p:nvSpPr>
          <p:cNvPr id="30" name="Szöveg hely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041303-936E-4750-A38D-817746AEC3C1}" type="datetime1">
              <a:rPr lang="hu-HU" smtClean="0"/>
              <a:pPr/>
              <a:t>2013.06.12.</a:t>
            </a:fld>
            <a:endParaRPr lang="hu-HU"/>
          </a:p>
        </p:txBody>
      </p:sp>
      <p:sp>
        <p:nvSpPr>
          <p:cNvPr id="22" name="Élőláb hely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u-HU"/>
          </a:p>
        </p:txBody>
      </p:sp>
      <p:sp>
        <p:nvSpPr>
          <p:cNvPr id="18" name="Dia számának hely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3917B8-8FDA-4CF6-8E30-A011D3272077}"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zorenyi@erranet.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2276872"/>
            <a:ext cx="7772400" cy="1829761"/>
          </a:xfrm>
        </p:spPr>
        <p:txBody>
          <a:bodyPr lIns="36000" rIns="36000" anchor="ctr">
            <a:normAutofit fontScale="90000"/>
          </a:bodyPr>
          <a:lstStyle/>
          <a:p>
            <a:pPr algn="ctr"/>
            <a:r>
              <a:rPr lang="hu-HU" sz="2400" dirty="0" smtClean="0"/>
              <a:t/>
            </a:r>
            <a:br>
              <a:rPr lang="hu-HU" sz="2400" dirty="0" smtClean="0"/>
            </a:br>
            <a:r>
              <a:rPr lang="en-US" sz="2700" dirty="0" smtClean="0"/>
              <a:t>Progress report </a:t>
            </a:r>
            <a:r>
              <a:rPr lang="hu-HU" sz="2700" dirty="0" smtClean="0"/>
              <a:t/>
            </a:r>
            <a:br>
              <a:rPr lang="hu-HU" sz="2700" dirty="0" smtClean="0"/>
            </a:br>
            <a:r>
              <a:rPr lang="en-US" sz="2700" dirty="0" smtClean="0"/>
              <a:t>of the Training Program </a:t>
            </a:r>
            <a:r>
              <a:rPr lang="hu-HU" sz="2700" dirty="0" smtClean="0"/>
              <a:t/>
            </a:r>
            <a:br>
              <a:rPr lang="hu-HU" sz="2700" dirty="0" smtClean="0"/>
            </a:br>
            <a:r>
              <a:rPr lang="en-US" sz="2700" dirty="0" smtClean="0"/>
              <a:t>of the PA2 in Moldova </a:t>
            </a:r>
            <a:r>
              <a:rPr lang="en-US" sz="2400" dirty="0" smtClean="0"/>
              <a:t/>
            </a:r>
            <a:br>
              <a:rPr lang="en-US" sz="2400" dirty="0" smtClean="0"/>
            </a:br>
            <a:r>
              <a:rPr lang="hu-HU" sz="2200" dirty="0" smtClean="0"/>
              <a:t/>
            </a:r>
            <a:br>
              <a:rPr lang="hu-HU" sz="2200" dirty="0" smtClean="0"/>
            </a:br>
            <a:r>
              <a:rPr lang="hu-HU" sz="2200" i="1" dirty="0" smtClean="0"/>
              <a:t/>
            </a:r>
            <a:br>
              <a:rPr lang="hu-HU" sz="2200" i="1" dirty="0" smtClean="0"/>
            </a:br>
            <a:r>
              <a:rPr lang="hu-HU" sz="1600" b="0" dirty="0" smtClean="0"/>
              <a:t>6</a:t>
            </a:r>
            <a:r>
              <a:rPr lang="hu-HU" sz="1600" b="0" baseline="30000" dirty="0" smtClean="0"/>
              <a:t>th</a:t>
            </a:r>
            <a:r>
              <a:rPr lang="hu-HU" sz="1600" b="0" dirty="0" smtClean="0"/>
              <a:t> </a:t>
            </a:r>
            <a:r>
              <a:rPr lang="hu-HU" sz="1600" b="0" dirty="0" err="1" smtClean="0"/>
              <a:t>Steering</a:t>
            </a:r>
            <a:r>
              <a:rPr lang="hu-HU" sz="1600" b="0" dirty="0" smtClean="0"/>
              <a:t> Group Meeting of </a:t>
            </a:r>
            <a:r>
              <a:rPr lang="hu-HU" sz="1600" b="0" dirty="0" err="1" smtClean="0"/>
              <a:t>the</a:t>
            </a:r>
            <a:r>
              <a:rPr lang="hu-HU" sz="1600" b="0" dirty="0" smtClean="0"/>
              <a:t> </a:t>
            </a:r>
            <a:r>
              <a:rPr lang="hu-HU" sz="1600" b="0" dirty="0" err="1" smtClean="0"/>
              <a:t>Priority</a:t>
            </a:r>
            <a:r>
              <a:rPr lang="hu-HU" sz="1600" b="0" dirty="0" smtClean="0"/>
              <a:t> </a:t>
            </a:r>
            <a:r>
              <a:rPr lang="hu-HU" sz="1600" b="0" dirty="0" err="1" smtClean="0"/>
              <a:t>Area</a:t>
            </a:r>
            <a:r>
              <a:rPr lang="hu-HU" sz="1600" b="0" dirty="0" smtClean="0"/>
              <a:t> 2</a:t>
            </a:r>
            <a:br>
              <a:rPr lang="hu-HU" sz="1600" b="0" dirty="0" smtClean="0"/>
            </a:br>
            <a:r>
              <a:rPr lang="hu-HU" sz="1600" b="0" dirty="0" smtClean="0"/>
              <a:t>Budapest, 13</a:t>
            </a:r>
            <a:r>
              <a:rPr lang="hu-HU" sz="1600" b="0" baseline="30000" dirty="0"/>
              <a:t> </a:t>
            </a:r>
            <a:r>
              <a:rPr lang="hu-HU" sz="1600" b="0" dirty="0" err="1" smtClean="0"/>
              <a:t>June</a:t>
            </a:r>
            <a:r>
              <a:rPr lang="hu-HU" sz="1600" b="0" dirty="0" smtClean="0"/>
              <a:t>, 2013</a:t>
            </a:r>
            <a:endParaRPr lang="en-GB" sz="1600" b="0" dirty="0"/>
          </a:p>
        </p:txBody>
      </p:sp>
      <p:sp>
        <p:nvSpPr>
          <p:cNvPr id="3" name="Alcím 2"/>
          <p:cNvSpPr>
            <a:spLocks noGrp="1"/>
          </p:cNvSpPr>
          <p:nvPr>
            <p:ph type="subTitle" idx="1"/>
          </p:nvPr>
        </p:nvSpPr>
        <p:spPr>
          <a:xfrm>
            <a:off x="685800" y="3957488"/>
            <a:ext cx="7772400" cy="1199704"/>
          </a:xfrm>
        </p:spPr>
        <p:txBody>
          <a:bodyPr>
            <a:normAutofit fontScale="70000" lnSpcReduction="20000"/>
          </a:bodyPr>
          <a:lstStyle/>
          <a:p>
            <a:endParaRPr lang="en-GB" dirty="0" smtClean="0"/>
          </a:p>
          <a:p>
            <a:pPr algn="ctr"/>
            <a:endParaRPr lang="en-GB" dirty="0" smtClean="0"/>
          </a:p>
          <a:p>
            <a:pPr algn="ctr"/>
            <a:r>
              <a:rPr lang="hu-HU" dirty="0" smtClean="0"/>
              <a:t>dr. Gábor Szörényi</a:t>
            </a:r>
            <a:r>
              <a:rPr lang="en-GB" dirty="0" smtClean="0"/>
              <a:t>,</a:t>
            </a:r>
            <a:r>
              <a:rPr lang="hu-HU" dirty="0" smtClean="0"/>
              <a:t> </a:t>
            </a:r>
            <a:r>
              <a:rPr lang="en-GB" dirty="0" smtClean="0"/>
              <a:t>General Secretary </a:t>
            </a:r>
          </a:p>
          <a:p>
            <a:pPr algn="ctr"/>
            <a:r>
              <a:rPr lang="en-GB" dirty="0" smtClean="0"/>
              <a:t>Energy Regulators Regional Association (ERRA)</a:t>
            </a:r>
          </a:p>
        </p:txBody>
      </p:sp>
    </p:spTree>
    <p:extLst>
      <p:ext uri="{BB962C8B-B14F-4D97-AF65-F5344CB8AC3E}">
        <p14:creationId xmlns:p14="http://schemas.microsoft.com/office/powerpoint/2010/main" xmlns="" val="2028309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400" dirty="0" smtClean="0"/>
              <a:t>Lesson learned</a:t>
            </a:r>
            <a:r>
              <a:rPr lang="hu-HU" sz="2400" dirty="0" smtClean="0"/>
              <a:t> (2)</a:t>
            </a:r>
          </a:p>
          <a:p>
            <a:endParaRPr lang="en-GB" sz="24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179512" y="836712"/>
            <a:ext cx="8784976" cy="5400600"/>
          </a:xfrm>
        </p:spPr>
        <p:txBody>
          <a:bodyPr>
            <a:normAutofit fontScale="92500"/>
          </a:bodyPr>
          <a:lstStyle/>
          <a:p>
            <a:pPr lvl="0"/>
            <a:r>
              <a:rPr lang="en-GB" sz="2800" dirty="0" smtClean="0"/>
              <a:t>Detailed TOR (guidance) for lecturers </a:t>
            </a:r>
            <a:r>
              <a:rPr lang="en-GB" sz="2800" dirty="0" smtClean="0"/>
              <a:t>and p</a:t>
            </a:r>
            <a:r>
              <a:rPr lang="en-GB" sz="2800" dirty="0" smtClean="0"/>
              <a:t>reparatory meetings and/or phone conversation with them befor</a:t>
            </a:r>
            <a:r>
              <a:rPr lang="en-GB" sz="2800" dirty="0" smtClean="0"/>
              <a:t>e the workshop are useful</a:t>
            </a:r>
          </a:p>
          <a:p>
            <a:pPr lvl="0"/>
            <a:r>
              <a:rPr lang="en-GB" sz="2800" dirty="0" smtClean="0"/>
              <a:t>Follow up activity after the workshops are important:</a:t>
            </a:r>
          </a:p>
          <a:p>
            <a:pPr lvl="1"/>
            <a:r>
              <a:rPr lang="en-GB" sz="2400" dirty="0" smtClean="0"/>
              <a:t>report of findings and suggestions</a:t>
            </a:r>
          </a:p>
          <a:p>
            <a:pPr lvl="1"/>
            <a:r>
              <a:rPr lang="en-GB" sz="2400" dirty="0" smtClean="0"/>
              <a:t>delivering the documents</a:t>
            </a:r>
            <a:r>
              <a:rPr lang="en-GB" sz="2400" dirty="0" smtClean="0"/>
              <a:t> requested during workshops</a:t>
            </a:r>
          </a:p>
          <a:p>
            <a:pPr lvl="1"/>
            <a:r>
              <a:rPr lang="en-GB" sz="2400" dirty="0" smtClean="0"/>
              <a:t>answering the follow up questions</a:t>
            </a:r>
          </a:p>
          <a:p>
            <a:pPr lvl="0"/>
            <a:r>
              <a:rPr lang="en-GB" sz="2800" dirty="0" smtClean="0"/>
              <a:t>Taking care on language barriers is important</a:t>
            </a:r>
          </a:p>
          <a:p>
            <a:pPr lvl="0"/>
            <a:r>
              <a:rPr lang="en-GB" sz="2800" dirty="0" smtClean="0"/>
              <a:t>Continuous support in the time-period preparing the draft bills transposing the 3</a:t>
            </a:r>
            <a:r>
              <a:rPr lang="en-GB" sz="2800" baseline="30000" dirty="0" smtClean="0"/>
              <a:t>rd</a:t>
            </a:r>
            <a:r>
              <a:rPr lang="en-GB" sz="2800" dirty="0" smtClean="0"/>
              <a:t> Package’ requirements would be very useful.</a:t>
            </a:r>
          </a:p>
          <a:p>
            <a:pPr lvl="0"/>
            <a:endParaRPr lang="en-GB" sz="2600" dirty="0" smtClean="0"/>
          </a:p>
          <a:p>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10</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0"/>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400" dirty="0" smtClean="0"/>
              <a:t>Progress report </a:t>
            </a:r>
            <a:r>
              <a:rPr lang="en-US" sz="2400" dirty="0" smtClean="0"/>
              <a:t>of </a:t>
            </a:r>
            <a:r>
              <a:rPr lang="en-US" sz="2400" dirty="0" smtClean="0"/>
              <a:t>the Training Program </a:t>
            </a:r>
            <a:r>
              <a:rPr lang="hu-HU" sz="2400" dirty="0" smtClean="0"/>
              <a:t/>
            </a:r>
            <a:br>
              <a:rPr lang="hu-HU" sz="2400" dirty="0" smtClean="0"/>
            </a:br>
            <a:r>
              <a:rPr lang="en-US" sz="2400" dirty="0" smtClean="0"/>
              <a:t>of the PA2 in Moldova</a:t>
            </a:r>
            <a:endParaRPr lang="en-GB" sz="24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179512" y="1844824"/>
            <a:ext cx="8784976" cy="3744416"/>
          </a:xfrm>
        </p:spPr>
        <p:txBody>
          <a:bodyPr>
            <a:normAutofit/>
          </a:bodyPr>
          <a:lstStyle/>
          <a:p>
            <a:pPr lvl="0" algn="ctr">
              <a:buNone/>
            </a:pPr>
            <a:r>
              <a:rPr lang="en-GB" sz="3600" b="1" dirty="0" smtClean="0"/>
              <a:t>Thank you for your kind attention!</a:t>
            </a:r>
          </a:p>
          <a:p>
            <a:pPr lvl="0" algn="ctr">
              <a:buNone/>
            </a:pPr>
            <a:endParaRPr lang="hu-HU" sz="2800" dirty="0" smtClean="0"/>
          </a:p>
          <a:p>
            <a:pPr lvl="0" algn="ctr">
              <a:buNone/>
            </a:pPr>
            <a:endParaRPr lang="hu-HU" sz="2800" dirty="0" smtClean="0"/>
          </a:p>
          <a:p>
            <a:pPr lvl="0" algn="ctr">
              <a:buNone/>
            </a:pPr>
            <a:endParaRPr lang="hu-HU" sz="2800" dirty="0" smtClean="0"/>
          </a:p>
          <a:p>
            <a:pPr lvl="0" algn="ctr">
              <a:buNone/>
            </a:pPr>
            <a:r>
              <a:rPr lang="hu-HU" sz="2800" dirty="0" err="1" smtClean="0"/>
              <a:t>Gabor</a:t>
            </a:r>
            <a:r>
              <a:rPr lang="hu-HU" sz="2800" dirty="0" smtClean="0"/>
              <a:t>. </a:t>
            </a:r>
            <a:r>
              <a:rPr lang="hu-HU" sz="2800" dirty="0" smtClean="0">
                <a:hlinkClick r:id="rId3"/>
              </a:rPr>
              <a:t>Szorenyi@</a:t>
            </a:r>
            <a:r>
              <a:rPr lang="hu-HU" sz="2800" dirty="0" err="1" smtClean="0">
                <a:hlinkClick r:id="rId3"/>
              </a:rPr>
              <a:t>erranet.org</a:t>
            </a:r>
            <a:endParaRPr lang="hu-HU" sz="2800" dirty="0" smtClean="0"/>
          </a:p>
          <a:p>
            <a:pPr lvl="0" algn="ctr">
              <a:buNone/>
            </a:pPr>
            <a:r>
              <a:rPr lang="hu-HU" sz="2800" dirty="0" err="1" smtClean="0"/>
              <a:t>www.erranet.org</a:t>
            </a:r>
            <a:endParaRPr lang="en-GB" sz="2800" dirty="0" smtClean="0"/>
          </a:p>
          <a:p>
            <a:pPr lvl="0"/>
            <a:endParaRPr lang="en-GB" sz="2600" dirty="0" smtClean="0"/>
          </a:p>
          <a:p>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11</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Fact Finding Mission to the Republic of Moldova</a:t>
            </a:r>
            <a:endParaRPr lang="hu-HU" sz="2000" dirty="0" smtClean="0"/>
          </a:p>
          <a:p>
            <a:r>
              <a:rPr lang="en-GB" sz="2000" dirty="0" smtClean="0"/>
              <a:t>Chisinau, 16-18 January, 2013</a:t>
            </a:r>
            <a:endParaRPr lang="hu-HU" sz="20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323528" y="980728"/>
            <a:ext cx="8363272" cy="4752528"/>
          </a:xfrm>
        </p:spPr>
        <p:txBody>
          <a:bodyPr>
            <a:normAutofit fontScale="62500" lnSpcReduction="20000"/>
          </a:bodyPr>
          <a:lstStyle/>
          <a:p>
            <a:pPr>
              <a:lnSpc>
                <a:spcPct val="120000"/>
              </a:lnSpc>
              <a:buNone/>
            </a:pPr>
            <a:r>
              <a:rPr lang="en-GB" sz="2000" dirty="0" smtClean="0"/>
              <a:t>The Energy Priority Area has selected a </a:t>
            </a:r>
            <a:r>
              <a:rPr lang="en-GB" sz="2000" u="sng" dirty="0" smtClean="0"/>
              <a:t>contractor</a:t>
            </a:r>
            <a:r>
              <a:rPr lang="en-GB" sz="2000" dirty="0" smtClean="0"/>
              <a:t>, </a:t>
            </a:r>
            <a:r>
              <a:rPr lang="en-GB" sz="2000" u="sng" dirty="0" smtClean="0"/>
              <a:t>ERRA</a:t>
            </a:r>
            <a:r>
              <a:rPr lang="en-GB" sz="2000" dirty="0" smtClean="0"/>
              <a:t> (Energy Regulators Regional Association), for this project which has deep </a:t>
            </a:r>
            <a:r>
              <a:rPr lang="en-GB" sz="2000" u="sng" dirty="0" smtClean="0"/>
              <a:t>knowledge in energy regulation</a:t>
            </a:r>
            <a:r>
              <a:rPr lang="en-GB" sz="2000" dirty="0" smtClean="0"/>
              <a:t>, in the </a:t>
            </a:r>
            <a:r>
              <a:rPr lang="en-GB" sz="2000" u="sng" dirty="0" smtClean="0"/>
              <a:t>implementation of the 2</a:t>
            </a:r>
            <a:r>
              <a:rPr lang="en-GB" sz="2000" u="sng" baseline="30000" dirty="0" smtClean="0"/>
              <a:t>nd</a:t>
            </a:r>
            <a:r>
              <a:rPr lang="en-GB" sz="2000" u="sng" dirty="0" smtClean="0"/>
              <a:t> and 3</a:t>
            </a:r>
            <a:r>
              <a:rPr lang="en-GB" sz="2000" u="sng" baseline="30000" dirty="0" smtClean="0"/>
              <a:t>rd</a:t>
            </a:r>
            <a:r>
              <a:rPr lang="en-GB" sz="2000" u="sng" dirty="0" smtClean="0"/>
              <a:t> Energy Package</a:t>
            </a:r>
            <a:r>
              <a:rPr lang="en-GB" sz="2000" dirty="0" smtClean="0"/>
              <a:t> and good </a:t>
            </a:r>
            <a:r>
              <a:rPr lang="en-GB" sz="2000" u="sng" dirty="0" smtClean="0"/>
              <a:t>cooperation with regulators and government officials </a:t>
            </a:r>
            <a:r>
              <a:rPr lang="en-GB" sz="2000" dirty="0" smtClean="0"/>
              <a:t>in the </a:t>
            </a:r>
            <a:r>
              <a:rPr lang="en-GB" sz="2000" u="sng" dirty="0" smtClean="0"/>
              <a:t>region</a:t>
            </a:r>
            <a:r>
              <a:rPr lang="en-GB" sz="2000" dirty="0" smtClean="0"/>
              <a:t> (especially in the Republic of Moldova, Romania</a:t>
            </a:r>
            <a:r>
              <a:rPr lang="hu-HU" sz="2000" dirty="0" smtClean="0"/>
              <a:t>, Hungary</a:t>
            </a:r>
            <a:r>
              <a:rPr lang="en-GB" sz="2000" dirty="0" smtClean="0"/>
              <a:t> and Ukraine). The ERRA was deeply </a:t>
            </a:r>
            <a:r>
              <a:rPr lang="en-GB" sz="2000" u="sng" dirty="0" smtClean="0"/>
              <a:t>involved</a:t>
            </a:r>
            <a:r>
              <a:rPr lang="en-GB" sz="2000" dirty="0" smtClean="0"/>
              <a:t> in some projects funded by the European Commission (like the European Union’s </a:t>
            </a:r>
            <a:r>
              <a:rPr lang="en-GB" sz="2000" u="sng" dirty="0" smtClean="0"/>
              <a:t>INOGATE Programme</a:t>
            </a:r>
            <a:r>
              <a:rPr lang="en-GB" sz="2000" dirty="0" smtClean="0"/>
              <a:t>; “Capacity Building for Energy Regulators in Eastern Europe and Central Asia”) organising and performing </a:t>
            </a:r>
            <a:r>
              <a:rPr lang="en-GB" sz="2000" u="sng" dirty="0" smtClean="0"/>
              <a:t>knowledge transfer, training programs and workshops </a:t>
            </a:r>
            <a:r>
              <a:rPr lang="en-GB" sz="2000" dirty="0" smtClean="0"/>
              <a:t>for these countries.</a:t>
            </a:r>
            <a:endParaRPr lang="hu-HU" sz="2000" dirty="0" smtClean="0"/>
          </a:p>
          <a:p>
            <a:pPr lvl="0">
              <a:buNone/>
            </a:pPr>
            <a:endParaRPr lang="hu-HU" sz="2000" dirty="0" smtClean="0"/>
          </a:p>
          <a:p>
            <a:pPr>
              <a:lnSpc>
                <a:spcPct val="120000"/>
              </a:lnSpc>
              <a:buNone/>
            </a:pPr>
            <a:r>
              <a:rPr lang="en-GB" sz="2000" dirty="0" smtClean="0"/>
              <a:t>The Danube Region Strategy Energy Priority Area (represented by Ambassador Anita ORBÁN, Priority Area Coordinator and István JOÓ, Chief Advisor) </a:t>
            </a:r>
            <a:r>
              <a:rPr lang="en-GB" sz="2000" u="sng" dirty="0" smtClean="0"/>
              <a:t>agreed</a:t>
            </a:r>
            <a:r>
              <a:rPr lang="en-GB" sz="2000" dirty="0" smtClean="0"/>
              <a:t> with the representative of the Ministry of Economy of the Republic of Moldova (</a:t>
            </a:r>
            <a:r>
              <a:rPr lang="en-GB" sz="2000" dirty="0" err="1" smtClean="0"/>
              <a:t>Vadim</a:t>
            </a:r>
            <a:r>
              <a:rPr lang="en-GB" sz="2000" dirty="0" smtClean="0"/>
              <a:t> CEBAN) on those </a:t>
            </a:r>
            <a:r>
              <a:rPr lang="en-GB" sz="2000" u="sng" dirty="0" smtClean="0"/>
              <a:t>general topics</a:t>
            </a:r>
            <a:r>
              <a:rPr lang="en-GB" sz="2000" dirty="0" smtClean="0"/>
              <a:t>, which could have </a:t>
            </a:r>
            <a:r>
              <a:rPr lang="en-GB" sz="2000" u="sng" dirty="0" smtClean="0"/>
              <a:t>high relevance and importance during the transposition and implementation of the EU 3</a:t>
            </a:r>
            <a:r>
              <a:rPr lang="en-GB" sz="2000" u="sng" baseline="30000" dirty="0" smtClean="0"/>
              <a:t>rd</a:t>
            </a:r>
            <a:r>
              <a:rPr lang="en-GB" sz="2000" u="sng" dirty="0" smtClean="0"/>
              <a:t> Energy Package</a:t>
            </a:r>
            <a:r>
              <a:rPr lang="en-GB" sz="2000" dirty="0" smtClean="0"/>
              <a:t>:</a:t>
            </a:r>
            <a:endParaRPr lang="hu-HU" sz="2000" dirty="0" smtClean="0"/>
          </a:p>
          <a:p>
            <a:pPr>
              <a:lnSpc>
                <a:spcPct val="120000"/>
              </a:lnSpc>
            </a:pPr>
            <a:r>
              <a:rPr lang="en-GB" sz="2000" u="sng" dirty="0" smtClean="0"/>
              <a:t>General transposition </a:t>
            </a:r>
            <a:r>
              <a:rPr lang="en-GB" sz="2000" dirty="0" smtClean="0"/>
              <a:t>and </a:t>
            </a:r>
            <a:r>
              <a:rPr lang="en-GB" sz="2000" u="sng" dirty="0" smtClean="0"/>
              <a:t>implementation</a:t>
            </a:r>
            <a:r>
              <a:rPr lang="en-GB" sz="2000" dirty="0" smtClean="0"/>
              <a:t> </a:t>
            </a:r>
            <a:r>
              <a:rPr lang="en-GB" sz="2000" u="sng" dirty="0" smtClean="0"/>
              <a:t>issues</a:t>
            </a:r>
            <a:r>
              <a:rPr lang="en-GB" sz="2000" dirty="0" smtClean="0"/>
              <a:t> (process, scope, management, schedule, involved stakeholders)</a:t>
            </a:r>
            <a:endParaRPr lang="hu-HU" sz="2000" dirty="0" smtClean="0"/>
          </a:p>
          <a:p>
            <a:pPr>
              <a:lnSpc>
                <a:spcPct val="120000"/>
              </a:lnSpc>
            </a:pPr>
            <a:r>
              <a:rPr lang="en-GB" sz="2000" u="sng" dirty="0" smtClean="0"/>
              <a:t>Unbundling requirements</a:t>
            </a:r>
            <a:r>
              <a:rPr lang="en-GB" sz="2000" dirty="0" smtClean="0"/>
              <a:t>, designation and certification procedure</a:t>
            </a:r>
            <a:endParaRPr lang="hu-HU" sz="2000" dirty="0" smtClean="0"/>
          </a:p>
          <a:p>
            <a:pPr>
              <a:lnSpc>
                <a:spcPct val="120000"/>
              </a:lnSpc>
            </a:pPr>
            <a:r>
              <a:rPr lang="en-GB" sz="2000" u="sng" dirty="0" smtClean="0"/>
              <a:t>Independence of the NRA</a:t>
            </a:r>
            <a:r>
              <a:rPr lang="en-GB" sz="2000" dirty="0" smtClean="0"/>
              <a:t>, duties and powers of Regulator (among others supporting competition, monitoring market, supporting cross border trade)</a:t>
            </a:r>
            <a:endParaRPr lang="hu-HU" sz="2000" dirty="0" smtClean="0"/>
          </a:p>
          <a:p>
            <a:pPr>
              <a:lnSpc>
                <a:spcPct val="120000"/>
              </a:lnSpc>
            </a:pPr>
            <a:r>
              <a:rPr lang="en-GB" sz="2000" u="sng" dirty="0" smtClean="0"/>
              <a:t>Consumers’ rights and protection </a:t>
            </a:r>
            <a:r>
              <a:rPr lang="en-GB" sz="2000" dirty="0" smtClean="0"/>
              <a:t>(simplification of the process of </a:t>
            </a:r>
            <a:r>
              <a:rPr lang="en-GB" sz="2000" u="sng" dirty="0" smtClean="0"/>
              <a:t>changing suppliers’ process</a:t>
            </a:r>
            <a:r>
              <a:rPr lang="en-GB" sz="2000" dirty="0" smtClean="0"/>
              <a:t>, last resort supplier, dispute settlement)</a:t>
            </a:r>
            <a:endParaRPr lang="hu-HU" sz="2000" dirty="0" smtClean="0"/>
          </a:p>
          <a:p>
            <a:endParaRPr lang="hu-HU" sz="2000" dirty="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2</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2195736" y="115888"/>
            <a:ext cx="4680520" cy="649287"/>
          </a:xfrm>
        </p:spPr>
        <p:txBody>
          <a:bodyPr anchor="t">
            <a:normAutofit fontScale="90000"/>
          </a:bodyPr>
          <a:lstStyle/>
          <a:p>
            <a:pPr algn="ctr">
              <a:defRPr/>
            </a:pPr>
            <a:r>
              <a:rPr lang="en-GB" sz="2400" u="sng" dirty="0" smtClean="0">
                <a:solidFill>
                  <a:schemeClr val="tx1"/>
                </a:solidFill>
                <a:effectLst>
                  <a:outerShdw blurRad="38100" dist="38100" dir="2700000" algn="tl">
                    <a:srgbClr val="C0C0C0"/>
                  </a:outerShdw>
                </a:effectLst>
              </a:rPr>
              <a:t>Energy Regulators Regional Association</a:t>
            </a:r>
            <a:r>
              <a:rPr lang="hu-HU" sz="2400" u="sng" dirty="0" smtClean="0">
                <a:solidFill>
                  <a:schemeClr val="tx1"/>
                </a:solidFill>
                <a:effectLst>
                  <a:outerShdw blurRad="38100" dist="38100" dir="2700000" algn="tl">
                    <a:srgbClr val="C0C0C0"/>
                  </a:outerShdw>
                </a:effectLst>
              </a:rPr>
              <a:t> (ERRA)</a:t>
            </a:r>
            <a:endParaRPr lang="en-GB" sz="2400" u="sng" dirty="0" smtClean="0">
              <a:solidFill>
                <a:schemeClr val="tx1"/>
              </a:solidFill>
              <a:effectLst>
                <a:outerShdw blurRad="38100" dist="38100" dir="2700000" algn="tl">
                  <a:srgbClr val="C0C0C0"/>
                </a:outerShdw>
              </a:effectLst>
            </a:endParaRPr>
          </a:p>
        </p:txBody>
      </p:sp>
      <p:sp>
        <p:nvSpPr>
          <p:cNvPr id="33795" name="Dia számának helye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a:lstStyle/>
          <a:p>
            <a:r>
              <a:rPr lang="en-US">
                <a:solidFill>
                  <a:srgbClr val="898989"/>
                </a:solidFill>
              </a:rPr>
              <a:t>  </a:t>
            </a:r>
          </a:p>
          <a:p>
            <a:endParaRPr lang="en-GB">
              <a:solidFill>
                <a:srgbClr val="898989"/>
              </a:solidFill>
            </a:endParaRPr>
          </a:p>
        </p:txBody>
      </p:sp>
      <p:pic>
        <p:nvPicPr>
          <p:cNvPr id="33796" name="Picture 9"/>
          <p:cNvPicPr>
            <a:picLocks noChangeAspect="1" noChangeArrowheads="1"/>
          </p:cNvPicPr>
          <p:nvPr/>
        </p:nvPicPr>
        <p:blipFill>
          <a:blip r:embed="rId2" cstate="print"/>
          <a:srcRect/>
          <a:stretch>
            <a:fillRect/>
          </a:stretch>
        </p:blipFill>
        <p:spPr bwMode="auto">
          <a:xfrm>
            <a:off x="1331639" y="1124743"/>
            <a:ext cx="6212287" cy="4903161"/>
          </a:xfrm>
          <a:prstGeom prst="rect">
            <a:avLst/>
          </a:prstGeom>
          <a:noFill/>
          <a:ln w="9525">
            <a:noFill/>
            <a:miter lim="800000"/>
            <a:headEnd/>
            <a:tailEnd/>
          </a:ln>
        </p:spPr>
      </p:pic>
      <p:pic>
        <p:nvPicPr>
          <p:cNvPr id="33797" name="Kép 6" descr="ERRA_no text_very_small.jpg"/>
          <p:cNvPicPr>
            <a:picLocks noChangeAspect="1"/>
          </p:cNvPicPr>
          <p:nvPr/>
        </p:nvPicPr>
        <p:blipFill>
          <a:blip r:embed="rId3" cstate="print"/>
          <a:srcRect/>
          <a:stretch>
            <a:fillRect/>
          </a:stretch>
        </p:blipFill>
        <p:spPr bwMode="auto">
          <a:xfrm>
            <a:off x="323850" y="0"/>
            <a:ext cx="1670050" cy="792163"/>
          </a:xfrm>
          <a:prstGeom prst="rect">
            <a:avLst/>
          </a:prstGeom>
          <a:noFill/>
          <a:ln w="9525">
            <a:noFill/>
            <a:miter lim="800000"/>
            <a:headEnd/>
            <a:tailEnd/>
          </a:ln>
        </p:spPr>
      </p:pic>
      <p:sp>
        <p:nvSpPr>
          <p:cNvPr id="6" name="Szövegdoboz 5"/>
          <p:cNvSpPr txBox="1"/>
          <p:nvPr/>
        </p:nvSpPr>
        <p:spPr>
          <a:xfrm>
            <a:off x="7596336" y="1124744"/>
            <a:ext cx="1547664" cy="3877985"/>
          </a:xfrm>
          <a:prstGeom prst="rect">
            <a:avLst/>
          </a:prstGeom>
          <a:noFill/>
        </p:spPr>
        <p:txBody>
          <a:bodyPr wrap="square" rtlCol="0">
            <a:spAutoFit/>
          </a:bodyPr>
          <a:lstStyle/>
          <a:p>
            <a:r>
              <a:rPr lang="hu-HU" sz="1400" b="1" dirty="0" smtClean="0"/>
              <a:t>34</a:t>
            </a:r>
            <a:r>
              <a:rPr lang="hu-HU" sz="1400" dirty="0" smtClean="0"/>
              <a:t> </a:t>
            </a:r>
            <a:r>
              <a:rPr lang="en-GB" sz="1400" dirty="0" smtClean="0"/>
              <a:t>member regulators</a:t>
            </a:r>
          </a:p>
          <a:p>
            <a:endParaRPr lang="en-GB" sz="1400" dirty="0" smtClean="0"/>
          </a:p>
          <a:p>
            <a:r>
              <a:rPr lang="en-GB" sz="1400" b="1" dirty="0" smtClean="0"/>
              <a:t>1700</a:t>
            </a:r>
            <a:r>
              <a:rPr lang="en-GB" sz="1400" dirty="0" smtClean="0"/>
              <a:t> trained participants</a:t>
            </a:r>
          </a:p>
          <a:p>
            <a:endParaRPr lang="en-GB" sz="1400" dirty="0" smtClean="0"/>
          </a:p>
          <a:p>
            <a:r>
              <a:rPr lang="en-GB" sz="1400" b="1" dirty="0" smtClean="0"/>
              <a:t>80</a:t>
            </a:r>
            <a:r>
              <a:rPr lang="en-GB" sz="1400" dirty="0" smtClean="0"/>
              <a:t> trained </a:t>
            </a:r>
            <a:r>
              <a:rPr lang="en-GB" sz="1400" dirty="0" smtClean="0"/>
              <a:t>Commissioners</a:t>
            </a:r>
            <a:endParaRPr lang="en-GB" sz="1400" dirty="0" smtClean="0"/>
          </a:p>
          <a:p>
            <a:endParaRPr lang="en-GB" sz="1400" dirty="0" smtClean="0"/>
          </a:p>
          <a:p>
            <a:r>
              <a:rPr lang="en-GB" sz="1400" b="1" dirty="0" smtClean="0"/>
              <a:t>4</a:t>
            </a:r>
            <a:r>
              <a:rPr lang="en-GB" sz="1400" dirty="0" smtClean="0"/>
              <a:t> training Videos</a:t>
            </a:r>
          </a:p>
          <a:p>
            <a:endParaRPr lang="en-GB" dirty="0" smtClean="0"/>
          </a:p>
          <a:p>
            <a:r>
              <a:rPr lang="en-GB" sz="1400" b="1" dirty="0" smtClean="0"/>
              <a:t>4</a:t>
            </a:r>
            <a:r>
              <a:rPr lang="en-GB" sz="1400" dirty="0" smtClean="0"/>
              <a:t> textbooks</a:t>
            </a:r>
          </a:p>
          <a:p>
            <a:endParaRPr lang="en-GB" dirty="0" smtClean="0"/>
          </a:p>
          <a:p>
            <a:r>
              <a:rPr lang="en-GB" sz="1400" b="1" dirty="0" smtClean="0"/>
              <a:t>S</a:t>
            </a:r>
            <a:r>
              <a:rPr lang="en-GB" sz="1400" dirty="0" smtClean="0"/>
              <a:t>everal issue papers, case studies</a:t>
            </a:r>
            <a:endParaRPr lang="en-GB" sz="1400" dirty="0"/>
          </a:p>
        </p:txBody>
      </p:sp>
      <p:sp>
        <p:nvSpPr>
          <p:cNvPr id="7" name="Szövegdoboz 6"/>
          <p:cNvSpPr txBox="1"/>
          <p:nvPr/>
        </p:nvSpPr>
        <p:spPr>
          <a:xfrm>
            <a:off x="0" y="1196752"/>
            <a:ext cx="1331640" cy="4862870"/>
          </a:xfrm>
          <a:prstGeom prst="rect">
            <a:avLst/>
          </a:prstGeom>
          <a:noFill/>
        </p:spPr>
        <p:txBody>
          <a:bodyPr wrap="square" rtlCol="0">
            <a:spAutoFit/>
          </a:bodyPr>
          <a:lstStyle/>
          <a:p>
            <a:r>
              <a:rPr lang="en-GB" sz="1400" b="1" dirty="0" smtClean="0"/>
              <a:t>V</a:t>
            </a:r>
            <a:r>
              <a:rPr lang="en-GB" sz="1400" dirty="0" smtClean="0"/>
              <a:t>oluntary </a:t>
            </a:r>
            <a:r>
              <a:rPr lang="en-GB" sz="1400" b="1" dirty="0" smtClean="0"/>
              <a:t>association</a:t>
            </a:r>
            <a:r>
              <a:rPr lang="en-GB" sz="1400" dirty="0" smtClean="0"/>
              <a:t> of national energy </a:t>
            </a:r>
            <a:r>
              <a:rPr lang="en-GB" sz="1400" b="1" dirty="0" smtClean="0"/>
              <a:t>regulators</a:t>
            </a:r>
          </a:p>
          <a:p>
            <a:endParaRPr lang="hu-HU" sz="1600" dirty="0" smtClean="0"/>
          </a:p>
          <a:p>
            <a:r>
              <a:rPr lang="en-GB" sz="1400" b="1" dirty="0" smtClean="0"/>
              <a:t>Objectives</a:t>
            </a:r>
            <a:r>
              <a:rPr lang="en-GB" sz="1400" dirty="0" smtClean="0"/>
              <a:t>:</a:t>
            </a:r>
            <a:endParaRPr lang="hu-HU" sz="1400" dirty="0" smtClean="0"/>
          </a:p>
          <a:p>
            <a:pPr>
              <a:buFontTx/>
              <a:buChar char="-"/>
            </a:pPr>
            <a:r>
              <a:rPr lang="en-GB" sz="1400" b="1" dirty="0" smtClean="0"/>
              <a:t>I</a:t>
            </a:r>
            <a:r>
              <a:rPr lang="en-GB" sz="1400" dirty="0" smtClean="0"/>
              <a:t>mprove regulation</a:t>
            </a:r>
          </a:p>
          <a:p>
            <a:pPr>
              <a:buFontTx/>
              <a:buChar char="-"/>
            </a:pPr>
            <a:r>
              <a:rPr lang="en-GB" sz="1400" b="1" dirty="0" smtClean="0"/>
              <a:t>S</a:t>
            </a:r>
            <a:r>
              <a:rPr lang="en-GB" sz="1400" dirty="0" smtClean="0"/>
              <a:t>trengthen </a:t>
            </a:r>
            <a:r>
              <a:rPr lang="en-GB" sz="1400" b="1" dirty="0" smtClean="0"/>
              <a:t>R</a:t>
            </a:r>
            <a:r>
              <a:rPr lang="en-GB" sz="1400" dirty="0" smtClean="0"/>
              <a:t>egulators with exchange of information, training, and research</a:t>
            </a:r>
          </a:p>
          <a:p>
            <a:pPr>
              <a:buFontTx/>
              <a:buChar char="-"/>
            </a:pPr>
            <a:r>
              <a:rPr lang="en-GB" sz="1400" b="1" dirty="0" smtClean="0"/>
              <a:t>H</a:t>
            </a:r>
            <a:r>
              <a:rPr lang="en-GB" sz="1400" dirty="0" smtClean="0"/>
              <a:t>armonized regulatory framework</a:t>
            </a:r>
          </a:p>
          <a:p>
            <a:pPr>
              <a:buFontTx/>
              <a:buChar char="-"/>
            </a:pPr>
            <a:r>
              <a:rPr lang="en-GB" sz="1400" dirty="0" smtClean="0"/>
              <a:t> </a:t>
            </a:r>
            <a:r>
              <a:rPr lang="en-GB" sz="1400" b="1" dirty="0" smtClean="0"/>
              <a:t>S</a:t>
            </a:r>
            <a:r>
              <a:rPr lang="en-GB" sz="1400" dirty="0" smtClean="0"/>
              <a:t>table investment climate </a:t>
            </a:r>
            <a:endParaRPr lang="en-GB" sz="1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Fact Finding Mission to the Republic of Moldova</a:t>
            </a:r>
            <a:endParaRPr lang="hu-HU" sz="2000" dirty="0" smtClean="0"/>
          </a:p>
          <a:p>
            <a:r>
              <a:rPr lang="en-GB" sz="2000" dirty="0" smtClean="0"/>
              <a:t>Chisinau, 16-18 January, 2013</a:t>
            </a:r>
            <a:endParaRPr lang="hu-HU" sz="20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0" y="908720"/>
            <a:ext cx="8892480" cy="5544616"/>
          </a:xfrm>
        </p:spPr>
        <p:txBody>
          <a:bodyPr>
            <a:normAutofit fontScale="55000" lnSpcReduction="20000"/>
          </a:bodyPr>
          <a:lstStyle/>
          <a:p>
            <a:pPr lvl="0">
              <a:lnSpc>
                <a:spcPct val="120000"/>
              </a:lnSpc>
            </a:pPr>
            <a:r>
              <a:rPr lang="en-GB" sz="2500" b="1" dirty="0" smtClean="0"/>
              <a:t>Before</a:t>
            </a:r>
            <a:r>
              <a:rPr lang="en-GB" sz="2500" dirty="0" smtClean="0"/>
              <a:t> the Fact Finding Mission the Project members at ERRA side </a:t>
            </a:r>
            <a:r>
              <a:rPr lang="en-GB" sz="2500" u="sng" dirty="0" smtClean="0"/>
              <a:t>analysed</a:t>
            </a:r>
            <a:r>
              <a:rPr lang="en-GB" sz="2500" dirty="0" smtClean="0"/>
              <a:t> all </a:t>
            </a:r>
            <a:r>
              <a:rPr lang="en-GB" sz="2500" u="sng" dirty="0" smtClean="0"/>
              <a:t>the available documents</a:t>
            </a:r>
            <a:r>
              <a:rPr lang="en-GB" sz="2500" dirty="0" smtClean="0"/>
              <a:t> </a:t>
            </a:r>
            <a:r>
              <a:rPr lang="en-GB" sz="2500" u="sng" dirty="0" smtClean="0"/>
              <a:t>avoiding duplication</a:t>
            </a:r>
            <a:r>
              <a:rPr lang="en-GB" sz="2500" dirty="0" smtClean="0"/>
              <a:t> (INOGATE </a:t>
            </a:r>
            <a:r>
              <a:rPr lang="en-GB" sz="2500" dirty="0" smtClean="0"/>
              <a:t>Programme </a:t>
            </a:r>
            <a:r>
              <a:rPr lang="en-GB" sz="2500" dirty="0" smtClean="0"/>
              <a:t>Report on Regulatory Peer Review at ANRE of Moldova; Energy Community Secretariat: Annual Report on the Implementation of the “</a:t>
            </a:r>
            <a:r>
              <a:rPr lang="en-GB" sz="2500" dirty="0" err="1" smtClean="0"/>
              <a:t>Acquis</a:t>
            </a:r>
            <a:r>
              <a:rPr lang="en-GB" sz="2500" dirty="0" smtClean="0"/>
              <a:t>”, 1 September, 2012; The Report on “Independent Regulatory Agencies in Moldova and their interaction with Parliament”, 2011 (in the framework of the “Support to the Parliamentary Development in Moldova” project, funded by DANIDA, SIDA and UNDP); Different energy laws of the Rep. of </a:t>
            </a:r>
            <a:r>
              <a:rPr lang="en-GB" sz="2500" dirty="0" smtClean="0"/>
              <a:t>Moldova</a:t>
            </a:r>
            <a:r>
              <a:rPr lang="hu-HU" sz="2500" dirty="0" smtClean="0"/>
              <a:t>)</a:t>
            </a:r>
            <a:r>
              <a:rPr lang="en-GB" sz="2500" dirty="0" smtClean="0"/>
              <a:t>. </a:t>
            </a:r>
            <a:endParaRPr lang="en-GB" sz="2500" dirty="0" smtClean="0"/>
          </a:p>
          <a:p>
            <a:pPr>
              <a:lnSpc>
                <a:spcPct val="120000"/>
              </a:lnSpc>
            </a:pPr>
            <a:r>
              <a:rPr lang="en-GB" sz="2500" dirty="0" smtClean="0"/>
              <a:t> Based on the analysis of the above mentioned documents and the discussion with the  Moldavian officials </a:t>
            </a:r>
            <a:r>
              <a:rPr lang="en-GB" sz="2500" u="sng" dirty="0" smtClean="0"/>
              <a:t>the </a:t>
            </a:r>
            <a:r>
              <a:rPr lang="en-GB" sz="2500" b="1" u="sng" dirty="0" smtClean="0"/>
              <a:t>Fact Finding Mission </a:t>
            </a:r>
            <a:r>
              <a:rPr lang="en-GB" sz="2500" u="sng" dirty="0" smtClean="0"/>
              <a:t>had a mixed view</a:t>
            </a:r>
            <a:r>
              <a:rPr lang="en-GB" sz="2500" dirty="0" smtClean="0"/>
              <a:t> on the status of </a:t>
            </a:r>
            <a:r>
              <a:rPr lang="en-GB" sz="2500" u="sng" dirty="0" smtClean="0"/>
              <a:t>general legal and regulatory framework </a:t>
            </a:r>
            <a:r>
              <a:rPr lang="en-GB" sz="2500" dirty="0" smtClean="0"/>
              <a:t>(especially </a:t>
            </a:r>
            <a:r>
              <a:rPr lang="en-GB" sz="2500" u="sng" dirty="0" smtClean="0"/>
              <a:t>on the implementation </a:t>
            </a:r>
            <a:r>
              <a:rPr lang="en-GB" sz="2500" dirty="0" smtClean="0"/>
              <a:t>of them) and on the </a:t>
            </a:r>
            <a:r>
              <a:rPr lang="en-GB" sz="2500" u="sng" dirty="0" smtClean="0"/>
              <a:t>market structure and operational model constraints</a:t>
            </a:r>
            <a:r>
              <a:rPr lang="en-GB" sz="2500" dirty="0" smtClean="0"/>
              <a:t> in Moldova. </a:t>
            </a:r>
            <a:endParaRPr lang="hu-HU" sz="2500" dirty="0" smtClean="0"/>
          </a:p>
          <a:p>
            <a:pPr lvl="0">
              <a:lnSpc>
                <a:spcPct val="120000"/>
              </a:lnSpc>
            </a:pPr>
            <a:r>
              <a:rPr lang="en-GB" sz="2500" dirty="0" smtClean="0"/>
              <a:t>The </a:t>
            </a:r>
            <a:r>
              <a:rPr lang="en-GB" sz="2500" b="1" u="sng" dirty="0" smtClean="0"/>
              <a:t>transposition</a:t>
            </a:r>
            <a:r>
              <a:rPr lang="en-GB" sz="2500" dirty="0" smtClean="0"/>
              <a:t> process of the </a:t>
            </a:r>
            <a:r>
              <a:rPr lang="en-GB" sz="2500" u="sng" dirty="0" smtClean="0"/>
              <a:t>EU 2</a:t>
            </a:r>
            <a:r>
              <a:rPr lang="en-GB" sz="2500" u="sng" baseline="30000" dirty="0" smtClean="0"/>
              <a:t>nd</a:t>
            </a:r>
            <a:r>
              <a:rPr lang="en-GB" sz="2500" u="sng" dirty="0" smtClean="0"/>
              <a:t> Energy Package</a:t>
            </a:r>
            <a:r>
              <a:rPr lang="en-GB" sz="2500" dirty="0" smtClean="0"/>
              <a:t> </a:t>
            </a:r>
            <a:r>
              <a:rPr lang="en-GB" sz="2500" dirty="0" smtClean="0"/>
              <a:t>ha</a:t>
            </a:r>
            <a:r>
              <a:rPr lang="hu-HU" sz="2500" dirty="0" smtClean="0"/>
              <a:t>s</a:t>
            </a:r>
            <a:r>
              <a:rPr lang="en-GB" sz="2500" dirty="0" smtClean="0"/>
              <a:t> </a:t>
            </a:r>
            <a:r>
              <a:rPr lang="en-GB" sz="2500" dirty="0" smtClean="0"/>
              <a:t>a lot of </a:t>
            </a:r>
            <a:r>
              <a:rPr lang="en-GB" sz="2500" u="sng" dirty="0" smtClean="0"/>
              <a:t>substantial </a:t>
            </a:r>
            <a:r>
              <a:rPr lang="en-GB" sz="2500" u="sng" dirty="0" smtClean="0"/>
              <a:t>results</a:t>
            </a:r>
            <a:r>
              <a:rPr lang="hu-HU" sz="2500" dirty="0" smtClean="0"/>
              <a:t>,</a:t>
            </a:r>
            <a:r>
              <a:rPr lang="en-GB" sz="2500" dirty="0" smtClean="0"/>
              <a:t> </a:t>
            </a:r>
            <a:r>
              <a:rPr lang="en-GB" sz="2500" dirty="0" smtClean="0"/>
              <a:t>but beside these developments </a:t>
            </a:r>
            <a:r>
              <a:rPr lang="en-GB" sz="2500" u="sng" dirty="0" smtClean="0"/>
              <a:t>in the field </a:t>
            </a:r>
            <a:r>
              <a:rPr lang="hu-HU" sz="2500" u="sng" dirty="0" smtClean="0"/>
              <a:t>of</a:t>
            </a:r>
            <a:r>
              <a:rPr lang="en-GB" sz="2500" u="sng" dirty="0" smtClean="0"/>
              <a:t> </a:t>
            </a:r>
            <a:r>
              <a:rPr lang="en-GB" sz="2500" b="1" u="sng" dirty="0" smtClean="0"/>
              <a:t>implementation</a:t>
            </a:r>
            <a:r>
              <a:rPr lang="en-GB" sz="2500" dirty="0" smtClean="0"/>
              <a:t> </a:t>
            </a:r>
            <a:r>
              <a:rPr lang="en-GB" sz="2500" dirty="0" smtClean="0"/>
              <a:t>of the legal </a:t>
            </a:r>
            <a:r>
              <a:rPr lang="en-GB" sz="2500" u="sng" dirty="0" smtClean="0"/>
              <a:t>requirements</a:t>
            </a:r>
            <a:r>
              <a:rPr lang="en-GB" sz="2500" dirty="0" smtClean="0"/>
              <a:t> into the </a:t>
            </a:r>
            <a:r>
              <a:rPr lang="en-GB" sz="2500" u="sng" dirty="0" smtClean="0"/>
              <a:t>real practice </a:t>
            </a:r>
            <a:r>
              <a:rPr lang="en-GB" sz="2500" dirty="0" smtClean="0"/>
              <a:t>has </a:t>
            </a:r>
            <a:r>
              <a:rPr lang="en-GB" sz="2500" u="sng" dirty="0" smtClean="0"/>
              <a:t>some shortages as well</a:t>
            </a:r>
            <a:r>
              <a:rPr lang="en-GB" sz="2500" dirty="0" smtClean="0"/>
              <a:t>. </a:t>
            </a:r>
            <a:endParaRPr lang="hu-HU" sz="2500" dirty="0" smtClean="0"/>
          </a:p>
          <a:p>
            <a:pPr lvl="0">
              <a:lnSpc>
                <a:spcPct val="120000"/>
              </a:lnSpc>
            </a:pPr>
            <a:r>
              <a:rPr lang="en-GB" sz="2500" dirty="0" smtClean="0"/>
              <a:t>The </a:t>
            </a:r>
            <a:r>
              <a:rPr lang="en-GB" sz="2500" b="1" u="sng" dirty="0" smtClean="0"/>
              <a:t>market structure </a:t>
            </a:r>
            <a:r>
              <a:rPr lang="en-GB" sz="2500" dirty="0" smtClean="0"/>
              <a:t>(</a:t>
            </a:r>
            <a:r>
              <a:rPr lang="en-GB" sz="2500" u="sng" dirty="0" smtClean="0"/>
              <a:t>very concentrated </a:t>
            </a:r>
            <a:r>
              <a:rPr lang="en-GB" sz="2500" dirty="0" smtClean="0"/>
              <a:t>“</a:t>
            </a:r>
            <a:r>
              <a:rPr lang="en-GB" sz="2500" u="sng" dirty="0" smtClean="0"/>
              <a:t>smal</a:t>
            </a:r>
            <a:r>
              <a:rPr lang="en-GB" sz="2500" dirty="0" smtClean="0"/>
              <a:t>l” national </a:t>
            </a:r>
            <a:r>
              <a:rPr lang="en-GB" sz="2500" u="sng" dirty="0" smtClean="0"/>
              <a:t>market</a:t>
            </a:r>
            <a:r>
              <a:rPr lang="en-GB" sz="2500" dirty="0" smtClean="0"/>
              <a:t>; </a:t>
            </a:r>
            <a:r>
              <a:rPr lang="en-GB" sz="2500" u="sng" dirty="0" smtClean="0"/>
              <a:t>limited chance </a:t>
            </a:r>
            <a:r>
              <a:rPr lang="en-GB" sz="2500" dirty="0" smtClean="0"/>
              <a:t>to </a:t>
            </a:r>
            <a:r>
              <a:rPr lang="en-GB" sz="2500" u="sng" dirty="0" smtClean="0"/>
              <a:t>create regional market</a:t>
            </a:r>
            <a:r>
              <a:rPr lang="en-GB" sz="2500" dirty="0" smtClean="0"/>
              <a:t>; </a:t>
            </a:r>
            <a:r>
              <a:rPr lang="en-GB" sz="2500" u="sng" dirty="0" smtClean="0"/>
              <a:t>lack of flexible </a:t>
            </a:r>
            <a:r>
              <a:rPr lang="en-GB" sz="2500" dirty="0" smtClean="0"/>
              <a:t>electricity generation </a:t>
            </a:r>
            <a:r>
              <a:rPr lang="en-GB" sz="2500" u="sng" dirty="0" smtClean="0"/>
              <a:t>units</a:t>
            </a:r>
            <a:r>
              <a:rPr lang="en-GB" sz="2500" dirty="0" smtClean="0"/>
              <a:t> for balancing; </a:t>
            </a:r>
            <a:r>
              <a:rPr lang="en-GB" sz="2500" u="sng" dirty="0" smtClean="0"/>
              <a:t>one dominant gas supplier</a:t>
            </a:r>
            <a:r>
              <a:rPr lang="en-GB" sz="2500" dirty="0" smtClean="0"/>
              <a:t>) and the </a:t>
            </a:r>
            <a:r>
              <a:rPr lang="en-GB" sz="2500" b="1" u="sng" dirty="0" smtClean="0"/>
              <a:t>technical constraints </a:t>
            </a:r>
            <a:r>
              <a:rPr lang="en-GB" sz="2500" dirty="0" smtClean="0"/>
              <a:t>(</a:t>
            </a:r>
            <a:r>
              <a:rPr lang="en-GB" sz="2500" u="sng" dirty="0" smtClean="0"/>
              <a:t>lack of synchronous operation</a:t>
            </a:r>
            <a:r>
              <a:rPr lang="en-GB" sz="2500" dirty="0" smtClean="0"/>
              <a:t> </a:t>
            </a:r>
            <a:r>
              <a:rPr lang="en-GB" sz="2500" u="sng" dirty="0" smtClean="0"/>
              <a:t>with</a:t>
            </a:r>
            <a:r>
              <a:rPr lang="en-GB" sz="2500" dirty="0" smtClean="0"/>
              <a:t> the electricity markets of </a:t>
            </a:r>
            <a:r>
              <a:rPr lang="en-GB" sz="2500" u="sng" dirty="0" smtClean="0"/>
              <a:t>EU Members </a:t>
            </a:r>
            <a:r>
              <a:rPr lang="en-GB" sz="2500" dirty="0" smtClean="0"/>
              <a:t>before 2017, low utilisation factor of gas transit pipeline without congestion – the implementation of new congestion management methods could not bring immediate benefits) </a:t>
            </a:r>
            <a:r>
              <a:rPr lang="en-GB" sz="2500" b="1" u="sng" dirty="0" smtClean="0"/>
              <a:t>limit the possibility to create </a:t>
            </a:r>
            <a:r>
              <a:rPr lang="en-GB" sz="2500" b="1" u="sng" dirty="0" smtClean="0"/>
              <a:t>efficiently functioning </a:t>
            </a:r>
            <a:r>
              <a:rPr lang="en-GB" sz="2500" b="1" u="sng" dirty="0" smtClean="0"/>
              <a:t>wholesale and retail competition</a:t>
            </a:r>
            <a:r>
              <a:rPr lang="en-GB" sz="2500" dirty="0" smtClean="0"/>
              <a:t> for the benefit of the economy, the end-users and the general social welfare even with the full implementation of some sophisticated methods and processes (like common coordinated congestion management method and procedure for allocation of capacity; market opening for all non-household customers).</a:t>
            </a:r>
            <a:endParaRPr lang="hu-HU" sz="2500" dirty="0" smtClean="0"/>
          </a:p>
          <a:p>
            <a:endParaRPr lang="hu-HU" sz="2000" dirty="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4</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Fact Finding Mission to the Republic of Moldova</a:t>
            </a:r>
            <a:endParaRPr lang="hu-HU" sz="2000" dirty="0" smtClean="0"/>
          </a:p>
          <a:p>
            <a:r>
              <a:rPr lang="en-GB" sz="2000" dirty="0" smtClean="0"/>
              <a:t>Chisinau, 16-18 January, 2013</a:t>
            </a:r>
            <a:endParaRPr lang="hu-HU" sz="20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251520" y="980728"/>
            <a:ext cx="8435280" cy="5400600"/>
          </a:xfrm>
        </p:spPr>
        <p:txBody>
          <a:bodyPr>
            <a:normAutofit fontScale="62500" lnSpcReduction="20000"/>
          </a:bodyPr>
          <a:lstStyle/>
          <a:p>
            <a:pPr lvl="0">
              <a:buNone/>
            </a:pPr>
            <a:r>
              <a:rPr lang="en-GB" sz="2800" u="sng" dirty="0" smtClean="0"/>
              <a:t>Based on the results of the </a:t>
            </a:r>
            <a:r>
              <a:rPr lang="en-GB" sz="2800" b="1" u="sng" dirty="0" smtClean="0"/>
              <a:t>Fact Finding Mission </a:t>
            </a:r>
            <a:r>
              <a:rPr lang="en-GB" sz="2800" dirty="0" smtClean="0"/>
              <a:t> the following </a:t>
            </a:r>
            <a:r>
              <a:rPr lang="en-GB" sz="2800" u="sng" dirty="0" smtClean="0"/>
              <a:t>decisions</a:t>
            </a:r>
            <a:r>
              <a:rPr lang="en-GB" sz="2800" dirty="0" smtClean="0"/>
              <a:t> were made:</a:t>
            </a:r>
          </a:p>
          <a:p>
            <a:pPr lvl="0"/>
            <a:endParaRPr lang="hu-HU" sz="2800" dirty="0" smtClean="0"/>
          </a:p>
          <a:p>
            <a:pPr lvl="0"/>
            <a:r>
              <a:rPr lang="en-GB" sz="2800" dirty="0" smtClean="0"/>
              <a:t>The previously selected </a:t>
            </a:r>
            <a:r>
              <a:rPr lang="en-GB" sz="2800" u="sng" dirty="0" smtClean="0"/>
              <a:t>main issues</a:t>
            </a:r>
            <a:r>
              <a:rPr lang="en-GB" sz="2800" dirty="0" smtClean="0"/>
              <a:t>, related to the transposition and implementation of the 3</a:t>
            </a:r>
            <a:r>
              <a:rPr lang="en-GB" sz="2800" baseline="30000" dirty="0" smtClean="0"/>
              <a:t>rd</a:t>
            </a:r>
            <a:r>
              <a:rPr lang="en-GB" sz="2800" dirty="0" smtClean="0"/>
              <a:t> Package </a:t>
            </a:r>
            <a:r>
              <a:rPr lang="en-GB" sz="2800" u="sng" dirty="0" smtClean="0"/>
              <a:t>remain</a:t>
            </a:r>
            <a:r>
              <a:rPr lang="en-GB" sz="2800" dirty="0" smtClean="0"/>
              <a:t> </a:t>
            </a:r>
            <a:r>
              <a:rPr lang="en-GB" sz="2800" u="sng" dirty="0" smtClean="0"/>
              <a:t>priority</a:t>
            </a:r>
            <a:r>
              <a:rPr lang="en-GB" sz="2800" dirty="0" smtClean="0"/>
              <a:t> during the </a:t>
            </a:r>
            <a:r>
              <a:rPr lang="en-GB" sz="2800" u="sng" dirty="0" smtClean="0"/>
              <a:t>training sessions</a:t>
            </a:r>
            <a:r>
              <a:rPr lang="en-GB" sz="2800" dirty="0" smtClean="0"/>
              <a:t> </a:t>
            </a:r>
            <a:r>
              <a:rPr lang="en-GB" sz="2900" dirty="0" smtClean="0"/>
              <a:t>(but to be flexible and open for newly occurred issues as </a:t>
            </a:r>
            <a:r>
              <a:rPr lang="en-GB" sz="2900" dirty="0" smtClean="0"/>
              <a:t>well as  implementation questions related to the </a:t>
            </a:r>
            <a:r>
              <a:rPr lang="en-GB" sz="2900" dirty="0" smtClean="0"/>
              <a:t>2</a:t>
            </a:r>
            <a:r>
              <a:rPr lang="en-GB" sz="2900" baseline="30000" dirty="0" smtClean="0"/>
              <a:t>nd </a:t>
            </a:r>
            <a:r>
              <a:rPr lang="en-GB" sz="2900" dirty="0" smtClean="0"/>
              <a:t>Package)</a:t>
            </a:r>
            <a:r>
              <a:rPr lang="hu-HU" sz="2900" dirty="0" smtClean="0"/>
              <a:t>.</a:t>
            </a:r>
            <a:endParaRPr lang="en-GB" sz="2900" dirty="0" smtClean="0"/>
          </a:p>
          <a:p>
            <a:pPr lvl="0"/>
            <a:endParaRPr lang="hu-HU" sz="2800" dirty="0" smtClean="0"/>
          </a:p>
          <a:p>
            <a:pPr lvl="0"/>
            <a:r>
              <a:rPr lang="en-GB" sz="2800" dirty="0" smtClean="0"/>
              <a:t>The planned </a:t>
            </a:r>
            <a:r>
              <a:rPr lang="en-GB" sz="2800" u="sng" dirty="0" smtClean="0"/>
              <a:t>four</a:t>
            </a:r>
            <a:r>
              <a:rPr lang="en-GB" sz="2800" dirty="0" smtClean="0"/>
              <a:t> topical </a:t>
            </a:r>
            <a:r>
              <a:rPr lang="en-GB" sz="2800" u="sng" dirty="0" smtClean="0"/>
              <a:t>workshop</a:t>
            </a:r>
            <a:r>
              <a:rPr lang="en-GB" sz="2800" dirty="0" smtClean="0"/>
              <a:t>s </a:t>
            </a:r>
            <a:r>
              <a:rPr lang="en-GB" sz="2800" u="sng" dirty="0" smtClean="0"/>
              <a:t>should focus </a:t>
            </a:r>
            <a:r>
              <a:rPr lang="hu-HU" sz="2200" dirty="0" smtClean="0"/>
              <a:t>- </a:t>
            </a:r>
            <a:r>
              <a:rPr lang="en-GB" sz="2200" dirty="0" smtClean="0"/>
              <a:t>beside </a:t>
            </a:r>
            <a:r>
              <a:rPr lang="en-GB" sz="2200" dirty="0" smtClean="0"/>
              <a:t>the general transposition </a:t>
            </a:r>
            <a:r>
              <a:rPr lang="en-GB" sz="2200" dirty="0" smtClean="0"/>
              <a:t>issues</a:t>
            </a:r>
            <a:r>
              <a:rPr lang="hu-HU" sz="2200" dirty="0" smtClean="0"/>
              <a:t>- </a:t>
            </a:r>
            <a:r>
              <a:rPr lang="en-GB" sz="2200" dirty="0" smtClean="0"/>
              <a:t> </a:t>
            </a:r>
            <a:r>
              <a:rPr lang="en-GB" sz="2800" u="sng" dirty="0" smtClean="0"/>
              <a:t>on the practical implementation issues</a:t>
            </a:r>
            <a:r>
              <a:rPr lang="en-GB" sz="2800" dirty="0" smtClean="0"/>
              <a:t>;</a:t>
            </a:r>
          </a:p>
          <a:p>
            <a:pPr lvl="1"/>
            <a:r>
              <a:rPr lang="en-GB" sz="2600" u="sng" dirty="0" smtClean="0"/>
              <a:t>take into consideration </a:t>
            </a:r>
            <a:r>
              <a:rPr lang="en-GB" sz="2600" dirty="0" smtClean="0"/>
              <a:t>the </a:t>
            </a:r>
            <a:r>
              <a:rPr lang="en-GB" sz="2600" u="sng" dirty="0" smtClean="0"/>
              <a:t>EU legal requirements </a:t>
            </a:r>
            <a:r>
              <a:rPr lang="en-GB" sz="2600" dirty="0" smtClean="0"/>
              <a:t>and the limitations/</a:t>
            </a:r>
            <a:r>
              <a:rPr lang="en-GB" sz="2600" u="sng" dirty="0" smtClean="0"/>
              <a:t>constraints</a:t>
            </a:r>
            <a:r>
              <a:rPr lang="en-GB" sz="2600" dirty="0" smtClean="0"/>
              <a:t> of the local market structure and operation model </a:t>
            </a:r>
            <a:r>
              <a:rPr lang="en-GB" sz="2600" u="sng" dirty="0" smtClean="0"/>
              <a:t>as well</a:t>
            </a:r>
            <a:r>
              <a:rPr lang="en-GB" sz="2600" dirty="0" smtClean="0"/>
              <a:t>,</a:t>
            </a:r>
          </a:p>
          <a:p>
            <a:pPr lvl="1"/>
            <a:r>
              <a:rPr lang="en-GB" sz="2600" dirty="0" smtClean="0"/>
              <a:t>go into details of the </a:t>
            </a:r>
            <a:r>
              <a:rPr lang="en-GB" sz="2600" u="sng" dirty="0" smtClean="0"/>
              <a:t>practical implementation issues </a:t>
            </a:r>
            <a:r>
              <a:rPr lang="en-GB" sz="2600" dirty="0" smtClean="0"/>
              <a:t>with possible case studies</a:t>
            </a:r>
            <a:r>
              <a:rPr lang="en-GB" sz="2600" dirty="0" smtClean="0"/>
              <a:t>,</a:t>
            </a:r>
          </a:p>
          <a:p>
            <a:pPr lvl="1"/>
            <a:r>
              <a:rPr lang="en-GB" sz="2600" dirty="0" smtClean="0"/>
              <a:t>the </a:t>
            </a:r>
            <a:r>
              <a:rPr lang="en-GB" sz="2600" u="sng" dirty="0" smtClean="0"/>
              <a:t>form</a:t>
            </a:r>
            <a:r>
              <a:rPr lang="en-GB" sz="2600" dirty="0" smtClean="0"/>
              <a:t> of training/knowledge transfer  should be more </a:t>
            </a:r>
            <a:r>
              <a:rPr lang="en-GB" sz="2600" u="sng" dirty="0" smtClean="0"/>
              <a:t>discussion type</a:t>
            </a:r>
            <a:r>
              <a:rPr lang="en-GB" sz="2600" dirty="0" smtClean="0"/>
              <a:t>, than presentation </a:t>
            </a:r>
            <a:r>
              <a:rPr lang="en-GB" sz="2600" dirty="0" smtClean="0"/>
              <a:t>type→ to discover the unclear issues at the Moldovan side </a:t>
            </a:r>
            <a:endParaRPr lang="en-GB" sz="2600" dirty="0" smtClean="0"/>
          </a:p>
          <a:p>
            <a:pPr lvl="1"/>
            <a:r>
              <a:rPr lang="en-GB" sz="2600" u="sng" dirty="0" smtClean="0"/>
              <a:t>incorporate</a:t>
            </a:r>
            <a:r>
              <a:rPr lang="en-GB" sz="2600" dirty="0" smtClean="0"/>
              <a:t> </a:t>
            </a:r>
            <a:r>
              <a:rPr lang="en-GB" sz="2600" u="sng" dirty="0" smtClean="0"/>
              <a:t>government</a:t>
            </a:r>
            <a:r>
              <a:rPr lang="en-GB" sz="2600" dirty="0" smtClean="0"/>
              <a:t> officials, </a:t>
            </a:r>
            <a:r>
              <a:rPr lang="en-GB" sz="2600" u="sng" dirty="0" smtClean="0"/>
              <a:t>regulators</a:t>
            </a:r>
            <a:r>
              <a:rPr lang="en-GB" sz="2600" dirty="0" smtClean="0"/>
              <a:t> and </a:t>
            </a:r>
            <a:r>
              <a:rPr lang="en-GB" sz="2600" u="sng" dirty="0" smtClean="0"/>
              <a:t>industry representatives </a:t>
            </a:r>
            <a:r>
              <a:rPr lang="en-GB" sz="2600" dirty="0" smtClean="0"/>
              <a:t>to the knowledge transfer </a:t>
            </a:r>
            <a:r>
              <a:rPr lang="en-GB" sz="2600" u="sng" dirty="0" smtClean="0"/>
              <a:t>team</a:t>
            </a:r>
            <a:r>
              <a:rPr lang="en-GB" sz="2600" dirty="0" smtClean="0"/>
              <a:t> to </a:t>
            </a:r>
            <a:r>
              <a:rPr lang="en-GB" sz="2600" u="sng" dirty="0" smtClean="0"/>
              <a:t>demonstrate</a:t>
            </a:r>
            <a:r>
              <a:rPr lang="en-GB" sz="2600" dirty="0" smtClean="0"/>
              <a:t> </a:t>
            </a:r>
            <a:r>
              <a:rPr lang="en-GB" sz="2600" u="sng" dirty="0" smtClean="0"/>
              <a:t>different</a:t>
            </a:r>
            <a:r>
              <a:rPr lang="en-GB" sz="2600" dirty="0" smtClean="0"/>
              <a:t> </a:t>
            </a:r>
            <a:r>
              <a:rPr lang="en-GB" sz="2600" u="sng" dirty="0" smtClean="0"/>
              <a:t>aspects</a:t>
            </a:r>
            <a:r>
              <a:rPr lang="en-GB" sz="2600" dirty="0" smtClean="0"/>
              <a:t> of each issues,</a:t>
            </a:r>
          </a:p>
          <a:p>
            <a:pPr lvl="1"/>
            <a:r>
              <a:rPr lang="en-GB" sz="2600" u="sng" dirty="0" smtClean="0"/>
              <a:t>invite</a:t>
            </a:r>
            <a:r>
              <a:rPr lang="en-GB" sz="2600" dirty="0" smtClean="0"/>
              <a:t> representatives of the Moldovan </a:t>
            </a:r>
            <a:r>
              <a:rPr lang="en-GB" sz="2600" u="sng" dirty="0" smtClean="0"/>
              <a:t>government</a:t>
            </a:r>
            <a:r>
              <a:rPr lang="en-GB" sz="2600" dirty="0" smtClean="0"/>
              <a:t>, </a:t>
            </a:r>
            <a:r>
              <a:rPr lang="en-GB" sz="2600" u="sng" dirty="0" smtClean="0"/>
              <a:t>regulator</a:t>
            </a:r>
            <a:r>
              <a:rPr lang="en-GB" sz="2600" dirty="0" smtClean="0"/>
              <a:t> and </a:t>
            </a:r>
            <a:r>
              <a:rPr lang="en-GB" sz="2600" u="sng" dirty="0" smtClean="0"/>
              <a:t>different</a:t>
            </a:r>
            <a:r>
              <a:rPr lang="en-GB" sz="2600" dirty="0" smtClean="0"/>
              <a:t> </a:t>
            </a:r>
            <a:r>
              <a:rPr lang="en-GB" sz="2600" u="sng" dirty="0" smtClean="0"/>
              <a:t>segments of the energy industry </a:t>
            </a:r>
            <a:r>
              <a:rPr lang="en-GB" sz="2600" dirty="0" smtClean="0"/>
              <a:t>(on the trainee side)  </a:t>
            </a:r>
          </a:p>
          <a:p>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5</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Workshops in </a:t>
            </a:r>
            <a:r>
              <a:rPr lang="en-GB" sz="2000" dirty="0" smtClean="0"/>
              <a:t>the Republic of </a:t>
            </a:r>
            <a:r>
              <a:rPr lang="en-GB" sz="2000" dirty="0" smtClean="0"/>
              <a:t>Moldova, Chisinau </a:t>
            </a:r>
          </a:p>
          <a:p>
            <a:r>
              <a:rPr lang="en-GB" sz="2000" u="sng" dirty="0" smtClean="0"/>
              <a:t>Discussed topics </a:t>
            </a:r>
            <a:r>
              <a:rPr lang="en-GB" sz="1800" dirty="0" smtClean="0"/>
              <a:t>(26-28 February</a:t>
            </a:r>
            <a:r>
              <a:rPr lang="en-GB" sz="1800" dirty="0" smtClean="0"/>
              <a:t>; 26-28 March; 27-29 May 2013)</a:t>
            </a:r>
            <a:endParaRPr lang="en-GB" sz="18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0" y="980728"/>
            <a:ext cx="9144000" cy="5400600"/>
          </a:xfrm>
        </p:spPr>
        <p:txBody>
          <a:bodyPr>
            <a:normAutofit fontScale="92500" lnSpcReduction="10000"/>
          </a:bodyPr>
          <a:lstStyle/>
          <a:p>
            <a:pPr>
              <a:buFontTx/>
              <a:buChar char="-"/>
            </a:pPr>
            <a:r>
              <a:rPr lang="en-US" sz="1800" dirty="0" smtClean="0"/>
              <a:t>Independence</a:t>
            </a:r>
            <a:r>
              <a:rPr lang="en-US" sz="1800" dirty="0" smtClean="0"/>
              <a:t>, Tasks, Responsibilities and Necessary Statutory Powers of the Regulator </a:t>
            </a:r>
            <a:endParaRPr lang="hu-HU" sz="1800" dirty="0" smtClean="0"/>
          </a:p>
          <a:p>
            <a:pPr>
              <a:buFontTx/>
              <a:buChar char="-"/>
            </a:pPr>
            <a:r>
              <a:rPr lang="en-US" sz="1800" dirty="0" smtClean="0"/>
              <a:t>Regional Market Building Possibilities (Gas and Electricity)</a:t>
            </a:r>
            <a:endParaRPr lang="hu-HU" sz="1800" dirty="0" smtClean="0"/>
          </a:p>
          <a:p>
            <a:pPr>
              <a:buFontTx/>
              <a:buChar char="-"/>
            </a:pPr>
            <a:r>
              <a:rPr lang="en-US" sz="1800" dirty="0" smtClean="0"/>
              <a:t>Cross-Border Capacity Calculation and Congestion Management </a:t>
            </a:r>
          </a:p>
          <a:p>
            <a:pPr>
              <a:buFontTx/>
              <a:buChar char="-"/>
            </a:pPr>
            <a:r>
              <a:rPr lang="en-US" sz="1800" dirty="0" smtClean="0"/>
              <a:t>Supporting Competition (Possible Regulatory Interactions in Concentrated Markets) </a:t>
            </a:r>
            <a:r>
              <a:rPr lang="en-US" sz="1800" dirty="0" smtClean="0"/>
              <a:t>	</a:t>
            </a:r>
          </a:p>
          <a:p>
            <a:pPr>
              <a:buFontTx/>
              <a:buChar char="-"/>
            </a:pPr>
            <a:r>
              <a:rPr lang="en-US" sz="1800" dirty="0" smtClean="0"/>
              <a:t>Unbundling, requirements on separation of activities, designation and certification procedure of TSOs (gas and electricity) </a:t>
            </a:r>
            <a:r>
              <a:rPr lang="en-US" sz="1800" dirty="0" smtClean="0"/>
              <a:t> </a:t>
            </a:r>
            <a:r>
              <a:rPr lang="en-US" sz="1800" dirty="0" smtClean="0"/>
              <a:t>	</a:t>
            </a:r>
          </a:p>
          <a:p>
            <a:pPr>
              <a:buFontTx/>
              <a:buChar char="-"/>
            </a:pPr>
            <a:r>
              <a:rPr lang="en-US" sz="1800" dirty="0" smtClean="0"/>
              <a:t>Practical examples on separation of activities, on Supervisory Body and on Compliance Monitoring 	</a:t>
            </a:r>
          </a:p>
          <a:p>
            <a:pPr>
              <a:buFontTx/>
              <a:buChar char="-"/>
            </a:pPr>
            <a:r>
              <a:rPr lang="en-US" sz="1800" dirty="0" smtClean="0"/>
              <a:t>Requirements and practice of DSO unbundling 	</a:t>
            </a:r>
          </a:p>
          <a:p>
            <a:pPr>
              <a:buFontTx/>
              <a:buChar char="-"/>
            </a:pPr>
            <a:r>
              <a:rPr lang="en-GB" sz="1800" dirty="0" smtClean="0"/>
              <a:t>General customer protection related issues (gas and electricity) </a:t>
            </a:r>
            <a:r>
              <a:rPr lang="en-GB" sz="1800" dirty="0" smtClean="0"/>
              <a:t>–legal/regulatory </a:t>
            </a:r>
            <a:r>
              <a:rPr lang="en-GB" sz="1800" dirty="0" smtClean="0"/>
              <a:t>framework and </a:t>
            </a:r>
            <a:r>
              <a:rPr lang="en-GB" sz="1800" dirty="0" smtClean="0"/>
              <a:t>regulatory </a:t>
            </a:r>
            <a:r>
              <a:rPr lang="en-GB" sz="1800" dirty="0" smtClean="0"/>
              <a:t>procedures; the potential support for vulnerable </a:t>
            </a:r>
            <a:r>
              <a:rPr lang="en-GB" sz="1800" dirty="0" smtClean="0"/>
              <a:t>customers</a:t>
            </a:r>
            <a:r>
              <a:rPr lang="hu-HU" sz="1800" dirty="0" smtClean="0"/>
              <a:t>;</a:t>
            </a:r>
            <a:r>
              <a:rPr lang="en-GB" sz="1800" dirty="0" smtClean="0"/>
              <a:t> </a:t>
            </a:r>
            <a:r>
              <a:rPr lang="en-GB" sz="1800" dirty="0" smtClean="0"/>
              <a:t>power/energy </a:t>
            </a:r>
            <a:r>
              <a:rPr lang="en-GB" sz="1800" dirty="0" smtClean="0"/>
              <a:t>poverty</a:t>
            </a:r>
            <a:r>
              <a:rPr lang="hu-HU" sz="1800" dirty="0" smtClean="0"/>
              <a:t>;</a:t>
            </a:r>
            <a:r>
              <a:rPr lang="en-GB" sz="1800" dirty="0" smtClean="0"/>
              <a:t> </a:t>
            </a:r>
            <a:r>
              <a:rPr lang="en-GB" sz="1800" dirty="0" smtClean="0"/>
              <a:t>Last Resort Supplier’ concept </a:t>
            </a:r>
            <a:endParaRPr lang="hu-HU" sz="1800" dirty="0" smtClean="0"/>
          </a:p>
          <a:p>
            <a:pPr>
              <a:buFontTx/>
              <a:buChar char="-"/>
            </a:pPr>
            <a:r>
              <a:rPr lang="en-GB" sz="1800" dirty="0" smtClean="0"/>
              <a:t>Service Quality Regulation </a:t>
            </a:r>
            <a:r>
              <a:rPr lang="en-GB" sz="1800" dirty="0" smtClean="0"/>
              <a:t>–</a:t>
            </a:r>
            <a:r>
              <a:rPr lang="hu-HU" sz="1800" dirty="0" smtClean="0"/>
              <a:t> </a:t>
            </a:r>
            <a:r>
              <a:rPr lang="en-GB" sz="1800" dirty="0" smtClean="0"/>
              <a:t>elements </a:t>
            </a:r>
            <a:r>
              <a:rPr lang="hu-HU" sz="1800" dirty="0" smtClean="0"/>
              <a:t>and </a:t>
            </a:r>
            <a:r>
              <a:rPr lang="en-GB" sz="1800" dirty="0" smtClean="0"/>
              <a:t>international benchmark</a:t>
            </a:r>
            <a:endParaRPr lang="hu-HU" sz="1800" dirty="0" smtClean="0"/>
          </a:p>
          <a:p>
            <a:pPr>
              <a:buFontTx/>
              <a:buChar char="-"/>
            </a:pPr>
            <a:r>
              <a:rPr lang="en-GB" sz="1800" dirty="0" smtClean="0"/>
              <a:t>End-user switching process (from one supplier to another) –  elements of the switching process, responsibilities of DSOs, suppliers and customers, </a:t>
            </a:r>
            <a:r>
              <a:rPr lang="en-GB" sz="1800" dirty="0" smtClean="0"/>
              <a:t>conditions</a:t>
            </a:r>
            <a:endParaRPr lang="hu-HU" sz="1800" dirty="0" smtClean="0"/>
          </a:p>
          <a:p>
            <a:pPr>
              <a:buFontTx/>
              <a:buChar char="-"/>
            </a:pPr>
            <a:r>
              <a:rPr lang="en-GB" sz="1800" dirty="0" smtClean="0"/>
              <a:t>Exemption (from Third Party Access obligations) process – conditions of any TPA’ </a:t>
            </a:r>
            <a:r>
              <a:rPr lang="en-GB" sz="1800" dirty="0" smtClean="0"/>
              <a:t>exemption; </a:t>
            </a:r>
            <a:r>
              <a:rPr lang="en-GB" sz="1800" dirty="0" smtClean="0"/>
              <a:t>“</a:t>
            </a:r>
            <a:r>
              <a:rPr lang="en-GB" sz="1800" dirty="0" err="1" smtClean="0"/>
              <a:t>Nabucco</a:t>
            </a:r>
            <a:r>
              <a:rPr lang="en-GB" sz="1800" dirty="0" smtClean="0"/>
              <a:t>” exemption procedure as case study</a:t>
            </a:r>
            <a:endParaRPr lang="en-US" sz="1800" dirty="0" smtClean="0"/>
          </a:p>
          <a:p>
            <a:pPr lvl="0">
              <a:buNone/>
            </a:pPr>
            <a:endParaRPr lang="en-GB" sz="2800" dirty="0" smtClean="0"/>
          </a:p>
          <a:p>
            <a:pPr lvl="0">
              <a:buNone/>
            </a:pPr>
            <a:endParaRPr lang="hu-HU" sz="2800" dirty="0" smtClean="0"/>
          </a:p>
          <a:p>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6</a:t>
            </a:fld>
            <a:endParaRPr lang="hu-HU"/>
          </a:p>
        </p:txBody>
      </p:sp>
      <p:sp>
        <p:nvSpPr>
          <p:cNvPr id="6" name="Szövegdoboz 5"/>
          <p:cNvSpPr txBox="1"/>
          <p:nvPr/>
        </p:nvSpPr>
        <p:spPr>
          <a:xfrm>
            <a:off x="4427984" y="2348880"/>
            <a:ext cx="2160240" cy="369332"/>
          </a:xfrm>
          <a:prstGeom prst="rect">
            <a:avLst/>
          </a:prstGeom>
          <a:noFill/>
        </p:spPr>
        <p:txBody>
          <a:bodyPr wrap="square" rtlCol="0">
            <a:spAutoFit/>
          </a:bodyPr>
          <a:lstStyle/>
          <a:p>
            <a:endParaRPr lang="hu-HU" dirty="0"/>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251520" y="116632"/>
            <a:ext cx="88924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Workshops in </a:t>
            </a:r>
            <a:r>
              <a:rPr lang="en-GB" sz="2000" dirty="0" smtClean="0"/>
              <a:t>the Republic of </a:t>
            </a:r>
            <a:r>
              <a:rPr lang="en-GB" sz="2000" dirty="0" smtClean="0"/>
              <a:t>Moldova, Chisinau </a:t>
            </a:r>
          </a:p>
          <a:p>
            <a:r>
              <a:rPr lang="en-GB" sz="2000" u="sng" dirty="0" smtClean="0"/>
              <a:t>Lecturers and Trainees </a:t>
            </a:r>
            <a:r>
              <a:rPr lang="en-GB" sz="1800" dirty="0" smtClean="0"/>
              <a:t>(26-28 February</a:t>
            </a:r>
            <a:r>
              <a:rPr lang="en-GB" sz="1800" dirty="0" smtClean="0"/>
              <a:t>; 26-28 March; 27-29 May</a:t>
            </a:r>
            <a:r>
              <a:rPr lang="hu-HU" sz="1800" dirty="0" smtClean="0"/>
              <a:t> </a:t>
            </a:r>
            <a:r>
              <a:rPr lang="en-GB" sz="1800" dirty="0" smtClean="0"/>
              <a:t>2013)</a:t>
            </a:r>
            <a:endParaRPr lang="en-GB" sz="18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0" y="836712"/>
            <a:ext cx="9144000" cy="5400600"/>
          </a:xfrm>
        </p:spPr>
        <p:txBody>
          <a:bodyPr>
            <a:normAutofit/>
          </a:bodyPr>
          <a:lstStyle/>
          <a:p>
            <a:pPr>
              <a:buNone/>
            </a:pPr>
            <a:r>
              <a:rPr lang="en-GB" sz="1800" u="sng" dirty="0" smtClean="0"/>
              <a:t>Lecturers/Trainers/Consultants:</a:t>
            </a:r>
            <a:r>
              <a:rPr lang="hu-HU" sz="1800" u="sng" dirty="0" smtClean="0"/>
              <a:t> </a:t>
            </a:r>
            <a:r>
              <a:rPr lang="hu-HU" sz="1800" dirty="0" smtClean="0"/>
              <a:t> </a:t>
            </a:r>
            <a:r>
              <a:rPr lang="en-GB" sz="1800" dirty="0" smtClean="0"/>
              <a:t>Representatives of</a:t>
            </a:r>
            <a:r>
              <a:rPr lang="hu-HU" sz="1800" dirty="0" smtClean="0"/>
              <a:t>;</a:t>
            </a:r>
            <a:r>
              <a:rPr lang="en-GB" sz="1800" dirty="0" smtClean="0"/>
              <a:t> </a:t>
            </a:r>
          </a:p>
          <a:p>
            <a:pPr>
              <a:buFontTx/>
              <a:buChar char="-"/>
            </a:pPr>
            <a:r>
              <a:rPr lang="en-GB" sz="1800" dirty="0" smtClean="0"/>
              <a:t>EC and </a:t>
            </a:r>
            <a:r>
              <a:rPr lang="en-GB" sz="1800" dirty="0" err="1" smtClean="0"/>
              <a:t>EnC</a:t>
            </a:r>
            <a:r>
              <a:rPr lang="en-GB" sz="1800" dirty="0" smtClean="0"/>
              <a:t> Secretariat,</a:t>
            </a:r>
          </a:p>
          <a:p>
            <a:pPr>
              <a:buFontTx/>
              <a:buChar char="-"/>
            </a:pPr>
            <a:r>
              <a:rPr lang="en-GB" sz="1800" dirty="0" smtClean="0"/>
              <a:t>Ministries (Hungary),</a:t>
            </a:r>
          </a:p>
          <a:p>
            <a:pPr>
              <a:buFontTx/>
              <a:buChar char="-"/>
            </a:pPr>
            <a:r>
              <a:rPr lang="en-GB" sz="1800" dirty="0" smtClean="0"/>
              <a:t>National Regulatory Authorities (NRAs) from Hungary, Poland and Romania,</a:t>
            </a:r>
          </a:p>
          <a:p>
            <a:pPr>
              <a:buFontTx/>
              <a:buChar char="-"/>
            </a:pPr>
            <a:r>
              <a:rPr lang="en-GB" sz="1800" dirty="0" smtClean="0"/>
              <a:t>Transmission System Operators (gas and electricity TSOs [OUSO, ISO, ITO]) from the Czech Rep. and Hungary </a:t>
            </a:r>
            <a:r>
              <a:rPr lang="en-GB" sz="1600" dirty="0" smtClean="0"/>
              <a:t>(state and private owned), </a:t>
            </a:r>
          </a:p>
          <a:p>
            <a:pPr>
              <a:buFontTx/>
              <a:buChar char="-"/>
            </a:pPr>
            <a:r>
              <a:rPr lang="en-GB" sz="1800" dirty="0" smtClean="0"/>
              <a:t>Distribution System Operators (gas and electricity DSOs) from Hungary , Romania and Spain </a:t>
            </a:r>
            <a:r>
              <a:rPr lang="en-GB" sz="1600" dirty="0" smtClean="0"/>
              <a:t>(private owned)</a:t>
            </a:r>
            <a:r>
              <a:rPr lang="en-GB" sz="1800" dirty="0" smtClean="0"/>
              <a:t>, </a:t>
            </a:r>
          </a:p>
          <a:p>
            <a:pPr>
              <a:buFontTx/>
              <a:buChar char="-"/>
            </a:pPr>
            <a:r>
              <a:rPr lang="en-GB" sz="1800" dirty="0" smtClean="0"/>
              <a:t>Suppliers (gas and electricity) from Hungary </a:t>
            </a:r>
            <a:r>
              <a:rPr lang="en-GB" sz="1600" dirty="0" smtClean="0"/>
              <a:t>(private owned)</a:t>
            </a:r>
            <a:r>
              <a:rPr lang="en-GB" sz="1800" dirty="0" smtClean="0"/>
              <a:t>,</a:t>
            </a:r>
          </a:p>
          <a:p>
            <a:pPr>
              <a:buFontTx/>
              <a:buChar char="-"/>
            </a:pPr>
            <a:r>
              <a:rPr lang="en-GB" sz="1800" dirty="0" smtClean="0"/>
              <a:t>ERRA</a:t>
            </a:r>
            <a:endParaRPr lang="en-GB" sz="1800" dirty="0" smtClean="0"/>
          </a:p>
          <a:p>
            <a:pPr>
              <a:buNone/>
            </a:pPr>
            <a:r>
              <a:rPr lang="en-GB" sz="1800" u="sng" dirty="0" smtClean="0"/>
              <a:t>Audience/Trainees at the side of Rep. of Moldova:</a:t>
            </a:r>
            <a:r>
              <a:rPr lang="hu-HU" sz="1800" dirty="0" smtClean="0"/>
              <a:t> </a:t>
            </a:r>
            <a:r>
              <a:rPr lang="en-GB" sz="1800" dirty="0" smtClean="0"/>
              <a:t>Representatives of</a:t>
            </a:r>
            <a:r>
              <a:rPr lang="hu-HU" sz="1800" dirty="0" smtClean="0"/>
              <a:t>;</a:t>
            </a:r>
            <a:r>
              <a:rPr lang="en-GB" sz="1800" dirty="0" smtClean="0"/>
              <a:t> </a:t>
            </a:r>
            <a:endParaRPr lang="en-GB" sz="1800" u="sng" dirty="0" smtClean="0"/>
          </a:p>
          <a:p>
            <a:pPr>
              <a:buFontTx/>
              <a:buChar char="-"/>
            </a:pPr>
            <a:r>
              <a:rPr lang="en-GB" sz="1800" dirty="0" smtClean="0"/>
              <a:t>Ministry of Economy of Republic of Moldova 	</a:t>
            </a:r>
          </a:p>
          <a:p>
            <a:pPr>
              <a:buFontTx/>
              <a:buChar char="-"/>
            </a:pPr>
            <a:r>
              <a:rPr lang="en-GB" sz="1800" dirty="0" smtClean="0"/>
              <a:t>National </a:t>
            </a:r>
            <a:r>
              <a:rPr lang="en-GB" sz="1800" dirty="0" smtClean="0"/>
              <a:t>Regulatory </a:t>
            </a:r>
            <a:r>
              <a:rPr lang="en-GB" sz="1800" dirty="0" smtClean="0"/>
              <a:t>Authority (ANRE)</a:t>
            </a:r>
            <a:endParaRPr lang="en-GB" sz="1800" dirty="0" smtClean="0"/>
          </a:p>
          <a:p>
            <a:pPr>
              <a:buFontTx/>
              <a:buChar char="-"/>
            </a:pPr>
            <a:r>
              <a:rPr lang="en-GB" sz="1800" dirty="0" smtClean="0"/>
              <a:t>TSOs (gas </a:t>
            </a:r>
            <a:r>
              <a:rPr lang="en-GB" sz="1800" dirty="0" smtClean="0"/>
              <a:t>and </a:t>
            </a:r>
            <a:r>
              <a:rPr lang="en-GB" sz="1800" dirty="0" smtClean="0"/>
              <a:t>electricity) </a:t>
            </a:r>
            <a:r>
              <a:rPr lang="en-GB" sz="1600" dirty="0" smtClean="0"/>
              <a:t>(</a:t>
            </a:r>
            <a:r>
              <a:rPr lang="en-GB" sz="1600" dirty="0" smtClean="0"/>
              <a:t>state and private </a:t>
            </a:r>
            <a:r>
              <a:rPr lang="en-GB" sz="1600" dirty="0" smtClean="0"/>
              <a:t>owned),</a:t>
            </a:r>
          </a:p>
          <a:p>
            <a:pPr>
              <a:buFontTx/>
              <a:buChar char="-"/>
            </a:pPr>
            <a:r>
              <a:rPr lang="en-GB" sz="1800" dirty="0" smtClean="0"/>
              <a:t>DSOs (gas </a:t>
            </a:r>
            <a:r>
              <a:rPr lang="en-GB" sz="1800" dirty="0" smtClean="0"/>
              <a:t>and electricity DSOs) </a:t>
            </a:r>
            <a:r>
              <a:rPr lang="en-GB" sz="1600" dirty="0" smtClean="0"/>
              <a:t>(state and private </a:t>
            </a:r>
            <a:r>
              <a:rPr lang="en-GB" sz="1600" dirty="0" smtClean="0"/>
              <a:t>owned), </a:t>
            </a:r>
            <a:endParaRPr lang="en-GB" sz="1600" dirty="0" smtClean="0"/>
          </a:p>
          <a:p>
            <a:pPr>
              <a:buFontTx/>
              <a:buChar char="-"/>
            </a:pPr>
            <a:r>
              <a:rPr lang="en-GB" sz="1800" dirty="0" smtClean="0"/>
              <a:t>Suppliers </a:t>
            </a:r>
            <a:r>
              <a:rPr lang="en-GB" sz="1800" dirty="0" smtClean="0"/>
              <a:t>(gas and electricity) </a:t>
            </a:r>
            <a:r>
              <a:rPr lang="en-GB" sz="1600" dirty="0" smtClean="0"/>
              <a:t>(state and private </a:t>
            </a:r>
            <a:r>
              <a:rPr lang="en-GB" sz="1600" dirty="0" smtClean="0"/>
              <a:t>owned)</a:t>
            </a:r>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7</a:t>
            </a:fld>
            <a:endParaRPr lang="hu-HU"/>
          </a:p>
        </p:txBody>
      </p:sp>
      <p:sp>
        <p:nvSpPr>
          <p:cNvPr id="6" name="Szövegdoboz 5"/>
          <p:cNvSpPr txBox="1"/>
          <p:nvPr/>
        </p:nvSpPr>
        <p:spPr>
          <a:xfrm>
            <a:off x="4427984" y="2348880"/>
            <a:ext cx="2160240" cy="369332"/>
          </a:xfrm>
          <a:prstGeom prst="rect">
            <a:avLst/>
          </a:prstGeom>
          <a:noFill/>
        </p:spPr>
        <p:txBody>
          <a:bodyPr wrap="square" rtlCol="0">
            <a:spAutoFit/>
          </a:bodyPr>
          <a:lstStyle/>
          <a:p>
            <a:endParaRPr lang="hu-HU" dirty="0"/>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000" dirty="0" smtClean="0"/>
              <a:t>Suggestions and advices during and after the workshops</a:t>
            </a:r>
            <a:endParaRPr lang="en-GB" sz="2000" dirty="0"/>
          </a:p>
        </p:txBody>
      </p:sp>
      <p:cxnSp>
        <p:nvCxnSpPr>
          <p:cNvPr id="8" name="Egyenes összekötő 7"/>
          <p:cNvCxnSpPr/>
          <p:nvPr/>
        </p:nvCxnSpPr>
        <p:spPr>
          <a:xfrm>
            <a:off x="467544" y="548680"/>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0" y="692696"/>
            <a:ext cx="9144000" cy="5760640"/>
          </a:xfrm>
        </p:spPr>
        <p:txBody>
          <a:bodyPr>
            <a:normAutofit fontScale="85000" lnSpcReduction="20000"/>
          </a:bodyPr>
          <a:lstStyle/>
          <a:p>
            <a:pPr lvl="0"/>
            <a:r>
              <a:rPr lang="en-GB" sz="2400" dirty="0" smtClean="0"/>
              <a:t>Strengthen the autonomy of ANRE and create clear responsibilities and possibilities to operate efficiently;</a:t>
            </a:r>
          </a:p>
          <a:p>
            <a:pPr lvl="1"/>
            <a:r>
              <a:rPr lang="en-GB" sz="2200" dirty="0" smtClean="0"/>
              <a:t>Potential </a:t>
            </a:r>
            <a:r>
              <a:rPr lang="en-GB" sz="2200" dirty="0" smtClean="0"/>
              <a:t>harm of regulatory independence in decision </a:t>
            </a:r>
            <a:r>
              <a:rPr lang="en-GB" sz="2200" dirty="0" smtClean="0"/>
              <a:t>making</a:t>
            </a:r>
          </a:p>
          <a:p>
            <a:pPr lvl="2"/>
            <a:r>
              <a:rPr lang="en-GB" sz="1900" dirty="0" smtClean="0"/>
              <a:t>cross border issues,</a:t>
            </a:r>
          </a:p>
          <a:p>
            <a:pPr lvl="2"/>
            <a:r>
              <a:rPr lang="en-GB" sz="1900" dirty="0" smtClean="0"/>
              <a:t>legal expertise’ control of </a:t>
            </a:r>
            <a:r>
              <a:rPr lang="en-GB" sz="1900" dirty="0" err="1" smtClean="0"/>
              <a:t>MoJ</a:t>
            </a:r>
            <a:r>
              <a:rPr lang="en-GB" sz="1900" dirty="0" smtClean="0"/>
              <a:t> and free publication rights</a:t>
            </a:r>
          </a:p>
          <a:p>
            <a:pPr lvl="2"/>
            <a:r>
              <a:rPr lang="en-GB" sz="1900" dirty="0" smtClean="0"/>
              <a:t>the </a:t>
            </a:r>
            <a:r>
              <a:rPr lang="en-GB" sz="1900" dirty="0" smtClean="0"/>
              <a:t>relevant Moldovan law </a:t>
            </a:r>
            <a:r>
              <a:rPr lang="en-GB" sz="1900" dirty="0" smtClean="0"/>
              <a:t>on regulation </a:t>
            </a:r>
            <a:r>
              <a:rPr lang="en-GB" sz="1900" dirty="0" smtClean="0"/>
              <a:t>of the entrepreneurial </a:t>
            </a:r>
            <a:r>
              <a:rPr lang="en-GB" sz="1900" dirty="0" smtClean="0"/>
              <a:t>activity</a:t>
            </a:r>
          </a:p>
          <a:p>
            <a:pPr lvl="2"/>
            <a:r>
              <a:rPr lang="en-GB" sz="1900" dirty="0" smtClean="0"/>
              <a:t>Budget approval rules and practice (financial independence)</a:t>
            </a:r>
          </a:p>
          <a:p>
            <a:pPr lvl="2"/>
            <a:r>
              <a:rPr lang="en-GB" sz="1900" dirty="0" smtClean="0"/>
              <a:t>ANRE should have power to  </a:t>
            </a:r>
            <a:r>
              <a:rPr lang="en-GB" sz="1900" dirty="0" smtClean="0"/>
              <a:t>impose effective, proportionate and dissuasive penalties on energy </a:t>
            </a:r>
            <a:r>
              <a:rPr lang="en-GB" sz="1900" dirty="0" smtClean="0"/>
              <a:t>undertakings and issue binding decisions (limiting </a:t>
            </a:r>
            <a:r>
              <a:rPr lang="en-GB" sz="1900" dirty="0" smtClean="0"/>
              <a:t>the possibility to suspend the implementation of ANRE’ resolutions and decisions)</a:t>
            </a:r>
          </a:p>
          <a:p>
            <a:pPr lvl="1"/>
            <a:r>
              <a:rPr lang="en-GB" sz="2200" dirty="0" smtClean="0"/>
              <a:t>Supporting competition on concentrated markets (SMP)</a:t>
            </a:r>
            <a:endParaRPr lang="hu-HU" sz="2200" dirty="0" smtClean="0"/>
          </a:p>
          <a:p>
            <a:pPr lvl="1"/>
            <a:r>
              <a:rPr lang="en-GB" sz="2200" dirty="0" smtClean="0"/>
              <a:t>Closer co-operation with neighbouring NRAs</a:t>
            </a:r>
          </a:p>
          <a:p>
            <a:r>
              <a:rPr lang="en-GB" sz="2400" dirty="0" smtClean="0"/>
              <a:t>Re-evaluating </a:t>
            </a:r>
            <a:r>
              <a:rPr lang="en-GB" sz="2400" dirty="0" smtClean="0"/>
              <a:t>the division of responsibilities among ANRE and TSOs regarding network codes’ and market rules’ preparation.</a:t>
            </a:r>
          </a:p>
          <a:p>
            <a:r>
              <a:rPr lang="en-GB" sz="2400" dirty="0" smtClean="0"/>
              <a:t>Practical advices on;</a:t>
            </a:r>
          </a:p>
          <a:p>
            <a:pPr lvl="1"/>
            <a:r>
              <a:rPr lang="en-GB" sz="2200" dirty="0" smtClean="0"/>
              <a:t>TSO unbundling and certification process</a:t>
            </a:r>
          </a:p>
          <a:p>
            <a:pPr lvl="1"/>
            <a:r>
              <a:rPr lang="en-GB" sz="2200" dirty="0" smtClean="0"/>
              <a:t>Cross border capacity allocation issues</a:t>
            </a:r>
          </a:p>
          <a:p>
            <a:pPr lvl="1"/>
            <a:r>
              <a:rPr lang="en-GB" sz="2200" dirty="0" smtClean="0"/>
              <a:t>Unbundling requirements</a:t>
            </a:r>
          </a:p>
          <a:p>
            <a:pPr lvl="1"/>
            <a:r>
              <a:rPr lang="en-GB" sz="2200" dirty="0" smtClean="0"/>
              <a:t>Consumer protection issues</a:t>
            </a:r>
          </a:p>
          <a:p>
            <a:pPr lvl="1"/>
            <a:r>
              <a:rPr lang="en-GB" sz="2200" dirty="0" smtClean="0"/>
              <a:t>Service Quality Regulation related issues</a:t>
            </a:r>
          </a:p>
          <a:p>
            <a:pPr lvl="1"/>
            <a:r>
              <a:rPr lang="en-GB" sz="2200" dirty="0" smtClean="0"/>
              <a:t>Consumers’ switching process</a:t>
            </a:r>
            <a:endParaRPr lang="en-GB" sz="22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8</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4"/>
          <p:cNvSpPr txBox="1">
            <a:spLocks/>
          </p:cNvSpPr>
          <p:nvPr/>
        </p:nvSpPr>
        <p:spPr>
          <a:xfrm>
            <a:off x="467544" y="116632"/>
            <a:ext cx="8435280" cy="707678"/>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z="2400" dirty="0" smtClean="0"/>
              <a:t>Lesson learned</a:t>
            </a:r>
            <a:r>
              <a:rPr lang="hu-HU" sz="2400" dirty="0" smtClean="0"/>
              <a:t> (1)</a:t>
            </a:r>
          </a:p>
          <a:p>
            <a:endParaRPr lang="en-GB" sz="2400" dirty="0"/>
          </a:p>
        </p:txBody>
      </p:sp>
      <p:cxnSp>
        <p:nvCxnSpPr>
          <p:cNvPr id="8" name="Egyenes összekötő 7"/>
          <p:cNvCxnSpPr/>
          <p:nvPr/>
        </p:nvCxnSpPr>
        <p:spPr>
          <a:xfrm>
            <a:off x="395536" y="764704"/>
            <a:ext cx="814724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artalom helye 1"/>
          <p:cNvSpPr>
            <a:spLocks noGrp="1"/>
          </p:cNvSpPr>
          <p:nvPr>
            <p:ph idx="1"/>
          </p:nvPr>
        </p:nvSpPr>
        <p:spPr>
          <a:xfrm>
            <a:off x="179512" y="836712"/>
            <a:ext cx="8784976" cy="5400600"/>
          </a:xfrm>
        </p:spPr>
        <p:txBody>
          <a:bodyPr>
            <a:normAutofit lnSpcReduction="10000"/>
          </a:bodyPr>
          <a:lstStyle/>
          <a:p>
            <a:pPr lvl="0"/>
            <a:r>
              <a:rPr lang="en-GB" sz="2800" dirty="0" smtClean="0"/>
              <a:t>Professional staff at ANRE with deep knowledge in the requirements of the </a:t>
            </a:r>
            <a:r>
              <a:rPr lang="en-GB" sz="2800" dirty="0" smtClean="0"/>
              <a:t>2</a:t>
            </a:r>
            <a:r>
              <a:rPr lang="en-GB" sz="2800" baseline="30000" dirty="0" smtClean="0"/>
              <a:t>nd</a:t>
            </a:r>
            <a:r>
              <a:rPr lang="en-GB" sz="2800" dirty="0" smtClean="0"/>
              <a:t> and </a:t>
            </a:r>
            <a:r>
              <a:rPr lang="en-GB" sz="2800" dirty="0" smtClean="0"/>
              <a:t>3</a:t>
            </a:r>
            <a:r>
              <a:rPr lang="en-GB" sz="2800" baseline="30000" dirty="0" smtClean="0"/>
              <a:t>rd</a:t>
            </a:r>
            <a:r>
              <a:rPr lang="en-GB" sz="2800" dirty="0" smtClean="0"/>
              <a:t> </a:t>
            </a:r>
            <a:r>
              <a:rPr lang="en-GB" sz="2800" dirty="0" smtClean="0"/>
              <a:t>Package </a:t>
            </a:r>
            <a:endParaRPr lang="en-GB" sz="2800" dirty="0" smtClean="0"/>
          </a:p>
          <a:p>
            <a:pPr lvl="0"/>
            <a:r>
              <a:rPr lang="en-GB" sz="2800" dirty="0" smtClean="0"/>
              <a:t>Lack of practice in practical implementation of some of the 2</a:t>
            </a:r>
            <a:r>
              <a:rPr lang="en-GB" sz="2800" baseline="30000" dirty="0" smtClean="0"/>
              <a:t>nd</a:t>
            </a:r>
            <a:r>
              <a:rPr lang="en-GB" sz="2800" dirty="0" smtClean="0"/>
              <a:t> Package’ requirements</a:t>
            </a:r>
          </a:p>
          <a:p>
            <a:pPr lvl="0"/>
            <a:r>
              <a:rPr lang="en-GB" sz="2800" dirty="0" smtClean="0"/>
              <a:t>Introducing all aspects </a:t>
            </a:r>
            <a:r>
              <a:rPr lang="en-GB" sz="2400" dirty="0" smtClean="0"/>
              <a:t>(government, regulator, industry, </a:t>
            </a:r>
            <a:r>
              <a:rPr lang="en-GB" sz="2400" dirty="0" smtClean="0"/>
              <a:t>consumer)</a:t>
            </a:r>
            <a:r>
              <a:rPr lang="en-GB" sz="2800" dirty="0" smtClean="0"/>
              <a:t> of the different issues was useful and important</a:t>
            </a:r>
            <a:endParaRPr lang="hu-HU" sz="2800" dirty="0" smtClean="0"/>
          </a:p>
          <a:p>
            <a:pPr lvl="0"/>
            <a:r>
              <a:rPr lang="en-GB" sz="2800" dirty="0" smtClean="0"/>
              <a:t>Moderated workshop was a good format of knowledge transfer and detailed discussion</a:t>
            </a:r>
          </a:p>
          <a:p>
            <a:pPr lvl="0"/>
            <a:r>
              <a:rPr lang="en-GB" sz="2800" dirty="0" smtClean="0"/>
              <a:t>Introducing new terminologies and abbreviations during presentation is important </a:t>
            </a:r>
            <a:r>
              <a:rPr lang="en-GB" sz="2400" dirty="0" smtClean="0"/>
              <a:t>(e.g. FBMC, BCRP)</a:t>
            </a:r>
          </a:p>
          <a:p>
            <a:pPr lvl="0"/>
            <a:endParaRPr lang="en-GB" sz="2600" dirty="0" smtClean="0"/>
          </a:p>
          <a:p>
            <a:endParaRPr lang="en-GB" sz="2000" dirty="0" smtClean="0">
              <a:solidFill>
                <a:schemeClr val="tx2"/>
              </a:solidFill>
            </a:endParaRPr>
          </a:p>
          <a:p>
            <a:endParaRPr lang="en-GB" sz="2000" dirty="0">
              <a:solidFill>
                <a:schemeClr val="tx2"/>
              </a:solidFill>
            </a:endParaRPr>
          </a:p>
        </p:txBody>
      </p:sp>
      <p:sp>
        <p:nvSpPr>
          <p:cNvPr id="2" name="Dia számának helye 1"/>
          <p:cNvSpPr>
            <a:spLocks noGrp="1"/>
          </p:cNvSpPr>
          <p:nvPr>
            <p:ph type="sldNum" sz="quarter" idx="12"/>
          </p:nvPr>
        </p:nvSpPr>
        <p:spPr/>
        <p:txBody>
          <a:bodyPr/>
          <a:lstStyle/>
          <a:p>
            <a:fld id="{5A3917B8-8FDA-4CF6-8E30-A011D3272077}" type="slidenum">
              <a:rPr lang="hu-HU" smtClean="0"/>
              <a:pPr/>
              <a:t>9</a:t>
            </a:fld>
            <a:endParaRPr lang="hu-HU"/>
          </a:p>
        </p:txBody>
      </p:sp>
    </p:spTree>
    <p:extLst>
      <p:ext uri="{BB962C8B-B14F-4D97-AF65-F5344CB8AC3E}">
        <p14:creationId xmlns:p14="http://schemas.microsoft.com/office/powerpoint/2010/main" xmlns="" val="77138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tatér">
  <a:themeElements>
    <a:clrScheme name="Hullá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étatér">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étatér">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1772</TotalTime>
  <Words>1408</Words>
  <Application>Microsoft Office PowerPoint</Application>
  <PresentationFormat>Diavetítés a képernyőre (4:3 oldalarány)</PresentationFormat>
  <Paragraphs>144</Paragraphs>
  <Slides>11</Slides>
  <Notes>10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Sétatér</vt:lpstr>
      <vt:lpstr> Progress report  of the Training Program  of the PA2 in Moldova    6th Steering Group Meeting of the Priority Area 2 Budapest, 13 June, 2013</vt:lpstr>
      <vt:lpstr>2. dia</vt:lpstr>
      <vt:lpstr>Energy Regulators Regional Association (ERRA)</vt:lpstr>
      <vt:lpstr>4. dia</vt:lpstr>
      <vt:lpstr>5. dia</vt:lpstr>
      <vt:lpstr>6. dia</vt:lpstr>
      <vt:lpstr>7. dia</vt:lpstr>
      <vt:lpstr>8. dia</vt:lpstr>
      <vt:lpstr>9. dia</vt:lpstr>
      <vt:lpstr>10. dia</vt:lpstr>
      <vt:lpstr>11. dia</vt:lpstr>
    </vt:vector>
  </TitlesOfParts>
  <Company>Külügyminisztérium - Budapest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Kaszab Róbert</dc:creator>
  <cp:lastModifiedBy>szorenyig</cp:lastModifiedBy>
  <cp:revision>190</cp:revision>
  <cp:lastPrinted>2012-11-20T11:02:05Z</cp:lastPrinted>
  <dcterms:created xsi:type="dcterms:W3CDTF">2012-10-31T13:26:24Z</dcterms:created>
  <dcterms:modified xsi:type="dcterms:W3CDTF">2013-06-12T12:38:24Z</dcterms:modified>
</cp:coreProperties>
</file>