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0"/>
  </p:notesMasterIdLst>
  <p:handoutMasterIdLst>
    <p:handoutMasterId r:id="rId21"/>
  </p:handoutMasterIdLst>
  <p:sldIdLst>
    <p:sldId id="256" r:id="rId2"/>
    <p:sldId id="264" r:id="rId3"/>
    <p:sldId id="263" r:id="rId4"/>
    <p:sldId id="259" r:id="rId5"/>
    <p:sldId id="265" r:id="rId6"/>
    <p:sldId id="285" r:id="rId7"/>
    <p:sldId id="284" r:id="rId8"/>
    <p:sldId id="269" r:id="rId9"/>
    <p:sldId id="282" r:id="rId10"/>
    <p:sldId id="271" r:id="rId11"/>
    <p:sldId id="273" r:id="rId12"/>
    <p:sldId id="274" r:id="rId13"/>
    <p:sldId id="270" r:id="rId14"/>
    <p:sldId id="276" r:id="rId15"/>
    <p:sldId id="267" r:id="rId16"/>
    <p:sldId id="268" r:id="rId17"/>
    <p:sldId id="280" r:id="rId18"/>
    <p:sldId id="289" r:id="rId19"/>
  </p:sldIdLst>
  <p:sldSz cx="12192000" cy="6858000"/>
  <p:notesSz cx="6797675" cy="9872663"/>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ECAE13E-1342-4835-B82B-E9941F8EBB0A}">
          <p14:sldIdLst>
            <p14:sldId id="256"/>
            <p14:sldId id="264"/>
            <p14:sldId id="263"/>
            <p14:sldId id="259"/>
            <p14:sldId id="265"/>
            <p14:sldId id="285"/>
            <p14:sldId id="284"/>
            <p14:sldId id="269"/>
            <p14:sldId id="282"/>
            <p14:sldId id="271"/>
            <p14:sldId id="273"/>
            <p14:sldId id="274"/>
            <p14:sldId id="270"/>
            <p14:sldId id="276"/>
            <p14:sldId id="267"/>
            <p14:sldId id="268"/>
            <p14:sldId id="280"/>
            <p14:sldId id="289"/>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Šimicová Zuzana" initials="ŠZ"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7251" autoAdjust="0"/>
  </p:normalViewPr>
  <p:slideViewPr>
    <p:cSldViewPr snapToGrid="0">
      <p:cViewPr varScale="1">
        <p:scale>
          <a:sx n="58" d="100"/>
          <a:sy n="58" d="100"/>
        </p:scale>
        <p:origin x="952"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a:extLst>
              <a:ext uri="{FF2B5EF4-FFF2-40B4-BE49-F238E27FC236}">
                <a16:creationId xmlns:a16="http://schemas.microsoft.com/office/drawing/2014/main" id="{EBCD52ED-CA5D-480C-BDC1-1B6015068F67}"/>
              </a:ext>
            </a:extLst>
          </p:cNvPr>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cs-CZ"/>
          </a:p>
        </p:txBody>
      </p:sp>
      <p:sp>
        <p:nvSpPr>
          <p:cNvPr id="3" name="Zástupný symbol pro datum 2">
            <a:extLst>
              <a:ext uri="{FF2B5EF4-FFF2-40B4-BE49-F238E27FC236}">
                <a16:creationId xmlns:a16="http://schemas.microsoft.com/office/drawing/2014/main" id="{9809CC23-3437-4848-A231-6E4682FE19CE}"/>
              </a:ext>
            </a:extLst>
          </p:cNvPr>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fld id="{8A70575A-822A-4661-B09C-BF0F397D8B24}" type="datetimeFigureOut">
              <a:rPr lang="cs-CZ" smtClean="0"/>
              <a:t>05.07.2021</a:t>
            </a:fld>
            <a:endParaRPr lang="cs-CZ"/>
          </a:p>
        </p:txBody>
      </p:sp>
      <p:sp>
        <p:nvSpPr>
          <p:cNvPr id="4" name="Zástupný symbol pro zápatí 3">
            <a:extLst>
              <a:ext uri="{FF2B5EF4-FFF2-40B4-BE49-F238E27FC236}">
                <a16:creationId xmlns:a16="http://schemas.microsoft.com/office/drawing/2014/main" id="{82FACC2B-4692-403B-8B34-A077722ECB28}"/>
              </a:ext>
            </a:extLst>
          </p:cNvPr>
          <p:cNvSpPr>
            <a:spLocks noGrp="1"/>
          </p:cNvSpPr>
          <p:nvPr>
            <p:ph type="ftr" sz="quarter" idx="2"/>
          </p:nvPr>
        </p:nvSpPr>
        <p:spPr>
          <a:xfrm>
            <a:off x="0" y="9377317"/>
            <a:ext cx="2945659" cy="495347"/>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a:extLst>
              <a:ext uri="{FF2B5EF4-FFF2-40B4-BE49-F238E27FC236}">
                <a16:creationId xmlns:a16="http://schemas.microsoft.com/office/drawing/2014/main" id="{F5D6CCF0-8175-4F46-83E0-F825520C9EAF}"/>
              </a:ext>
            </a:extLst>
          </p:cNvPr>
          <p:cNvSpPr>
            <a:spLocks noGrp="1"/>
          </p:cNvSpPr>
          <p:nvPr>
            <p:ph type="sldNum" sz="quarter" idx="3"/>
          </p:nvPr>
        </p:nvSpPr>
        <p:spPr>
          <a:xfrm>
            <a:off x="3850443" y="9377317"/>
            <a:ext cx="2945659" cy="495347"/>
          </a:xfrm>
          <a:prstGeom prst="rect">
            <a:avLst/>
          </a:prstGeom>
        </p:spPr>
        <p:txBody>
          <a:bodyPr vert="horz" lIns="91440" tIns="45720" rIns="91440" bIns="45720" rtlCol="0" anchor="b"/>
          <a:lstStyle>
            <a:lvl1pPr algn="r">
              <a:defRPr sz="1200"/>
            </a:lvl1pPr>
          </a:lstStyle>
          <a:p>
            <a:fld id="{AB347821-6577-492A-9BCB-9F8436E788F6}" type="slidenum">
              <a:rPr lang="cs-CZ" smtClean="0"/>
              <a:t>‹#›</a:t>
            </a:fld>
            <a:endParaRPr lang="cs-CZ"/>
          </a:p>
        </p:txBody>
      </p:sp>
    </p:spTree>
    <p:extLst>
      <p:ext uri="{BB962C8B-B14F-4D97-AF65-F5344CB8AC3E}">
        <p14:creationId xmlns:p14="http://schemas.microsoft.com/office/powerpoint/2010/main" val="279531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CE21824E-138E-4EC9-B721-80DA1E027DB4}" type="datetimeFigureOut">
              <a:rPr lang="cs-CZ" smtClean="0"/>
              <a:t>05.07.2021</a:t>
            </a:fld>
            <a:endParaRPr lang="cs-CZ"/>
          </a:p>
        </p:txBody>
      </p:sp>
      <p:sp>
        <p:nvSpPr>
          <p:cNvPr id="4" name="Zástupný symbol pro obrázek snímku 3"/>
          <p:cNvSpPr>
            <a:spLocks noGrp="1" noRot="1" noChangeAspect="1"/>
          </p:cNvSpPr>
          <p:nvPr>
            <p:ph type="sldImg" idx="2"/>
          </p:nvPr>
        </p:nvSpPr>
        <p:spPr>
          <a:xfrm>
            <a:off x="438150" y="1233488"/>
            <a:ext cx="5921375" cy="3332162"/>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9377317"/>
            <a:ext cx="2945659" cy="49534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50443" y="9377317"/>
            <a:ext cx="2945659" cy="495347"/>
          </a:xfrm>
          <a:prstGeom prst="rect">
            <a:avLst/>
          </a:prstGeom>
        </p:spPr>
        <p:txBody>
          <a:bodyPr vert="horz" lIns="91440" tIns="45720" rIns="91440" bIns="45720" rtlCol="0" anchor="b"/>
          <a:lstStyle>
            <a:lvl1pPr algn="r">
              <a:defRPr sz="1200"/>
            </a:lvl1pPr>
          </a:lstStyle>
          <a:p>
            <a:fld id="{91DAD48B-DD3F-4B38-B4BC-7892E712F214}" type="slidenum">
              <a:rPr lang="cs-CZ" smtClean="0"/>
              <a:t>‹#›</a:t>
            </a:fld>
            <a:endParaRPr lang="cs-CZ"/>
          </a:p>
        </p:txBody>
      </p:sp>
    </p:spTree>
    <p:extLst>
      <p:ext uri="{BB962C8B-B14F-4D97-AF65-F5344CB8AC3E}">
        <p14:creationId xmlns:p14="http://schemas.microsoft.com/office/powerpoint/2010/main" val="6564979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5E66E7D-3379-407C-936E-C791744B9D52}"/>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967498BC-E328-4B5F-9890-3370DA787B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B1F25A7F-2FDE-43D8-96CA-558AEA2B4AA0}"/>
              </a:ext>
            </a:extLst>
          </p:cNvPr>
          <p:cNvSpPr>
            <a:spLocks noGrp="1"/>
          </p:cNvSpPr>
          <p:nvPr>
            <p:ph type="dt" sz="half" idx="10"/>
          </p:nvPr>
        </p:nvSpPr>
        <p:spPr/>
        <p:txBody>
          <a:bodyPr/>
          <a:lstStyle/>
          <a:p>
            <a:fld id="{4F48627F-E0DF-4A4C-9F36-FF7C514AB4D3}" type="datetime1">
              <a:rPr lang="cs-CZ" smtClean="0"/>
              <a:t>05.07.2021</a:t>
            </a:fld>
            <a:endParaRPr lang="cs-CZ"/>
          </a:p>
        </p:txBody>
      </p:sp>
      <p:sp>
        <p:nvSpPr>
          <p:cNvPr id="5" name="Zástupný symbol pro zápatí 4">
            <a:extLst>
              <a:ext uri="{FF2B5EF4-FFF2-40B4-BE49-F238E27FC236}">
                <a16:creationId xmlns:a16="http://schemas.microsoft.com/office/drawing/2014/main" id="{FA63FC5B-1B10-43D0-9CBB-1642E9C0C31B}"/>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76DD497-78B7-4E45-80BA-F7ACD831C177}"/>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3015847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825F15-F329-463E-904F-DD6C0DED88B4}"/>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2B40783-44FF-41F2-BB5C-7180DAF367B7}"/>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2036C584-1D04-4C6C-9FD2-778895399266}"/>
              </a:ext>
            </a:extLst>
          </p:cNvPr>
          <p:cNvSpPr>
            <a:spLocks noGrp="1"/>
          </p:cNvSpPr>
          <p:nvPr>
            <p:ph type="dt" sz="half" idx="10"/>
          </p:nvPr>
        </p:nvSpPr>
        <p:spPr/>
        <p:txBody>
          <a:bodyPr/>
          <a:lstStyle/>
          <a:p>
            <a:fld id="{8A5B7D6E-6232-4182-BCA9-12294D0EA45E}" type="datetime1">
              <a:rPr lang="cs-CZ" smtClean="0"/>
              <a:t>05.07.2021</a:t>
            </a:fld>
            <a:endParaRPr lang="cs-CZ"/>
          </a:p>
        </p:txBody>
      </p:sp>
      <p:sp>
        <p:nvSpPr>
          <p:cNvPr id="5" name="Zástupný symbol pro zápatí 4">
            <a:extLst>
              <a:ext uri="{FF2B5EF4-FFF2-40B4-BE49-F238E27FC236}">
                <a16:creationId xmlns:a16="http://schemas.microsoft.com/office/drawing/2014/main" id="{ECA767B2-6AE3-4732-9EB1-F4258316B6F1}"/>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7E2C5AE-117A-43BA-8FB4-74CF76A86B15}"/>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3871710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1E7337C9-367B-4178-AF8C-9477BB526860}"/>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83FC8BD3-FF4F-409F-A931-1868F98315C8}"/>
              </a:ext>
            </a:extLst>
          </p:cNvPr>
          <p:cNvSpPr>
            <a:spLocks noGrp="1"/>
          </p:cNvSpPr>
          <p:nvPr>
            <p:ph type="body" orient="vert" idx="1"/>
          </p:nvPr>
        </p:nvSpPr>
        <p:spPr>
          <a:xfrm>
            <a:off x="838200" y="365125"/>
            <a:ext cx="7734300"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51BB068-92BF-4BE0-84A5-B6F9EEB08B54}"/>
              </a:ext>
            </a:extLst>
          </p:cNvPr>
          <p:cNvSpPr>
            <a:spLocks noGrp="1"/>
          </p:cNvSpPr>
          <p:nvPr>
            <p:ph type="dt" sz="half" idx="10"/>
          </p:nvPr>
        </p:nvSpPr>
        <p:spPr/>
        <p:txBody>
          <a:bodyPr/>
          <a:lstStyle/>
          <a:p>
            <a:fld id="{0A202BAD-5BDD-4316-B688-9DB3AFCDA6E8}" type="datetime1">
              <a:rPr lang="cs-CZ" smtClean="0"/>
              <a:t>05.07.2021</a:t>
            </a:fld>
            <a:endParaRPr lang="cs-CZ"/>
          </a:p>
        </p:txBody>
      </p:sp>
      <p:sp>
        <p:nvSpPr>
          <p:cNvPr id="5" name="Zástupný symbol pro zápatí 4">
            <a:extLst>
              <a:ext uri="{FF2B5EF4-FFF2-40B4-BE49-F238E27FC236}">
                <a16:creationId xmlns:a16="http://schemas.microsoft.com/office/drawing/2014/main" id="{E5B99684-50CA-4218-9242-1D7742556C0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ACFE0A24-BE05-46D4-80C2-2F74DCA0EBCA}"/>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63779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111B637-E90C-47D6-9CF7-F7D5DE800D27}"/>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6EE714F9-E16D-4117-BF5D-4C50A6B1AD08}"/>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140B5E7C-D241-48F8-9ECA-11CC8A6D3863}"/>
              </a:ext>
            </a:extLst>
          </p:cNvPr>
          <p:cNvSpPr>
            <a:spLocks noGrp="1"/>
          </p:cNvSpPr>
          <p:nvPr>
            <p:ph type="dt" sz="half" idx="10"/>
          </p:nvPr>
        </p:nvSpPr>
        <p:spPr/>
        <p:txBody>
          <a:bodyPr/>
          <a:lstStyle/>
          <a:p>
            <a:fld id="{A0D08C83-B73A-423F-AAF5-4A767005644F}" type="datetime1">
              <a:rPr lang="cs-CZ" smtClean="0"/>
              <a:t>05.07.2021</a:t>
            </a:fld>
            <a:endParaRPr lang="cs-CZ"/>
          </a:p>
        </p:txBody>
      </p:sp>
      <p:sp>
        <p:nvSpPr>
          <p:cNvPr id="5" name="Zástupný symbol pro zápatí 4">
            <a:extLst>
              <a:ext uri="{FF2B5EF4-FFF2-40B4-BE49-F238E27FC236}">
                <a16:creationId xmlns:a16="http://schemas.microsoft.com/office/drawing/2014/main" id="{695133B7-EC90-4A95-A1BF-8864C3D9D392}"/>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9D7294F-03B2-42B8-85FC-06FB0059B756}"/>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2655069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B177634-5848-433B-A419-D0CB0C48D550}"/>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56C206DD-FE9F-4C02-86B0-58EEAA0CD74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Zástupný symbol pro datum 3">
            <a:extLst>
              <a:ext uri="{FF2B5EF4-FFF2-40B4-BE49-F238E27FC236}">
                <a16:creationId xmlns:a16="http://schemas.microsoft.com/office/drawing/2014/main" id="{198683B5-B5B6-409D-822B-A59E7AC72698}"/>
              </a:ext>
            </a:extLst>
          </p:cNvPr>
          <p:cNvSpPr>
            <a:spLocks noGrp="1"/>
          </p:cNvSpPr>
          <p:nvPr>
            <p:ph type="dt" sz="half" idx="10"/>
          </p:nvPr>
        </p:nvSpPr>
        <p:spPr/>
        <p:txBody>
          <a:bodyPr/>
          <a:lstStyle/>
          <a:p>
            <a:fld id="{28A97DAE-D099-480A-8CB8-1BDF41A9AEF9}" type="datetime1">
              <a:rPr lang="cs-CZ" smtClean="0"/>
              <a:t>05.07.2021</a:t>
            </a:fld>
            <a:endParaRPr lang="cs-CZ"/>
          </a:p>
        </p:txBody>
      </p:sp>
      <p:sp>
        <p:nvSpPr>
          <p:cNvPr id="5" name="Zástupný symbol pro zápatí 4">
            <a:extLst>
              <a:ext uri="{FF2B5EF4-FFF2-40B4-BE49-F238E27FC236}">
                <a16:creationId xmlns:a16="http://schemas.microsoft.com/office/drawing/2014/main" id="{7CD735C4-B368-461F-A5C8-650FAAC2CB28}"/>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14F95C51-6566-4EC7-BB0E-19EE87AED220}"/>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4106554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1DA479D-CEFC-4DAF-BCBC-F9F8D7FBFC14}"/>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C689AD58-BF51-4A6B-A379-2EFC2A756C6F}"/>
              </a:ext>
            </a:extLst>
          </p:cNvPr>
          <p:cNvSpPr>
            <a:spLocks noGrp="1"/>
          </p:cNvSpPr>
          <p:nvPr>
            <p:ph sz="half" idx="1"/>
          </p:nvPr>
        </p:nvSpPr>
        <p:spPr>
          <a:xfrm>
            <a:off x="838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4B14D1B3-1BF4-4183-838C-DBD9AD7F7590}"/>
              </a:ext>
            </a:extLst>
          </p:cNvPr>
          <p:cNvSpPr>
            <a:spLocks noGrp="1"/>
          </p:cNvSpPr>
          <p:nvPr>
            <p:ph sz="half" idx="2"/>
          </p:nvPr>
        </p:nvSpPr>
        <p:spPr>
          <a:xfrm>
            <a:off x="6172200" y="1825625"/>
            <a:ext cx="51816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B4EAED24-DF5E-43BC-8263-FB4A8C21F44F}"/>
              </a:ext>
            </a:extLst>
          </p:cNvPr>
          <p:cNvSpPr>
            <a:spLocks noGrp="1"/>
          </p:cNvSpPr>
          <p:nvPr>
            <p:ph type="dt" sz="half" idx="10"/>
          </p:nvPr>
        </p:nvSpPr>
        <p:spPr/>
        <p:txBody>
          <a:bodyPr/>
          <a:lstStyle/>
          <a:p>
            <a:fld id="{972FB00C-E98C-4965-8302-E8E7A3B6CC4C}" type="datetime1">
              <a:rPr lang="cs-CZ" smtClean="0"/>
              <a:t>05.07.2021</a:t>
            </a:fld>
            <a:endParaRPr lang="cs-CZ"/>
          </a:p>
        </p:txBody>
      </p:sp>
      <p:sp>
        <p:nvSpPr>
          <p:cNvPr id="6" name="Zástupný symbol pro zápatí 5">
            <a:extLst>
              <a:ext uri="{FF2B5EF4-FFF2-40B4-BE49-F238E27FC236}">
                <a16:creationId xmlns:a16="http://schemas.microsoft.com/office/drawing/2014/main" id="{20F558DB-956A-4C9F-8E04-AA3892B1DB11}"/>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2FCB49F6-21F2-47E3-8565-F5CA72BD4AE7}"/>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141666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D554025-4941-445A-9BB2-4A37F0B01F28}"/>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610B109D-B654-4F55-81E2-64782F449C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B2E653BD-43A2-4B01-8974-746E753271AF}"/>
              </a:ext>
            </a:extLst>
          </p:cNvPr>
          <p:cNvSpPr>
            <a:spLocks noGrp="1"/>
          </p:cNvSpPr>
          <p:nvPr>
            <p:ph sz="half" idx="2"/>
          </p:nvPr>
        </p:nvSpPr>
        <p:spPr>
          <a:xfrm>
            <a:off x="839788" y="2505075"/>
            <a:ext cx="515778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2ECF5CBF-79E2-4AFB-8C86-9BA823E4668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88827188-B162-4D44-A1BD-67FD56466EBB}"/>
              </a:ext>
            </a:extLst>
          </p:cNvPr>
          <p:cNvSpPr>
            <a:spLocks noGrp="1"/>
          </p:cNvSpPr>
          <p:nvPr>
            <p:ph sz="quarter" idx="4"/>
          </p:nvPr>
        </p:nvSpPr>
        <p:spPr>
          <a:xfrm>
            <a:off x="6172200" y="2505075"/>
            <a:ext cx="51831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837476ED-32BB-45D7-B1E7-53EA407C828D}"/>
              </a:ext>
            </a:extLst>
          </p:cNvPr>
          <p:cNvSpPr>
            <a:spLocks noGrp="1"/>
          </p:cNvSpPr>
          <p:nvPr>
            <p:ph type="dt" sz="half" idx="10"/>
          </p:nvPr>
        </p:nvSpPr>
        <p:spPr/>
        <p:txBody>
          <a:bodyPr/>
          <a:lstStyle/>
          <a:p>
            <a:fld id="{295E3F95-F23A-493E-B870-05A06C0C207C}" type="datetime1">
              <a:rPr lang="cs-CZ" smtClean="0"/>
              <a:t>05.07.2021</a:t>
            </a:fld>
            <a:endParaRPr lang="cs-CZ"/>
          </a:p>
        </p:txBody>
      </p:sp>
      <p:sp>
        <p:nvSpPr>
          <p:cNvPr id="8" name="Zástupný symbol pro zápatí 7">
            <a:extLst>
              <a:ext uri="{FF2B5EF4-FFF2-40B4-BE49-F238E27FC236}">
                <a16:creationId xmlns:a16="http://schemas.microsoft.com/office/drawing/2014/main" id="{16AF0DAA-A093-4FB4-99A3-696B9B633E63}"/>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385352B5-4940-404D-9FDA-9D942B1B8884}"/>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2969041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76F948E-9298-417C-95A4-4EC4A28537C6}"/>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43A555A1-C41D-4295-BABD-D28C1AC3CBF7}"/>
              </a:ext>
            </a:extLst>
          </p:cNvPr>
          <p:cNvSpPr>
            <a:spLocks noGrp="1"/>
          </p:cNvSpPr>
          <p:nvPr>
            <p:ph type="dt" sz="half" idx="10"/>
          </p:nvPr>
        </p:nvSpPr>
        <p:spPr/>
        <p:txBody>
          <a:bodyPr/>
          <a:lstStyle/>
          <a:p>
            <a:fld id="{4D4868B5-B5F9-4462-8668-4BA6011E9C70}" type="datetime1">
              <a:rPr lang="cs-CZ" smtClean="0"/>
              <a:t>05.07.2021</a:t>
            </a:fld>
            <a:endParaRPr lang="cs-CZ"/>
          </a:p>
        </p:txBody>
      </p:sp>
      <p:sp>
        <p:nvSpPr>
          <p:cNvPr id="4" name="Zástupný symbol pro zápatí 3">
            <a:extLst>
              <a:ext uri="{FF2B5EF4-FFF2-40B4-BE49-F238E27FC236}">
                <a16:creationId xmlns:a16="http://schemas.microsoft.com/office/drawing/2014/main" id="{4E51CFC3-DB3B-4F78-B7DC-3670321B9A2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0D5046D7-5D09-4F0B-A7E2-6190A0F33836}"/>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1784633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B33B638-FF7D-4D73-86A2-596E0FA72007}"/>
              </a:ext>
            </a:extLst>
          </p:cNvPr>
          <p:cNvSpPr>
            <a:spLocks noGrp="1"/>
          </p:cNvSpPr>
          <p:nvPr>
            <p:ph type="dt" sz="half" idx="10"/>
          </p:nvPr>
        </p:nvSpPr>
        <p:spPr/>
        <p:txBody>
          <a:bodyPr/>
          <a:lstStyle/>
          <a:p>
            <a:fld id="{BFEF2039-07A4-47AB-AC64-68027440316C}" type="datetime1">
              <a:rPr lang="cs-CZ" smtClean="0"/>
              <a:t>05.07.2021</a:t>
            </a:fld>
            <a:endParaRPr lang="cs-CZ"/>
          </a:p>
        </p:txBody>
      </p:sp>
      <p:sp>
        <p:nvSpPr>
          <p:cNvPr id="3" name="Zástupný symbol pro zápatí 2">
            <a:extLst>
              <a:ext uri="{FF2B5EF4-FFF2-40B4-BE49-F238E27FC236}">
                <a16:creationId xmlns:a16="http://schemas.microsoft.com/office/drawing/2014/main" id="{A6425EF6-F3B8-4888-B7CE-B751187F1420}"/>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02AB9687-1944-4DD3-A90F-ACE2F245700C}"/>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416638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8E1AD2A-5A86-464D-9738-90AD5E7AF21D}"/>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F330B478-5BCF-46E4-9117-DC99B2F0F8D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49486D70-1F48-411E-9F98-5BFEE6511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BB0830B8-FCD6-42AD-BC11-F198BA661BB6}"/>
              </a:ext>
            </a:extLst>
          </p:cNvPr>
          <p:cNvSpPr>
            <a:spLocks noGrp="1"/>
          </p:cNvSpPr>
          <p:nvPr>
            <p:ph type="dt" sz="half" idx="10"/>
          </p:nvPr>
        </p:nvSpPr>
        <p:spPr/>
        <p:txBody>
          <a:bodyPr/>
          <a:lstStyle/>
          <a:p>
            <a:fld id="{965B6381-40FE-4BBE-AE16-ECCF673D3F0A}" type="datetime1">
              <a:rPr lang="cs-CZ" smtClean="0"/>
              <a:t>05.07.2021</a:t>
            </a:fld>
            <a:endParaRPr lang="cs-CZ"/>
          </a:p>
        </p:txBody>
      </p:sp>
      <p:sp>
        <p:nvSpPr>
          <p:cNvPr id="6" name="Zástupný symbol pro zápatí 5">
            <a:extLst>
              <a:ext uri="{FF2B5EF4-FFF2-40B4-BE49-F238E27FC236}">
                <a16:creationId xmlns:a16="http://schemas.microsoft.com/office/drawing/2014/main" id="{7E94BD78-7F4A-468A-B951-E4903C628492}"/>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77E2DB3F-1E54-4A16-8D7B-A9B254BF0701}"/>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1349886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EE34A91-8B84-4114-9797-51FEF64B5276}"/>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EF1276BF-7179-4B18-913C-D83E4E1074C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70396239-CBED-4E34-9BF9-923A0960A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3FCB82A6-9613-4A23-952C-E8D3F3D0CB5B}"/>
              </a:ext>
            </a:extLst>
          </p:cNvPr>
          <p:cNvSpPr>
            <a:spLocks noGrp="1"/>
          </p:cNvSpPr>
          <p:nvPr>
            <p:ph type="dt" sz="half" idx="10"/>
          </p:nvPr>
        </p:nvSpPr>
        <p:spPr/>
        <p:txBody>
          <a:bodyPr/>
          <a:lstStyle/>
          <a:p>
            <a:fld id="{30C5AE3D-3D70-4D56-87B1-6A957647EABD}" type="datetime1">
              <a:rPr lang="cs-CZ" smtClean="0"/>
              <a:t>05.07.2021</a:t>
            </a:fld>
            <a:endParaRPr lang="cs-CZ"/>
          </a:p>
        </p:txBody>
      </p:sp>
      <p:sp>
        <p:nvSpPr>
          <p:cNvPr id="6" name="Zástupný symbol pro zápatí 5">
            <a:extLst>
              <a:ext uri="{FF2B5EF4-FFF2-40B4-BE49-F238E27FC236}">
                <a16:creationId xmlns:a16="http://schemas.microsoft.com/office/drawing/2014/main" id="{FD03B9EE-D1BB-4669-A7F6-E03ABE4788F4}"/>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EDEB1FC-5F3A-4363-8D30-3CB92592DCA5}"/>
              </a:ext>
            </a:extLst>
          </p:cNvPr>
          <p:cNvSpPr>
            <a:spLocks noGrp="1"/>
          </p:cNvSpPr>
          <p:nvPr>
            <p:ph type="sldNum" sz="quarter" idx="12"/>
          </p:nvPr>
        </p:nvSpPr>
        <p:spPr/>
        <p:txBody>
          <a:bodyPr/>
          <a:lstStyle/>
          <a:p>
            <a:fld id="{50E9ABB2-D78B-4AEC-9BFF-9AB4B88DD410}" type="slidenum">
              <a:rPr lang="cs-CZ" smtClean="0"/>
              <a:t>‹#›</a:t>
            </a:fld>
            <a:endParaRPr lang="cs-CZ"/>
          </a:p>
        </p:txBody>
      </p:sp>
    </p:spTree>
    <p:extLst>
      <p:ext uri="{BB962C8B-B14F-4D97-AF65-F5344CB8AC3E}">
        <p14:creationId xmlns:p14="http://schemas.microsoft.com/office/powerpoint/2010/main" val="3117701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F7512B93-C69F-43D5-87AA-3893EACEB6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a:extLst>
              <a:ext uri="{FF2B5EF4-FFF2-40B4-BE49-F238E27FC236}">
                <a16:creationId xmlns:a16="http://schemas.microsoft.com/office/drawing/2014/main" id="{25BD721C-B3A7-45F2-ADAF-3E66181DFF9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E16A97E-B563-4FCB-AB8D-67E8CDB1F1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91E700-C9EA-48A0-88F7-25044DC0B7CA}" type="datetime1">
              <a:rPr lang="cs-CZ" smtClean="0"/>
              <a:t>05.07.2021</a:t>
            </a:fld>
            <a:endParaRPr lang="cs-CZ"/>
          </a:p>
        </p:txBody>
      </p:sp>
      <p:sp>
        <p:nvSpPr>
          <p:cNvPr id="5" name="Zástupný symbol pro zápatí 4">
            <a:extLst>
              <a:ext uri="{FF2B5EF4-FFF2-40B4-BE49-F238E27FC236}">
                <a16:creationId xmlns:a16="http://schemas.microsoft.com/office/drawing/2014/main" id="{700FE449-AE6E-4261-84F0-3F5E618B621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700AF3AA-143C-4375-B819-E1A271222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E9ABB2-D78B-4AEC-9BFF-9AB4B88DD410}" type="slidenum">
              <a:rPr lang="cs-CZ" smtClean="0"/>
              <a:t>‹#›</a:t>
            </a:fld>
            <a:endParaRPr lang="cs-CZ"/>
          </a:p>
        </p:txBody>
      </p:sp>
    </p:spTree>
    <p:extLst>
      <p:ext uri="{BB962C8B-B14F-4D97-AF65-F5344CB8AC3E}">
        <p14:creationId xmlns:p14="http://schemas.microsoft.com/office/powerpoint/2010/main" val="19020871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s://www.interreg-central.eu/Content.Node/discover/InterregCE2021.html" TargetMode="Externa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8" Type="http://schemas.openxmlformats.org/officeDocument/2006/relationships/hyperlink" Target="https://www.interregeurope.eu/about-us/2021-2027/" TargetMode="External"/><Relationship Id="rId3" Type="http://schemas.openxmlformats.org/officeDocument/2006/relationships/image" Target="../media/image2.png"/><Relationship Id="rId7" Type="http://schemas.openxmlformats.org/officeDocument/2006/relationships/image" Target="../media/image11.em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ec.europa.eu/inea/en/news-events/newsroom/agreement-2021-2027-connecting-europe-facility"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hyperlink" Target="https://ec.europa.eu/info/research-and-innovation/funding/funding-opportunities/funding-programmes-and-open-calls/horizon-europe_en"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ec.europa.eu/info/funding-tenders/opportunities/docs/2021-2027/horizon/wp-call/2021-2022/wp-8-climate-energy-and-mobility_horizon-2021-2022_en.pdf" TargetMode="External"/><Relationship Id="rId5" Type="http://schemas.openxmlformats.org/officeDocument/2006/relationships/hyperlink" Target="https://ec.europa.eu/info/funding-tenders/opportunities/portal/screen/opportunities/topic-search;callCode=null;freeTextSearchKeyword=;matchWholeText=true;typeCodes=1;statusCodes=31094501,31094502,31094503;programmePeriod=2021%20-%202027;programCcm2Id=43108390;programDivisionCode=null;focusAreaCode=null;destination=null;mission=null;geographicalZonesCode=null;programmeDivisionProspect=null;startDateLte=null;startDateGte=null;crossCuttingPriorityCode=null;cpvCode=null;performanceOfDelivery=null;sortQuery=sortStatus;orderBy=asc;onlyTenders=false;topicListKey=topicSearchTablePageState" TargetMode="External"/><Relationship Id="rId4" Type="http://schemas.openxmlformats.org/officeDocument/2006/relationships/hyperlink" Target="https://www.horizon-europe-infodays2021.eu/"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hyperlink" Target="https://cinea.ec.europa.eu/life/clean-energy-transition_en"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www.visegradfund.org/apply/grants/visegrad/?c=objectives"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visegradfund.org/about-us/the-fund/"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www.eucityfacility.eu/home.html"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hyperlink" Target="https://www.euro-access.eu/" TargetMode="Externa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hyperlink" Target="https://interreg.eu/strand-of-cooperation/interreg-a-cross-border-cooperation/"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interreg.eu/strand-of-cooperation/interreg-a-cross-border-cooperation/" TargetMode="External"/><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hyperlink" Target="http://www.interreg-danube.eu/about-dtp/programming-period-2021-2027" TargetMode="Externa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D4EB1F2-FFDE-4B28-A9C1-5E4088C7974F}"/>
              </a:ext>
            </a:extLst>
          </p:cNvPr>
          <p:cNvSpPr>
            <a:spLocks noGrp="1"/>
          </p:cNvSpPr>
          <p:nvPr>
            <p:ph type="ctrTitle"/>
          </p:nvPr>
        </p:nvSpPr>
        <p:spPr>
          <a:xfrm>
            <a:off x="1434515" y="2217846"/>
            <a:ext cx="9233483" cy="1322354"/>
          </a:xfrm>
        </p:spPr>
        <p:txBody>
          <a:bodyPr>
            <a:noAutofit/>
          </a:bodyPr>
          <a:lstStyle/>
          <a:p>
            <a:br>
              <a:rPr lang="cs-CZ" sz="4400" dirty="0"/>
            </a:br>
            <a:r>
              <a:rPr lang="cs-CZ" sz="4400" b="1" dirty="0">
                <a:solidFill>
                  <a:schemeClr val="accent1">
                    <a:lumMod val="50000"/>
                  </a:schemeClr>
                </a:solidFill>
              </a:rPr>
              <a:t>Funding programs for energy related topics, 2021-2027</a:t>
            </a:r>
            <a:br>
              <a:rPr lang="cs-CZ" sz="4400" b="1" dirty="0">
                <a:solidFill>
                  <a:schemeClr val="accent1">
                    <a:lumMod val="50000"/>
                  </a:schemeClr>
                </a:solidFill>
              </a:rPr>
            </a:br>
            <a:r>
              <a:rPr lang="cs-CZ" sz="4400" b="1" dirty="0">
                <a:solidFill>
                  <a:schemeClr val="accent1">
                    <a:lumMod val="50000"/>
                  </a:schemeClr>
                </a:solidFill>
              </a:rPr>
              <a:t>Discussion on project genaration</a:t>
            </a:r>
            <a:endParaRPr lang="en-GB" sz="4400" b="1" dirty="0">
              <a:solidFill>
                <a:schemeClr val="accent1">
                  <a:lumMod val="50000"/>
                </a:schemeClr>
              </a:solidFill>
            </a:endParaRPr>
          </a:p>
        </p:txBody>
      </p:sp>
      <p:sp>
        <p:nvSpPr>
          <p:cNvPr id="3" name="Podnadpis 2">
            <a:extLst>
              <a:ext uri="{FF2B5EF4-FFF2-40B4-BE49-F238E27FC236}">
                <a16:creationId xmlns:a16="http://schemas.microsoft.com/office/drawing/2014/main" id="{5F741FC6-66E0-4581-935F-B4BF9D48E3B4}"/>
              </a:ext>
            </a:extLst>
          </p:cNvPr>
          <p:cNvSpPr>
            <a:spLocks noGrp="1"/>
          </p:cNvSpPr>
          <p:nvPr>
            <p:ph type="subTitle" idx="1"/>
          </p:nvPr>
        </p:nvSpPr>
        <p:spPr>
          <a:xfrm>
            <a:off x="1430488" y="3947081"/>
            <a:ext cx="9144000" cy="922716"/>
          </a:xfrm>
        </p:spPr>
        <p:txBody>
          <a:bodyPr>
            <a:normAutofit/>
          </a:bodyPr>
          <a:lstStyle/>
          <a:p>
            <a:endParaRPr lang="en-GB" dirty="0"/>
          </a:p>
          <a:p>
            <a:r>
              <a:rPr lang="hu-HU" dirty="0">
                <a:solidFill>
                  <a:schemeClr val="accent1">
                    <a:lumMod val="75000"/>
                  </a:schemeClr>
                </a:solidFill>
              </a:rPr>
              <a:t>Annamária Nádor, PAC, </a:t>
            </a:r>
            <a:r>
              <a:rPr lang="hu-HU" dirty="0" err="1">
                <a:solidFill>
                  <a:schemeClr val="accent1">
                    <a:lumMod val="75000"/>
                  </a:schemeClr>
                </a:solidFill>
              </a:rPr>
              <a:t>Ministry</a:t>
            </a:r>
            <a:r>
              <a:rPr lang="hu-HU" dirty="0">
                <a:solidFill>
                  <a:schemeClr val="accent1">
                    <a:lumMod val="75000"/>
                  </a:schemeClr>
                </a:solidFill>
              </a:rPr>
              <a:t> of </a:t>
            </a:r>
            <a:r>
              <a:rPr lang="hu-HU" dirty="0" err="1">
                <a:solidFill>
                  <a:schemeClr val="accent1">
                    <a:lumMod val="75000"/>
                  </a:schemeClr>
                </a:solidFill>
              </a:rPr>
              <a:t>Foreign</a:t>
            </a:r>
            <a:r>
              <a:rPr lang="hu-HU" dirty="0">
                <a:solidFill>
                  <a:schemeClr val="accent1">
                    <a:lumMod val="75000"/>
                  </a:schemeClr>
                </a:solidFill>
              </a:rPr>
              <a:t> </a:t>
            </a:r>
            <a:r>
              <a:rPr lang="hu-HU" dirty="0" err="1">
                <a:solidFill>
                  <a:schemeClr val="accent1">
                    <a:lumMod val="75000"/>
                  </a:schemeClr>
                </a:solidFill>
              </a:rPr>
              <a:t>Affairs</a:t>
            </a:r>
            <a:r>
              <a:rPr lang="hu-HU" dirty="0">
                <a:solidFill>
                  <a:schemeClr val="accent1">
                    <a:lumMod val="75000"/>
                  </a:schemeClr>
                </a:solidFill>
              </a:rPr>
              <a:t> and Trade</a:t>
            </a:r>
            <a:endParaRPr lang="en-GB" dirty="0">
              <a:solidFill>
                <a:schemeClr val="accent1">
                  <a:lumMod val="75000"/>
                </a:schemeClr>
              </a:solidFill>
            </a:endParaRPr>
          </a:p>
        </p:txBody>
      </p:sp>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pic>
        <p:nvPicPr>
          <p:cNvPr id="9" name="Obrázek 8">
            <a:extLst>
              <a:ext uri="{FF2B5EF4-FFF2-40B4-BE49-F238E27FC236}">
                <a16:creationId xmlns:a16="http://schemas.microsoft.com/office/drawing/2014/main" id="{BC4FABC5-9CF7-49F6-85AF-1636A2391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72" y="5035677"/>
            <a:ext cx="2270709" cy="132235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pic>
        <p:nvPicPr>
          <p:cNvPr id="12" name="Obrázek 11">
            <a:extLst>
              <a:ext uri="{FF2B5EF4-FFF2-40B4-BE49-F238E27FC236}">
                <a16:creationId xmlns:a16="http://schemas.microsoft.com/office/drawing/2014/main" id="{C43595A7-27B9-4D38-ADD4-6466D848E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9952" y="4965950"/>
            <a:ext cx="1922939" cy="1839098"/>
          </a:xfrm>
          <a:prstGeom prst="rect">
            <a:avLst/>
          </a:prstGeom>
        </p:spPr>
      </p:pic>
      <p:cxnSp>
        <p:nvCxnSpPr>
          <p:cNvPr id="14" name="Přímá spojnice 13">
            <a:extLst>
              <a:ext uri="{FF2B5EF4-FFF2-40B4-BE49-F238E27FC236}">
                <a16:creationId xmlns:a16="http://schemas.microsoft.com/office/drawing/2014/main" id="{7C0C0F20-73A6-4D79-BD9F-D51EE9DFE1C8}"/>
              </a:ext>
            </a:extLst>
          </p:cNvPr>
          <p:cNvCxnSpPr/>
          <p:nvPr/>
        </p:nvCxnSpPr>
        <p:spPr>
          <a:xfrm>
            <a:off x="1357594" y="3944914"/>
            <a:ext cx="9245600" cy="0"/>
          </a:xfrm>
          <a:prstGeom prst="line">
            <a:avLst/>
          </a:prstGeom>
          <a:ln>
            <a:solidFill>
              <a:schemeClr val="accent1">
                <a:lumMod val="50000"/>
              </a:schemeClr>
            </a:solidFill>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239333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pic>
        <p:nvPicPr>
          <p:cNvPr id="12" name="Obrázek 11">
            <a:extLst>
              <a:ext uri="{FF2B5EF4-FFF2-40B4-BE49-F238E27FC236}">
                <a16:creationId xmlns:a16="http://schemas.microsoft.com/office/drawing/2014/main" id="{C43595A7-27B9-4D38-ADD4-6466D848E3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89952" y="4965950"/>
            <a:ext cx="1922939" cy="1839098"/>
          </a:xfrm>
          <a:prstGeom prst="rect">
            <a:avLst/>
          </a:prstGeom>
        </p:spPr>
      </p:pic>
      <p:sp>
        <p:nvSpPr>
          <p:cNvPr id="2" name="Téglalap 1"/>
          <p:cNvSpPr/>
          <p:nvPr/>
        </p:nvSpPr>
        <p:spPr>
          <a:xfrm>
            <a:off x="377695" y="1149134"/>
            <a:ext cx="6237092" cy="1077218"/>
          </a:xfrm>
          <a:prstGeom prst="rect">
            <a:avLst/>
          </a:prstGeom>
        </p:spPr>
        <p:txBody>
          <a:bodyPr wrap="none">
            <a:spAutoFit/>
          </a:bodyPr>
          <a:lstStyle/>
          <a:p>
            <a:pPr algn="ctr"/>
            <a:r>
              <a:rPr lang="hu-HU" sz="3200" dirty="0" err="1">
                <a:solidFill>
                  <a:schemeClr val="accent1">
                    <a:lumMod val="50000"/>
                  </a:schemeClr>
                </a:solidFill>
              </a:rPr>
              <a:t>Interreg</a:t>
            </a:r>
            <a:r>
              <a:rPr lang="hu-HU" sz="3200" dirty="0">
                <a:solidFill>
                  <a:schemeClr val="accent1">
                    <a:lumMod val="50000"/>
                  </a:schemeClr>
                </a:solidFill>
              </a:rPr>
              <a:t> B – </a:t>
            </a:r>
            <a:r>
              <a:rPr lang="hu-HU" sz="3200" dirty="0" err="1">
                <a:solidFill>
                  <a:schemeClr val="accent1">
                    <a:lumMod val="50000"/>
                  </a:schemeClr>
                </a:solidFill>
              </a:rPr>
              <a:t>Transnational</a:t>
            </a:r>
            <a:r>
              <a:rPr lang="hu-HU" sz="3200" dirty="0">
                <a:solidFill>
                  <a:schemeClr val="accent1">
                    <a:lumMod val="50000"/>
                  </a:schemeClr>
                </a:solidFill>
              </a:rPr>
              <a:t> </a:t>
            </a:r>
            <a:r>
              <a:rPr lang="hu-HU" sz="3200" dirty="0" err="1">
                <a:solidFill>
                  <a:schemeClr val="accent1">
                    <a:lumMod val="50000"/>
                  </a:schemeClr>
                </a:solidFill>
              </a:rPr>
              <a:t>Programs</a:t>
            </a:r>
            <a:r>
              <a:rPr lang="hu-HU" sz="3200" dirty="0">
                <a:solidFill>
                  <a:schemeClr val="accent1">
                    <a:lumMod val="50000"/>
                  </a:schemeClr>
                </a:solidFill>
              </a:rPr>
              <a:t> </a:t>
            </a:r>
          </a:p>
          <a:p>
            <a:r>
              <a:rPr lang="hu-HU" sz="3200" dirty="0" err="1">
                <a:solidFill>
                  <a:schemeClr val="accent1">
                    <a:lumMod val="50000"/>
                  </a:schemeClr>
                </a:solidFill>
              </a:rPr>
              <a:t>Central</a:t>
            </a:r>
            <a:r>
              <a:rPr lang="hu-HU" sz="3200" dirty="0">
                <a:solidFill>
                  <a:schemeClr val="accent1">
                    <a:lumMod val="50000"/>
                  </a:schemeClr>
                </a:solidFill>
              </a:rPr>
              <a:t> Europe Program (CE)</a:t>
            </a:r>
          </a:p>
        </p:txBody>
      </p:sp>
      <p:sp>
        <p:nvSpPr>
          <p:cNvPr id="3" name="Téglalap 2"/>
          <p:cNvSpPr/>
          <p:nvPr/>
        </p:nvSpPr>
        <p:spPr>
          <a:xfrm>
            <a:off x="307355" y="2474368"/>
            <a:ext cx="9909377" cy="830997"/>
          </a:xfrm>
          <a:prstGeom prst="rect">
            <a:avLst/>
          </a:prstGeom>
        </p:spPr>
        <p:txBody>
          <a:bodyPr wrap="square">
            <a:spAutoFit/>
          </a:bodyPr>
          <a:lstStyle/>
          <a:p>
            <a:r>
              <a:rPr lang="en-GB" sz="2400" b="1" dirty="0">
                <a:solidFill>
                  <a:srgbClr val="0070C0"/>
                </a:solidFill>
              </a:rPr>
              <a:t>Priority 2: Cooperating for a greener central Europe </a:t>
            </a:r>
          </a:p>
          <a:p>
            <a:r>
              <a:rPr lang="en-GB" sz="2400" b="1" dirty="0">
                <a:solidFill>
                  <a:srgbClr val="0070C0"/>
                </a:solidFill>
              </a:rPr>
              <a:t>SO 2.1 Supporting the energy transition to a climate-neutral central Europe </a:t>
            </a:r>
            <a:endParaRPr lang="hu-HU" sz="2400" b="1" dirty="0">
              <a:solidFill>
                <a:srgbClr val="0070C0"/>
              </a:solidFill>
            </a:endParaRPr>
          </a:p>
        </p:txBody>
      </p:sp>
      <p:grpSp>
        <p:nvGrpSpPr>
          <p:cNvPr id="16" name="Csoportba foglalás 15"/>
          <p:cNvGrpSpPr/>
          <p:nvPr/>
        </p:nvGrpSpPr>
        <p:grpSpPr>
          <a:xfrm>
            <a:off x="9530645" y="163533"/>
            <a:ext cx="2441552" cy="2696101"/>
            <a:chOff x="9035804" y="3170029"/>
            <a:chExt cx="3150214" cy="3530286"/>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5804" y="3170029"/>
              <a:ext cx="3150214" cy="3530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zövegdoboz 5"/>
            <p:cNvSpPr txBox="1"/>
            <p:nvPr/>
          </p:nvSpPr>
          <p:spPr>
            <a:xfrm>
              <a:off x="11021929" y="5216639"/>
              <a:ext cx="412292" cy="307777"/>
            </a:xfrm>
            <a:prstGeom prst="rect">
              <a:avLst/>
            </a:prstGeom>
            <a:noFill/>
          </p:spPr>
          <p:txBody>
            <a:bodyPr wrap="none" rtlCol="0">
              <a:spAutoFit/>
            </a:bodyPr>
            <a:lstStyle/>
            <a:p>
              <a:r>
                <a:rPr lang="hu-HU" sz="1400" dirty="0">
                  <a:solidFill>
                    <a:srgbClr val="C00000"/>
                  </a:solidFill>
                </a:rPr>
                <a:t>HU</a:t>
              </a:r>
            </a:p>
          </p:txBody>
        </p:sp>
        <p:sp>
          <p:nvSpPr>
            <p:cNvPr id="8" name="Szövegdoboz 7"/>
            <p:cNvSpPr txBox="1"/>
            <p:nvPr/>
          </p:nvSpPr>
          <p:spPr>
            <a:xfrm>
              <a:off x="11021929" y="4781284"/>
              <a:ext cx="359394" cy="307777"/>
            </a:xfrm>
            <a:prstGeom prst="rect">
              <a:avLst/>
            </a:prstGeom>
            <a:noFill/>
          </p:spPr>
          <p:txBody>
            <a:bodyPr wrap="none" rtlCol="0">
              <a:spAutoFit/>
            </a:bodyPr>
            <a:lstStyle/>
            <a:p>
              <a:r>
                <a:rPr lang="hu-HU" sz="1400" dirty="0">
                  <a:solidFill>
                    <a:srgbClr val="C00000"/>
                  </a:solidFill>
                </a:rPr>
                <a:t>SK</a:t>
              </a:r>
            </a:p>
          </p:txBody>
        </p:sp>
        <p:sp>
          <p:nvSpPr>
            <p:cNvPr id="10" name="Szövegdoboz 9"/>
            <p:cNvSpPr txBox="1"/>
            <p:nvPr/>
          </p:nvSpPr>
          <p:spPr>
            <a:xfrm>
              <a:off x="10387219" y="4659272"/>
              <a:ext cx="364202" cy="307777"/>
            </a:xfrm>
            <a:prstGeom prst="rect">
              <a:avLst/>
            </a:prstGeom>
            <a:noFill/>
          </p:spPr>
          <p:txBody>
            <a:bodyPr wrap="none" rtlCol="0">
              <a:spAutoFit/>
            </a:bodyPr>
            <a:lstStyle/>
            <a:p>
              <a:r>
                <a:rPr lang="hu-HU" sz="1400" dirty="0">
                  <a:solidFill>
                    <a:srgbClr val="C00000"/>
                  </a:solidFill>
                </a:rPr>
                <a:t>CZ</a:t>
              </a:r>
            </a:p>
          </p:txBody>
        </p:sp>
        <p:sp>
          <p:nvSpPr>
            <p:cNvPr id="11" name="Szövegdoboz 10"/>
            <p:cNvSpPr txBox="1"/>
            <p:nvPr/>
          </p:nvSpPr>
          <p:spPr>
            <a:xfrm>
              <a:off x="10268023" y="5165836"/>
              <a:ext cx="362984" cy="307777"/>
            </a:xfrm>
            <a:prstGeom prst="rect">
              <a:avLst/>
            </a:prstGeom>
            <a:noFill/>
          </p:spPr>
          <p:txBody>
            <a:bodyPr wrap="none" rtlCol="0">
              <a:spAutoFit/>
            </a:bodyPr>
            <a:lstStyle/>
            <a:p>
              <a:r>
                <a:rPr lang="hu-HU" sz="1400" dirty="0">
                  <a:solidFill>
                    <a:srgbClr val="C00000"/>
                  </a:solidFill>
                </a:rPr>
                <a:t>AT</a:t>
              </a:r>
            </a:p>
          </p:txBody>
        </p:sp>
        <p:sp>
          <p:nvSpPr>
            <p:cNvPr id="13" name="Szövegdoboz 12"/>
            <p:cNvSpPr txBox="1"/>
            <p:nvPr/>
          </p:nvSpPr>
          <p:spPr>
            <a:xfrm>
              <a:off x="9744466" y="4217144"/>
              <a:ext cx="295274" cy="307777"/>
            </a:xfrm>
            <a:prstGeom prst="rect">
              <a:avLst/>
            </a:prstGeom>
            <a:noFill/>
          </p:spPr>
          <p:txBody>
            <a:bodyPr wrap="none" rtlCol="0">
              <a:spAutoFit/>
            </a:bodyPr>
            <a:lstStyle/>
            <a:p>
              <a:r>
                <a:rPr lang="hu-HU" sz="1400" dirty="0">
                  <a:solidFill>
                    <a:srgbClr val="C00000"/>
                  </a:solidFill>
                </a:rPr>
                <a:t>D</a:t>
              </a:r>
            </a:p>
          </p:txBody>
        </p:sp>
        <p:sp>
          <p:nvSpPr>
            <p:cNvPr id="14" name="Szövegdoboz 13"/>
            <p:cNvSpPr txBox="1"/>
            <p:nvPr/>
          </p:nvSpPr>
          <p:spPr>
            <a:xfrm>
              <a:off x="10337337" y="5558354"/>
              <a:ext cx="311304" cy="307777"/>
            </a:xfrm>
            <a:prstGeom prst="rect">
              <a:avLst/>
            </a:prstGeom>
            <a:noFill/>
          </p:spPr>
          <p:txBody>
            <a:bodyPr wrap="none" rtlCol="0">
              <a:spAutoFit/>
            </a:bodyPr>
            <a:lstStyle/>
            <a:p>
              <a:r>
                <a:rPr lang="hu-HU" sz="1400" dirty="0">
                  <a:solidFill>
                    <a:srgbClr val="C00000"/>
                  </a:solidFill>
                </a:rPr>
                <a:t>SI</a:t>
              </a:r>
            </a:p>
          </p:txBody>
        </p:sp>
        <p:sp>
          <p:nvSpPr>
            <p:cNvPr id="15" name="Szövegdoboz 14"/>
            <p:cNvSpPr txBox="1"/>
            <p:nvPr/>
          </p:nvSpPr>
          <p:spPr>
            <a:xfrm>
              <a:off x="10690184" y="5712242"/>
              <a:ext cx="394660" cy="307777"/>
            </a:xfrm>
            <a:prstGeom prst="rect">
              <a:avLst/>
            </a:prstGeom>
            <a:noFill/>
          </p:spPr>
          <p:txBody>
            <a:bodyPr wrap="none" rtlCol="0">
              <a:spAutoFit/>
            </a:bodyPr>
            <a:lstStyle/>
            <a:p>
              <a:r>
                <a:rPr lang="hu-HU" sz="1400" dirty="0">
                  <a:solidFill>
                    <a:srgbClr val="C00000"/>
                  </a:solidFill>
                </a:rPr>
                <a:t>HR</a:t>
              </a:r>
            </a:p>
          </p:txBody>
        </p:sp>
      </p:grpSp>
      <p:sp>
        <p:nvSpPr>
          <p:cNvPr id="17" name="Téglalap 16"/>
          <p:cNvSpPr/>
          <p:nvPr/>
        </p:nvSpPr>
        <p:spPr>
          <a:xfrm>
            <a:off x="377695" y="3305365"/>
            <a:ext cx="11481036" cy="3416320"/>
          </a:xfrm>
          <a:prstGeom prst="rect">
            <a:avLst/>
          </a:prstGeom>
        </p:spPr>
        <p:txBody>
          <a:bodyPr wrap="square">
            <a:spAutoFit/>
          </a:bodyPr>
          <a:lstStyle/>
          <a:p>
            <a:r>
              <a:rPr lang="en-GB" sz="2400" u="sng" dirty="0">
                <a:solidFill>
                  <a:srgbClr val="0070C0"/>
                </a:solidFill>
              </a:rPr>
              <a:t>Potential fields to be addressed in transnational actions (non-exhaustive list):</a:t>
            </a:r>
          </a:p>
          <a:p>
            <a:r>
              <a:rPr lang="en-GB" sz="2400" dirty="0">
                <a:solidFill>
                  <a:srgbClr val="0070C0"/>
                </a:solidFill>
              </a:rPr>
              <a:t>• Smart integration of carbon-neutral solutions across sectors</a:t>
            </a:r>
          </a:p>
          <a:p>
            <a:r>
              <a:rPr lang="en-GB" sz="2400" dirty="0">
                <a:solidFill>
                  <a:srgbClr val="0070C0"/>
                </a:solidFill>
              </a:rPr>
              <a:t>• Renewable energy sources</a:t>
            </a:r>
          </a:p>
          <a:p>
            <a:r>
              <a:rPr lang="en-GB" sz="2400" dirty="0">
                <a:solidFill>
                  <a:srgbClr val="0070C0"/>
                </a:solidFill>
              </a:rPr>
              <a:t>• Energy efficiency of buildings and public infrastructures</a:t>
            </a:r>
          </a:p>
          <a:p>
            <a:r>
              <a:rPr lang="en-GB" sz="2400" dirty="0">
                <a:solidFill>
                  <a:srgbClr val="0070C0"/>
                </a:solidFill>
              </a:rPr>
              <a:t>• Reduction of greenhouse gas emissions from industry and other sectors</a:t>
            </a:r>
          </a:p>
          <a:p>
            <a:r>
              <a:rPr lang="en-GB" sz="2400" dirty="0">
                <a:solidFill>
                  <a:srgbClr val="0070C0"/>
                </a:solidFill>
              </a:rPr>
              <a:t>• Energy planning at local and regional levels</a:t>
            </a:r>
          </a:p>
          <a:p>
            <a:r>
              <a:rPr lang="en-GB" sz="2400" dirty="0">
                <a:solidFill>
                  <a:srgbClr val="0070C0"/>
                </a:solidFill>
              </a:rPr>
              <a:t>• Energy demand management and behavioural change</a:t>
            </a:r>
          </a:p>
          <a:p>
            <a:r>
              <a:rPr lang="en-GB" sz="2400" dirty="0">
                <a:solidFill>
                  <a:srgbClr val="0070C0"/>
                </a:solidFill>
              </a:rPr>
              <a:t>• Financing schemes for energy efficiency and renewable energy investments</a:t>
            </a:r>
          </a:p>
          <a:p>
            <a:r>
              <a:rPr lang="en-GB" sz="2400" dirty="0">
                <a:solidFill>
                  <a:srgbClr val="0070C0"/>
                </a:solidFill>
              </a:rPr>
              <a:t>• Energy poverty</a:t>
            </a:r>
            <a:endParaRPr lang="hu-HU" sz="2400" dirty="0">
              <a:solidFill>
                <a:srgbClr val="0070C0"/>
              </a:solidFill>
            </a:endParaRPr>
          </a:p>
        </p:txBody>
      </p:sp>
      <p:sp>
        <p:nvSpPr>
          <p:cNvPr id="18" name="Téglalap 17"/>
          <p:cNvSpPr/>
          <p:nvPr/>
        </p:nvSpPr>
        <p:spPr>
          <a:xfrm>
            <a:off x="377695" y="2105036"/>
            <a:ext cx="9152950" cy="369332"/>
          </a:xfrm>
          <a:prstGeom prst="rect">
            <a:avLst/>
          </a:prstGeom>
        </p:spPr>
        <p:txBody>
          <a:bodyPr wrap="square">
            <a:spAutoFit/>
          </a:bodyPr>
          <a:lstStyle/>
          <a:p>
            <a:r>
              <a:rPr lang="hu-HU" b="1" dirty="0">
                <a:solidFill>
                  <a:srgbClr val="0070C0"/>
                </a:solidFill>
                <a:hlinkClick r:id="rId5"/>
              </a:rPr>
              <a:t>https://www.interreg-central.eu/Content.Node/discover/InterregCE2021.html</a:t>
            </a:r>
            <a:endParaRPr lang="hu-HU" b="1" dirty="0">
              <a:solidFill>
                <a:srgbClr val="0070C0"/>
              </a:solidFill>
            </a:endParaRPr>
          </a:p>
        </p:txBody>
      </p:sp>
      <p:sp>
        <p:nvSpPr>
          <p:cNvPr id="19" name="Szövegdoboz 18"/>
          <p:cNvSpPr txBox="1"/>
          <p:nvPr/>
        </p:nvSpPr>
        <p:spPr>
          <a:xfrm>
            <a:off x="3236976" y="6343383"/>
            <a:ext cx="6509346" cy="461665"/>
          </a:xfrm>
          <a:prstGeom prst="rect">
            <a:avLst/>
          </a:prstGeom>
          <a:noFill/>
        </p:spPr>
        <p:txBody>
          <a:bodyPr wrap="none" rtlCol="0">
            <a:spAutoFit/>
          </a:bodyPr>
          <a:lstStyle/>
          <a:p>
            <a:r>
              <a:rPr lang="hu-HU" sz="2400" b="1" dirty="0" err="1">
                <a:solidFill>
                  <a:srgbClr val="0070C0"/>
                </a:solidFill>
              </a:rPr>
              <a:t>First</a:t>
            </a:r>
            <a:r>
              <a:rPr lang="hu-HU" sz="2400" b="1" dirty="0">
                <a:solidFill>
                  <a:srgbClr val="0070C0"/>
                </a:solidFill>
              </a:rPr>
              <a:t> </a:t>
            </a:r>
            <a:r>
              <a:rPr lang="hu-HU" sz="2400" b="1" dirty="0" err="1">
                <a:solidFill>
                  <a:srgbClr val="0070C0"/>
                </a:solidFill>
              </a:rPr>
              <a:t>calls</a:t>
            </a:r>
            <a:r>
              <a:rPr lang="hu-HU" sz="2400" b="1" dirty="0">
                <a:solidFill>
                  <a:srgbClr val="0070C0"/>
                </a:solidFill>
              </a:rPr>
              <a:t> </a:t>
            </a:r>
            <a:r>
              <a:rPr lang="hu-HU" sz="2400" b="1" dirty="0" err="1">
                <a:solidFill>
                  <a:srgbClr val="0070C0"/>
                </a:solidFill>
              </a:rPr>
              <a:t>expected</a:t>
            </a:r>
            <a:r>
              <a:rPr lang="hu-HU" sz="2400" b="1" dirty="0">
                <a:solidFill>
                  <a:srgbClr val="0070C0"/>
                </a:solidFill>
              </a:rPr>
              <a:t>  </a:t>
            </a:r>
            <a:r>
              <a:rPr lang="hu-HU" sz="2400" b="1" dirty="0" err="1">
                <a:solidFill>
                  <a:srgbClr val="0070C0"/>
                </a:solidFill>
              </a:rPr>
              <a:t>in</a:t>
            </a:r>
            <a:r>
              <a:rPr lang="hu-HU" sz="2400" b="1" dirty="0">
                <a:solidFill>
                  <a:srgbClr val="0070C0"/>
                </a:solidFill>
              </a:rPr>
              <a:t> Q4 2021 ( 1 </a:t>
            </a:r>
            <a:r>
              <a:rPr lang="hu-HU" sz="2400" b="1" dirty="0" err="1">
                <a:solidFill>
                  <a:srgbClr val="0070C0"/>
                </a:solidFill>
              </a:rPr>
              <a:t>stage</a:t>
            </a:r>
            <a:r>
              <a:rPr lang="hu-HU" sz="2400" b="1" dirty="0">
                <a:solidFill>
                  <a:srgbClr val="0070C0"/>
                </a:solidFill>
              </a:rPr>
              <a:t> </a:t>
            </a:r>
            <a:r>
              <a:rPr lang="hu-HU" sz="2400" b="1" dirty="0" err="1">
                <a:solidFill>
                  <a:srgbClr val="0070C0"/>
                </a:solidFill>
              </a:rPr>
              <a:t>proposal</a:t>
            </a:r>
            <a:r>
              <a:rPr lang="hu-HU" sz="2400" b="1" dirty="0">
                <a:solidFill>
                  <a:srgbClr val="0070C0"/>
                </a:solidFill>
              </a:rPr>
              <a:t>)</a:t>
            </a:r>
          </a:p>
        </p:txBody>
      </p:sp>
    </p:spTree>
    <p:extLst>
      <p:ext uri="{BB962C8B-B14F-4D97-AF65-F5344CB8AC3E}">
        <p14:creationId xmlns:p14="http://schemas.microsoft.com/office/powerpoint/2010/main" val="1443274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sp>
        <p:nvSpPr>
          <p:cNvPr id="2" name="Téglalap 1"/>
          <p:cNvSpPr/>
          <p:nvPr/>
        </p:nvSpPr>
        <p:spPr>
          <a:xfrm>
            <a:off x="2976155" y="1003482"/>
            <a:ext cx="5853975" cy="1077218"/>
          </a:xfrm>
          <a:prstGeom prst="rect">
            <a:avLst/>
          </a:prstGeom>
        </p:spPr>
        <p:txBody>
          <a:bodyPr wrap="none">
            <a:spAutoFit/>
          </a:bodyPr>
          <a:lstStyle/>
          <a:p>
            <a:pPr algn="ctr"/>
            <a:r>
              <a:rPr lang="hu-HU" sz="3200" dirty="0" err="1">
                <a:solidFill>
                  <a:schemeClr val="accent1">
                    <a:lumMod val="50000"/>
                  </a:schemeClr>
                </a:solidFill>
              </a:rPr>
              <a:t>Interreg</a:t>
            </a:r>
            <a:r>
              <a:rPr lang="hu-HU" sz="3200" dirty="0">
                <a:solidFill>
                  <a:schemeClr val="accent1">
                    <a:lumMod val="50000"/>
                  </a:schemeClr>
                </a:solidFill>
              </a:rPr>
              <a:t> C: </a:t>
            </a:r>
            <a:r>
              <a:rPr lang="hu-HU" sz="3200" dirty="0" err="1">
                <a:solidFill>
                  <a:schemeClr val="accent1">
                    <a:lumMod val="50000"/>
                  </a:schemeClr>
                </a:solidFill>
              </a:rPr>
              <a:t>Interregional</a:t>
            </a:r>
            <a:r>
              <a:rPr lang="hu-HU" sz="3200" dirty="0">
                <a:solidFill>
                  <a:schemeClr val="accent1">
                    <a:lumMod val="50000"/>
                  </a:schemeClr>
                </a:solidFill>
              </a:rPr>
              <a:t> </a:t>
            </a:r>
            <a:r>
              <a:rPr lang="hu-HU" sz="3200" dirty="0" err="1">
                <a:solidFill>
                  <a:schemeClr val="accent1">
                    <a:lumMod val="50000"/>
                  </a:schemeClr>
                </a:solidFill>
              </a:rPr>
              <a:t>Programs</a:t>
            </a:r>
            <a:endParaRPr lang="hu-HU" sz="3200" dirty="0">
              <a:solidFill>
                <a:schemeClr val="accent1">
                  <a:lumMod val="50000"/>
                </a:schemeClr>
              </a:solidFill>
            </a:endParaRPr>
          </a:p>
          <a:p>
            <a:pPr algn="ctr"/>
            <a:r>
              <a:rPr lang="hu-HU" sz="3200" dirty="0" err="1">
                <a:solidFill>
                  <a:schemeClr val="accent1">
                    <a:lumMod val="50000"/>
                  </a:schemeClr>
                </a:solidFill>
              </a:rPr>
              <a:t>Interreg</a:t>
            </a:r>
            <a:r>
              <a:rPr lang="hu-HU" sz="3200" dirty="0">
                <a:solidFill>
                  <a:schemeClr val="accent1">
                    <a:lumMod val="50000"/>
                  </a:schemeClr>
                </a:solidFill>
              </a:rPr>
              <a:t> Europe Program</a:t>
            </a:r>
          </a:p>
        </p:txBody>
      </p:sp>
      <p:pic>
        <p:nvPicPr>
          <p:cNvPr id="4098"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069" y="2011711"/>
            <a:ext cx="5394848" cy="24465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46011" y="2693400"/>
            <a:ext cx="5265476" cy="2173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29588" y="4866915"/>
            <a:ext cx="4540738" cy="19910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6290" y="4209528"/>
            <a:ext cx="3800900" cy="222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églalap 2"/>
          <p:cNvSpPr/>
          <p:nvPr/>
        </p:nvSpPr>
        <p:spPr>
          <a:xfrm>
            <a:off x="5903142" y="2200869"/>
            <a:ext cx="5386539" cy="369332"/>
          </a:xfrm>
          <a:prstGeom prst="rect">
            <a:avLst/>
          </a:prstGeom>
        </p:spPr>
        <p:txBody>
          <a:bodyPr wrap="none">
            <a:spAutoFit/>
          </a:bodyPr>
          <a:lstStyle/>
          <a:p>
            <a:r>
              <a:rPr lang="hu-HU" b="1" dirty="0">
                <a:solidFill>
                  <a:srgbClr val="0070C0"/>
                </a:solidFill>
              </a:rPr>
              <a:t>https</a:t>
            </a:r>
            <a:r>
              <a:rPr lang="hu-HU" b="1" dirty="0">
                <a:solidFill>
                  <a:srgbClr val="0070C0"/>
                </a:solidFill>
                <a:hlinkClick r:id="rId8"/>
              </a:rPr>
              <a:t>://</a:t>
            </a:r>
            <a:r>
              <a:rPr lang="hu-HU" b="1" dirty="0">
                <a:solidFill>
                  <a:srgbClr val="0070C0"/>
                </a:solidFill>
              </a:rPr>
              <a:t>www.interregeurope.eu/about-us/2021-2027/</a:t>
            </a:r>
          </a:p>
        </p:txBody>
      </p:sp>
      <p:sp>
        <p:nvSpPr>
          <p:cNvPr id="11" name="Szövegdoboz 10"/>
          <p:cNvSpPr txBox="1"/>
          <p:nvPr/>
        </p:nvSpPr>
        <p:spPr>
          <a:xfrm>
            <a:off x="463296" y="6376261"/>
            <a:ext cx="6371488" cy="461665"/>
          </a:xfrm>
          <a:prstGeom prst="rect">
            <a:avLst/>
          </a:prstGeom>
          <a:noFill/>
        </p:spPr>
        <p:txBody>
          <a:bodyPr wrap="none" rtlCol="0">
            <a:spAutoFit/>
          </a:bodyPr>
          <a:lstStyle/>
          <a:p>
            <a:r>
              <a:rPr lang="hu-HU" sz="2400" b="1" dirty="0" err="1">
                <a:solidFill>
                  <a:srgbClr val="0070C0"/>
                </a:solidFill>
              </a:rPr>
              <a:t>First</a:t>
            </a:r>
            <a:r>
              <a:rPr lang="hu-HU" sz="2400" b="1" dirty="0">
                <a:solidFill>
                  <a:srgbClr val="0070C0"/>
                </a:solidFill>
              </a:rPr>
              <a:t> </a:t>
            </a:r>
            <a:r>
              <a:rPr lang="hu-HU" sz="2400" b="1" dirty="0" err="1">
                <a:solidFill>
                  <a:srgbClr val="0070C0"/>
                </a:solidFill>
              </a:rPr>
              <a:t>calls</a:t>
            </a:r>
            <a:r>
              <a:rPr lang="hu-HU" sz="2400" b="1" dirty="0">
                <a:solidFill>
                  <a:srgbClr val="0070C0"/>
                </a:solidFill>
              </a:rPr>
              <a:t> </a:t>
            </a:r>
            <a:r>
              <a:rPr lang="hu-HU" sz="2400" b="1" dirty="0" err="1">
                <a:solidFill>
                  <a:srgbClr val="0070C0"/>
                </a:solidFill>
              </a:rPr>
              <a:t>expected</a:t>
            </a:r>
            <a:r>
              <a:rPr lang="hu-HU" sz="2400" b="1" dirty="0">
                <a:solidFill>
                  <a:srgbClr val="0070C0"/>
                </a:solidFill>
              </a:rPr>
              <a:t> </a:t>
            </a:r>
            <a:r>
              <a:rPr lang="hu-HU" sz="2400" b="1" dirty="0" err="1">
                <a:solidFill>
                  <a:srgbClr val="0070C0"/>
                </a:solidFill>
              </a:rPr>
              <a:t>in</a:t>
            </a:r>
            <a:r>
              <a:rPr lang="hu-HU" sz="2400" b="1" dirty="0">
                <a:solidFill>
                  <a:srgbClr val="0070C0"/>
                </a:solidFill>
              </a:rPr>
              <a:t> Q1 2022 (1 </a:t>
            </a:r>
            <a:r>
              <a:rPr lang="hu-HU" sz="2400" b="1" dirty="0" err="1">
                <a:solidFill>
                  <a:srgbClr val="0070C0"/>
                </a:solidFill>
              </a:rPr>
              <a:t>stage</a:t>
            </a:r>
            <a:r>
              <a:rPr lang="hu-HU" sz="2400" b="1" dirty="0">
                <a:solidFill>
                  <a:srgbClr val="0070C0"/>
                </a:solidFill>
              </a:rPr>
              <a:t> </a:t>
            </a:r>
            <a:r>
              <a:rPr lang="hu-HU" sz="2400" b="1" dirty="0" err="1">
                <a:solidFill>
                  <a:srgbClr val="0070C0"/>
                </a:solidFill>
              </a:rPr>
              <a:t>proposal</a:t>
            </a:r>
            <a:r>
              <a:rPr lang="hu-HU" sz="2400" b="1" dirty="0">
                <a:solidFill>
                  <a:srgbClr val="0070C0"/>
                </a:solidFill>
              </a:rPr>
              <a:t>)</a:t>
            </a:r>
          </a:p>
        </p:txBody>
      </p:sp>
    </p:spTree>
    <p:extLst>
      <p:ext uri="{BB962C8B-B14F-4D97-AF65-F5344CB8AC3E}">
        <p14:creationId xmlns:p14="http://schemas.microsoft.com/office/powerpoint/2010/main" val="6861161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384" y="239867"/>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sp>
        <p:nvSpPr>
          <p:cNvPr id="2" name="Téglalap 1"/>
          <p:cNvSpPr/>
          <p:nvPr/>
        </p:nvSpPr>
        <p:spPr>
          <a:xfrm>
            <a:off x="1330829" y="1339337"/>
            <a:ext cx="9957598" cy="584775"/>
          </a:xfrm>
          <a:prstGeom prst="rect">
            <a:avLst/>
          </a:prstGeom>
        </p:spPr>
        <p:txBody>
          <a:bodyPr wrap="none">
            <a:spAutoFit/>
          </a:bodyPr>
          <a:lstStyle/>
          <a:p>
            <a:r>
              <a:rPr lang="hu-HU" sz="3200" dirty="0" err="1">
                <a:solidFill>
                  <a:schemeClr val="accent1">
                    <a:lumMod val="50000"/>
                  </a:schemeClr>
                </a:solidFill>
              </a:rPr>
              <a:t>Connecting</a:t>
            </a:r>
            <a:r>
              <a:rPr lang="hu-HU" sz="3200" dirty="0">
                <a:solidFill>
                  <a:schemeClr val="accent1">
                    <a:lumMod val="50000"/>
                  </a:schemeClr>
                </a:solidFill>
              </a:rPr>
              <a:t> Europe </a:t>
            </a:r>
            <a:r>
              <a:rPr lang="hu-HU" sz="3200" dirty="0" err="1">
                <a:solidFill>
                  <a:schemeClr val="accent1">
                    <a:lumMod val="50000"/>
                  </a:schemeClr>
                </a:solidFill>
              </a:rPr>
              <a:t>Facility</a:t>
            </a:r>
            <a:r>
              <a:rPr lang="hu-HU" sz="3200" dirty="0">
                <a:solidFill>
                  <a:schemeClr val="accent1">
                    <a:lumMod val="50000"/>
                  </a:schemeClr>
                </a:solidFill>
              </a:rPr>
              <a:t> (CEF) Program - </a:t>
            </a:r>
            <a:r>
              <a:rPr lang="en-GB" sz="3200" dirty="0"/>
              <a:t>€</a:t>
            </a:r>
            <a:r>
              <a:rPr lang="hu-HU" sz="3200" dirty="0"/>
              <a:t>33.71</a:t>
            </a:r>
            <a:r>
              <a:rPr lang="en-GB" sz="3200" dirty="0"/>
              <a:t> billion</a:t>
            </a:r>
            <a:endParaRPr lang="hu-HU" sz="3200" dirty="0"/>
          </a:p>
        </p:txBody>
      </p:sp>
      <p:sp>
        <p:nvSpPr>
          <p:cNvPr id="9" name="Téglalap 8"/>
          <p:cNvSpPr/>
          <p:nvPr/>
        </p:nvSpPr>
        <p:spPr>
          <a:xfrm>
            <a:off x="186776" y="2317689"/>
            <a:ext cx="11481036" cy="830997"/>
          </a:xfrm>
          <a:prstGeom prst="rect">
            <a:avLst/>
          </a:prstGeom>
        </p:spPr>
        <p:txBody>
          <a:bodyPr wrap="square">
            <a:spAutoFit/>
          </a:bodyPr>
          <a:lstStyle/>
          <a:p>
            <a:r>
              <a:rPr lang="hu-HU" sz="2400" b="1" dirty="0" err="1">
                <a:solidFill>
                  <a:srgbClr val="0070C0"/>
                </a:solidFill>
              </a:rPr>
              <a:t>Supports</a:t>
            </a:r>
            <a:r>
              <a:rPr lang="hu-HU" sz="2400" b="1" dirty="0">
                <a:solidFill>
                  <a:srgbClr val="0070C0"/>
                </a:solidFill>
              </a:rPr>
              <a:t> </a:t>
            </a:r>
            <a:r>
              <a:rPr lang="en-GB" sz="2400" b="1" dirty="0">
                <a:solidFill>
                  <a:srgbClr val="0070C0"/>
                </a:solidFill>
              </a:rPr>
              <a:t>trans-European networks and infrastructures in the sectors of transport, telecommunications and energy</a:t>
            </a:r>
            <a:r>
              <a:rPr lang="hu-HU" sz="2400" b="1" dirty="0">
                <a:solidFill>
                  <a:srgbClr val="0070C0"/>
                </a:solidFill>
              </a:rPr>
              <a:t> (</a:t>
            </a:r>
            <a:r>
              <a:rPr lang="hu-HU" sz="2400" b="1" dirty="0" err="1">
                <a:solidFill>
                  <a:srgbClr val="0070C0"/>
                </a:solidFill>
              </a:rPr>
              <a:t>large-scale</a:t>
            </a:r>
            <a:r>
              <a:rPr lang="hu-HU" sz="2400" b="1" dirty="0">
                <a:solidFill>
                  <a:srgbClr val="0070C0"/>
                </a:solidFill>
              </a:rPr>
              <a:t> </a:t>
            </a:r>
            <a:r>
              <a:rPr lang="hu-HU" sz="2400" b="1" dirty="0" err="1">
                <a:solidFill>
                  <a:srgbClr val="0070C0"/>
                </a:solidFill>
              </a:rPr>
              <a:t>investment</a:t>
            </a:r>
            <a:r>
              <a:rPr lang="hu-HU" sz="2400" b="1" dirty="0">
                <a:solidFill>
                  <a:srgbClr val="0070C0"/>
                </a:solidFill>
              </a:rPr>
              <a:t> </a:t>
            </a:r>
            <a:r>
              <a:rPr lang="hu-HU" sz="2400" b="1" dirty="0" err="1">
                <a:solidFill>
                  <a:srgbClr val="0070C0"/>
                </a:solidFill>
              </a:rPr>
              <a:t>projects</a:t>
            </a:r>
            <a:r>
              <a:rPr lang="hu-HU" sz="2400" b="1" dirty="0">
                <a:solidFill>
                  <a:srgbClr val="0070C0"/>
                </a:solidFill>
              </a:rPr>
              <a:t>)</a:t>
            </a:r>
          </a:p>
        </p:txBody>
      </p:sp>
      <p:sp>
        <p:nvSpPr>
          <p:cNvPr id="10" name="Téglalap 9"/>
          <p:cNvSpPr/>
          <p:nvPr/>
        </p:nvSpPr>
        <p:spPr>
          <a:xfrm>
            <a:off x="772834" y="1927811"/>
            <a:ext cx="11717268" cy="369332"/>
          </a:xfrm>
          <a:prstGeom prst="rect">
            <a:avLst/>
          </a:prstGeom>
        </p:spPr>
        <p:txBody>
          <a:bodyPr wrap="square">
            <a:spAutoFit/>
          </a:bodyPr>
          <a:lstStyle/>
          <a:p>
            <a:r>
              <a:rPr lang="hu-HU" dirty="0">
                <a:solidFill>
                  <a:srgbClr val="0070C0"/>
                </a:solidFill>
                <a:hlinkClick r:id="rId4"/>
              </a:rPr>
              <a:t>https://ec.europa.eu/inea/en/news-events/newsroom/agreement-2021-2027-connecting-europe-facility</a:t>
            </a:r>
            <a:endParaRPr lang="hu-HU" dirty="0">
              <a:solidFill>
                <a:srgbClr val="0070C0"/>
              </a:solidFill>
            </a:endParaRPr>
          </a:p>
        </p:txBody>
      </p:sp>
      <p:sp>
        <p:nvSpPr>
          <p:cNvPr id="11" name="Téglalap 10"/>
          <p:cNvSpPr/>
          <p:nvPr/>
        </p:nvSpPr>
        <p:spPr>
          <a:xfrm>
            <a:off x="186776" y="3186312"/>
            <a:ext cx="11360456" cy="461665"/>
          </a:xfrm>
          <a:prstGeom prst="rect">
            <a:avLst/>
          </a:prstGeom>
        </p:spPr>
        <p:txBody>
          <a:bodyPr wrap="square">
            <a:spAutoFit/>
          </a:bodyPr>
          <a:lstStyle/>
          <a:p>
            <a:r>
              <a:rPr lang="hu-HU" sz="2400" u="sng" dirty="0">
                <a:solidFill>
                  <a:srgbClr val="0070C0"/>
                </a:solidFill>
              </a:rPr>
              <a:t>1.  T</a:t>
            </a:r>
            <a:r>
              <a:rPr lang="en-GB" sz="2400" u="sng" dirty="0" err="1">
                <a:solidFill>
                  <a:srgbClr val="0070C0"/>
                </a:solidFill>
              </a:rPr>
              <a:t>ransport</a:t>
            </a:r>
            <a:r>
              <a:rPr lang="en-GB" sz="2400" u="sng" dirty="0">
                <a:solidFill>
                  <a:srgbClr val="0070C0"/>
                </a:solidFill>
              </a:rPr>
              <a:t>: €25.81 billion (including €11.29 billion for cohesion countries)</a:t>
            </a:r>
          </a:p>
        </p:txBody>
      </p:sp>
      <p:sp>
        <p:nvSpPr>
          <p:cNvPr id="12" name="Téglalap 11"/>
          <p:cNvSpPr/>
          <p:nvPr/>
        </p:nvSpPr>
        <p:spPr>
          <a:xfrm>
            <a:off x="228645" y="3684600"/>
            <a:ext cx="11559747" cy="1323439"/>
          </a:xfrm>
          <a:prstGeom prst="rect">
            <a:avLst/>
          </a:prstGeom>
        </p:spPr>
        <p:txBody>
          <a:bodyPr wrap="square">
            <a:spAutoFit/>
          </a:bodyPr>
          <a:lstStyle/>
          <a:p>
            <a:r>
              <a:rPr lang="hu-HU" sz="2000" dirty="0">
                <a:solidFill>
                  <a:srgbClr val="0070C0"/>
                </a:solidFill>
              </a:rPr>
              <a:t>S</a:t>
            </a:r>
            <a:r>
              <a:rPr lang="en-GB" sz="2000" dirty="0" err="1">
                <a:solidFill>
                  <a:srgbClr val="0070C0"/>
                </a:solidFill>
              </a:rPr>
              <a:t>hifting</a:t>
            </a:r>
            <a:r>
              <a:rPr lang="en-GB" sz="2000" dirty="0">
                <a:solidFill>
                  <a:srgbClr val="0070C0"/>
                </a:solidFill>
              </a:rPr>
              <a:t> from a patchwork of national networks to a truly interconnected one by supporting the development and modernisation of railway, road, inland waterway and maritime infrastructure, as well as promoting safe and secure mobility. Priority will be given to further development of the trans-European transport networks (TEN-T)</a:t>
            </a:r>
            <a:endParaRPr lang="hu-HU" sz="2000" dirty="0">
              <a:solidFill>
                <a:srgbClr val="0070C0"/>
              </a:solidFill>
            </a:endParaRPr>
          </a:p>
        </p:txBody>
      </p:sp>
      <p:sp>
        <p:nvSpPr>
          <p:cNvPr id="13" name="Téglalap 12"/>
          <p:cNvSpPr/>
          <p:nvPr/>
        </p:nvSpPr>
        <p:spPr>
          <a:xfrm>
            <a:off x="228645" y="5008039"/>
            <a:ext cx="3025765" cy="461665"/>
          </a:xfrm>
          <a:prstGeom prst="rect">
            <a:avLst/>
          </a:prstGeom>
        </p:spPr>
        <p:txBody>
          <a:bodyPr wrap="none">
            <a:spAutoFit/>
          </a:bodyPr>
          <a:lstStyle/>
          <a:p>
            <a:r>
              <a:rPr lang="hu-HU" sz="2400" u="sng" dirty="0">
                <a:solidFill>
                  <a:srgbClr val="0070C0"/>
                </a:solidFill>
              </a:rPr>
              <a:t>2. </a:t>
            </a:r>
            <a:r>
              <a:rPr lang="hu-HU" sz="2400" u="sng" dirty="0" err="1">
                <a:solidFill>
                  <a:srgbClr val="0070C0"/>
                </a:solidFill>
              </a:rPr>
              <a:t>Energy</a:t>
            </a:r>
            <a:r>
              <a:rPr lang="hu-HU" sz="2400" u="sng" dirty="0">
                <a:solidFill>
                  <a:srgbClr val="0070C0"/>
                </a:solidFill>
              </a:rPr>
              <a:t>: €5.84 </a:t>
            </a:r>
            <a:r>
              <a:rPr lang="hu-HU" sz="2400" u="sng" dirty="0" err="1">
                <a:solidFill>
                  <a:srgbClr val="0070C0"/>
                </a:solidFill>
              </a:rPr>
              <a:t>billion</a:t>
            </a:r>
            <a:endParaRPr lang="hu-HU" sz="2400" u="sng" dirty="0">
              <a:solidFill>
                <a:srgbClr val="0070C0"/>
              </a:solidFill>
            </a:endParaRPr>
          </a:p>
        </p:txBody>
      </p:sp>
      <p:sp>
        <p:nvSpPr>
          <p:cNvPr id="14" name="Téglalap 13"/>
          <p:cNvSpPr/>
          <p:nvPr/>
        </p:nvSpPr>
        <p:spPr>
          <a:xfrm>
            <a:off x="221446" y="5459784"/>
            <a:ext cx="11944934" cy="1323439"/>
          </a:xfrm>
          <a:prstGeom prst="rect">
            <a:avLst/>
          </a:prstGeom>
        </p:spPr>
        <p:txBody>
          <a:bodyPr wrap="square">
            <a:spAutoFit/>
          </a:bodyPr>
          <a:lstStyle/>
          <a:p>
            <a:r>
              <a:rPr lang="hu-HU" sz="2000" dirty="0">
                <a:solidFill>
                  <a:srgbClr val="0070C0"/>
                </a:solidFill>
              </a:rPr>
              <a:t>F</a:t>
            </a:r>
            <a:r>
              <a:rPr lang="en-GB" sz="2000" dirty="0" err="1">
                <a:solidFill>
                  <a:srgbClr val="0070C0"/>
                </a:solidFill>
              </a:rPr>
              <a:t>urther</a:t>
            </a:r>
            <a:r>
              <a:rPr lang="en-GB" sz="2000" dirty="0">
                <a:solidFill>
                  <a:srgbClr val="0070C0"/>
                </a:solidFill>
              </a:rPr>
              <a:t> integration of the European energy market, improving the interoperability of energy networks, facilitating decarbonisation, and ensuring security of supply. </a:t>
            </a:r>
            <a:r>
              <a:rPr lang="en-GB" sz="2000" dirty="0">
                <a:solidFill>
                  <a:srgbClr val="C00000"/>
                </a:solidFill>
              </a:rPr>
              <a:t>Funding will also be available for cross-border projects in the field of renewable energy generation.</a:t>
            </a:r>
            <a:r>
              <a:rPr lang="en-GB" sz="2000" dirty="0">
                <a:solidFill>
                  <a:srgbClr val="0070C0"/>
                </a:solidFill>
              </a:rPr>
              <a:t> When defining award criteria, </a:t>
            </a:r>
            <a:r>
              <a:rPr lang="en-GB" sz="2000" dirty="0">
                <a:solidFill>
                  <a:srgbClr val="C00000"/>
                </a:solidFill>
              </a:rPr>
              <a:t>consistency </a:t>
            </a:r>
            <a:r>
              <a:rPr lang="en-GB" sz="2000" dirty="0">
                <a:solidFill>
                  <a:srgbClr val="0070C0"/>
                </a:solidFill>
              </a:rPr>
              <a:t>with EU and </a:t>
            </a:r>
            <a:r>
              <a:rPr lang="en-GB" sz="2000" dirty="0">
                <a:solidFill>
                  <a:srgbClr val="C00000"/>
                </a:solidFill>
              </a:rPr>
              <a:t>national energy and climate plans,</a:t>
            </a:r>
            <a:r>
              <a:rPr lang="en-GB" sz="2000" dirty="0">
                <a:solidFill>
                  <a:srgbClr val="0070C0"/>
                </a:solidFill>
              </a:rPr>
              <a:t> including the principle of 'energy efficiency first', will be taken into account.</a:t>
            </a:r>
            <a:endParaRPr lang="hu-HU" sz="2000" dirty="0">
              <a:solidFill>
                <a:srgbClr val="0070C0"/>
              </a:solidFill>
            </a:endParaRPr>
          </a:p>
        </p:txBody>
      </p:sp>
    </p:spTree>
    <p:extLst>
      <p:ext uri="{BB962C8B-B14F-4D97-AF65-F5344CB8AC3E}">
        <p14:creationId xmlns:p14="http://schemas.microsoft.com/office/powerpoint/2010/main" val="20738046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sp>
        <p:nvSpPr>
          <p:cNvPr id="2" name="Téglalap 1"/>
          <p:cNvSpPr/>
          <p:nvPr/>
        </p:nvSpPr>
        <p:spPr>
          <a:xfrm>
            <a:off x="3383443" y="1095682"/>
            <a:ext cx="5335500" cy="584775"/>
          </a:xfrm>
          <a:prstGeom prst="rect">
            <a:avLst/>
          </a:prstGeom>
        </p:spPr>
        <p:txBody>
          <a:bodyPr wrap="none">
            <a:spAutoFit/>
          </a:bodyPr>
          <a:lstStyle/>
          <a:p>
            <a:r>
              <a:rPr lang="hu-HU" sz="3200" dirty="0" err="1">
                <a:solidFill>
                  <a:schemeClr val="accent1">
                    <a:lumMod val="50000"/>
                  </a:schemeClr>
                </a:solidFill>
              </a:rPr>
              <a:t>Horizone</a:t>
            </a:r>
            <a:r>
              <a:rPr lang="hu-HU" sz="3200" dirty="0">
                <a:solidFill>
                  <a:schemeClr val="accent1">
                    <a:lumMod val="50000"/>
                  </a:schemeClr>
                </a:solidFill>
              </a:rPr>
              <a:t> Europe - </a:t>
            </a:r>
            <a:r>
              <a:rPr lang="en-GB" sz="3200" dirty="0"/>
              <a:t>€</a:t>
            </a:r>
            <a:r>
              <a:rPr lang="hu-HU" sz="3200" dirty="0"/>
              <a:t>95.9</a:t>
            </a:r>
            <a:r>
              <a:rPr lang="en-GB" sz="3200" dirty="0"/>
              <a:t> billion</a:t>
            </a:r>
            <a:endParaRPr lang="hu-HU" sz="3200" dirty="0"/>
          </a:p>
        </p:txBody>
      </p:sp>
      <p:sp>
        <p:nvSpPr>
          <p:cNvPr id="11" name="Téglalap 10"/>
          <p:cNvSpPr/>
          <p:nvPr/>
        </p:nvSpPr>
        <p:spPr>
          <a:xfrm>
            <a:off x="402232" y="2370127"/>
            <a:ext cx="7268465" cy="461665"/>
          </a:xfrm>
          <a:prstGeom prst="rect">
            <a:avLst/>
          </a:prstGeom>
        </p:spPr>
        <p:txBody>
          <a:bodyPr wrap="none">
            <a:spAutoFit/>
          </a:bodyPr>
          <a:lstStyle/>
          <a:p>
            <a:r>
              <a:rPr lang="en-GB" sz="2400" dirty="0">
                <a:solidFill>
                  <a:srgbClr val="0070C0"/>
                </a:solidFill>
              </a:rPr>
              <a:t>EU’s key funding programme for research and innovation</a:t>
            </a:r>
            <a:endParaRPr lang="hu-HU" sz="2400" dirty="0">
              <a:solidFill>
                <a:srgbClr val="0070C0"/>
              </a:solidFill>
            </a:endParaRPr>
          </a:p>
        </p:txBody>
      </p:sp>
      <p:sp>
        <p:nvSpPr>
          <p:cNvPr id="12" name="Téglalap 11"/>
          <p:cNvSpPr/>
          <p:nvPr/>
        </p:nvSpPr>
        <p:spPr>
          <a:xfrm>
            <a:off x="402232" y="1811329"/>
            <a:ext cx="11297921" cy="646331"/>
          </a:xfrm>
          <a:prstGeom prst="rect">
            <a:avLst/>
          </a:prstGeom>
        </p:spPr>
        <p:txBody>
          <a:bodyPr wrap="square">
            <a:spAutoFit/>
          </a:bodyPr>
          <a:lstStyle/>
          <a:p>
            <a:r>
              <a:rPr lang="hu-HU" dirty="0">
                <a:solidFill>
                  <a:srgbClr val="0070C0"/>
                </a:solidFill>
                <a:hlinkClick r:id="rId4"/>
              </a:rPr>
              <a:t>https://ec.europa.eu/info/research-and-innovation/funding/funding-opportunities/funding-programmes-and-open-calls/horizon-europe_en</a:t>
            </a:r>
            <a:endParaRPr lang="hu-HU" dirty="0">
              <a:solidFill>
                <a:srgbClr val="0070C0"/>
              </a:solidFill>
            </a:endParaRPr>
          </a:p>
        </p:txBody>
      </p:sp>
      <p:pic>
        <p:nvPicPr>
          <p:cNvPr id="7170"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t="15442"/>
          <a:stretch/>
        </p:blipFill>
        <p:spPr bwMode="auto">
          <a:xfrm>
            <a:off x="1799444" y="2801647"/>
            <a:ext cx="8338554" cy="4026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églalap 12"/>
          <p:cNvSpPr/>
          <p:nvPr/>
        </p:nvSpPr>
        <p:spPr>
          <a:xfrm>
            <a:off x="5968721" y="4844896"/>
            <a:ext cx="1637881" cy="1893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spTree>
    <p:extLst>
      <p:ext uri="{BB962C8B-B14F-4D97-AF65-F5344CB8AC3E}">
        <p14:creationId xmlns:p14="http://schemas.microsoft.com/office/powerpoint/2010/main" val="41324755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sp>
        <p:nvSpPr>
          <p:cNvPr id="8" name="Téglalap 7"/>
          <p:cNvSpPr/>
          <p:nvPr/>
        </p:nvSpPr>
        <p:spPr>
          <a:xfrm>
            <a:off x="233801" y="1339854"/>
            <a:ext cx="11021568" cy="3600986"/>
          </a:xfrm>
          <a:prstGeom prst="rect">
            <a:avLst/>
          </a:prstGeom>
        </p:spPr>
        <p:txBody>
          <a:bodyPr wrap="square">
            <a:spAutoFit/>
          </a:bodyPr>
          <a:lstStyle/>
          <a:p>
            <a:r>
              <a:rPr lang="en-GB" sz="2400" b="1" dirty="0">
                <a:solidFill>
                  <a:srgbClr val="0070C0"/>
                </a:solidFill>
              </a:rPr>
              <a:t>Cluster Climate, Energy and Mobility</a:t>
            </a:r>
            <a:r>
              <a:rPr lang="hu-HU" sz="2400" b="1" dirty="0">
                <a:solidFill>
                  <a:srgbClr val="0070C0"/>
                </a:solidFill>
              </a:rPr>
              <a:t> - €15.123 </a:t>
            </a:r>
            <a:r>
              <a:rPr lang="hu-HU" sz="2400" b="1" dirty="0" err="1">
                <a:solidFill>
                  <a:srgbClr val="0070C0"/>
                </a:solidFill>
              </a:rPr>
              <a:t>billion</a:t>
            </a:r>
            <a:endParaRPr lang="hu-HU" sz="2400" b="1" dirty="0">
              <a:solidFill>
                <a:srgbClr val="0070C0"/>
              </a:solidFill>
            </a:endParaRPr>
          </a:p>
          <a:p>
            <a:r>
              <a:rPr lang="en-GB" sz="2400" u="sng" dirty="0">
                <a:solidFill>
                  <a:srgbClr val="0070C0"/>
                </a:solidFill>
              </a:rPr>
              <a:t>Intervention Areas</a:t>
            </a:r>
            <a:r>
              <a:rPr lang="hu-HU" sz="2400" u="sng" dirty="0">
                <a:solidFill>
                  <a:srgbClr val="0070C0"/>
                </a:solidFill>
              </a:rPr>
              <a:t>:</a:t>
            </a:r>
          </a:p>
          <a:p>
            <a:pPr marL="342900" indent="-342900">
              <a:buFont typeface="Arial" panose="020B0604020202020204" pitchFamily="34" charset="0"/>
              <a:buChar char="•"/>
            </a:pPr>
            <a:r>
              <a:rPr lang="en-GB" sz="2000" dirty="0">
                <a:solidFill>
                  <a:srgbClr val="0070C0"/>
                </a:solidFill>
              </a:rPr>
              <a:t>climate science and solutions </a:t>
            </a:r>
          </a:p>
          <a:p>
            <a:pPr marL="342900" indent="-342900">
              <a:buFont typeface="Arial" panose="020B0604020202020204" pitchFamily="34" charset="0"/>
              <a:buChar char="•"/>
            </a:pPr>
            <a:r>
              <a:rPr lang="en-GB" sz="2000" dirty="0">
                <a:solidFill>
                  <a:srgbClr val="0070C0"/>
                </a:solidFill>
              </a:rPr>
              <a:t>energy supply </a:t>
            </a:r>
          </a:p>
          <a:p>
            <a:pPr marL="342900" indent="-342900">
              <a:buFont typeface="Arial" panose="020B0604020202020204" pitchFamily="34" charset="0"/>
              <a:buChar char="•"/>
            </a:pPr>
            <a:r>
              <a:rPr lang="en-GB" sz="2000" dirty="0">
                <a:solidFill>
                  <a:srgbClr val="0070C0"/>
                </a:solidFill>
              </a:rPr>
              <a:t>energy systems and grids </a:t>
            </a:r>
          </a:p>
          <a:p>
            <a:pPr marL="342900" indent="-342900">
              <a:buFont typeface="Arial" panose="020B0604020202020204" pitchFamily="34" charset="0"/>
              <a:buChar char="•"/>
            </a:pPr>
            <a:r>
              <a:rPr lang="en-GB" sz="2000" dirty="0">
                <a:solidFill>
                  <a:srgbClr val="0070C0"/>
                </a:solidFill>
              </a:rPr>
              <a:t>buildings and industrial facilities in energy transition</a:t>
            </a:r>
          </a:p>
          <a:p>
            <a:pPr marL="342900" indent="-342900">
              <a:buFont typeface="Arial" panose="020B0604020202020204" pitchFamily="34" charset="0"/>
              <a:buChar char="•"/>
            </a:pPr>
            <a:r>
              <a:rPr lang="en-GB" sz="2000" dirty="0">
                <a:solidFill>
                  <a:srgbClr val="0070C0"/>
                </a:solidFill>
              </a:rPr>
              <a:t>communities and cities </a:t>
            </a:r>
          </a:p>
          <a:p>
            <a:pPr marL="342900" indent="-342900">
              <a:buFont typeface="Arial" panose="020B0604020202020204" pitchFamily="34" charset="0"/>
              <a:buChar char="•"/>
            </a:pPr>
            <a:r>
              <a:rPr lang="en-GB" sz="2000" dirty="0">
                <a:solidFill>
                  <a:srgbClr val="0070C0"/>
                </a:solidFill>
              </a:rPr>
              <a:t>industrial competitiveness in transport</a:t>
            </a:r>
          </a:p>
          <a:p>
            <a:pPr marL="342900" indent="-342900">
              <a:buFont typeface="Arial" panose="020B0604020202020204" pitchFamily="34" charset="0"/>
              <a:buChar char="•"/>
            </a:pPr>
            <a:r>
              <a:rPr lang="en-GB" sz="2000" dirty="0">
                <a:solidFill>
                  <a:srgbClr val="0070C0"/>
                </a:solidFill>
              </a:rPr>
              <a:t>clean, safe and accessible transport and mobility </a:t>
            </a:r>
          </a:p>
          <a:p>
            <a:pPr marL="342900" indent="-342900">
              <a:buFont typeface="Arial" panose="020B0604020202020204" pitchFamily="34" charset="0"/>
              <a:buChar char="•"/>
            </a:pPr>
            <a:r>
              <a:rPr lang="en-GB" sz="2000" dirty="0">
                <a:solidFill>
                  <a:srgbClr val="0070C0"/>
                </a:solidFill>
              </a:rPr>
              <a:t>smart mobility</a:t>
            </a:r>
          </a:p>
          <a:p>
            <a:pPr marL="342900" indent="-342900">
              <a:buFont typeface="Arial" panose="020B0604020202020204" pitchFamily="34" charset="0"/>
              <a:buChar char="•"/>
            </a:pPr>
            <a:r>
              <a:rPr lang="en-GB" sz="2000" dirty="0">
                <a:solidFill>
                  <a:srgbClr val="0070C0"/>
                </a:solidFill>
              </a:rPr>
              <a:t>energy storage</a:t>
            </a:r>
          </a:p>
        </p:txBody>
      </p:sp>
      <p:sp>
        <p:nvSpPr>
          <p:cNvPr id="9" name="Téglalap 8"/>
          <p:cNvSpPr/>
          <p:nvPr/>
        </p:nvSpPr>
        <p:spPr>
          <a:xfrm>
            <a:off x="356451" y="4940840"/>
            <a:ext cx="7330020" cy="461665"/>
          </a:xfrm>
          <a:prstGeom prst="rect">
            <a:avLst/>
          </a:prstGeom>
        </p:spPr>
        <p:txBody>
          <a:bodyPr wrap="none">
            <a:spAutoFit/>
          </a:bodyPr>
          <a:lstStyle/>
          <a:p>
            <a:r>
              <a:rPr lang="hu-HU" sz="2400" dirty="0" err="1">
                <a:solidFill>
                  <a:srgbClr val="0070C0"/>
                </a:solidFill>
                <a:hlinkClick r:id="rId4"/>
              </a:rPr>
              <a:t>Info</a:t>
            </a:r>
            <a:r>
              <a:rPr lang="hu-HU" sz="2400" dirty="0">
                <a:solidFill>
                  <a:srgbClr val="0070C0"/>
                </a:solidFill>
                <a:hlinkClick r:id="rId4"/>
              </a:rPr>
              <a:t> </a:t>
            </a:r>
            <a:r>
              <a:rPr lang="hu-HU" sz="2400" dirty="0" err="1">
                <a:solidFill>
                  <a:srgbClr val="0070C0"/>
                </a:solidFill>
                <a:hlinkClick r:id="rId4"/>
              </a:rPr>
              <a:t>days</a:t>
            </a:r>
            <a:r>
              <a:rPr lang="hu-HU" sz="2400" dirty="0">
                <a:solidFill>
                  <a:srgbClr val="0070C0"/>
                </a:solidFill>
                <a:hlinkClick r:id="rId4"/>
              </a:rPr>
              <a:t>: https://www.horizon-europe-infodays2021.eu/</a:t>
            </a:r>
            <a:endParaRPr lang="hu-HU" sz="2400" dirty="0">
              <a:solidFill>
                <a:srgbClr val="0070C0"/>
              </a:solidFill>
            </a:endParaRPr>
          </a:p>
        </p:txBody>
      </p:sp>
      <p:sp>
        <p:nvSpPr>
          <p:cNvPr id="10" name="Téglalap 9"/>
          <p:cNvSpPr/>
          <p:nvPr/>
        </p:nvSpPr>
        <p:spPr>
          <a:xfrm>
            <a:off x="356451" y="5507560"/>
            <a:ext cx="11165523" cy="1200329"/>
          </a:xfrm>
          <a:prstGeom prst="rect">
            <a:avLst/>
          </a:prstGeom>
        </p:spPr>
        <p:txBody>
          <a:bodyPr wrap="square">
            <a:spAutoFit/>
          </a:bodyPr>
          <a:lstStyle/>
          <a:p>
            <a:r>
              <a:rPr lang="en-GB" sz="2400" b="1" dirty="0">
                <a:solidFill>
                  <a:srgbClr val="0070C0"/>
                </a:solidFill>
              </a:rPr>
              <a:t>5 &amp; 6 July - Climate, energy &amp; mobility</a:t>
            </a:r>
            <a:endParaRPr lang="hu-HU" sz="2400" b="1" dirty="0">
              <a:solidFill>
                <a:srgbClr val="0070C0"/>
              </a:solidFill>
            </a:endParaRPr>
          </a:p>
          <a:p>
            <a:r>
              <a:rPr lang="hu-HU" sz="2400" dirty="0">
                <a:solidFill>
                  <a:srgbClr val="0070C0"/>
                </a:solidFill>
              </a:rPr>
              <a:t>F</a:t>
            </a:r>
            <a:r>
              <a:rPr lang="en-GB" sz="2400" dirty="0" err="1">
                <a:solidFill>
                  <a:srgbClr val="0070C0"/>
                </a:solidFill>
              </a:rPr>
              <a:t>irst</a:t>
            </a:r>
            <a:r>
              <a:rPr lang="en-GB" sz="2400" dirty="0">
                <a:solidFill>
                  <a:srgbClr val="0070C0"/>
                </a:solidFill>
              </a:rPr>
              <a:t> calls for proposals will open on the Commission's </a:t>
            </a:r>
            <a:r>
              <a:rPr lang="en-GB" sz="2400" dirty="0">
                <a:solidFill>
                  <a:srgbClr val="0070C0"/>
                </a:solidFill>
                <a:hlinkClick r:id="rId5"/>
              </a:rPr>
              <a:t>Funding and Tenders Portal</a:t>
            </a:r>
            <a:r>
              <a:rPr lang="en-GB" sz="2400" dirty="0">
                <a:solidFill>
                  <a:srgbClr val="0070C0"/>
                </a:solidFill>
              </a:rPr>
              <a:t> on 22 June. </a:t>
            </a:r>
            <a:endParaRPr lang="hu-HU" sz="2400" dirty="0">
              <a:solidFill>
                <a:srgbClr val="0070C0"/>
              </a:solidFill>
            </a:endParaRPr>
          </a:p>
        </p:txBody>
      </p:sp>
      <p:sp>
        <p:nvSpPr>
          <p:cNvPr id="12" name="Téglalap 11"/>
          <p:cNvSpPr/>
          <p:nvPr/>
        </p:nvSpPr>
        <p:spPr>
          <a:xfrm>
            <a:off x="5939212" y="3381418"/>
            <a:ext cx="6096000" cy="1631216"/>
          </a:xfrm>
          <a:prstGeom prst="rect">
            <a:avLst/>
          </a:prstGeom>
          <a:solidFill>
            <a:schemeClr val="accent2">
              <a:lumMod val="40000"/>
              <a:lumOff val="60000"/>
            </a:schemeClr>
          </a:solidFill>
        </p:spPr>
        <p:txBody>
          <a:bodyPr>
            <a:spAutoFit/>
          </a:bodyPr>
          <a:lstStyle/>
          <a:p>
            <a:r>
              <a:rPr lang="hu-HU" sz="2000" b="1" dirty="0" err="1">
                <a:solidFill>
                  <a:srgbClr val="0070C0"/>
                </a:solidFill>
              </a:rPr>
              <a:t>Work</a:t>
            </a:r>
            <a:r>
              <a:rPr lang="hu-HU" sz="2000" b="1" dirty="0">
                <a:solidFill>
                  <a:srgbClr val="0070C0"/>
                </a:solidFill>
              </a:rPr>
              <a:t> </a:t>
            </a:r>
            <a:r>
              <a:rPr lang="hu-HU" sz="2000" b="1" dirty="0" err="1">
                <a:solidFill>
                  <a:srgbClr val="0070C0"/>
                </a:solidFill>
              </a:rPr>
              <a:t>Programme</a:t>
            </a:r>
            <a:r>
              <a:rPr lang="hu-HU" sz="2000" b="1" dirty="0">
                <a:solidFill>
                  <a:srgbClr val="0070C0"/>
                </a:solidFill>
              </a:rPr>
              <a:t> 2021-2022 </a:t>
            </a:r>
            <a:r>
              <a:rPr lang="hu-HU" sz="2000" b="1" dirty="0" err="1">
                <a:solidFill>
                  <a:srgbClr val="0070C0"/>
                </a:solidFill>
              </a:rPr>
              <a:t>available</a:t>
            </a:r>
            <a:r>
              <a:rPr lang="hu-HU" sz="2000" b="1" dirty="0">
                <a:solidFill>
                  <a:srgbClr val="0070C0"/>
                </a:solidFill>
              </a:rPr>
              <a:t>: </a:t>
            </a:r>
            <a:r>
              <a:rPr lang="hu-HU" sz="2000" dirty="0">
                <a:solidFill>
                  <a:srgbClr val="0070C0"/>
                </a:solidFill>
                <a:hlinkClick r:id="rId6"/>
              </a:rPr>
              <a:t>https://ec.europa.eu/info/funding-tenders/opportunities/docs/2021-2027/horizon/wp-call/2021-2022/wp-8-climate-energy-and-mobility_horizon-2021-2022_en.pdf</a:t>
            </a:r>
            <a:endParaRPr lang="hu-HU" sz="2000" dirty="0">
              <a:solidFill>
                <a:srgbClr val="0070C0"/>
              </a:solidFill>
            </a:endParaRPr>
          </a:p>
        </p:txBody>
      </p:sp>
    </p:spTree>
    <p:extLst>
      <p:ext uri="{BB962C8B-B14F-4D97-AF65-F5344CB8AC3E}">
        <p14:creationId xmlns:p14="http://schemas.microsoft.com/office/powerpoint/2010/main" val="3610012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sp>
        <p:nvSpPr>
          <p:cNvPr id="2" name="Téglalap 1"/>
          <p:cNvSpPr/>
          <p:nvPr/>
        </p:nvSpPr>
        <p:spPr>
          <a:xfrm>
            <a:off x="4734116" y="1220753"/>
            <a:ext cx="2548518" cy="584775"/>
          </a:xfrm>
          <a:prstGeom prst="rect">
            <a:avLst/>
          </a:prstGeom>
        </p:spPr>
        <p:txBody>
          <a:bodyPr wrap="none">
            <a:spAutoFit/>
          </a:bodyPr>
          <a:lstStyle/>
          <a:p>
            <a:r>
              <a:rPr lang="hu-HU" sz="3200" dirty="0">
                <a:solidFill>
                  <a:schemeClr val="accent1">
                    <a:lumMod val="50000"/>
                  </a:schemeClr>
                </a:solidFill>
              </a:rPr>
              <a:t>LIFE Program </a:t>
            </a:r>
            <a:r>
              <a:rPr lang="en-GB" sz="3200" dirty="0"/>
              <a:t> </a:t>
            </a:r>
            <a:endParaRPr lang="hu-HU" sz="3200" dirty="0"/>
          </a:p>
        </p:txBody>
      </p:sp>
      <p:sp>
        <p:nvSpPr>
          <p:cNvPr id="3" name="Téglalap 2"/>
          <p:cNvSpPr/>
          <p:nvPr/>
        </p:nvSpPr>
        <p:spPr>
          <a:xfrm>
            <a:off x="317586" y="2246947"/>
            <a:ext cx="8710461" cy="461665"/>
          </a:xfrm>
          <a:prstGeom prst="rect">
            <a:avLst/>
          </a:prstGeom>
        </p:spPr>
        <p:txBody>
          <a:bodyPr wrap="none">
            <a:spAutoFit/>
          </a:bodyPr>
          <a:lstStyle/>
          <a:p>
            <a:r>
              <a:rPr lang="en-GB" sz="2400" u="sng" dirty="0">
                <a:solidFill>
                  <a:srgbClr val="0070C0"/>
                </a:solidFill>
              </a:rPr>
              <a:t>Climate Action</a:t>
            </a:r>
            <a:r>
              <a:rPr lang="hu-HU" sz="2400" u="sng" dirty="0">
                <a:solidFill>
                  <a:srgbClr val="0070C0"/>
                </a:solidFill>
              </a:rPr>
              <a:t> - </a:t>
            </a:r>
            <a:r>
              <a:rPr lang="en-GB" sz="2400" u="sng" dirty="0">
                <a:solidFill>
                  <a:srgbClr val="0070C0"/>
                </a:solidFill>
              </a:rPr>
              <a:t>Sub-programme: Clean Energy Transition</a:t>
            </a:r>
            <a:r>
              <a:rPr lang="hu-HU" sz="2400" u="sng" dirty="0">
                <a:solidFill>
                  <a:srgbClr val="0070C0"/>
                </a:solidFill>
              </a:rPr>
              <a:t> - € 1 </a:t>
            </a:r>
            <a:r>
              <a:rPr lang="hu-HU" sz="2400" u="sng" dirty="0" err="1">
                <a:solidFill>
                  <a:srgbClr val="0070C0"/>
                </a:solidFill>
              </a:rPr>
              <a:t>billion</a:t>
            </a:r>
            <a:endParaRPr lang="hu-HU" sz="2400" u="sng" dirty="0">
              <a:solidFill>
                <a:srgbClr val="0070C0"/>
              </a:solidFill>
            </a:endParaRPr>
          </a:p>
        </p:txBody>
      </p:sp>
      <p:sp>
        <p:nvSpPr>
          <p:cNvPr id="8" name="Téglalap 7"/>
          <p:cNvSpPr/>
          <p:nvPr/>
        </p:nvSpPr>
        <p:spPr>
          <a:xfrm>
            <a:off x="1912723" y="1788251"/>
            <a:ext cx="8996033" cy="461665"/>
          </a:xfrm>
          <a:prstGeom prst="rect">
            <a:avLst/>
          </a:prstGeom>
        </p:spPr>
        <p:txBody>
          <a:bodyPr wrap="square">
            <a:spAutoFit/>
          </a:bodyPr>
          <a:lstStyle/>
          <a:p>
            <a:r>
              <a:rPr lang="en-GB" sz="2400" dirty="0">
                <a:solidFill>
                  <a:srgbClr val="0070C0"/>
                </a:solidFill>
              </a:rPr>
              <a:t>EU’s funding instrument for the environment and climate action</a:t>
            </a:r>
            <a:endParaRPr lang="hu-HU" sz="2400" dirty="0">
              <a:solidFill>
                <a:srgbClr val="0070C0"/>
              </a:solidFill>
            </a:endParaRPr>
          </a:p>
        </p:txBody>
      </p:sp>
      <p:sp>
        <p:nvSpPr>
          <p:cNvPr id="10" name="Téglalap 9"/>
          <p:cNvSpPr/>
          <p:nvPr/>
        </p:nvSpPr>
        <p:spPr>
          <a:xfrm>
            <a:off x="397973" y="2708612"/>
            <a:ext cx="5690789" cy="369332"/>
          </a:xfrm>
          <a:prstGeom prst="rect">
            <a:avLst/>
          </a:prstGeom>
        </p:spPr>
        <p:txBody>
          <a:bodyPr wrap="none">
            <a:spAutoFit/>
          </a:bodyPr>
          <a:lstStyle/>
          <a:p>
            <a:r>
              <a:rPr lang="hu-HU" dirty="0">
                <a:solidFill>
                  <a:srgbClr val="0070C0"/>
                </a:solidFill>
              </a:rPr>
              <a:t>https://</a:t>
            </a:r>
            <a:r>
              <a:rPr lang="hu-HU" dirty="0">
                <a:solidFill>
                  <a:srgbClr val="0070C0"/>
                </a:solidFill>
                <a:hlinkClick r:id="rId4"/>
              </a:rPr>
              <a:t>cinea.ec.europa.eu/life/clean-energy-transition_en</a:t>
            </a:r>
            <a:endParaRPr lang="hu-HU" dirty="0">
              <a:solidFill>
                <a:srgbClr val="0070C0"/>
              </a:solidFill>
            </a:endParaRPr>
          </a:p>
        </p:txBody>
      </p:sp>
      <p:sp>
        <p:nvSpPr>
          <p:cNvPr id="13" name="Téglalap 12"/>
          <p:cNvSpPr/>
          <p:nvPr/>
        </p:nvSpPr>
        <p:spPr>
          <a:xfrm>
            <a:off x="317586" y="3077944"/>
            <a:ext cx="2583912" cy="461665"/>
          </a:xfrm>
          <a:prstGeom prst="rect">
            <a:avLst/>
          </a:prstGeom>
        </p:spPr>
        <p:txBody>
          <a:bodyPr wrap="none">
            <a:spAutoFit/>
          </a:bodyPr>
          <a:lstStyle/>
          <a:p>
            <a:pPr lvl="0"/>
            <a:r>
              <a:rPr lang="en-GB" sz="2400" u="sng" dirty="0">
                <a:solidFill>
                  <a:srgbClr val="0070C0"/>
                </a:solidFill>
              </a:rPr>
              <a:t>Intervention Areas</a:t>
            </a:r>
            <a:r>
              <a:rPr lang="hu-HU" sz="2400" u="sng" dirty="0">
                <a:solidFill>
                  <a:srgbClr val="0070C0"/>
                </a:solidFill>
              </a:rPr>
              <a:t>:</a:t>
            </a:r>
          </a:p>
        </p:txBody>
      </p:sp>
      <p:sp>
        <p:nvSpPr>
          <p:cNvPr id="14" name="Téglalap 13"/>
          <p:cNvSpPr/>
          <p:nvPr/>
        </p:nvSpPr>
        <p:spPr>
          <a:xfrm>
            <a:off x="337682" y="3665865"/>
            <a:ext cx="11450709" cy="1938992"/>
          </a:xfrm>
          <a:prstGeom prst="rect">
            <a:avLst/>
          </a:prstGeom>
        </p:spPr>
        <p:txBody>
          <a:bodyPr wrap="square">
            <a:spAutoFit/>
          </a:bodyPr>
          <a:lstStyle/>
          <a:p>
            <a:pPr marL="342900" indent="-342900">
              <a:buFont typeface="Arial" panose="020B0604020202020204" pitchFamily="34" charset="0"/>
              <a:buChar char="•"/>
            </a:pPr>
            <a:r>
              <a:rPr lang="en-GB" sz="2000" dirty="0">
                <a:solidFill>
                  <a:srgbClr val="0070C0"/>
                </a:solidFill>
              </a:rPr>
              <a:t>Building a national, regional and local policy framework supporting the clean energy transition; </a:t>
            </a:r>
          </a:p>
          <a:p>
            <a:pPr marL="342900" indent="-342900">
              <a:buFont typeface="Arial" panose="020B0604020202020204" pitchFamily="34" charset="0"/>
              <a:buChar char="•"/>
            </a:pPr>
            <a:r>
              <a:rPr lang="en-GB" sz="2000" dirty="0">
                <a:solidFill>
                  <a:srgbClr val="0070C0"/>
                </a:solidFill>
              </a:rPr>
              <a:t>Accelerating technology roll-out, digitalisation, new services and business models and enhancement of the related professional skills on the market; </a:t>
            </a:r>
          </a:p>
          <a:p>
            <a:pPr marL="342900" indent="-342900">
              <a:buFont typeface="Arial" panose="020B0604020202020204" pitchFamily="34" charset="0"/>
              <a:buChar char="•"/>
            </a:pPr>
            <a:r>
              <a:rPr lang="en-GB" sz="2000" dirty="0">
                <a:solidFill>
                  <a:srgbClr val="0070C0"/>
                </a:solidFill>
              </a:rPr>
              <a:t>Attracting private finance for sustainable energy; </a:t>
            </a:r>
          </a:p>
          <a:p>
            <a:pPr marL="342900" indent="-342900">
              <a:buFont typeface="Arial" panose="020B0604020202020204" pitchFamily="34" charset="0"/>
              <a:buChar char="•"/>
            </a:pPr>
            <a:r>
              <a:rPr lang="en-GB" sz="2000" dirty="0">
                <a:solidFill>
                  <a:srgbClr val="0070C0"/>
                </a:solidFill>
              </a:rPr>
              <a:t>Supporting the development of local and regional investment projects;</a:t>
            </a:r>
          </a:p>
          <a:p>
            <a:pPr marL="342900" indent="-342900">
              <a:buFont typeface="Arial" panose="020B0604020202020204" pitchFamily="34" charset="0"/>
              <a:buChar char="•"/>
            </a:pPr>
            <a:r>
              <a:rPr lang="en-GB" sz="2000" dirty="0">
                <a:solidFill>
                  <a:srgbClr val="0070C0"/>
                </a:solidFill>
              </a:rPr>
              <a:t>Involving and empowering citizens in the clean energy transition.</a:t>
            </a:r>
          </a:p>
        </p:txBody>
      </p:sp>
      <p:sp>
        <p:nvSpPr>
          <p:cNvPr id="15" name="Téglalap 14"/>
          <p:cNvSpPr/>
          <p:nvPr/>
        </p:nvSpPr>
        <p:spPr>
          <a:xfrm>
            <a:off x="195366" y="5698310"/>
            <a:ext cx="11762171" cy="830997"/>
          </a:xfrm>
          <a:prstGeom prst="rect">
            <a:avLst/>
          </a:prstGeom>
        </p:spPr>
        <p:txBody>
          <a:bodyPr wrap="square">
            <a:spAutoFit/>
          </a:bodyPr>
          <a:lstStyle/>
          <a:p>
            <a:r>
              <a:rPr lang="en-GB" sz="2400" dirty="0">
                <a:solidFill>
                  <a:srgbClr val="0070C0"/>
                </a:solidFill>
              </a:rPr>
              <a:t>The first LIFE multiannual work programme spans over a period of four years (2021-2024)</a:t>
            </a:r>
            <a:r>
              <a:rPr lang="hu-HU" sz="2400" dirty="0">
                <a:solidFill>
                  <a:srgbClr val="0070C0"/>
                </a:solidFill>
              </a:rPr>
              <a:t> and is </a:t>
            </a:r>
            <a:r>
              <a:rPr lang="hu-HU" sz="2400" dirty="0" err="1">
                <a:solidFill>
                  <a:srgbClr val="0070C0"/>
                </a:solidFill>
              </a:rPr>
              <a:t>under</a:t>
            </a:r>
            <a:r>
              <a:rPr lang="hu-HU" sz="2400" dirty="0">
                <a:solidFill>
                  <a:srgbClr val="0070C0"/>
                </a:solidFill>
              </a:rPr>
              <a:t> </a:t>
            </a:r>
            <a:r>
              <a:rPr lang="hu-HU" sz="2400" dirty="0" err="1">
                <a:solidFill>
                  <a:srgbClr val="0070C0"/>
                </a:solidFill>
              </a:rPr>
              <a:t>adaption</a:t>
            </a:r>
            <a:r>
              <a:rPr lang="en-GB" sz="2400" dirty="0">
                <a:solidFill>
                  <a:srgbClr val="0070C0"/>
                </a:solidFill>
              </a:rPr>
              <a:t> </a:t>
            </a:r>
            <a:endParaRPr lang="hu-HU" sz="2400" dirty="0">
              <a:solidFill>
                <a:srgbClr val="0070C0"/>
              </a:solidFill>
            </a:endParaRPr>
          </a:p>
        </p:txBody>
      </p:sp>
    </p:spTree>
    <p:extLst>
      <p:ext uri="{BB962C8B-B14F-4D97-AF65-F5344CB8AC3E}">
        <p14:creationId xmlns:p14="http://schemas.microsoft.com/office/powerpoint/2010/main" val="83714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91" y="236223"/>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pic>
        <p:nvPicPr>
          <p:cNvPr id="9" name="Obrázek 8">
            <a:extLst>
              <a:ext uri="{FF2B5EF4-FFF2-40B4-BE49-F238E27FC236}">
                <a16:creationId xmlns:a16="http://schemas.microsoft.com/office/drawing/2014/main" id="{BC4FABC5-9CF7-49F6-85AF-1636A2391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72" y="5035677"/>
            <a:ext cx="2270709" cy="132235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pic>
        <p:nvPicPr>
          <p:cNvPr id="12" name="Obrázek 11">
            <a:extLst>
              <a:ext uri="{FF2B5EF4-FFF2-40B4-BE49-F238E27FC236}">
                <a16:creationId xmlns:a16="http://schemas.microsoft.com/office/drawing/2014/main" id="{C43595A7-27B9-4D38-ADD4-6466D848E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9952" y="4965950"/>
            <a:ext cx="1922939" cy="1839098"/>
          </a:xfrm>
          <a:prstGeom prst="rect">
            <a:avLst/>
          </a:prstGeom>
        </p:spPr>
      </p:pic>
      <p:sp>
        <p:nvSpPr>
          <p:cNvPr id="2" name="Téglalap 1"/>
          <p:cNvSpPr/>
          <p:nvPr/>
        </p:nvSpPr>
        <p:spPr>
          <a:xfrm>
            <a:off x="4425374" y="1339853"/>
            <a:ext cx="2641685" cy="584775"/>
          </a:xfrm>
          <a:prstGeom prst="rect">
            <a:avLst/>
          </a:prstGeom>
        </p:spPr>
        <p:txBody>
          <a:bodyPr wrap="none">
            <a:spAutoFit/>
          </a:bodyPr>
          <a:lstStyle/>
          <a:p>
            <a:r>
              <a:rPr lang="hu-HU" sz="3200" dirty="0" err="1">
                <a:solidFill>
                  <a:schemeClr val="accent1">
                    <a:lumMod val="50000"/>
                  </a:schemeClr>
                </a:solidFill>
              </a:rPr>
              <a:t>Visegrad</a:t>
            </a:r>
            <a:r>
              <a:rPr lang="hu-HU" sz="3200" dirty="0">
                <a:solidFill>
                  <a:schemeClr val="accent1">
                    <a:lumMod val="50000"/>
                  </a:schemeClr>
                </a:solidFill>
              </a:rPr>
              <a:t> </a:t>
            </a:r>
            <a:r>
              <a:rPr lang="hu-HU" sz="3200" dirty="0" err="1">
                <a:solidFill>
                  <a:schemeClr val="accent1">
                    <a:lumMod val="50000"/>
                  </a:schemeClr>
                </a:solidFill>
              </a:rPr>
              <a:t>Fund</a:t>
            </a:r>
            <a:r>
              <a:rPr lang="hu-HU" sz="3200" dirty="0">
                <a:solidFill>
                  <a:schemeClr val="accent1">
                    <a:lumMod val="50000"/>
                  </a:schemeClr>
                </a:solidFill>
              </a:rPr>
              <a:t> </a:t>
            </a:r>
          </a:p>
        </p:txBody>
      </p:sp>
      <p:sp>
        <p:nvSpPr>
          <p:cNvPr id="3" name="Téglalap 2"/>
          <p:cNvSpPr/>
          <p:nvPr/>
        </p:nvSpPr>
        <p:spPr>
          <a:xfrm>
            <a:off x="3271788" y="1913296"/>
            <a:ext cx="4948855" cy="369332"/>
          </a:xfrm>
          <a:prstGeom prst="rect">
            <a:avLst/>
          </a:prstGeom>
        </p:spPr>
        <p:txBody>
          <a:bodyPr wrap="none">
            <a:spAutoFit/>
          </a:bodyPr>
          <a:lstStyle/>
          <a:p>
            <a:r>
              <a:rPr lang="hu-HU" dirty="0">
                <a:hlinkClick r:id="rId6"/>
              </a:rPr>
              <a:t>https://www.visegradfund.org/about-us/the-fund</a:t>
            </a:r>
            <a:r>
              <a:rPr lang="hu-HU" dirty="0"/>
              <a:t>/</a:t>
            </a:r>
          </a:p>
        </p:txBody>
      </p:sp>
      <p:sp>
        <p:nvSpPr>
          <p:cNvPr id="6" name="Téglalap 5"/>
          <p:cNvSpPr/>
          <p:nvPr/>
        </p:nvSpPr>
        <p:spPr>
          <a:xfrm>
            <a:off x="286240" y="2469272"/>
            <a:ext cx="11426651" cy="1015663"/>
          </a:xfrm>
          <a:prstGeom prst="rect">
            <a:avLst/>
          </a:prstGeom>
        </p:spPr>
        <p:txBody>
          <a:bodyPr wrap="square">
            <a:spAutoFit/>
          </a:bodyPr>
          <a:lstStyle/>
          <a:p>
            <a:r>
              <a:rPr lang="hu-HU" sz="2000" dirty="0">
                <a:solidFill>
                  <a:srgbClr val="0070C0"/>
                </a:solidFill>
              </a:rPr>
              <a:t>E</a:t>
            </a:r>
            <a:r>
              <a:rPr lang="en-GB" sz="2000" dirty="0">
                <a:solidFill>
                  <a:srgbClr val="0070C0"/>
                </a:solidFill>
              </a:rPr>
              <a:t>stablished in 2000 by the governments of the </a:t>
            </a:r>
            <a:r>
              <a:rPr lang="en-GB" sz="2000" dirty="0" err="1">
                <a:solidFill>
                  <a:srgbClr val="0070C0"/>
                </a:solidFill>
              </a:rPr>
              <a:t>Visegrad</a:t>
            </a:r>
            <a:r>
              <a:rPr lang="en-GB" sz="2000" dirty="0">
                <a:solidFill>
                  <a:srgbClr val="0070C0"/>
                </a:solidFill>
              </a:rPr>
              <a:t> Group countries—</a:t>
            </a:r>
            <a:r>
              <a:rPr lang="en-GB" sz="2000" dirty="0" err="1">
                <a:solidFill>
                  <a:srgbClr val="0070C0"/>
                </a:solidFill>
              </a:rPr>
              <a:t>Czechia</a:t>
            </a:r>
            <a:r>
              <a:rPr lang="en-GB" sz="2000" dirty="0">
                <a:solidFill>
                  <a:srgbClr val="0070C0"/>
                </a:solidFill>
              </a:rPr>
              <a:t>, Hungary, Poland and Slovakia to promote regional cooperation in the </a:t>
            </a:r>
            <a:r>
              <a:rPr lang="en-GB" sz="2000" dirty="0" err="1">
                <a:solidFill>
                  <a:srgbClr val="0070C0"/>
                </a:solidFill>
              </a:rPr>
              <a:t>Visegrad</a:t>
            </a:r>
            <a:r>
              <a:rPr lang="en-GB" sz="2000" dirty="0">
                <a:solidFill>
                  <a:srgbClr val="0070C0"/>
                </a:solidFill>
              </a:rPr>
              <a:t> region (V4) as well as between the V4 region and other countries, especially in the Western Balkans and Eastern Partnership regions.</a:t>
            </a:r>
            <a:endParaRPr lang="hu-HU" sz="2000" dirty="0">
              <a:solidFill>
                <a:srgbClr val="0070C0"/>
              </a:solidFill>
            </a:endParaRPr>
          </a:p>
        </p:txBody>
      </p:sp>
      <p:sp>
        <p:nvSpPr>
          <p:cNvPr id="8" name="Szövegdoboz 7"/>
          <p:cNvSpPr txBox="1"/>
          <p:nvPr/>
        </p:nvSpPr>
        <p:spPr>
          <a:xfrm>
            <a:off x="335898" y="3555497"/>
            <a:ext cx="11452494" cy="707886"/>
          </a:xfrm>
          <a:prstGeom prst="rect">
            <a:avLst/>
          </a:prstGeom>
          <a:noFill/>
        </p:spPr>
        <p:txBody>
          <a:bodyPr wrap="none" rtlCol="0">
            <a:spAutoFit/>
          </a:bodyPr>
          <a:lstStyle/>
          <a:p>
            <a:r>
              <a:rPr lang="hu-HU" sz="2000" dirty="0" err="1">
                <a:solidFill>
                  <a:srgbClr val="0070C0"/>
                </a:solidFill>
              </a:rPr>
              <a:t>Visegrad</a:t>
            </a:r>
            <a:r>
              <a:rPr lang="hu-HU" sz="2000" dirty="0">
                <a:solidFill>
                  <a:srgbClr val="0070C0"/>
                </a:solidFill>
              </a:rPr>
              <a:t> </a:t>
            </a:r>
            <a:r>
              <a:rPr lang="hu-HU" sz="2000" dirty="0" err="1">
                <a:solidFill>
                  <a:srgbClr val="0070C0"/>
                </a:solidFill>
              </a:rPr>
              <a:t>Grants</a:t>
            </a:r>
            <a:r>
              <a:rPr lang="hu-HU" sz="2000" dirty="0">
                <a:solidFill>
                  <a:srgbClr val="0070C0"/>
                </a:solidFill>
              </a:rPr>
              <a:t>: </a:t>
            </a:r>
            <a:r>
              <a:rPr lang="en-GB" sz="2000" dirty="0">
                <a:solidFill>
                  <a:srgbClr val="0070C0"/>
                </a:solidFill>
              </a:rPr>
              <a:t>at least 3 V4 countries</a:t>
            </a:r>
          </a:p>
          <a:p>
            <a:r>
              <a:rPr lang="hu-HU" sz="2000" dirty="0" err="1">
                <a:solidFill>
                  <a:srgbClr val="0070C0"/>
                </a:solidFill>
              </a:rPr>
              <a:t>Visegrad</a:t>
            </a:r>
            <a:r>
              <a:rPr lang="hu-HU" sz="2000" dirty="0">
                <a:solidFill>
                  <a:srgbClr val="0070C0"/>
                </a:solidFill>
              </a:rPr>
              <a:t>+ </a:t>
            </a:r>
            <a:r>
              <a:rPr lang="hu-HU" sz="2000" dirty="0" err="1">
                <a:solidFill>
                  <a:srgbClr val="0070C0"/>
                </a:solidFill>
              </a:rPr>
              <a:t>Grants</a:t>
            </a:r>
            <a:r>
              <a:rPr lang="hu-HU" sz="2000" dirty="0">
                <a:solidFill>
                  <a:srgbClr val="0070C0"/>
                </a:solidFill>
              </a:rPr>
              <a:t>: </a:t>
            </a:r>
            <a:r>
              <a:rPr lang="en-GB" sz="2000" dirty="0">
                <a:solidFill>
                  <a:srgbClr val="0070C0"/>
                </a:solidFill>
              </a:rPr>
              <a:t>at least 3 V4 countries and 1 entity from the </a:t>
            </a:r>
            <a:r>
              <a:rPr lang="en-GB" sz="2000" dirty="0" err="1">
                <a:solidFill>
                  <a:srgbClr val="0070C0"/>
                </a:solidFill>
              </a:rPr>
              <a:t>EaP</a:t>
            </a:r>
            <a:r>
              <a:rPr lang="en-GB" sz="2000" dirty="0">
                <a:solidFill>
                  <a:srgbClr val="0070C0"/>
                </a:solidFill>
              </a:rPr>
              <a:t> region or the Western Balkans countries </a:t>
            </a:r>
            <a:endParaRPr lang="hu-HU" sz="2000" dirty="0">
              <a:solidFill>
                <a:srgbClr val="0070C0"/>
              </a:solidFill>
            </a:endParaRPr>
          </a:p>
        </p:txBody>
      </p:sp>
      <p:sp>
        <p:nvSpPr>
          <p:cNvPr id="10" name="Téglalap 9"/>
          <p:cNvSpPr/>
          <p:nvPr/>
        </p:nvSpPr>
        <p:spPr>
          <a:xfrm>
            <a:off x="335898" y="4284374"/>
            <a:ext cx="11092810" cy="400110"/>
          </a:xfrm>
          <a:prstGeom prst="rect">
            <a:avLst/>
          </a:prstGeom>
        </p:spPr>
        <p:txBody>
          <a:bodyPr wrap="square">
            <a:spAutoFit/>
          </a:bodyPr>
          <a:lstStyle/>
          <a:p>
            <a:r>
              <a:rPr lang="en-GB" sz="2000" dirty="0">
                <a:solidFill>
                  <a:srgbClr val="0070C0"/>
                </a:solidFill>
              </a:rPr>
              <a:t>Projects must clearly address one of the </a:t>
            </a:r>
            <a:r>
              <a:rPr lang="en-GB" sz="2000" dirty="0">
                <a:solidFill>
                  <a:srgbClr val="0070C0"/>
                </a:solidFill>
                <a:hlinkClick r:id="rId7"/>
              </a:rPr>
              <a:t>objectives</a:t>
            </a:r>
            <a:r>
              <a:rPr lang="en-GB" sz="2000" dirty="0">
                <a:solidFill>
                  <a:srgbClr val="0070C0"/>
                </a:solidFill>
              </a:rPr>
              <a:t> of the program</a:t>
            </a:r>
            <a:r>
              <a:rPr lang="hu-HU" sz="2000" dirty="0">
                <a:solidFill>
                  <a:srgbClr val="0070C0"/>
                </a:solidFill>
              </a:rPr>
              <a:t> (</a:t>
            </a:r>
            <a:r>
              <a:rPr lang="hu-HU" sz="2000" dirty="0" err="1">
                <a:solidFill>
                  <a:srgbClr val="0070C0"/>
                </a:solidFill>
              </a:rPr>
              <a:t>not</a:t>
            </a:r>
            <a:r>
              <a:rPr lang="hu-HU" sz="2000" dirty="0">
                <a:solidFill>
                  <a:srgbClr val="0070C0"/>
                </a:solidFill>
              </a:rPr>
              <a:t> </a:t>
            </a:r>
            <a:r>
              <a:rPr lang="hu-HU" sz="2000" dirty="0" err="1">
                <a:solidFill>
                  <a:srgbClr val="0070C0"/>
                </a:solidFill>
              </a:rPr>
              <a:t>clearly</a:t>
            </a:r>
            <a:r>
              <a:rPr lang="hu-HU" sz="2000" dirty="0">
                <a:solidFill>
                  <a:srgbClr val="0070C0"/>
                </a:solidFill>
              </a:rPr>
              <a:t> </a:t>
            </a:r>
            <a:r>
              <a:rPr lang="hu-HU" sz="2000" dirty="0" err="1">
                <a:solidFill>
                  <a:srgbClr val="0070C0"/>
                </a:solidFill>
              </a:rPr>
              <a:t>energy</a:t>
            </a:r>
            <a:r>
              <a:rPr lang="hu-HU" sz="2000" dirty="0">
                <a:solidFill>
                  <a:srgbClr val="0070C0"/>
                </a:solidFill>
              </a:rPr>
              <a:t> </a:t>
            </a:r>
            <a:r>
              <a:rPr lang="hu-HU" sz="2000" dirty="0" err="1">
                <a:solidFill>
                  <a:srgbClr val="0070C0"/>
                </a:solidFill>
              </a:rPr>
              <a:t>related</a:t>
            </a:r>
            <a:r>
              <a:rPr lang="hu-HU" sz="2000" dirty="0">
                <a:solidFill>
                  <a:srgbClr val="0070C0"/>
                </a:solidFill>
              </a:rPr>
              <a:t> </a:t>
            </a:r>
            <a:r>
              <a:rPr lang="hu-HU" sz="2000" dirty="0" err="1">
                <a:solidFill>
                  <a:srgbClr val="0070C0"/>
                </a:solidFill>
              </a:rPr>
              <a:t>topics</a:t>
            </a:r>
            <a:r>
              <a:rPr lang="hu-HU" sz="2000" dirty="0">
                <a:solidFill>
                  <a:srgbClr val="0070C0"/>
                </a:solidFill>
              </a:rPr>
              <a:t>)</a:t>
            </a:r>
          </a:p>
        </p:txBody>
      </p:sp>
      <p:sp>
        <p:nvSpPr>
          <p:cNvPr id="11" name="Téglalap 10"/>
          <p:cNvSpPr/>
          <p:nvPr/>
        </p:nvSpPr>
        <p:spPr>
          <a:xfrm>
            <a:off x="3074521" y="4888097"/>
            <a:ext cx="5683735" cy="1015663"/>
          </a:xfrm>
          <a:prstGeom prst="rect">
            <a:avLst/>
          </a:prstGeom>
        </p:spPr>
        <p:txBody>
          <a:bodyPr wrap="none">
            <a:spAutoFit/>
          </a:bodyPr>
          <a:lstStyle/>
          <a:p>
            <a:pPr marL="342900" indent="-342900">
              <a:buFont typeface="Arial" panose="020B0604020202020204" pitchFamily="34" charset="0"/>
              <a:buChar char="•"/>
            </a:pPr>
            <a:r>
              <a:rPr lang="hu-HU" sz="2000" dirty="0">
                <a:solidFill>
                  <a:srgbClr val="0070C0"/>
                </a:solidFill>
              </a:rPr>
              <a:t>Education and </a:t>
            </a:r>
            <a:r>
              <a:rPr lang="hu-HU" sz="2000" dirty="0" err="1">
                <a:solidFill>
                  <a:srgbClr val="0070C0"/>
                </a:solidFill>
              </a:rPr>
              <a:t>Capacity</a:t>
            </a:r>
            <a:r>
              <a:rPr lang="hu-HU" sz="2000" dirty="0">
                <a:solidFill>
                  <a:srgbClr val="0070C0"/>
                </a:solidFill>
              </a:rPr>
              <a:t> Building</a:t>
            </a:r>
          </a:p>
          <a:p>
            <a:pPr marL="342900" indent="-342900">
              <a:buFont typeface="Arial" panose="020B0604020202020204" pitchFamily="34" charset="0"/>
              <a:buChar char="•"/>
            </a:pPr>
            <a:r>
              <a:rPr lang="en-GB" sz="2000" dirty="0">
                <a:solidFill>
                  <a:srgbClr val="0070C0"/>
                </a:solidFill>
              </a:rPr>
              <a:t>Public Policy and Institutional Partnership</a:t>
            </a:r>
            <a:endParaRPr lang="hu-HU" sz="2000" dirty="0">
              <a:solidFill>
                <a:srgbClr val="0070C0"/>
              </a:solidFill>
            </a:endParaRPr>
          </a:p>
          <a:p>
            <a:pPr marL="342900" indent="-342900">
              <a:buFont typeface="Arial" panose="020B0604020202020204" pitchFamily="34" charset="0"/>
              <a:buChar char="•"/>
            </a:pPr>
            <a:r>
              <a:rPr lang="hu-HU" sz="2000" dirty="0" err="1">
                <a:solidFill>
                  <a:srgbClr val="0070C0"/>
                </a:solidFill>
              </a:rPr>
              <a:t>Regional</a:t>
            </a:r>
            <a:r>
              <a:rPr lang="hu-HU" sz="2000" dirty="0">
                <a:solidFill>
                  <a:srgbClr val="0070C0"/>
                </a:solidFill>
              </a:rPr>
              <a:t> </a:t>
            </a:r>
            <a:r>
              <a:rPr lang="hu-HU" sz="2000" dirty="0" err="1">
                <a:solidFill>
                  <a:srgbClr val="0070C0"/>
                </a:solidFill>
              </a:rPr>
              <a:t>Development</a:t>
            </a:r>
            <a:r>
              <a:rPr lang="hu-HU" sz="2000" dirty="0">
                <a:solidFill>
                  <a:srgbClr val="0070C0"/>
                </a:solidFill>
              </a:rPr>
              <a:t>, </a:t>
            </a:r>
            <a:r>
              <a:rPr lang="hu-HU" sz="2000" dirty="0" err="1">
                <a:solidFill>
                  <a:srgbClr val="0070C0"/>
                </a:solidFill>
              </a:rPr>
              <a:t>Environment</a:t>
            </a:r>
            <a:r>
              <a:rPr lang="hu-HU" sz="2000" dirty="0">
                <a:solidFill>
                  <a:srgbClr val="0070C0"/>
                </a:solidFill>
              </a:rPr>
              <a:t> and </a:t>
            </a:r>
            <a:r>
              <a:rPr lang="hu-HU" sz="2000" dirty="0" err="1">
                <a:solidFill>
                  <a:srgbClr val="0070C0"/>
                </a:solidFill>
              </a:rPr>
              <a:t>Tourism</a:t>
            </a:r>
            <a:endParaRPr lang="hu-HU" sz="2000" dirty="0">
              <a:solidFill>
                <a:srgbClr val="0070C0"/>
              </a:solidFill>
            </a:endParaRPr>
          </a:p>
        </p:txBody>
      </p:sp>
    </p:spTree>
    <p:extLst>
      <p:ext uri="{BB962C8B-B14F-4D97-AF65-F5344CB8AC3E}">
        <p14:creationId xmlns:p14="http://schemas.microsoft.com/office/powerpoint/2010/main" val="1424413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91" y="236223"/>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pic>
        <p:nvPicPr>
          <p:cNvPr id="9" name="Obrázek 8">
            <a:extLst>
              <a:ext uri="{FF2B5EF4-FFF2-40B4-BE49-F238E27FC236}">
                <a16:creationId xmlns:a16="http://schemas.microsoft.com/office/drawing/2014/main" id="{BC4FABC5-9CF7-49F6-85AF-1636A2391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9777" y="4965950"/>
            <a:ext cx="2270709" cy="132235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pic>
        <p:nvPicPr>
          <p:cNvPr id="12" name="Obrázek 11">
            <a:extLst>
              <a:ext uri="{FF2B5EF4-FFF2-40B4-BE49-F238E27FC236}">
                <a16:creationId xmlns:a16="http://schemas.microsoft.com/office/drawing/2014/main" id="{C43595A7-27B9-4D38-ADD4-6466D848E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9952" y="4965950"/>
            <a:ext cx="1922939" cy="1839098"/>
          </a:xfrm>
          <a:prstGeom prst="rect">
            <a:avLst/>
          </a:prstGeom>
        </p:spPr>
      </p:pic>
      <p:sp>
        <p:nvSpPr>
          <p:cNvPr id="6" name="Szövegdoboz 5"/>
          <p:cNvSpPr txBox="1"/>
          <p:nvPr/>
        </p:nvSpPr>
        <p:spPr>
          <a:xfrm>
            <a:off x="3526972" y="1426866"/>
            <a:ext cx="4039888" cy="584775"/>
          </a:xfrm>
          <a:prstGeom prst="rect">
            <a:avLst/>
          </a:prstGeom>
          <a:noFill/>
        </p:spPr>
        <p:txBody>
          <a:bodyPr wrap="none" rtlCol="0">
            <a:spAutoFit/>
          </a:bodyPr>
          <a:lstStyle/>
          <a:p>
            <a:r>
              <a:rPr lang="hu-HU" sz="3200" dirty="0">
                <a:solidFill>
                  <a:schemeClr val="accent1">
                    <a:lumMod val="50000"/>
                  </a:schemeClr>
                </a:solidFill>
              </a:rPr>
              <a:t>European City </a:t>
            </a:r>
            <a:r>
              <a:rPr lang="hu-HU" sz="3200" dirty="0" err="1">
                <a:solidFill>
                  <a:schemeClr val="accent1">
                    <a:lumMod val="50000"/>
                  </a:schemeClr>
                </a:solidFill>
              </a:rPr>
              <a:t>Facilities</a:t>
            </a:r>
            <a:endParaRPr lang="hu-HU" sz="3200" dirty="0">
              <a:solidFill>
                <a:schemeClr val="accent1">
                  <a:lumMod val="50000"/>
                </a:schemeClr>
              </a:solidFill>
            </a:endParaRPr>
          </a:p>
        </p:txBody>
      </p:sp>
      <p:sp>
        <p:nvSpPr>
          <p:cNvPr id="8" name="Téglalap 7"/>
          <p:cNvSpPr/>
          <p:nvPr/>
        </p:nvSpPr>
        <p:spPr>
          <a:xfrm>
            <a:off x="3526972" y="2019123"/>
            <a:ext cx="4036618" cy="369332"/>
          </a:xfrm>
          <a:prstGeom prst="rect">
            <a:avLst/>
          </a:prstGeom>
        </p:spPr>
        <p:txBody>
          <a:bodyPr wrap="none">
            <a:spAutoFit/>
          </a:bodyPr>
          <a:lstStyle/>
          <a:p>
            <a:r>
              <a:rPr lang="hu-HU" dirty="0">
                <a:solidFill>
                  <a:srgbClr val="0070C0"/>
                </a:solidFill>
              </a:rPr>
              <a:t>https://</a:t>
            </a:r>
            <a:r>
              <a:rPr lang="hu-HU" dirty="0">
                <a:solidFill>
                  <a:srgbClr val="0070C0"/>
                </a:solidFill>
                <a:hlinkClick r:id="rId6"/>
              </a:rPr>
              <a:t>www.eucityfacility.eu/home.html</a:t>
            </a:r>
            <a:endParaRPr lang="hu-HU" dirty="0">
              <a:solidFill>
                <a:srgbClr val="0070C0"/>
              </a:solidFill>
            </a:endParaRPr>
          </a:p>
        </p:txBody>
      </p:sp>
      <p:sp>
        <p:nvSpPr>
          <p:cNvPr id="10" name="Téglalap 9"/>
          <p:cNvSpPr/>
          <p:nvPr/>
        </p:nvSpPr>
        <p:spPr>
          <a:xfrm>
            <a:off x="291402" y="2513821"/>
            <a:ext cx="7124281" cy="1938992"/>
          </a:xfrm>
          <a:prstGeom prst="rect">
            <a:avLst/>
          </a:prstGeom>
        </p:spPr>
        <p:txBody>
          <a:bodyPr wrap="square">
            <a:spAutoFit/>
          </a:bodyPr>
          <a:lstStyle/>
          <a:p>
            <a:r>
              <a:rPr lang="hu-HU" sz="2000" dirty="0">
                <a:solidFill>
                  <a:srgbClr val="0070C0"/>
                </a:solidFill>
              </a:rPr>
              <a:t>S</a:t>
            </a:r>
            <a:r>
              <a:rPr lang="en-GB" sz="2000" dirty="0" err="1">
                <a:solidFill>
                  <a:srgbClr val="0070C0"/>
                </a:solidFill>
              </a:rPr>
              <a:t>upport</a:t>
            </a:r>
            <a:r>
              <a:rPr lang="hu-HU" sz="2000" dirty="0">
                <a:solidFill>
                  <a:srgbClr val="0070C0"/>
                </a:solidFill>
              </a:rPr>
              <a:t>s</a:t>
            </a:r>
            <a:r>
              <a:rPr lang="en-GB" sz="2000" dirty="0">
                <a:solidFill>
                  <a:srgbClr val="0070C0"/>
                </a:solidFill>
              </a:rPr>
              <a:t> municipalities, local authorities, their groupings and local public entities aggregating municipalities/local authorities  in Europe with tailor-made, fast and simplified financial support (in the form of EUR 60,000 lump sums) to enable them </a:t>
            </a:r>
            <a:r>
              <a:rPr lang="en-GB" sz="2000" b="1" dirty="0">
                <a:solidFill>
                  <a:srgbClr val="0070C0"/>
                </a:solidFill>
              </a:rPr>
              <a:t>to develop relevant investment concepts related to the implementation of actions identified in their climate and energy action plans</a:t>
            </a:r>
            <a:r>
              <a:rPr lang="en-GB" sz="2000" dirty="0">
                <a:solidFill>
                  <a:srgbClr val="0070C0"/>
                </a:solidFill>
              </a:rPr>
              <a:t>.</a:t>
            </a:r>
            <a:endParaRPr lang="hu-HU" sz="2000" dirty="0">
              <a:solidFill>
                <a:srgbClr val="0070C0"/>
              </a:solidFill>
            </a:endParaRPr>
          </a:p>
        </p:txBody>
      </p:sp>
      <p:sp>
        <p:nvSpPr>
          <p:cNvPr id="14" name="Szövegdoboz 13"/>
          <p:cNvSpPr txBox="1"/>
          <p:nvPr/>
        </p:nvSpPr>
        <p:spPr>
          <a:xfrm>
            <a:off x="2866424" y="4586177"/>
            <a:ext cx="2728824" cy="707886"/>
          </a:xfrm>
          <a:prstGeom prst="rect">
            <a:avLst/>
          </a:prstGeom>
          <a:noFill/>
        </p:spPr>
        <p:txBody>
          <a:bodyPr wrap="none" rtlCol="0">
            <a:spAutoFit/>
          </a:bodyPr>
          <a:lstStyle/>
          <a:p>
            <a:r>
              <a:rPr lang="hu-HU" sz="2000" b="1" dirty="0">
                <a:solidFill>
                  <a:srgbClr val="0070C0"/>
                </a:solidFill>
              </a:rPr>
              <a:t>3rd </a:t>
            </a:r>
            <a:r>
              <a:rPr lang="hu-HU" sz="2000" b="1" dirty="0" err="1">
                <a:solidFill>
                  <a:srgbClr val="0070C0"/>
                </a:solidFill>
              </a:rPr>
              <a:t>Call</a:t>
            </a:r>
            <a:r>
              <a:rPr lang="hu-HU" sz="2000" b="1" dirty="0">
                <a:solidFill>
                  <a:srgbClr val="0070C0"/>
                </a:solidFill>
              </a:rPr>
              <a:t>: </a:t>
            </a:r>
            <a:r>
              <a:rPr lang="hu-HU" sz="2000" b="1" dirty="0" err="1">
                <a:solidFill>
                  <a:srgbClr val="0070C0"/>
                </a:solidFill>
              </a:rPr>
              <a:t>Oct-Nov</a:t>
            </a:r>
            <a:r>
              <a:rPr lang="hu-HU" sz="2000" b="1" dirty="0">
                <a:solidFill>
                  <a:srgbClr val="0070C0"/>
                </a:solidFill>
              </a:rPr>
              <a:t> 2021</a:t>
            </a:r>
          </a:p>
          <a:p>
            <a:r>
              <a:rPr lang="hu-HU" sz="2000" b="1" dirty="0">
                <a:solidFill>
                  <a:srgbClr val="0070C0"/>
                </a:solidFill>
              </a:rPr>
              <a:t>4th </a:t>
            </a:r>
            <a:r>
              <a:rPr lang="hu-HU" sz="2000" b="1" dirty="0" err="1">
                <a:solidFill>
                  <a:srgbClr val="0070C0"/>
                </a:solidFill>
              </a:rPr>
              <a:t>Call</a:t>
            </a:r>
            <a:r>
              <a:rPr lang="hu-HU" sz="2000" b="1" dirty="0">
                <a:solidFill>
                  <a:srgbClr val="0070C0"/>
                </a:solidFill>
              </a:rPr>
              <a:t>: </a:t>
            </a:r>
            <a:r>
              <a:rPr lang="hu-HU" sz="2000" b="1" dirty="0" err="1">
                <a:solidFill>
                  <a:srgbClr val="0070C0"/>
                </a:solidFill>
              </a:rPr>
              <a:t>May-June</a:t>
            </a:r>
            <a:r>
              <a:rPr lang="hu-HU" sz="2000" b="1" dirty="0">
                <a:solidFill>
                  <a:srgbClr val="0070C0"/>
                </a:solidFill>
              </a:rPr>
              <a:t> 2022</a:t>
            </a:r>
          </a:p>
        </p:txBody>
      </p:sp>
      <p:pic>
        <p:nvPicPr>
          <p:cNvPr id="6147" name="Picture 3" descr="C:\Users\nador.annamaria\Downloads\csm_Layout_Flyer_11-page-002_3ef31b7dc7.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83411" y="1513141"/>
            <a:ext cx="3729480" cy="39326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828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91" y="236223"/>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pic>
        <p:nvPicPr>
          <p:cNvPr id="8194"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978" b="11074"/>
          <a:stretch/>
        </p:blipFill>
        <p:spPr bwMode="auto">
          <a:xfrm>
            <a:off x="0" y="1636044"/>
            <a:ext cx="6910699" cy="3224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églalap 1"/>
          <p:cNvSpPr/>
          <p:nvPr/>
        </p:nvSpPr>
        <p:spPr>
          <a:xfrm>
            <a:off x="4194738" y="1104603"/>
            <a:ext cx="3983398" cy="461665"/>
          </a:xfrm>
          <a:prstGeom prst="rect">
            <a:avLst/>
          </a:prstGeom>
          <a:solidFill>
            <a:schemeClr val="bg1"/>
          </a:solidFill>
        </p:spPr>
        <p:txBody>
          <a:bodyPr wrap="none">
            <a:spAutoFit/>
          </a:bodyPr>
          <a:lstStyle/>
          <a:p>
            <a:r>
              <a:rPr lang="hu-HU" sz="2400" b="1" dirty="0">
                <a:solidFill>
                  <a:srgbClr val="0070C0"/>
                </a:solidFill>
                <a:hlinkClick r:id="rId5"/>
              </a:rPr>
              <a:t>https://www.euro-access.eu/</a:t>
            </a:r>
            <a:endParaRPr lang="hu-HU" sz="2400" b="1" dirty="0">
              <a:solidFill>
                <a:srgbClr val="0070C0"/>
              </a:solidFill>
            </a:endParaRPr>
          </a:p>
        </p:txBody>
      </p:sp>
      <p:pic>
        <p:nvPicPr>
          <p:cNvPr id="8195"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5942" b="8851"/>
          <a:stretch/>
        </p:blipFill>
        <p:spPr bwMode="auto">
          <a:xfrm>
            <a:off x="5378243" y="3446586"/>
            <a:ext cx="6813757" cy="32657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0550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sp>
        <p:nvSpPr>
          <p:cNvPr id="2" name="Szövegdoboz 1"/>
          <p:cNvSpPr txBox="1"/>
          <p:nvPr/>
        </p:nvSpPr>
        <p:spPr>
          <a:xfrm>
            <a:off x="1436314" y="1394718"/>
            <a:ext cx="9139425" cy="584775"/>
          </a:xfrm>
          <a:prstGeom prst="rect">
            <a:avLst/>
          </a:prstGeom>
          <a:noFill/>
        </p:spPr>
        <p:txBody>
          <a:bodyPr wrap="none" rtlCol="0">
            <a:spAutoFit/>
          </a:bodyPr>
          <a:lstStyle/>
          <a:p>
            <a:r>
              <a:rPr lang="hu-HU" sz="3200" dirty="0" err="1">
                <a:solidFill>
                  <a:schemeClr val="accent1">
                    <a:lumMod val="50000"/>
                  </a:schemeClr>
                </a:solidFill>
              </a:rPr>
              <a:t>Background</a:t>
            </a:r>
            <a:r>
              <a:rPr lang="hu-HU" sz="3200" dirty="0">
                <a:solidFill>
                  <a:schemeClr val="accent1">
                    <a:lumMod val="50000"/>
                  </a:schemeClr>
                </a:solidFill>
              </a:rPr>
              <a:t>: </a:t>
            </a:r>
            <a:r>
              <a:rPr lang="hu-HU" sz="3200" dirty="0" err="1">
                <a:solidFill>
                  <a:schemeClr val="accent1">
                    <a:lumMod val="50000"/>
                  </a:schemeClr>
                </a:solidFill>
              </a:rPr>
              <a:t>Embedding</a:t>
            </a:r>
            <a:r>
              <a:rPr lang="hu-HU" sz="3200" dirty="0">
                <a:solidFill>
                  <a:schemeClr val="accent1">
                    <a:lumMod val="50000"/>
                  </a:schemeClr>
                </a:solidFill>
              </a:rPr>
              <a:t> EUSDR </a:t>
            </a:r>
            <a:r>
              <a:rPr lang="hu-HU" sz="3200" dirty="0" err="1">
                <a:solidFill>
                  <a:schemeClr val="accent1">
                    <a:lumMod val="50000"/>
                  </a:schemeClr>
                </a:solidFill>
              </a:rPr>
              <a:t>into</a:t>
            </a:r>
            <a:r>
              <a:rPr lang="hu-HU" sz="3200" dirty="0">
                <a:solidFill>
                  <a:schemeClr val="accent1">
                    <a:lumMod val="50000"/>
                  </a:schemeClr>
                </a:solidFill>
              </a:rPr>
              <a:t> EU </a:t>
            </a:r>
            <a:r>
              <a:rPr lang="hu-HU" sz="3200" dirty="0" err="1">
                <a:solidFill>
                  <a:schemeClr val="accent1">
                    <a:lumMod val="50000"/>
                  </a:schemeClr>
                </a:solidFill>
              </a:rPr>
              <a:t>Programmes</a:t>
            </a:r>
            <a:endParaRPr lang="hu-HU" sz="3200" dirty="0">
              <a:solidFill>
                <a:schemeClr val="accent1">
                  <a:lumMod val="50000"/>
                </a:schemeClr>
              </a:solidFill>
            </a:endParaRPr>
          </a:p>
        </p:txBody>
      </p:sp>
      <p:sp>
        <p:nvSpPr>
          <p:cNvPr id="3" name="Téglalap 2"/>
          <p:cNvSpPr/>
          <p:nvPr/>
        </p:nvSpPr>
        <p:spPr>
          <a:xfrm>
            <a:off x="565396" y="2051435"/>
            <a:ext cx="11065772" cy="1569660"/>
          </a:xfrm>
          <a:prstGeom prst="rect">
            <a:avLst/>
          </a:prstGeom>
        </p:spPr>
        <p:txBody>
          <a:bodyPr wrap="square">
            <a:spAutoFit/>
          </a:bodyPr>
          <a:lstStyle/>
          <a:p>
            <a:r>
              <a:rPr lang="en-GB" sz="2400" b="1" dirty="0">
                <a:solidFill>
                  <a:srgbClr val="0070C0"/>
                </a:solidFill>
              </a:rPr>
              <a:t>Embedding</a:t>
            </a:r>
            <a:r>
              <a:rPr lang="hu-HU" sz="2400" b="1" dirty="0">
                <a:solidFill>
                  <a:srgbClr val="0070C0"/>
                </a:solidFill>
              </a:rPr>
              <a:t>:</a:t>
            </a:r>
            <a:r>
              <a:rPr lang="hu-HU" sz="2400" dirty="0">
                <a:solidFill>
                  <a:srgbClr val="0070C0"/>
                </a:solidFill>
              </a:rPr>
              <a:t> </a:t>
            </a:r>
            <a:r>
              <a:rPr lang="en-GB" sz="2400" dirty="0">
                <a:solidFill>
                  <a:srgbClr val="0070C0"/>
                </a:solidFill>
              </a:rPr>
              <a:t> a proper </a:t>
            </a:r>
            <a:r>
              <a:rPr lang="en-GB" sz="2400" dirty="0" err="1">
                <a:solidFill>
                  <a:srgbClr val="0070C0"/>
                </a:solidFill>
              </a:rPr>
              <a:t>coordina</a:t>
            </a:r>
            <a:r>
              <a:rPr lang="hu-HU" sz="2400" dirty="0">
                <a:solidFill>
                  <a:srgbClr val="0070C0"/>
                </a:solidFill>
              </a:rPr>
              <a:t>t</a:t>
            </a:r>
            <a:r>
              <a:rPr lang="en-GB" sz="2400" dirty="0">
                <a:solidFill>
                  <a:srgbClr val="0070C0"/>
                </a:solidFill>
              </a:rPr>
              <a:t>on </a:t>
            </a:r>
            <a:r>
              <a:rPr lang="hu-HU" sz="2400" dirty="0" err="1">
                <a:solidFill>
                  <a:srgbClr val="0070C0"/>
                </a:solidFill>
              </a:rPr>
              <a:t>among</a:t>
            </a:r>
            <a:r>
              <a:rPr lang="hu-HU" sz="2400" dirty="0">
                <a:solidFill>
                  <a:srgbClr val="0070C0"/>
                </a:solidFill>
              </a:rPr>
              <a:t> EUSDR </a:t>
            </a:r>
            <a:r>
              <a:rPr lang="en-GB" sz="2400" dirty="0">
                <a:solidFill>
                  <a:srgbClr val="0070C0"/>
                </a:solidFill>
              </a:rPr>
              <a:t>and </a:t>
            </a:r>
            <a:r>
              <a:rPr lang="hu-HU" sz="2400" dirty="0" err="1">
                <a:solidFill>
                  <a:srgbClr val="0070C0"/>
                </a:solidFill>
              </a:rPr>
              <a:t>mainstream</a:t>
            </a:r>
            <a:r>
              <a:rPr lang="hu-HU" sz="2400" dirty="0">
                <a:solidFill>
                  <a:srgbClr val="0070C0"/>
                </a:solidFill>
              </a:rPr>
              <a:t> </a:t>
            </a:r>
            <a:r>
              <a:rPr lang="en-GB" sz="2400" dirty="0">
                <a:solidFill>
                  <a:srgbClr val="0070C0"/>
                </a:solidFill>
              </a:rPr>
              <a:t>programmes to increase programmes’ impacts through be</a:t>
            </a:r>
            <a:r>
              <a:rPr lang="hu-HU" sz="2400" dirty="0" err="1">
                <a:solidFill>
                  <a:srgbClr val="0070C0"/>
                </a:solidFill>
              </a:rPr>
              <a:t>tt</a:t>
            </a:r>
            <a:r>
              <a:rPr lang="en-GB" sz="2400" dirty="0" err="1">
                <a:solidFill>
                  <a:srgbClr val="0070C0"/>
                </a:solidFill>
              </a:rPr>
              <a:t>er</a:t>
            </a:r>
            <a:r>
              <a:rPr lang="en-GB" sz="2400" dirty="0">
                <a:solidFill>
                  <a:srgbClr val="0070C0"/>
                </a:solidFill>
              </a:rPr>
              <a:t> </a:t>
            </a:r>
            <a:r>
              <a:rPr lang="en-GB" sz="2400" dirty="0" err="1">
                <a:solidFill>
                  <a:srgbClr val="0070C0"/>
                </a:solidFill>
              </a:rPr>
              <a:t>coopera</a:t>
            </a:r>
            <a:r>
              <a:rPr lang="hu-HU" sz="2400" dirty="0">
                <a:solidFill>
                  <a:srgbClr val="0070C0"/>
                </a:solidFill>
              </a:rPr>
              <a:t>ti</a:t>
            </a:r>
            <a:r>
              <a:rPr lang="en-GB" sz="2400" dirty="0">
                <a:solidFill>
                  <a:srgbClr val="0070C0"/>
                </a:solidFill>
              </a:rPr>
              <a:t>on</a:t>
            </a:r>
            <a:r>
              <a:rPr lang="hu-HU" sz="2400" dirty="0">
                <a:solidFill>
                  <a:srgbClr val="0070C0"/>
                </a:solidFill>
              </a:rPr>
              <a:t>. </a:t>
            </a:r>
            <a:r>
              <a:rPr lang="hu-HU" sz="2400" dirty="0" err="1">
                <a:solidFill>
                  <a:srgbClr val="0070C0"/>
                </a:solidFill>
              </a:rPr>
              <a:t>Benefit</a:t>
            </a:r>
            <a:r>
              <a:rPr lang="hu-HU" sz="2400" dirty="0">
                <a:solidFill>
                  <a:srgbClr val="0070C0"/>
                </a:solidFill>
              </a:rPr>
              <a:t> </a:t>
            </a:r>
            <a:r>
              <a:rPr lang="hu-HU" sz="2400" dirty="0" err="1">
                <a:solidFill>
                  <a:srgbClr val="0070C0"/>
                </a:solidFill>
              </a:rPr>
              <a:t>from</a:t>
            </a:r>
            <a:r>
              <a:rPr lang="hu-HU" sz="2400" dirty="0">
                <a:solidFill>
                  <a:srgbClr val="0070C0"/>
                </a:solidFill>
              </a:rPr>
              <a:t> </a:t>
            </a:r>
            <a:r>
              <a:rPr lang="en-GB" sz="2400" dirty="0">
                <a:solidFill>
                  <a:srgbClr val="0070C0"/>
                </a:solidFill>
              </a:rPr>
              <a:t>other programmes and funding instruments</a:t>
            </a:r>
            <a:r>
              <a:rPr lang="hu-HU" sz="2400" dirty="0">
                <a:solidFill>
                  <a:srgbClr val="0070C0"/>
                </a:solidFill>
              </a:rPr>
              <a:t> </a:t>
            </a:r>
            <a:r>
              <a:rPr lang="hu-HU" sz="2400" dirty="0" err="1">
                <a:solidFill>
                  <a:srgbClr val="0070C0"/>
                </a:solidFill>
              </a:rPr>
              <a:t>through</a:t>
            </a:r>
            <a:r>
              <a:rPr lang="hu-HU" sz="2400" dirty="0">
                <a:solidFill>
                  <a:srgbClr val="0070C0"/>
                </a:solidFill>
              </a:rPr>
              <a:t> a</a:t>
            </a:r>
            <a:r>
              <a:rPr lang="en-GB" sz="2400" dirty="0">
                <a:solidFill>
                  <a:srgbClr val="0070C0"/>
                </a:solidFill>
              </a:rPr>
              <a:t> be</a:t>
            </a:r>
            <a:r>
              <a:rPr lang="hu-HU" sz="2400" dirty="0" err="1">
                <a:solidFill>
                  <a:srgbClr val="0070C0"/>
                </a:solidFill>
              </a:rPr>
              <a:t>tt</a:t>
            </a:r>
            <a:r>
              <a:rPr lang="en-GB" sz="2400" dirty="0" err="1">
                <a:solidFill>
                  <a:srgbClr val="0070C0"/>
                </a:solidFill>
              </a:rPr>
              <a:t>er</a:t>
            </a:r>
            <a:r>
              <a:rPr lang="en-GB" sz="2400" dirty="0">
                <a:solidFill>
                  <a:srgbClr val="0070C0"/>
                </a:solidFill>
              </a:rPr>
              <a:t> </a:t>
            </a:r>
            <a:r>
              <a:rPr lang="en-GB" sz="2400" dirty="0" err="1">
                <a:solidFill>
                  <a:srgbClr val="0070C0"/>
                </a:solidFill>
              </a:rPr>
              <a:t>compa</a:t>
            </a:r>
            <a:r>
              <a:rPr lang="hu-HU" sz="2400" dirty="0">
                <a:solidFill>
                  <a:srgbClr val="0070C0"/>
                </a:solidFill>
              </a:rPr>
              <a:t>ti</a:t>
            </a:r>
            <a:r>
              <a:rPr lang="en-GB" sz="2400" dirty="0" err="1">
                <a:solidFill>
                  <a:srgbClr val="0070C0"/>
                </a:solidFill>
              </a:rPr>
              <a:t>bility</a:t>
            </a:r>
            <a:r>
              <a:rPr lang="en-GB" sz="2400" dirty="0">
                <a:solidFill>
                  <a:srgbClr val="0070C0"/>
                </a:solidFill>
              </a:rPr>
              <a:t> of concrete ac</a:t>
            </a:r>
            <a:r>
              <a:rPr lang="hu-HU" sz="2400" dirty="0">
                <a:solidFill>
                  <a:srgbClr val="0070C0"/>
                </a:solidFill>
              </a:rPr>
              <a:t>ti</a:t>
            </a:r>
            <a:r>
              <a:rPr lang="en-GB" sz="2400" dirty="0" err="1">
                <a:solidFill>
                  <a:srgbClr val="0070C0"/>
                </a:solidFill>
              </a:rPr>
              <a:t>ons</a:t>
            </a:r>
            <a:r>
              <a:rPr lang="en-GB" sz="2400" dirty="0">
                <a:solidFill>
                  <a:srgbClr val="0070C0"/>
                </a:solidFill>
              </a:rPr>
              <a:t> and targets</a:t>
            </a:r>
            <a:r>
              <a:rPr lang="hu-HU" sz="2400" dirty="0">
                <a:solidFill>
                  <a:srgbClr val="0070C0"/>
                </a:solidFill>
              </a:rPr>
              <a:t>.</a:t>
            </a:r>
          </a:p>
        </p:txBody>
      </p:sp>
      <p:sp>
        <p:nvSpPr>
          <p:cNvPr id="6" name="Szövegdoboz 5"/>
          <p:cNvSpPr txBox="1"/>
          <p:nvPr/>
        </p:nvSpPr>
        <p:spPr>
          <a:xfrm>
            <a:off x="565395" y="3621095"/>
            <a:ext cx="11361997" cy="3046988"/>
          </a:xfrm>
          <a:prstGeom prst="rect">
            <a:avLst/>
          </a:prstGeom>
          <a:noFill/>
        </p:spPr>
        <p:txBody>
          <a:bodyPr wrap="square" rtlCol="0">
            <a:spAutoFit/>
          </a:bodyPr>
          <a:lstStyle/>
          <a:p>
            <a:r>
              <a:rPr lang="hu-HU" sz="2400" dirty="0">
                <a:solidFill>
                  <a:srgbClr val="0070C0"/>
                </a:solidFill>
              </a:rPr>
              <a:t>PA2 </a:t>
            </a:r>
            <a:r>
              <a:rPr lang="hu-HU" sz="2400" dirty="0" err="1">
                <a:solidFill>
                  <a:srgbClr val="0070C0"/>
                </a:solidFill>
              </a:rPr>
              <a:t>shortlist</a:t>
            </a:r>
            <a:r>
              <a:rPr lang="hu-HU" sz="2400" dirty="0">
                <a:solidFill>
                  <a:srgbClr val="0070C0"/>
                </a:solidFill>
              </a:rPr>
              <a:t>:</a:t>
            </a:r>
          </a:p>
          <a:p>
            <a:pPr marL="342900" indent="-342900">
              <a:buFont typeface="Arial" panose="020B0604020202020204" pitchFamily="34" charset="0"/>
              <a:buChar char="•"/>
            </a:pPr>
            <a:r>
              <a:rPr lang="en-GB" sz="2400" dirty="0">
                <a:solidFill>
                  <a:srgbClr val="0070C0"/>
                </a:solidFill>
              </a:rPr>
              <a:t>ACTION 1: To further explore the </a:t>
            </a:r>
            <a:r>
              <a:rPr lang="en-GB" sz="2400" b="1" dirty="0">
                <a:solidFill>
                  <a:srgbClr val="0070C0"/>
                </a:solidFill>
              </a:rPr>
              <a:t>sustainable use of </a:t>
            </a:r>
            <a:r>
              <a:rPr lang="hu-HU" sz="2400" b="1" dirty="0" err="1">
                <a:solidFill>
                  <a:srgbClr val="0070C0"/>
                </a:solidFill>
              </a:rPr>
              <a:t>renewables</a:t>
            </a:r>
            <a:r>
              <a:rPr lang="hu-HU" sz="2400" b="1" dirty="0">
                <a:solidFill>
                  <a:srgbClr val="0070C0"/>
                </a:solidFill>
              </a:rPr>
              <a:t> </a:t>
            </a:r>
            <a:r>
              <a:rPr lang="hu-HU" sz="2400" dirty="0">
                <a:solidFill>
                  <a:srgbClr val="0070C0"/>
                </a:solidFill>
              </a:rPr>
              <a:t>(</a:t>
            </a:r>
            <a:r>
              <a:rPr lang="en-GB" sz="2400" dirty="0">
                <a:solidFill>
                  <a:srgbClr val="0070C0"/>
                </a:solidFill>
              </a:rPr>
              <a:t>biomass, solar energy, geothermal, hydropower and wind power</a:t>
            </a:r>
            <a:r>
              <a:rPr lang="hu-HU" sz="2400" dirty="0">
                <a:solidFill>
                  <a:srgbClr val="0070C0"/>
                </a:solidFill>
              </a:rPr>
              <a:t>)</a:t>
            </a:r>
            <a:r>
              <a:rPr lang="en-GB" sz="2400" dirty="0">
                <a:solidFill>
                  <a:srgbClr val="0070C0"/>
                </a:solidFill>
              </a:rPr>
              <a:t> to increase the energy independency and to promote and support multipurpose cross border RES utilization projects</a:t>
            </a:r>
            <a:endParaRPr lang="hu-HU" sz="2400" dirty="0">
              <a:solidFill>
                <a:srgbClr val="0070C0"/>
              </a:solidFill>
            </a:endParaRPr>
          </a:p>
          <a:p>
            <a:pPr marL="342900" indent="-342900">
              <a:buFont typeface="Arial" panose="020B0604020202020204" pitchFamily="34" charset="0"/>
              <a:buChar char="•"/>
            </a:pPr>
            <a:r>
              <a:rPr lang="en-GB" sz="2400" dirty="0">
                <a:solidFill>
                  <a:srgbClr val="0070C0"/>
                </a:solidFill>
              </a:rPr>
              <a:t>ACTION 2: To promote </a:t>
            </a:r>
            <a:r>
              <a:rPr lang="en-GB" sz="2400" b="1" dirty="0">
                <a:solidFill>
                  <a:srgbClr val="0070C0"/>
                </a:solidFill>
              </a:rPr>
              <a:t>energy efficiency </a:t>
            </a:r>
            <a:r>
              <a:rPr lang="en-GB" sz="2400" dirty="0">
                <a:solidFill>
                  <a:srgbClr val="0070C0"/>
                </a:solidFill>
              </a:rPr>
              <a:t>and use of renewable energy in buildings and heating systems including district heating and cooling and combined heat and power facilities</a:t>
            </a:r>
            <a:endParaRPr lang="hu-HU" sz="2400" dirty="0">
              <a:solidFill>
                <a:srgbClr val="0070C0"/>
              </a:solidFill>
            </a:endParaRPr>
          </a:p>
          <a:p>
            <a:pPr marL="342900" indent="-342900">
              <a:buFont typeface="Arial" panose="020B0604020202020204" pitchFamily="34" charset="0"/>
              <a:buChar char="•"/>
            </a:pPr>
            <a:r>
              <a:rPr lang="en-GB" sz="2400" dirty="0">
                <a:solidFill>
                  <a:srgbClr val="0070C0"/>
                </a:solidFill>
              </a:rPr>
              <a:t>ACTION 7: To explore new and innovative solutions of </a:t>
            </a:r>
            <a:r>
              <a:rPr lang="en-GB" sz="2400" b="1" dirty="0">
                <a:solidFill>
                  <a:srgbClr val="0070C0"/>
                </a:solidFill>
              </a:rPr>
              <a:t>(subsurface) energy storage</a:t>
            </a:r>
            <a:endParaRPr lang="hu-HU" sz="2400" b="1" dirty="0">
              <a:solidFill>
                <a:srgbClr val="0070C0"/>
              </a:solidFill>
            </a:endParaRPr>
          </a:p>
        </p:txBody>
      </p:sp>
    </p:spTree>
    <p:extLst>
      <p:ext uri="{BB962C8B-B14F-4D97-AF65-F5344CB8AC3E}">
        <p14:creationId xmlns:p14="http://schemas.microsoft.com/office/powerpoint/2010/main" val="5294428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sp>
        <p:nvSpPr>
          <p:cNvPr id="2" name="Szövegdoboz 1"/>
          <p:cNvSpPr txBox="1"/>
          <p:nvPr/>
        </p:nvSpPr>
        <p:spPr>
          <a:xfrm>
            <a:off x="2687493" y="1393452"/>
            <a:ext cx="6416308" cy="584775"/>
          </a:xfrm>
          <a:prstGeom prst="rect">
            <a:avLst/>
          </a:prstGeom>
          <a:noFill/>
        </p:spPr>
        <p:txBody>
          <a:bodyPr wrap="none" rtlCol="0">
            <a:spAutoFit/>
          </a:bodyPr>
          <a:lstStyle/>
          <a:p>
            <a:r>
              <a:rPr lang="hu-HU" sz="3200" dirty="0" err="1">
                <a:solidFill>
                  <a:schemeClr val="accent1">
                    <a:lumMod val="50000"/>
                  </a:schemeClr>
                </a:solidFill>
              </a:rPr>
              <a:t>Identified</a:t>
            </a:r>
            <a:r>
              <a:rPr lang="hu-HU" sz="3200" dirty="0">
                <a:solidFill>
                  <a:schemeClr val="accent1">
                    <a:lumMod val="50000"/>
                  </a:schemeClr>
                </a:solidFill>
              </a:rPr>
              <a:t> </a:t>
            </a:r>
            <a:r>
              <a:rPr lang="hu-HU" sz="3200" dirty="0" err="1">
                <a:solidFill>
                  <a:schemeClr val="accent1">
                    <a:lumMod val="50000"/>
                  </a:schemeClr>
                </a:solidFill>
              </a:rPr>
              <a:t>funding</a:t>
            </a:r>
            <a:r>
              <a:rPr lang="hu-HU" sz="3200" dirty="0">
                <a:solidFill>
                  <a:schemeClr val="accent1">
                    <a:lumMod val="50000"/>
                  </a:schemeClr>
                </a:solidFill>
              </a:rPr>
              <a:t> </a:t>
            </a:r>
            <a:r>
              <a:rPr lang="hu-HU" sz="3200" dirty="0" err="1">
                <a:solidFill>
                  <a:schemeClr val="accent1">
                    <a:lumMod val="50000"/>
                  </a:schemeClr>
                </a:solidFill>
              </a:rPr>
              <a:t>sources</a:t>
            </a:r>
            <a:r>
              <a:rPr lang="hu-HU" sz="3200" dirty="0">
                <a:solidFill>
                  <a:schemeClr val="accent1">
                    <a:lumMod val="50000"/>
                  </a:schemeClr>
                </a:solidFill>
              </a:rPr>
              <a:t> - </a:t>
            </a:r>
            <a:r>
              <a:rPr lang="hu-HU" sz="3200" dirty="0" err="1">
                <a:solidFill>
                  <a:schemeClr val="accent1">
                    <a:lumMod val="50000"/>
                  </a:schemeClr>
                </a:solidFill>
              </a:rPr>
              <a:t>Overview</a:t>
            </a:r>
            <a:endParaRPr lang="hu-HU" sz="3200" dirty="0">
              <a:solidFill>
                <a:schemeClr val="accent1">
                  <a:lumMod val="50000"/>
                </a:schemeClr>
              </a:solidFill>
            </a:endParaRPr>
          </a:p>
        </p:txBody>
      </p:sp>
      <p:sp>
        <p:nvSpPr>
          <p:cNvPr id="3" name="Szövegdoboz 2"/>
          <p:cNvSpPr txBox="1"/>
          <p:nvPr/>
        </p:nvSpPr>
        <p:spPr>
          <a:xfrm>
            <a:off x="502347" y="2015591"/>
            <a:ext cx="11014470" cy="4216539"/>
          </a:xfrm>
          <a:prstGeom prst="rect">
            <a:avLst/>
          </a:prstGeom>
          <a:noFill/>
        </p:spPr>
        <p:txBody>
          <a:bodyPr wrap="square" rtlCol="0">
            <a:spAutoFit/>
          </a:bodyPr>
          <a:lstStyle/>
          <a:p>
            <a:pPr marL="342900" indent="-342900">
              <a:buFont typeface="Wingdings" panose="05000000000000000000" pitchFamily="2" charset="2"/>
              <a:buChar char="ü"/>
            </a:pPr>
            <a:r>
              <a:rPr lang="hu-HU" sz="2400" dirty="0">
                <a:solidFill>
                  <a:srgbClr val="0070C0"/>
                </a:solidFill>
              </a:rPr>
              <a:t>European </a:t>
            </a:r>
            <a:r>
              <a:rPr lang="hu-HU" sz="2400" dirty="0" err="1">
                <a:solidFill>
                  <a:srgbClr val="0070C0"/>
                </a:solidFill>
              </a:rPr>
              <a:t>Regional</a:t>
            </a:r>
            <a:r>
              <a:rPr lang="hu-HU" sz="2400" dirty="0">
                <a:solidFill>
                  <a:srgbClr val="0070C0"/>
                </a:solidFill>
              </a:rPr>
              <a:t> </a:t>
            </a:r>
            <a:r>
              <a:rPr lang="hu-HU" sz="2400" dirty="0" err="1">
                <a:solidFill>
                  <a:srgbClr val="0070C0"/>
                </a:solidFill>
              </a:rPr>
              <a:t>Development</a:t>
            </a:r>
            <a:r>
              <a:rPr lang="hu-HU" sz="2400" dirty="0">
                <a:solidFill>
                  <a:srgbClr val="0070C0"/>
                </a:solidFill>
              </a:rPr>
              <a:t> </a:t>
            </a:r>
            <a:r>
              <a:rPr lang="hu-HU" sz="2400" dirty="0" err="1">
                <a:solidFill>
                  <a:srgbClr val="0070C0"/>
                </a:solidFill>
              </a:rPr>
              <a:t>Fund</a:t>
            </a:r>
            <a:r>
              <a:rPr lang="hu-HU" sz="2400" dirty="0">
                <a:solidFill>
                  <a:srgbClr val="0070C0"/>
                </a:solidFill>
              </a:rPr>
              <a:t> (ERDF), </a:t>
            </a:r>
            <a:r>
              <a:rPr lang="hu-HU" sz="2400" dirty="0" err="1">
                <a:solidFill>
                  <a:srgbClr val="0070C0"/>
                </a:solidFill>
              </a:rPr>
              <a:t>Cohesion</a:t>
            </a:r>
            <a:r>
              <a:rPr lang="hu-HU" sz="2400" dirty="0">
                <a:solidFill>
                  <a:srgbClr val="0070C0"/>
                </a:solidFill>
              </a:rPr>
              <a:t> </a:t>
            </a:r>
            <a:r>
              <a:rPr lang="hu-HU" sz="2400" dirty="0" err="1">
                <a:solidFill>
                  <a:srgbClr val="0070C0"/>
                </a:solidFill>
              </a:rPr>
              <a:t>Fund</a:t>
            </a:r>
            <a:r>
              <a:rPr lang="hu-HU" sz="2400" dirty="0">
                <a:solidFill>
                  <a:srgbClr val="0070C0"/>
                </a:solidFill>
              </a:rPr>
              <a:t> (CF) → </a:t>
            </a:r>
            <a:r>
              <a:rPr lang="hu-HU" sz="2400" b="1" dirty="0">
                <a:solidFill>
                  <a:srgbClr val="0070C0"/>
                </a:solidFill>
              </a:rPr>
              <a:t>European </a:t>
            </a:r>
            <a:r>
              <a:rPr lang="hu-HU" sz="2400" b="1" dirty="0" err="1">
                <a:solidFill>
                  <a:srgbClr val="0070C0"/>
                </a:solidFill>
              </a:rPr>
              <a:t>Territorial</a:t>
            </a:r>
            <a:r>
              <a:rPr lang="hu-HU" sz="2400" b="1" dirty="0">
                <a:solidFill>
                  <a:srgbClr val="0070C0"/>
                </a:solidFill>
              </a:rPr>
              <a:t> </a:t>
            </a:r>
            <a:r>
              <a:rPr lang="hu-HU" sz="2400" b="1" dirty="0" err="1">
                <a:solidFill>
                  <a:srgbClr val="0070C0"/>
                </a:solidFill>
              </a:rPr>
              <a:t>Cooperation</a:t>
            </a:r>
            <a:r>
              <a:rPr lang="hu-HU" sz="2400" b="1" dirty="0">
                <a:solidFill>
                  <a:srgbClr val="0070C0"/>
                </a:solidFill>
              </a:rPr>
              <a:t> - </a:t>
            </a:r>
            <a:r>
              <a:rPr lang="hu-HU" sz="2400" b="1" dirty="0" err="1">
                <a:solidFill>
                  <a:srgbClr val="0070C0"/>
                </a:solidFill>
              </a:rPr>
              <a:t>Interreg</a:t>
            </a:r>
            <a:r>
              <a:rPr lang="hu-HU" sz="2400" b="1" dirty="0">
                <a:solidFill>
                  <a:srgbClr val="0070C0"/>
                </a:solidFill>
              </a:rPr>
              <a:t> </a:t>
            </a:r>
            <a:r>
              <a:rPr lang="hu-HU" sz="2400" b="1" dirty="0" err="1">
                <a:solidFill>
                  <a:srgbClr val="0070C0"/>
                </a:solidFill>
              </a:rPr>
              <a:t>Programs</a:t>
            </a:r>
            <a:r>
              <a:rPr lang="hu-HU" sz="2400" b="1" dirty="0">
                <a:solidFill>
                  <a:srgbClr val="0070C0"/>
                </a:solidFill>
              </a:rPr>
              <a:t> </a:t>
            </a:r>
          </a:p>
          <a:p>
            <a:pPr marL="800100" lvl="1" indent="-342900">
              <a:buFont typeface="Wingdings" panose="05000000000000000000" pitchFamily="2" charset="2"/>
              <a:buChar char="q"/>
            </a:pPr>
            <a:r>
              <a:rPr lang="hu-HU" sz="2000" dirty="0" err="1">
                <a:solidFill>
                  <a:srgbClr val="0070C0"/>
                </a:solidFill>
              </a:rPr>
              <a:t>Interreg</a:t>
            </a:r>
            <a:r>
              <a:rPr lang="hu-HU" sz="2000" dirty="0">
                <a:solidFill>
                  <a:srgbClr val="0070C0"/>
                </a:solidFill>
              </a:rPr>
              <a:t> A: </a:t>
            </a:r>
            <a:r>
              <a:rPr lang="hu-HU" sz="2000" dirty="0" err="1">
                <a:solidFill>
                  <a:srgbClr val="0070C0"/>
                </a:solidFill>
              </a:rPr>
              <a:t>Cross-border</a:t>
            </a:r>
            <a:r>
              <a:rPr lang="hu-HU" sz="2000" dirty="0">
                <a:solidFill>
                  <a:srgbClr val="0070C0"/>
                </a:solidFill>
              </a:rPr>
              <a:t> </a:t>
            </a:r>
            <a:r>
              <a:rPr lang="hu-HU" sz="2000" dirty="0" err="1">
                <a:solidFill>
                  <a:srgbClr val="0070C0"/>
                </a:solidFill>
              </a:rPr>
              <a:t>Cooperation</a:t>
            </a:r>
            <a:r>
              <a:rPr lang="hu-HU" sz="2000" dirty="0">
                <a:solidFill>
                  <a:srgbClr val="0070C0"/>
                </a:solidFill>
              </a:rPr>
              <a:t> </a:t>
            </a:r>
            <a:r>
              <a:rPr lang="hu-HU" sz="2000" dirty="0" err="1">
                <a:solidFill>
                  <a:srgbClr val="0070C0"/>
                </a:solidFill>
              </a:rPr>
              <a:t>Programs</a:t>
            </a:r>
            <a:r>
              <a:rPr lang="hu-HU" sz="2000" dirty="0">
                <a:solidFill>
                  <a:srgbClr val="0070C0"/>
                </a:solidFill>
              </a:rPr>
              <a:t> (CBC) – 60 </a:t>
            </a:r>
            <a:r>
              <a:rPr lang="hu-HU" sz="2000" dirty="0" err="1">
                <a:solidFill>
                  <a:srgbClr val="0070C0"/>
                </a:solidFill>
              </a:rPr>
              <a:t>programs</a:t>
            </a:r>
            <a:endParaRPr lang="hu-HU" sz="2000" dirty="0">
              <a:solidFill>
                <a:srgbClr val="0070C0"/>
              </a:solidFill>
            </a:endParaRPr>
          </a:p>
          <a:p>
            <a:pPr marL="800100" lvl="1" indent="-342900">
              <a:buFont typeface="Wingdings" panose="05000000000000000000" pitchFamily="2" charset="2"/>
              <a:buChar char="q"/>
            </a:pPr>
            <a:r>
              <a:rPr lang="hu-HU" sz="2000" dirty="0" err="1">
                <a:solidFill>
                  <a:srgbClr val="0070C0"/>
                </a:solidFill>
              </a:rPr>
              <a:t>Interreg</a:t>
            </a:r>
            <a:r>
              <a:rPr lang="hu-HU" sz="2000" dirty="0">
                <a:solidFill>
                  <a:srgbClr val="0070C0"/>
                </a:solidFill>
              </a:rPr>
              <a:t> B: </a:t>
            </a:r>
            <a:r>
              <a:rPr lang="hu-HU" sz="2000" dirty="0" err="1">
                <a:solidFill>
                  <a:srgbClr val="0070C0"/>
                </a:solidFill>
              </a:rPr>
              <a:t>Transnational</a:t>
            </a:r>
            <a:r>
              <a:rPr lang="hu-HU" sz="2000" dirty="0">
                <a:solidFill>
                  <a:srgbClr val="0070C0"/>
                </a:solidFill>
              </a:rPr>
              <a:t> </a:t>
            </a:r>
            <a:r>
              <a:rPr lang="hu-HU" sz="2000" dirty="0" err="1">
                <a:solidFill>
                  <a:srgbClr val="0070C0"/>
                </a:solidFill>
              </a:rPr>
              <a:t>Programs</a:t>
            </a:r>
            <a:r>
              <a:rPr lang="hu-HU" sz="2000" dirty="0">
                <a:solidFill>
                  <a:srgbClr val="0070C0"/>
                </a:solidFill>
              </a:rPr>
              <a:t> – 15 </a:t>
            </a:r>
            <a:r>
              <a:rPr lang="hu-HU" sz="2000" dirty="0" err="1">
                <a:solidFill>
                  <a:srgbClr val="0070C0"/>
                </a:solidFill>
              </a:rPr>
              <a:t>programs</a:t>
            </a:r>
            <a:r>
              <a:rPr lang="hu-HU" sz="2000" dirty="0">
                <a:solidFill>
                  <a:srgbClr val="0070C0"/>
                </a:solidFill>
              </a:rPr>
              <a:t> (</a:t>
            </a:r>
            <a:r>
              <a:rPr lang="hu-HU" sz="2000" dirty="0" err="1">
                <a:solidFill>
                  <a:srgbClr val="0070C0"/>
                </a:solidFill>
              </a:rPr>
              <a:t>Danube</a:t>
            </a:r>
            <a:r>
              <a:rPr lang="hu-HU" sz="2000" dirty="0">
                <a:solidFill>
                  <a:srgbClr val="0070C0"/>
                </a:solidFill>
              </a:rPr>
              <a:t> </a:t>
            </a:r>
            <a:r>
              <a:rPr lang="hu-HU" sz="2000" dirty="0" err="1">
                <a:solidFill>
                  <a:srgbClr val="0070C0"/>
                </a:solidFill>
              </a:rPr>
              <a:t>Transnational</a:t>
            </a:r>
            <a:r>
              <a:rPr lang="hu-HU" sz="2000" dirty="0">
                <a:solidFill>
                  <a:srgbClr val="0070C0"/>
                </a:solidFill>
              </a:rPr>
              <a:t> Program (DTP), </a:t>
            </a:r>
            <a:r>
              <a:rPr lang="hu-HU" sz="2000" dirty="0" err="1">
                <a:solidFill>
                  <a:srgbClr val="0070C0"/>
                </a:solidFill>
              </a:rPr>
              <a:t>Central</a:t>
            </a:r>
            <a:r>
              <a:rPr lang="hu-HU" sz="2000" dirty="0">
                <a:solidFill>
                  <a:srgbClr val="0070C0"/>
                </a:solidFill>
              </a:rPr>
              <a:t> Europe Program (CE), </a:t>
            </a:r>
            <a:r>
              <a:rPr lang="hu-HU" sz="2000" i="1" dirty="0" err="1">
                <a:solidFill>
                  <a:srgbClr val="0070C0"/>
                </a:solidFill>
              </a:rPr>
              <a:t>Adriatic-Ionian</a:t>
            </a:r>
            <a:r>
              <a:rPr lang="hu-HU" sz="2000" i="1" dirty="0">
                <a:solidFill>
                  <a:srgbClr val="0070C0"/>
                </a:solidFill>
              </a:rPr>
              <a:t> (SI, HR, </a:t>
            </a:r>
            <a:r>
              <a:rPr lang="hu-HU" sz="2000" i="1" dirty="0" err="1">
                <a:solidFill>
                  <a:srgbClr val="0070C0"/>
                </a:solidFill>
              </a:rPr>
              <a:t>BiH</a:t>
            </a:r>
            <a:r>
              <a:rPr lang="hu-HU" sz="2000" i="1" dirty="0">
                <a:solidFill>
                  <a:srgbClr val="0070C0"/>
                </a:solidFill>
              </a:rPr>
              <a:t>, SRB, MNG), Alpine </a:t>
            </a:r>
            <a:r>
              <a:rPr lang="hu-HU" sz="2000" i="1" dirty="0" err="1">
                <a:solidFill>
                  <a:srgbClr val="0070C0"/>
                </a:solidFill>
              </a:rPr>
              <a:t>Space</a:t>
            </a:r>
            <a:r>
              <a:rPr lang="hu-HU" sz="2000" i="1" dirty="0">
                <a:solidFill>
                  <a:srgbClr val="0070C0"/>
                </a:solidFill>
              </a:rPr>
              <a:t> (AT, SI, D), </a:t>
            </a:r>
            <a:r>
              <a:rPr lang="hu-HU" sz="2000" i="1" dirty="0" err="1">
                <a:solidFill>
                  <a:srgbClr val="0070C0"/>
                </a:solidFill>
              </a:rPr>
              <a:t>Balcan-Mediterranean</a:t>
            </a:r>
            <a:r>
              <a:rPr lang="hu-HU" sz="2000" i="1" dirty="0">
                <a:solidFill>
                  <a:srgbClr val="0070C0"/>
                </a:solidFill>
              </a:rPr>
              <a:t> (BG), </a:t>
            </a:r>
            <a:r>
              <a:rPr lang="hu-HU" sz="2000" i="1" dirty="0" err="1">
                <a:solidFill>
                  <a:srgbClr val="0070C0"/>
                </a:solidFill>
              </a:rPr>
              <a:t>Mediterranean</a:t>
            </a:r>
            <a:r>
              <a:rPr lang="hu-HU" sz="2000" i="1" dirty="0">
                <a:solidFill>
                  <a:srgbClr val="0070C0"/>
                </a:solidFill>
              </a:rPr>
              <a:t> (SI, HR, </a:t>
            </a:r>
            <a:r>
              <a:rPr lang="hu-HU" sz="2000" i="1" dirty="0" err="1">
                <a:solidFill>
                  <a:srgbClr val="0070C0"/>
                </a:solidFill>
              </a:rPr>
              <a:t>BiH</a:t>
            </a:r>
            <a:r>
              <a:rPr lang="hu-HU" sz="2000" i="1" dirty="0">
                <a:solidFill>
                  <a:srgbClr val="0070C0"/>
                </a:solidFill>
              </a:rPr>
              <a:t>, MNG)</a:t>
            </a:r>
          </a:p>
          <a:p>
            <a:pPr marL="800100" lvl="1" indent="-342900">
              <a:buFont typeface="Wingdings" panose="05000000000000000000" pitchFamily="2" charset="2"/>
              <a:buChar char="q"/>
            </a:pPr>
            <a:r>
              <a:rPr lang="hu-HU" sz="2000" dirty="0" err="1">
                <a:solidFill>
                  <a:srgbClr val="0070C0"/>
                </a:solidFill>
              </a:rPr>
              <a:t>Interreg</a:t>
            </a:r>
            <a:r>
              <a:rPr lang="hu-HU" sz="2000" dirty="0">
                <a:solidFill>
                  <a:srgbClr val="0070C0"/>
                </a:solidFill>
              </a:rPr>
              <a:t> C: </a:t>
            </a:r>
            <a:r>
              <a:rPr lang="hu-HU" sz="2000" dirty="0" err="1">
                <a:solidFill>
                  <a:srgbClr val="0070C0"/>
                </a:solidFill>
              </a:rPr>
              <a:t>Interregional</a:t>
            </a:r>
            <a:r>
              <a:rPr lang="hu-HU" sz="2000" dirty="0">
                <a:solidFill>
                  <a:srgbClr val="0070C0"/>
                </a:solidFill>
              </a:rPr>
              <a:t> (</a:t>
            </a:r>
            <a:r>
              <a:rPr lang="hu-HU" sz="2000" dirty="0" err="1">
                <a:solidFill>
                  <a:srgbClr val="0070C0"/>
                </a:solidFill>
              </a:rPr>
              <a:t>Interreg</a:t>
            </a:r>
            <a:r>
              <a:rPr lang="hu-HU" sz="2000" dirty="0">
                <a:solidFill>
                  <a:srgbClr val="0070C0"/>
                </a:solidFill>
              </a:rPr>
              <a:t> Europe Program) </a:t>
            </a:r>
          </a:p>
          <a:p>
            <a:pPr marL="342900" indent="-342900">
              <a:buFont typeface="Wingdings" panose="05000000000000000000" pitchFamily="2" charset="2"/>
              <a:buChar char="ü"/>
            </a:pPr>
            <a:r>
              <a:rPr lang="hu-HU" sz="2400" dirty="0" err="1">
                <a:solidFill>
                  <a:srgbClr val="0070C0"/>
                </a:solidFill>
              </a:rPr>
              <a:t>Connecting</a:t>
            </a:r>
            <a:r>
              <a:rPr lang="hu-HU" sz="2400" dirty="0">
                <a:solidFill>
                  <a:srgbClr val="0070C0"/>
                </a:solidFill>
              </a:rPr>
              <a:t> Europe </a:t>
            </a:r>
            <a:r>
              <a:rPr lang="hu-HU" sz="2400" dirty="0" err="1">
                <a:solidFill>
                  <a:srgbClr val="0070C0"/>
                </a:solidFill>
              </a:rPr>
              <a:t>Facility</a:t>
            </a:r>
            <a:r>
              <a:rPr lang="hu-HU" sz="2400" dirty="0">
                <a:solidFill>
                  <a:srgbClr val="0070C0"/>
                </a:solidFill>
              </a:rPr>
              <a:t> (CEF) Program</a:t>
            </a:r>
          </a:p>
          <a:p>
            <a:pPr marL="342900" indent="-342900">
              <a:buFont typeface="Wingdings" panose="05000000000000000000" pitchFamily="2" charset="2"/>
              <a:buChar char="ü"/>
            </a:pPr>
            <a:r>
              <a:rPr lang="hu-HU" sz="2400" dirty="0" err="1">
                <a:solidFill>
                  <a:srgbClr val="0070C0"/>
                </a:solidFill>
              </a:rPr>
              <a:t>Horizone</a:t>
            </a:r>
            <a:r>
              <a:rPr lang="hu-HU" sz="2400" dirty="0">
                <a:solidFill>
                  <a:srgbClr val="0070C0"/>
                </a:solidFill>
              </a:rPr>
              <a:t> Europe</a:t>
            </a:r>
          </a:p>
          <a:p>
            <a:pPr marL="342900" indent="-342900">
              <a:buFont typeface="Wingdings" panose="05000000000000000000" pitchFamily="2" charset="2"/>
              <a:buChar char="ü"/>
            </a:pPr>
            <a:r>
              <a:rPr lang="hu-HU" sz="2400" dirty="0">
                <a:solidFill>
                  <a:srgbClr val="0070C0"/>
                </a:solidFill>
              </a:rPr>
              <a:t>LIFE Program</a:t>
            </a:r>
          </a:p>
          <a:p>
            <a:pPr marL="342900" indent="-342900">
              <a:buFont typeface="Wingdings" panose="05000000000000000000" pitchFamily="2" charset="2"/>
              <a:buChar char="ü"/>
            </a:pPr>
            <a:r>
              <a:rPr lang="hu-HU" sz="2400" dirty="0">
                <a:solidFill>
                  <a:srgbClr val="0070C0"/>
                </a:solidFill>
              </a:rPr>
              <a:t>Visegrád </a:t>
            </a:r>
            <a:r>
              <a:rPr lang="hu-HU" sz="2400" dirty="0" err="1">
                <a:solidFill>
                  <a:srgbClr val="0070C0"/>
                </a:solidFill>
              </a:rPr>
              <a:t>Fund</a:t>
            </a:r>
            <a:r>
              <a:rPr lang="hu-HU" sz="2400" dirty="0">
                <a:solidFill>
                  <a:srgbClr val="0070C0"/>
                </a:solidFill>
              </a:rPr>
              <a:t> </a:t>
            </a:r>
          </a:p>
          <a:p>
            <a:pPr marL="342900" indent="-342900">
              <a:buFont typeface="Wingdings" panose="05000000000000000000" pitchFamily="2" charset="2"/>
              <a:buChar char="ü"/>
            </a:pPr>
            <a:r>
              <a:rPr lang="hu-HU" sz="2400" dirty="0">
                <a:solidFill>
                  <a:srgbClr val="0070C0"/>
                </a:solidFill>
              </a:rPr>
              <a:t>European City </a:t>
            </a:r>
            <a:r>
              <a:rPr lang="hu-HU" sz="2400" dirty="0" err="1">
                <a:solidFill>
                  <a:srgbClr val="0070C0"/>
                </a:solidFill>
              </a:rPr>
              <a:t>Facilities</a:t>
            </a:r>
            <a:endParaRPr lang="hu-HU" sz="2400" dirty="0">
              <a:solidFill>
                <a:srgbClr val="0070C0"/>
              </a:solidFill>
            </a:endParaRPr>
          </a:p>
        </p:txBody>
      </p:sp>
    </p:spTree>
    <p:extLst>
      <p:ext uri="{BB962C8B-B14F-4D97-AF65-F5344CB8AC3E}">
        <p14:creationId xmlns:p14="http://schemas.microsoft.com/office/powerpoint/2010/main" val="360991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sp>
        <p:nvSpPr>
          <p:cNvPr id="2" name="Téglalap 1"/>
          <p:cNvSpPr/>
          <p:nvPr/>
        </p:nvSpPr>
        <p:spPr>
          <a:xfrm>
            <a:off x="374921" y="2603787"/>
            <a:ext cx="10942320" cy="3785652"/>
          </a:xfrm>
          <a:prstGeom prst="rect">
            <a:avLst/>
          </a:prstGeom>
        </p:spPr>
        <p:txBody>
          <a:bodyPr wrap="square">
            <a:spAutoFit/>
          </a:bodyPr>
          <a:lstStyle/>
          <a:p>
            <a:r>
              <a:rPr lang="en-GB" sz="2400" dirty="0">
                <a:solidFill>
                  <a:srgbClr val="0070C0"/>
                </a:solidFill>
              </a:rPr>
              <a:t>1)    a </a:t>
            </a:r>
            <a:r>
              <a:rPr lang="en-GB" sz="2400" b="1" dirty="0">
                <a:solidFill>
                  <a:srgbClr val="0070C0"/>
                </a:solidFill>
              </a:rPr>
              <a:t>Smarter Europe</a:t>
            </a:r>
            <a:r>
              <a:rPr lang="en-GB" sz="2400" dirty="0">
                <a:solidFill>
                  <a:srgbClr val="0070C0"/>
                </a:solidFill>
              </a:rPr>
              <a:t>, through innovation, digitisation, economic transformation and support to small and medium-sized businesses;</a:t>
            </a:r>
            <a:endParaRPr lang="hu-HU" sz="2400" dirty="0">
              <a:solidFill>
                <a:srgbClr val="0070C0"/>
              </a:solidFill>
            </a:endParaRPr>
          </a:p>
          <a:p>
            <a:r>
              <a:rPr lang="en-GB" sz="2400" dirty="0">
                <a:solidFill>
                  <a:srgbClr val="0070C0"/>
                </a:solidFill>
              </a:rPr>
              <a:t>2)    </a:t>
            </a:r>
            <a:r>
              <a:rPr lang="en-GB" sz="2400" dirty="0">
                <a:solidFill>
                  <a:srgbClr val="C00000"/>
                </a:solidFill>
              </a:rPr>
              <a:t>a </a:t>
            </a:r>
            <a:r>
              <a:rPr lang="en-GB" sz="2400" b="1" dirty="0">
                <a:solidFill>
                  <a:srgbClr val="C00000"/>
                </a:solidFill>
              </a:rPr>
              <a:t>Greener, carbon free Europe</a:t>
            </a:r>
            <a:r>
              <a:rPr lang="en-GB" sz="2400" dirty="0">
                <a:solidFill>
                  <a:srgbClr val="C00000"/>
                </a:solidFill>
              </a:rPr>
              <a:t>, implementing the Paris Agreement and investing in energy transition, renewables and the fight against climate change;</a:t>
            </a:r>
            <a:endParaRPr lang="hu-HU" sz="2400" dirty="0">
              <a:solidFill>
                <a:srgbClr val="C00000"/>
              </a:solidFill>
            </a:endParaRPr>
          </a:p>
          <a:p>
            <a:r>
              <a:rPr lang="en-GB" sz="2400" dirty="0">
                <a:solidFill>
                  <a:srgbClr val="0070C0"/>
                </a:solidFill>
              </a:rPr>
              <a:t>3)    a </a:t>
            </a:r>
            <a:r>
              <a:rPr lang="en-GB" sz="2400" b="1" dirty="0">
                <a:solidFill>
                  <a:srgbClr val="0070C0"/>
                </a:solidFill>
              </a:rPr>
              <a:t>more Connected Europe</a:t>
            </a:r>
            <a:r>
              <a:rPr lang="en-GB" sz="2400" dirty="0">
                <a:solidFill>
                  <a:srgbClr val="0070C0"/>
                </a:solidFill>
              </a:rPr>
              <a:t>, with strategic transport and digital networks;</a:t>
            </a:r>
            <a:endParaRPr lang="hu-HU" sz="2400" dirty="0">
              <a:solidFill>
                <a:srgbClr val="0070C0"/>
              </a:solidFill>
            </a:endParaRPr>
          </a:p>
          <a:p>
            <a:r>
              <a:rPr lang="en-GB" sz="2400" dirty="0">
                <a:solidFill>
                  <a:srgbClr val="0070C0"/>
                </a:solidFill>
              </a:rPr>
              <a:t>4)    a </a:t>
            </a:r>
            <a:r>
              <a:rPr lang="en-GB" sz="2400" b="1" dirty="0">
                <a:solidFill>
                  <a:srgbClr val="0070C0"/>
                </a:solidFill>
              </a:rPr>
              <a:t>more Social Europe</a:t>
            </a:r>
            <a:r>
              <a:rPr lang="en-GB" sz="2400" dirty="0">
                <a:solidFill>
                  <a:srgbClr val="0070C0"/>
                </a:solidFill>
              </a:rPr>
              <a:t>, delivering on the European Pillar of Social Rights and supporting quality employment, education, skills, social inclusion and equal access to healthcare;</a:t>
            </a:r>
            <a:endParaRPr lang="hu-HU" sz="2400" dirty="0">
              <a:solidFill>
                <a:srgbClr val="0070C0"/>
              </a:solidFill>
            </a:endParaRPr>
          </a:p>
          <a:p>
            <a:r>
              <a:rPr lang="en-GB" sz="2400" dirty="0">
                <a:solidFill>
                  <a:srgbClr val="0070C0"/>
                </a:solidFill>
              </a:rPr>
              <a:t>5)    a </a:t>
            </a:r>
            <a:r>
              <a:rPr lang="en-GB" sz="2400" b="1" dirty="0">
                <a:solidFill>
                  <a:srgbClr val="0070C0"/>
                </a:solidFill>
              </a:rPr>
              <a:t>Europe closer to citizens</a:t>
            </a:r>
            <a:r>
              <a:rPr lang="en-GB" sz="2400" dirty="0">
                <a:solidFill>
                  <a:srgbClr val="0070C0"/>
                </a:solidFill>
              </a:rPr>
              <a:t>, by supporting locally-led development strategies and sustainable urban development across the EU.</a:t>
            </a:r>
            <a:endParaRPr lang="hu-HU" sz="2400" dirty="0">
              <a:solidFill>
                <a:srgbClr val="0070C0"/>
              </a:solidFill>
            </a:endParaRPr>
          </a:p>
        </p:txBody>
      </p:sp>
      <p:sp>
        <p:nvSpPr>
          <p:cNvPr id="3" name="Szövegdoboz 2"/>
          <p:cNvSpPr txBox="1"/>
          <p:nvPr/>
        </p:nvSpPr>
        <p:spPr>
          <a:xfrm>
            <a:off x="569993" y="1499362"/>
            <a:ext cx="10697169" cy="1077218"/>
          </a:xfrm>
          <a:prstGeom prst="rect">
            <a:avLst/>
          </a:prstGeom>
          <a:noFill/>
        </p:spPr>
        <p:txBody>
          <a:bodyPr wrap="square" rtlCol="0">
            <a:spAutoFit/>
          </a:bodyPr>
          <a:lstStyle/>
          <a:p>
            <a:pPr algn="ctr"/>
            <a:r>
              <a:rPr lang="hu-HU" sz="3200" dirty="0" err="1">
                <a:solidFill>
                  <a:schemeClr val="accent1">
                    <a:lumMod val="50000"/>
                  </a:schemeClr>
                </a:solidFill>
              </a:rPr>
              <a:t>Investment</a:t>
            </a:r>
            <a:r>
              <a:rPr lang="hu-HU" sz="3200" dirty="0">
                <a:solidFill>
                  <a:schemeClr val="accent1">
                    <a:lumMod val="50000"/>
                  </a:schemeClr>
                </a:solidFill>
              </a:rPr>
              <a:t> </a:t>
            </a:r>
            <a:r>
              <a:rPr lang="hu-HU" sz="3200" dirty="0" err="1">
                <a:solidFill>
                  <a:schemeClr val="accent1">
                    <a:lumMod val="50000"/>
                  </a:schemeClr>
                </a:solidFill>
              </a:rPr>
              <a:t>priorities</a:t>
            </a:r>
            <a:r>
              <a:rPr lang="hu-HU" sz="3200" dirty="0">
                <a:solidFill>
                  <a:schemeClr val="accent1">
                    <a:lumMod val="50000"/>
                  </a:schemeClr>
                </a:solidFill>
              </a:rPr>
              <a:t> of </a:t>
            </a:r>
            <a:r>
              <a:rPr lang="hu-HU" sz="3200" dirty="0" err="1">
                <a:solidFill>
                  <a:schemeClr val="accent1">
                    <a:lumMod val="50000"/>
                  </a:schemeClr>
                </a:solidFill>
              </a:rPr>
              <a:t>Cohesion</a:t>
            </a:r>
            <a:r>
              <a:rPr lang="hu-HU" sz="3200" dirty="0">
                <a:solidFill>
                  <a:schemeClr val="accent1">
                    <a:lumMod val="50000"/>
                  </a:schemeClr>
                </a:solidFill>
              </a:rPr>
              <a:t> Policy (</a:t>
            </a:r>
            <a:r>
              <a:rPr lang="hu-HU" sz="3200" dirty="0" err="1">
                <a:solidFill>
                  <a:schemeClr val="accent1">
                    <a:lumMod val="50000"/>
                  </a:schemeClr>
                </a:solidFill>
              </a:rPr>
              <a:t>policy</a:t>
            </a:r>
            <a:r>
              <a:rPr lang="hu-HU" sz="3200" dirty="0">
                <a:solidFill>
                  <a:schemeClr val="accent1">
                    <a:lumMod val="50000"/>
                  </a:schemeClr>
                </a:solidFill>
              </a:rPr>
              <a:t> </a:t>
            </a:r>
            <a:r>
              <a:rPr lang="hu-HU" sz="3200" dirty="0" err="1">
                <a:solidFill>
                  <a:schemeClr val="accent1">
                    <a:lumMod val="50000"/>
                  </a:schemeClr>
                </a:solidFill>
              </a:rPr>
              <a:t>objectives</a:t>
            </a:r>
            <a:r>
              <a:rPr lang="hu-HU" sz="3200" dirty="0">
                <a:solidFill>
                  <a:schemeClr val="accent1">
                    <a:lumMod val="50000"/>
                  </a:schemeClr>
                </a:solidFill>
              </a:rPr>
              <a:t>) </a:t>
            </a:r>
            <a:r>
              <a:rPr lang="hu-HU" sz="3200" dirty="0" err="1">
                <a:solidFill>
                  <a:schemeClr val="accent1">
                    <a:lumMod val="50000"/>
                  </a:schemeClr>
                </a:solidFill>
              </a:rPr>
              <a:t>for</a:t>
            </a:r>
            <a:r>
              <a:rPr lang="hu-HU" sz="3200" dirty="0">
                <a:solidFill>
                  <a:schemeClr val="accent1">
                    <a:lumMod val="50000"/>
                  </a:schemeClr>
                </a:solidFill>
              </a:rPr>
              <a:t> ERDF and CF</a:t>
            </a:r>
          </a:p>
        </p:txBody>
      </p:sp>
    </p:spTree>
    <p:extLst>
      <p:ext uri="{BB962C8B-B14F-4D97-AF65-F5344CB8AC3E}">
        <p14:creationId xmlns:p14="http://schemas.microsoft.com/office/powerpoint/2010/main" val="23540973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sp>
        <p:nvSpPr>
          <p:cNvPr id="2" name="Téglalap 1"/>
          <p:cNvSpPr/>
          <p:nvPr/>
        </p:nvSpPr>
        <p:spPr>
          <a:xfrm>
            <a:off x="453359" y="1438640"/>
            <a:ext cx="11521359" cy="584775"/>
          </a:xfrm>
          <a:prstGeom prst="rect">
            <a:avLst/>
          </a:prstGeom>
        </p:spPr>
        <p:txBody>
          <a:bodyPr wrap="none">
            <a:spAutoFit/>
          </a:bodyPr>
          <a:lstStyle/>
          <a:p>
            <a:r>
              <a:rPr lang="hu-HU" sz="3200" dirty="0">
                <a:solidFill>
                  <a:schemeClr val="accent1">
                    <a:lumMod val="50000"/>
                  </a:schemeClr>
                </a:solidFill>
              </a:rPr>
              <a:t>European </a:t>
            </a:r>
            <a:r>
              <a:rPr lang="hu-HU" sz="3200" dirty="0" err="1">
                <a:solidFill>
                  <a:schemeClr val="accent1">
                    <a:lumMod val="50000"/>
                  </a:schemeClr>
                </a:solidFill>
              </a:rPr>
              <a:t>Territorial</a:t>
            </a:r>
            <a:r>
              <a:rPr lang="hu-HU" sz="3200" dirty="0">
                <a:solidFill>
                  <a:schemeClr val="accent1">
                    <a:lumMod val="50000"/>
                  </a:schemeClr>
                </a:solidFill>
              </a:rPr>
              <a:t> </a:t>
            </a:r>
            <a:r>
              <a:rPr lang="hu-HU" sz="3200" dirty="0" err="1">
                <a:solidFill>
                  <a:schemeClr val="accent1">
                    <a:lumMod val="50000"/>
                  </a:schemeClr>
                </a:solidFill>
              </a:rPr>
              <a:t>Cooperation</a:t>
            </a:r>
            <a:r>
              <a:rPr lang="hu-HU" sz="3200" dirty="0">
                <a:solidFill>
                  <a:schemeClr val="accent1">
                    <a:lumMod val="50000"/>
                  </a:schemeClr>
                </a:solidFill>
              </a:rPr>
              <a:t> - </a:t>
            </a:r>
            <a:r>
              <a:rPr lang="hu-HU" sz="3200" dirty="0" err="1">
                <a:solidFill>
                  <a:schemeClr val="accent1">
                    <a:lumMod val="50000"/>
                  </a:schemeClr>
                </a:solidFill>
              </a:rPr>
              <a:t>Interreg</a:t>
            </a:r>
            <a:r>
              <a:rPr lang="hu-HU" sz="3200" dirty="0">
                <a:solidFill>
                  <a:schemeClr val="accent1">
                    <a:lumMod val="50000"/>
                  </a:schemeClr>
                </a:solidFill>
              </a:rPr>
              <a:t> </a:t>
            </a:r>
            <a:r>
              <a:rPr lang="hu-HU" sz="3200" dirty="0" err="1">
                <a:solidFill>
                  <a:schemeClr val="accent1">
                    <a:lumMod val="50000"/>
                  </a:schemeClr>
                </a:solidFill>
              </a:rPr>
              <a:t>Programs</a:t>
            </a:r>
            <a:r>
              <a:rPr lang="hu-HU" sz="3200" dirty="0">
                <a:solidFill>
                  <a:schemeClr val="accent1">
                    <a:lumMod val="50000"/>
                  </a:schemeClr>
                </a:solidFill>
              </a:rPr>
              <a:t> – €8.43 </a:t>
            </a:r>
            <a:r>
              <a:rPr lang="hu-HU" sz="3200" dirty="0" err="1">
                <a:solidFill>
                  <a:schemeClr val="accent1">
                    <a:lumMod val="50000"/>
                  </a:schemeClr>
                </a:solidFill>
              </a:rPr>
              <a:t>billion</a:t>
            </a:r>
            <a:r>
              <a:rPr lang="hu-HU" sz="3200" dirty="0">
                <a:solidFill>
                  <a:schemeClr val="accent1">
                    <a:lumMod val="50000"/>
                  </a:schemeClr>
                </a:solidFill>
              </a:rPr>
              <a:t> </a:t>
            </a:r>
          </a:p>
        </p:txBody>
      </p:sp>
      <p:sp>
        <p:nvSpPr>
          <p:cNvPr id="3" name="Téglalap 2"/>
          <p:cNvSpPr/>
          <p:nvPr/>
        </p:nvSpPr>
        <p:spPr>
          <a:xfrm>
            <a:off x="262128" y="2292662"/>
            <a:ext cx="11654280" cy="4154984"/>
          </a:xfrm>
          <a:prstGeom prst="rect">
            <a:avLst/>
          </a:prstGeom>
        </p:spPr>
        <p:txBody>
          <a:bodyPr wrap="square">
            <a:spAutoFit/>
          </a:bodyPr>
          <a:lstStyle/>
          <a:p>
            <a:pPr marL="342900" indent="-342900">
              <a:buFont typeface="+mj-lt"/>
              <a:buAutoNum type="arabicPeriod"/>
            </a:pPr>
            <a:r>
              <a:rPr lang="en-GB" sz="2400" dirty="0">
                <a:solidFill>
                  <a:srgbClr val="0070C0"/>
                </a:solidFill>
              </a:rPr>
              <a:t>cross-border cooperation between adjacent regions to promote integrated regional development</a:t>
            </a:r>
            <a:endParaRPr lang="hu-HU" sz="2400" dirty="0">
              <a:solidFill>
                <a:srgbClr val="0070C0"/>
              </a:solidFill>
            </a:endParaRPr>
          </a:p>
          <a:p>
            <a:pPr marL="342900" indent="-342900">
              <a:buFont typeface="+mj-lt"/>
              <a:buAutoNum type="arabicPeriod"/>
            </a:pPr>
            <a:r>
              <a:rPr lang="en-GB" sz="2400" dirty="0">
                <a:solidFill>
                  <a:srgbClr val="0070C0"/>
                </a:solidFill>
              </a:rPr>
              <a:t>transnational cooperation over larger transnational territories, involving national, regional and local programme partners in Member States, third countries to achieve</a:t>
            </a:r>
            <a:r>
              <a:rPr lang="hu-HU" sz="2400" dirty="0">
                <a:solidFill>
                  <a:srgbClr val="0070C0"/>
                </a:solidFill>
              </a:rPr>
              <a:t> a </a:t>
            </a:r>
            <a:r>
              <a:rPr lang="hu-HU" sz="2400" dirty="0" err="1">
                <a:solidFill>
                  <a:srgbClr val="0070C0"/>
                </a:solidFill>
              </a:rPr>
              <a:t>higher</a:t>
            </a:r>
            <a:r>
              <a:rPr lang="en-GB" sz="2400" dirty="0">
                <a:solidFill>
                  <a:srgbClr val="0070C0"/>
                </a:solidFill>
              </a:rPr>
              <a:t> degree of territorial integration</a:t>
            </a:r>
            <a:endParaRPr lang="hu-HU" sz="2400" dirty="0">
              <a:solidFill>
                <a:srgbClr val="0070C0"/>
              </a:solidFill>
            </a:endParaRPr>
          </a:p>
          <a:p>
            <a:pPr marL="342900" indent="-342900">
              <a:buFont typeface="+mj-lt"/>
              <a:buAutoNum type="arabicPeriod"/>
            </a:pPr>
            <a:r>
              <a:rPr lang="en-GB" sz="2400" dirty="0">
                <a:solidFill>
                  <a:srgbClr val="0070C0"/>
                </a:solidFill>
              </a:rPr>
              <a:t>outermost regions' cooperation among themselves and with their neighbouring third or partner countries to facilitate their regional integration in their neighbourhood</a:t>
            </a:r>
            <a:endParaRPr lang="hu-HU" sz="2400" dirty="0">
              <a:solidFill>
                <a:srgbClr val="0070C0"/>
              </a:solidFill>
            </a:endParaRPr>
          </a:p>
          <a:p>
            <a:pPr marL="342900" indent="-342900">
              <a:buFont typeface="+mj-lt"/>
              <a:buAutoNum type="arabicPeriod"/>
            </a:pPr>
            <a:r>
              <a:rPr lang="en-GB" sz="2400" dirty="0">
                <a:solidFill>
                  <a:srgbClr val="0070C0"/>
                </a:solidFill>
              </a:rPr>
              <a:t>interregional cooperation to reinforce the effectiveness of cohesion policy</a:t>
            </a:r>
            <a:endParaRPr lang="hu-HU" sz="2400" dirty="0">
              <a:solidFill>
                <a:srgbClr val="0070C0"/>
              </a:solidFill>
            </a:endParaRPr>
          </a:p>
          <a:p>
            <a:pPr marL="342900" indent="-342900">
              <a:buFont typeface="+mj-lt"/>
              <a:buAutoNum type="arabicPeriod"/>
            </a:pPr>
            <a:r>
              <a:rPr lang="en-GB" sz="2400" dirty="0">
                <a:solidFill>
                  <a:srgbClr val="0070C0"/>
                </a:solidFill>
              </a:rPr>
              <a:t>interregional innovation investments through the commercialisation and scaling up of interregional innovation projects having the potential to encourage the development of European value chains</a:t>
            </a:r>
            <a:endParaRPr lang="hu-HU" sz="2400" dirty="0">
              <a:solidFill>
                <a:srgbClr val="0070C0"/>
              </a:solidFill>
            </a:endParaRPr>
          </a:p>
        </p:txBody>
      </p:sp>
    </p:spTree>
    <p:extLst>
      <p:ext uri="{BB962C8B-B14F-4D97-AF65-F5344CB8AC3E}">
        <p14:creationId xmlns:p14="http://schemas.microsoft.com/office/powerpoint/2010/main" val="31875025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91" y="236223"/>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pic>
        <p:nvPicPr>
          <p:cNvPr id="9" name="Obrázek 8">
            <a:extLst>
              <a:ext uri="{FF2B5EF4-FFF2-40B4-BE49-F238E27FC236}">
                <a16:creationId xmlns:a16="http://schemas.microsoft.com/office/drawing/2014/main" id="{BC4FABC5-9CF7-49F6-85AF-1636A2391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272" y="5035677"/>
            <a:ext cx="2270709" cy="132235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pic>
        <p:nvPicPr>
          <p:cNvPr id="12" name="Obrázek 11">
            <a:extLst>
              <a:ext uri="{FF2B5EF4-FFF2-40B4-BE49-F238E27FC236}">
                <a16:creationId xmlns:a16="http://schemas.microsoft.com/office/drawing/2014/main" id="{C43595A7-27B9-4D38-ADD4-6466D848E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89952" y="4965950"/>
            <a:ext cx="1922939" cy="1839098"/>
          </a:xfrm>
          <a:prstGeom prst="rect">
            <a:avLst/>
          </a:prstGeom>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75132" y="1712842"/>
            <a:ext cx="8258110" cy="4645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églalap 1"/>
          <p:cNvSpPr/>
          <p:nvPr/>
        </p:nvSpPr>
        <p:spPr>
          <a:xfrm>
            <a:off x="4736160" y="1155187"/>
            <a:ext cx="2744213" cy="461665"/>
          </a:xfrm>
          <a:prstGeom prst="rect">
            <a:avLst/>
          </a:prstGeom>
        </p:spPr>
        <p:txBody>
          <a:bodyPr wrap="none">
            <a:spAutoFit/>
          </a:bodyPr>
          <a:lstStyle/>
          <a:p>
            <a:r>
              <a:rPr lang="hu-HU" sz="2400" b="1" dirty="0">
                <a:hlinkClick r:id="rId7"/>
              </a:rPr>
              <a:t>https://interreg.eu/</a:t>
            </a:r>
            <a:endParaRPr lang="hu-HU" sz="2400" b="1" dirty="0"/>
          </a:p>
        </p:txBody>
      </p:sp>
    </p:spTree>
    <p:extLst>
      <p:ext uri="{BB962C8B-B14F-4D97-AF65-F5344CB8AC3E}">
        <p14:creationId xmlns:p14="http://schemas.microsoft.com/office/powerpoint/2010/main" val="3939536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pic>
        <p:nvPicPr>
          <p:cNvPr id="9" name="Obrázek 8">
            <a:extLst>
              <a:ext uri="{FF2B5EF4-FFF2-40B4-BE49-F238E27FC236}">
                <a16:creationId xmlns:a16="http://schemas.microsoft.com/office/drawing/2014/main" id="{BC4FABC5-9CF7-49F6-85AF-1636A2391F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5396" y="5224322"/>
            <a:ext cx="2270709" cy="132235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pic>
        <p:nvPicPr>
          <p:cNvPr id="12" name="Obrázek 11">
            <a:extLst>
              <a:ext uri="{FF2B5EF4-FFF2-40B4-BE49-F238E27FC236}">
                <a16:creationId xmlns:a16="http://schemas.microsoft.com/office/drawing/2014/main" id="{C43595A7-27B9-4D38-ADD4-6466D848E3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85024" y="5018902"/>
            <a:ext cx="1922939" cy="1839098"/>
          </a:xfrm>
          <a:prstGeom prst="rect">
            <a:avLst/>
          </a:prstGeom>
        </p:spPr>
      </p:pic>
      <p:sp>
        <p:nvSpPr>
          <p:cNvPr id="2" name="Téglalap 1"/>
          <p:cNvSpPr/>
          <p:nvPr/>
        </p:nvSpPr>
        <p:spPr>
          <a:xfrm>
            <a:off x="1779809" y="1456587"/>
            <a:ext cx="9034717" cy="584775"/>
          </a:xfrm>
          <a:prstGeom prst="rect">
            <a:avLst/>
          </a:prstGeom>
        </p:spPr>
        <p:txBody>
          <a:bodyPr wrap="none">
            <a:spAutoFit/>
          </a:bodyPr>
          <a:lstStyle/>
          <a:p>
            <a:r>
              <a:rPr lang="hu-HU" sz="3200" dirty="0" err="1">
                <a:solidFill>
                  <a:schemeClr val="accent1">
                    <a:lumMod val="50000"/>
                  </a:schemeClr>
                </a:solidFill>
              </a:rPr>
              <a:t>Interreg</a:t>
            </a:r>
            <a:r>
              <a:rPr lang="hu-HU" sz="3200" dirty="0">
                <a:solidFill>
                  <a:schemeClr val="accent1">
                    <a:lumMod val="50000"/>
                  </a:schemeClr>
                </a:solidFill>
              </a:rPr>
              <a:t> A: </a:t>
            </a:r>
            <a:r>
              <a:rPr lang="hu-HU" sz="3200" dirty="0" err="1">
                <a:solidFill>
                  <a:schemeClr val="accent1">
                    <a:lumMod val="50000"/>
                  </a:schemeClr>
                </a:solidFill>
              </a:rPr>
              <a:t>Cross-border</a:t>
            </a:r>
            <a:r>
              <a:rPr lang="hu-HU" sz="3200" dirty="0">
                <a:solidFill>
                  <a:schemeClr val="accent1">
                    <a:lumMod val="50000"/>
                  </a:schemeClr>
                </a:solidFill>
              </a:rPr>
              <a:t> </a:t>
            </a:r>
            <a:r>
              <a:rPr lang="hu-HU" sz="3200" dirty="0" err="1">
                <a:solidFill>
                  <a:schemeClr val="accent1">
                    <a:lumMod val="50000"/>
                  </a:schemeClr>
                </a:solidFill>
              </a:rPr>
              <a:t>Cooperation</a:t>
            </a:r>
            <a:r>
              <a:rPr lang="hu-HU" sz="3200" dirty="0">
                <a:solidFill>
                  <a:schemeClr val="accent1">
                    <a:lumMod val="50000"/>
                  </a:schemeClr>
                </a:solidFill>
              </a:rPr>
              <a:t> </a:t>
            </a:r>
            <a:r>
              <a:rPr lang="hu-HU" sz="3200" dirty="0" err="1">
                <a:solidFill>
                  <a:schemeClr val="accent1">
                    <a:lumMod val="50000"/>
                  </a:schemeClr>
                </a:solidFill>
              </a:rPr>
              <a:t>Programs</a:t>
            </a:r>
            <a:r>
              <a:rPr lang="hu-HU" sz="3200" dirty="0">
                <a:solidFill>
                  <a:schemeClr val="accent1">
                    <a:lumMod val="50000"/>
                  </a:schemeClr>
                </a:solidFill>
              </a:rPr>
              <a:t> (CBC)</a:t>
            </a:r>
          </a:p>
        </p:txBody>
      </p:sp>
      <p:sp>
        <p:nvSpPr>
          <p:cNvPr id="3" name="Szövegdoboz 2"/>
          <p:cNvSpPr txBox="1"/>
          <p:nvPr/>
        </p:nvSpPr>
        <p:spPr>
          <a:xfrm>
            <a:off x="669598" y="2990879"/>
            <a:ext cx="11118793" cy="2308324"/>
          </a:xfrm>
          <a:prstGeom prst="rect">
            <a:avLst/>
          </a:prstGeom>
          <a:noFill/>
        </p:spPr>
        <p:txBody>
          <a:bodyPr wrap="square" rtlCol="0">
            <a:spAutoFit/>
          </a:bodyPr>
          <a:lstStyle/>
          <a:p>
            <a:r>
              <a:rPr lang="hu-HU" sz="2400" dirty="0" err="1">
                <a:solidFill>
                  <a:srgbClr val="0070C0"/>
                </a:solidFill>
              </a:rPr>
              <a:t>Interreg</a:t>
            </a:r>
            <a:r>
              <a:rPr lang="hu-HU" sz="2400" dirty="0">
                <a:solidFill>
                  <a:srgbClr val="0070C0"/>
                </a:solidFill>
              </a:rPr>
              <a:t> V-A – </a:t>
            </a:r>
            <a:r>
              <a:rPr lang="hu-HU" sz="2400" dirty="0" err="1">
                <a:solidFill>
                  <a:srgbClr val="0070C0"/>
                </a:solidFill>
              </a:rPr>
              <a:t>completed</a:t>
            </a:r>
            <a:r>
              <a:rPr lang="hu-HU" sz="2400" dirty="0">
                <a:solidFill>
                  <a:srgbClr val="0070C0"/>
                </a:solidFill>
              </a:rPr>
              <a:t>,</a:t>
            </a:r>
          </a:p>
          <a:p>
            <a:r>
              <a:rPr lang="hu-HU" sz="2400" dirty="0">
                <a:solidFill>
                  <a:srgbClr val="0070C0"/>
                </a:solidFill>
              </a:rPr>
              <a:t>SI-AT, AT-CZ, SK-AT, AT/</a:t>
            </a:r>
            <a:r>
              <a:rPr lang="hu-HU" sz="2400" dirty="0" err="1">
                <a:solidFill>
                  <a:srgbClr val="0070C0"/>
                </a:solidFill>
              </a:rPr>
              <a:t>D-Bavaria</a:t>
            </a:r>
            <a:r>
              <a:rPr lang="hu-HU" sz="2400" dirty="0">
                <a:solidFill>
                  <a:srgbClr val="0070C0"/>
                </a:solidFill>
              </a:rPr>
              <a:t>, AT-HU, D/</a:t>
            </a:r>
            <a:r>
              <a:rPr lang="hu-HU" sz="2400" dirty="0" err="1">
                <a:solidFill>
                  <a:srgbClr val="0070C0"/>
                </a:solidFill>
              </a:rPr>
              <a:t>Bavaria-CZ</a:t>
            </a:r>
            <a:r>
              <a:rPr lang="hu-HU" sz="2400" dirty="0">
                <a:solidFill>
                  <a:srgbClr val="0070C0"/>
                </a:solidFill>
              </a:rPr>
              <a:t>, SK-CZ, SK-HU, SI-HU, HU-HR, RO-BG, </a:t>
            </a:r>
            <a:r>
              <a:rPr lang="hu-HU" sz="2400" dirty="0" err="1">
                <a:solidFill>
                  <a:srgbClr val="0070C0"/>
                </a:solidFill>
              </a:rPr>
              <a:t>HR-BiH-MNE</a:t>
            </a:r>
            <a:r>
              <a:rPr lang="hu-HU" sz="2400" dirty="0">
                <a:solidFill>
                  <a:srgbClr val="0070C0"/>
                </a:solidFill>
              </a:rPr>
              <a:t>, HR-RS, RO-RS, HU-RS, BG-RS,RO-MD, RO-UA, HUSKROUA, etc.</a:t>
            </a:r>
          </a:p>
          <a:p>
            <a:endParaRPr lang="hu-HU" sz="2400" dirty="0">
              <a:solidFill>
                <a:srgbClr val="0070C0"/>
              </a:solidFill>
            </a:endParaRPr>
          </a:p>
          <a:p>
            <a:r>
              <a:rPr lang="hu-HU" sz="2400" dirty="0" err="1">
                <a:solidFill>
                  <a:srgbClr val="0070C0"/>
                </a:solidFill>
              </a:rPr>
              <a:t>Planning</a:t>
            </a:r>
            <a:r>
              <a:rPr lang="hu-HU" sz="2400" dirty="0">
                <a:solidFill>
                  <a:srgbClr val="0070C0"/>
                </a:solidFill>
              </a:rPr>
              <a:t> of 2021-2027 </a:t>
            </a:r>
            <a:r>
              <a:rPr lang="hu-HU" sz="2400" dirty="0" err="1">
                <a:solidFill>
                  <a:srgbClr val="0070C0"/>
                </a:solidFill>
              </a:rPr>
              <a:t>period</a:t>
            </a:r>
            <a:r>
              <a:rPr lang="hu-HU" sz="2400" dirty="0">
                <a:solidFill>
                  <a:srgbClr val="0070C0"/>
                </a:solidFill>
              </a:rPr>
              <a:t> is </a:t>
            </a:r>
            <a:r>
              <a:rPr lang="hu-HU" sz="2400" dirty="0" err="1">
                <a:solidFill>
                  <a:srgbClr val="0070C0"/>
                </a:solidFill>
              </a:rPr>
              <a:t>at</a:t>
            </a:r>
            <a:r>
              <a:rPr lang="hu-HU" sz="2400" dirty="0">
                <a:solidFill>
                  <a:srgbClr val="0070C0"/>
                </a:solidFill>
              </a:rPr>
              <a:t> </a:t>
            </a:r>
            <a:r>
              <a:rPr lang="hu-HU" sz="2400" dirty="0" err="1">
                <a:solidFill>
                  <a:srgbClr val="0070C0"/>
                </a:solidFill>
              </a:rPr>
              <a:t>various</a:t>
            </a:r>
            <a:r>
              <a:rPr lang="hu-HU" sz="2400" dirty="0">
                <a:solidFill>
                  <a:srgbClr val="0070C0"/>
                </a:solidFill>
              </a:rPr>
              <a:t> </a:t>
            </a:r>
            <a:r>
              <a:rPr lang="hu-HU" sz="2400" dirty="0" err="1">
                <a:solidFill>
                  <a:srgbClr val="0070C0"/>
                </a:solidFill>
              </a:rPr>
              <a:t>stages</a:t>
            </a:r>
            <a:r>
              <a:rPr lang="hu-HU" sz="2400" dirty="0">
                <a:solidFill>
                  <a:srgbClr val="0070C0"/>
                </a:solidFill>
              </a:rPr>
              <a:t> </a:t>
            </a:r>
            <a:r>
              <a:rPr lang="hu-HU" sz="2400" dirty="0" err="1">
                <a:solidFill>
                  <a:srgbClr val="0070C0"/>
                </a:solidFill>
              </a:rPr>
              <a:t>at</a:t>
            </a:r>
            <a:r>
              <a:rPr lang="hu-HU" sz="2400" dirty="0">
                <a:solidFill>
                  <a:srgbClr val="0070C0"/>
                </a:solidFill>
              </a:rPr>
              <a:t> </a:t>
            </a:r>
            <a:r>
              <a:rPr lang="hu-HU" sz="2400" dirty="0" err="1">
                <a:solidFill>
                  <a:srgbClr val="0070C0"/>
                </a:solidFill>
              </a:rPr>
              <a:t>different</a:t>
            </a:r>
            <a:r>
              <a:rPr lang="hu-HU" sz="2400" dirty="0">
                <a:solidFill>
                  <a:srgbClr val="0070C0"/>
                </a:solidFill>
              </a:rPr>
              <a:t> program </a:t>
            </a:r>
            <a:r>
              <a:rPr lang="hu-HU" sz="2400" dirty="0" err="1">
                <a:solidFill>
                  <a:srgbClr val="0070C0"/>
                </a:solidFill>
              </a:rPr>
              <a:t>levels</a:t>
            </a:r>
            <a:r>
              <a:rPr lang="hu-HU" sz="2400" dirty="0">
                <a:solidFill>
                  <a:srgbClr val="0070C0"/>
                </a:solidFill>
              </a:rPr>
              <a:t> (</a:t>
            </a:r>
            <a:r>
              <a:rPr lang="hu-HU" sz="2400" dirty="0" err="1">
                <a:solidFill>
                  <a:srgbClr val="0070C0"/>
                </a:solidFill>
              </a:rPr>
              <a:t>selection</a:t>
            </a:r>
            <a:r>
              <a:rPr lang="hu-HU" sz="2400" dirty="0">
                <a:solidFill>
                  <a:srgbClr val="0070C0"/>
                </a:solidFill>
              </a:rPr>
              <a:t> of </a:t>
            </a:r>
            <a:r>
              <a:rPr lang="hu-HU" sz="2400" dirty="0" err="1">
                <a:solidFill>
                  <a:srgbClr val="0070C0"/>
                </a:solidFill>
              </a:rPr>
              <a:t>thematic</a:t>
            </a:r>
            <a:r>
              <a:rPr lang="hu-HU" sz="2400" dirty="0">
                <a:solidFill>
                  <a:srgbClr val="0070C0"/>
                </a:solidFill>
              </a:rPr>
              <a:t> </a:t>
            </a:r>
            <a:r>
              <a:rPr lang="hu-HU" sz="2400" dirty="0" err="1">
                <a:solidFill>
                  <a:srgbClr val="0070C0"/>
                </a:solidFill>
              </a:rPr>
              <a:t>priorities</a:t>
            </a:r>
            <a:r>
              <a:rPr lang="hu-HU" sz="2400" dirty="0">
                <a:solidFill>
                  <a:srgbClr val="0070C0"/>
                </a:solidFill>
              </a:rPr>
              <a:t>, SEA </a:t>
            </a:r>
            <a:r>
              <a:rPr lang="hu-HU" sz="2400" dirty="0" err="1">
                <a:solidFill>
                  <a:srgbClr val="0070C0"/>
                </a:solidFill>
              </a:rPr>
              <a:t>process</a:t>
            </a:r>
            <a:r>
              <a:rPr lang="hu-HU" sz="2400" dirty="0">
                <a:solidFill>
                  <a:srgbClr val="0070C0"/>
                </a:solidFill>
              </a:rPr>
              <a:t>, </a:t>
            </a:r>
            <a:r>
              <a:rPr lang="hu-HU" sz="2400" dirty="0" err="1">
                <a:solidFill>
                  <a:srgbClr val="0070C0"/>
                </a:solidFill>
              </a:rPr>
              <a:t>elaboration</a:t>
            </a:r>
            <a:r>
              <a:rPr lang="hu-HU" sz="2400" dirty="0">
                <a:solidFill>
                  <a:srgbClr val="0070C0"/>
                </a:solidFill>
              </a:rPr>
              <a:t> of program </a:t>
            </a:r>
            <a:r>
              <a:rPr lang="hu-HU" sz="2400" dirty="0" err="1">
                <a:solidFill>
                  <a:srgbClr val="0070C0"/>
                </a:solidFill>
              </a:rPr>
              <a:t>documents</a:t>
            </a:r>
            <a:r>
              <a:rPr lang="hu-HU" sz="2400" dirty="0">
                <a:solidFill>
                  <a:srgbClr val="0070C0"/>
                </a:solidFill>
              </a:rPr>
              <a:t>, etc.) </a:t>
            </a:r>
          </a:p>
        </p:txBody>
      </p:sp>
      <p:sp>
        <p:nvSpPr>
          <p:cNvPr id="8" name="Téglalap 7"/>
          <p:cNvSpPr/>
          <p:nvPr/>
        </p:nvSpPr>
        <p:spPr>
          <a:xfrm>
            <a:off x="1912537" y="2513970"/>
            <a:ext cx="8145548" cy="369332"/>
          </a:xfrm>
          <a:prstGeom prst="rect">
            <a:avLst/>
          </a:prstGeom>
        </p:spPr>
        <p:txBody>
          <a:bodyPr wrap="square">
            <a:spAutoFit/>
          </a:bodyPr>
          <a:lstStyle/>
          <a:p>
            <a:r>
              <a:rPr lang="hu-HU" dirty="0">
                <a:hlinkClick r:id="rId6"/>
              </a:rPr>
              <a:t>https://interreg.eu/strand-of-cooperation/interreg-a-cross-border-cooperation/</a:t>
            </a:r>
            <a:endParaRPr lang="hu-HU" dirty="0"/>
          </a:p>
        </p:txBody>
      </p:sp>
      <p:sp>
        <p:nvSpPr>
          <p:cNvPr id="10" name="Szövegdoboz 9"/>
          <p:cNvSpPr txBox="1"/>
          <p:nvPr/>
        </p:nvSpPr>
        <p:spPr>
          <a:xfrm>
            <a:off x="5094513" y="2041362"/>
            <a:ext cx="1749197" cy="461665"/>
          </a:xfrm>
          <a:prstGeom prst="rect">
            <a:avLst/>
          </a:prstGeom>
          <a:noFill/>
        </p:spPr>
        <p:txBody>
          <a:bodyPr wrap="none" rtlCol="0">
            <a:spAutoFit/>
          </a:bodyPr>
          <a:lstStyle/>
          <a:p>
            <a:r>
              <a:rPr lang="hu-HU" sz="2400" dirty="0">
                <a:solidFill>
                  <a:srgbClr val="0070C0"/>
                </a:solidFill>
              </a:rPr>
              <a:t>60 </a:t>
            </a:r>
            <a:r>
              <a:rPr lang="hu-HU" sz="2400" dirty="0" err="1">
                <a:solidFill>
                  <a:srgbClr val="0070C0"/>
                </a:solidFill>
              </a:rPr>
              <a:t>programs</a:t>
            </a:r>
            <a:endParaRPr lang="hu-HU" sz="2400" dirty="0">
              <a:solidFill>
                <a:srgbClr val="0070C0"/>
              </a:solidFill>
            </a:endParaRPr>
          </a:p>
        </p:txBody>
      </p:sp>
      <p:sp>
        <p:nvSpPr>
          <p:cNvPr id="6" name="Szövegdoboz 5"/>
          <p:cNvSpPr txBox="1"/>
          <p:nvPr/>
        </p:nvSpPr>
        <p:spPr>
          <a:xfrm>
            <a:off x="3992880" y="5495074"/>
            <a:ext cx="4666790" cy="461665"/>
          </a:xfrm>
          <a:prstGeom prst="rect">
            <a:avLst/>
          </a:prstGeom>
          <a:noFill/>
        </p:spPr>
        <p:txBody>
          <a:bodyPr wrap="none" rtlCol="0">
            <a:spAutoFit/>
          </a:bodyPr>
          <a:lstStyle/>
          <a:p>
            <a:r>
              <a:rPr lang="hu-HU" sz="2400" dirty="0" err="1">
                <a:solidFill>
                  <a:srgbClr val="0070C0"/>
                </a:solidFill>
              </a:rPr>
              <a:t>First</a:t>
            </a:r>
            <a:r>
              <a:rPr lang="hu-HU" sz="2400" dirty="0">
                <a:solidFill>
                  <a:srgbClr val="0070C0"/>
                </a:solidFill>
              </a:rPr>
              <a:t> </a:t>
            </a:r>
            <a:r>
              <a:rPr lang="hu-HU" sz="2400" dirty="0" err="1">
                <a:solidFill>
                  <a:srgbClr val="0070C0"/>
                </a:solidFill>
              </a:rPr>
              <a:t>calls</a:t>
            </a:r>
            <a:r>
              <a:rPr lang="hu-HU" sz="2400" dirty="0">
                <a:solidFill>
                  <a:srgbClr val="0070C0"/>
                </a:solidFill>
              </a:rPr>
              <a:t> </a:t>
            </a:r>
            <a:r>
              <a:rPr lang="hu-HU" sz="2400" dirty="0" err="1">
                <a:solidFill>
                  <a:srgbClr val="0070C0"/>
                </a:solidFill>
              </a:rPr>
              <a:t>to</a:t>
            </a:r>
            <a:r>
              <a:rPr lang="hu-HU" sz="2400" dirty="0">
                <a:solidFill>
                  <a:srgbClr val="0070C0"/>
                </a:solidFill>
              </a:rPr>
              <a:t> </a:t>
            </a:r>
            <a:r>
              <a:rPr lang="hu-HU" sz="2400" dirty="0" err="1">
                <a:solidFill>
                  <a:srgbClr val="0070C0"/>
                </a:solidFill>
              </a:rPr>
              <a:t>expected</a:t>
            </a:r>
            <a:r>
              <a:rPr lang="hu-HU" sz="2400" dirty="0">
                <a:solidFill>
                  <a:srgbClr val="0070C0"/>
                </a:solidFill>
              </a:rPr>
              <a:t> ~ Q3-Q4 2022</a:t>
            </a:r>
          </a:p>
        </p:txBody>
      </p:sp>
    </p:spTree>
    <p:extLst>
      <p:ext uri="{BB962C8B-B14F-4D97-AF65-F5344CB8AC3E}">
        <p14:creationId xmlns:p14="http://schemas.microsoft.com/office/powerpoint/2010/main" val="1745011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396" y="236224"/>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sp>
        <p:nvSpPr>
          <p:cNvPr id="2" name="Téglalap 1"/>
          <p:cNvSpPr/>
          <p:nvPr/>
        </p:nvSpPr>
        <p:spPr>
          <a:xfrm>
            <a:off x="577151" y="1513141"/>
            <a:ext cx="6345455" cy="1077218"/>
          </a:xfrm>
          <a:prstGeom prst="rect">
            <a:avLst/>
          </a:prstGeom>
        </p:spPr>
        <p:txBody>
          <a:bodyPr wrap="none">
            <a:spAutoFit/>
          </a:bodyPr>
          <a:lstStyle/>
          <a:p>
            <a:pPr algn="ctr"/>
            <a:r>
              <a:rPr lang="hu-HU" sz="3200" dirty="0" err="1">
                <a:solidFill>
                  <a:schemeClr val="accent1">
                    <a:lumMod val="50000"/>
                  </a:schemeClr>
                </a:solidFill>
              </a:rPr>
              <a:t>Interreg</a:t>
            </a:r>
            <a:r>
              <a:rPr lang="hu-HU" sz="3200" dirty="0">
                <a:solidFill>
                  <a:schemeClr val="accent1">
                    <a:lumMod val="50000"/>
                  </a:schemeClr>
                </a:solidFill>
              </a:rPr>
              <a:t> B – </a:t>
            </a:r>
            <a:r>
              <a:rPr lang="hu-HU" sz="3200" dirty="0" err="1">
                <a:solidFill>
                  <a:schemeClr val="accent1">
                    <a:lumMod val="50000"/>
                  </a:schemeClr>
                </a:solidFill>
              </a:rPr>
              <a:t>Transnational</a:t>
            </a:r>
            <a:r>
              <a:rPr lang="hu-HU" sz="3200" dirty="0">
                <a:solidFill>
                  <a:schemeClr val="accent1">
                    <a:lumMod val="50000"/>
                  </a:schemeClr>
                </a:solidFill>
              </a:rPr>
              <a:t> </a:t>
            </a:r>
            <a:r>
              <a:rPr lang="hu-HU" sz="3200" dirty="0" err="1">
                <a:solidFill>
                  <a:schemeClr val="accent1">
                    <a:lumMod val="50000"/>
                  </a:schemeClr>
                </a:solidFill>
              </a:rPr>
              <a:t>Programs</a:t>
            </a:r>
            <a:r>
              <a:rPr lang="hu-HU" sz="3200" dirty="0">
                <a:solidFill>
                  <a:schemeClr val="accent1">
                    <a:lumMod val="50000"/>
                  </a:schemeClr>
                </a:solidFill>
              </a:rPr>
              <a:t> </a:t>
            </a:r>
          </a:p>
          <a:p>
            <a:pPr algn="ctr"/>
            <a:r>
              <a:rPr lang="hu-HU" sz="3200" dirty="0" err="1">
                <a:solidFill>
                  <a:schemeClr val="accent1">
                    <a:lumMod val="50000"/>
                  </a:schemeClr>
                </a:solidFill>
              </a:rPr>
              <a:t>Danube</a:t>
            </a:r>
            <a:r>
              <a:rPr lang="hu-HU" sz="3200" dirty="0">
                <a:solidFill>
                  <a:schemeClr val="accent1">
                    <a:lumMod val="50000"/>
                  </a:schemeClr>
                </a:solidFill>
              </a:rPr>
              <a:t> </a:t>
            </a:r>
            <a:r>
              <a:rPr lang="hu-HU" sz="3200" dirty="0" err="1">
                <a:solidFill>
                  <a:schemeClr val="accent1">
                    <a:lumMod val="50000"/>
                  </a:schemeClr>
                </a:solidFill>
              </a:rPr>
              <a:t>Transnational</a:t>
            </a:r>
            <a:r>
              <a:rPr lang="hu-HU" sz="3200" dirty="0">
                <a:solidFill>
                  <a:schemeClr val="accent1">
                    <a:lumMod val="50000"/>
                  </a:schemeClr>
                </a:solidFill>
              </a:rPr>
              <a:t> Program (DTP)</a:t>
            </a:r>
          </a:p>
        </p:txBody>
      </p:sp>
      <p:sp>
        <p:nvSpPr>
          <p:cNvPr id="3" name="Téglalap 2"/>
          <p:cNvSpPr/>
          <p:nvPr/>
        </p:nvSpPr>
        <p:spPr>
          <a:xfrm>
            <a:off x="463296" y="3102784"/>
            <a:ext cx="11270232" cy="2215991"/>
          </a:xfrm>
          <a:prstGeom prst="rect">
            <a:avLst/>
          </a:prstGeom>
        </p:spPr>
        <p:txBody>
          <a:bodyPr wrap="square">
            <a:spAutoFit/>
          </a:bodyPr>
          <a:lstStyle/>
          <a:p>
            <a:r>
              <a:rPr lang="en-GB" sz="2400" dirty="0">
                <a:solidFill>
                  <a:srgbClr val="0070C0"/>
                </a:solidFill>
              </a:rPr>
              <a:t>The programme main </a:t>
            </a:r>
            <a:r>
              <a:rPr lang="hu-HU" sz="2400" dirty="0">
                <a:solidFill>
                  <a:srgbClr val="0070C0"/>
                </a:solidFill>
              </a:rPr>
              <a:t>(</a:t>
            </a:r>
            <a:r>
              <a:rPr lang="hu-HU" sz="2400" dirty="0" err="1">
                <a:solidFill>
                  <a:srgbClr val="0070C0"/>
                </a:solidFill>
              </a:rPr>
              <a:t>energy</a:t>
            </a:r>
            <a:r>
              <a:rPr lang="hu-HU" sz="2400" dirty="0">
                <a:solidFill>
                  <a:srgbClr val="0070C0"/>
                </a:solidFill>
              </a:rPr>
              <a:t> </a:t>
            </a:r>
            <a:r>
              <a:rPr lang="hu-HU" sz="2400" dirty="0" err="1">
                <a:solidFill>
                  <a:srgbClr val="0070C0"/>
                </a:solidFill>
              </a:rPr>
              <a:t>related</a:t>
            </a:r>
            <a:r>
              <a:rPr lang="hu-HU" sz="2400" dirty="0">
                <a:solidFill>
                  <a:srgbClr val="0070C0"/>
                </a:solidFill>
              </a:rPr>
              <a:t>) </a:t>
            </a:r>
            <a:r>
              <a:rPr lang="en-GB" sz="2400" dirty="0">
                <a:solidFill>
                  <a:srgbClr val="0070C0"/>
                </a:solidFill>
              </a:rPr>
              <a:t>goal is to contribute to the reduction of region’s dependency on imported fossil fuels by facilitating a better integration of renewable energy sources and consequently greening the energy and transport sectors. </a:t>
            </a:r>
          </a:p>
          <a:p>
            <a:r>
              <a:rPr lang="hu-HU" sz="2400" b="1" dirty="0">
                <a:solidFill>
                  <a:srgbClr val="0070C0"/>
                </a:solidFill>
              </a:rPr>
              <a:t>PO: </a:t>
            </a:r>
            <a:r>
              <a:rPr lang="hu-HU" sz="2400" b="1" dirty="0" err="1">
                <a:solidFill>
                  <a:srgbClr val="0070C0"/>
                </a:solidFill>
              </a:rPr>
              <a:t>Greener</a:t>
            </a:r>
            <a:r>
              <a:rPr lang="hu-HU" sz="2400" b="1" dirty="0">
                <a:solidFill>
                  <a:srgbClr val="0070C0"/>
                </a:solidFill>
              </a:rPr>
              <a:t> Europe</a:t>
            </a:r>
          </a:p>
          <a:p>
            <a:r>
              <a:rPr lang="hu-HU" sz="2400" b="1" dirty="0">
                <a:solidFill>
                  <a:srgbClr val="0070C0"/>
                </a:solidFill>
              </a:rPr>
              <a:t>SO 2.2</a:t>
            </a:r>
            <a:r>
              <a:rPr lang="en-GB" sz="2400" b="1" dirty="0">
                <a:solidFill>
                  <a:srgbClr val="0070C0"/>
                </a:solidFill>
              </a:rPr>
              <a:t>: Increasing the share of renewable energy in the Danube region </a:t>
            </a:r>
          </a:p>
          <a:p>
            <a:r>
              <a:rPr lang="en-GB" dirty="0"/>
              <a:t>	</a:t>
            </a:r>
          </a:p>
        </p:txBody>
      </p:sp>
      <p:sp>
        <p:nvSpPr>
          <p:cNvPr id="6" name="Téglalap 5"/>
          <p:cNvSpPr/>
          <p:nvPr/>
        </p:nvSpPr>
        <p:spPr>
          <a:xfrm>
            <a:off x="463296" y="5029584"/>
            <a:ext cx="11160504" cy="1200329"/>
          </a:xfrm>
          <a:prstGeom prst="rect">
            <a:avLst/>
          </a:prstGeom>
        </p:spPr>
        <p:txBody>
          <a:bodyPr wrap="square">
            <a:spAutoFit/>
          </a:bodyPr>
          <a:lstStyle/>
          <a:p>
            <a:r>
              <a:rPr lang="hu-HU" sz="2400" dirty="0">
                <a:solidFill>
                  <a:srgbClr val="0070C0"/>
                </a:solidFill>
              </a:rPr>
              <a:t>T</a:t>
            </a:r>
            <a:r>
              <a:rPr lang="en-GB" sz="2400" dirty="0">
                <a:solidFill>
                  <a:srgbClr val="0070C0"/>
                </a:solidFill>
              </a:rPr>
              <a:t>he embedding of other funding sources is crucial, and the proposed role of DTP 2021-2027 is to serve </a:t>
            </a:r>
            <a:r>
              <a:rPr lang="en-GB" sz="2400" b="1" dirty="0">
                <a:solidFill>
                  <a:srgbClr val="0070C0"/>
                </a:solidFill>
              </a:rPr>
              <a:t>as a catalyst for ideas with a transnational added-value</a:t>
            </a:r>
            <a:r>
              <a:rPr lang="hu-HU" sz="2400" b="1" dirty="0">
                <a:solidFill>
                  <a:srgbClr val="0070C0"/>
                </a:solidFill>
              </a:rPr>
              <a:t>, an </a:t>
            </a:r>
            <a:r>
              <a:rPr lang="hu-HU" sz="2400" b="1" dirty="0" err="1">
                <a:solidFill>
                  <a:srgbClr val="0070C0"/>
                </a:solidFill>
              </a:rPr>
              <a:t>enabler</a:t>
            </a:r>
            <a:r>
              <a:rPr lang="hu-HU" sz="2400" b="1" dirty="0">
                <a:solidFill>
                  <a:srgbClr val="0070C0"/>
                </a:solidFill>
              </a:rPr>
              <a:t> and a policy driver </a:t>
            </a:r>
            <a:r>
              <a:rPr lang="hu-HU" sz="2400" dirty="0">
                <a:solidFill>
                  <a:srgbClr val="0070C0"/>
                </a:solidFill>
              </a:rPr>
              <a:t>(</a:t>
            </a:r>
            <a:r>
              <a:rPr lang="hu-HU" sz="2400" dirty="0" err="1">
                <a:solidFill>
                  <a:srgbClr val="0070C0"/>
                </a:solidFill>
              </a:rPr>
              <a:t>c.f</a:t>
            </a:r>
            <a:r>
              <a:rPr lang="hu-HU" sz="2400" dirty="0">
                <a:solidFill>
                  <a:srgbClr val="0070C0"/>
                </a:solidFill>
              </a:rPr>
              <a:t>.</a:t>
            </a:r>
            <a:r>
              <a:rPr lang="en-GB" sz="2400" dirty="0">
                <a:solidFill>
                  <a:srgbClr val="0070C0"/>
                </a:solidFill>
              </a:rPr>
              <a:t> </a:t>
            </a:r>
            <a:r>
              <a:rPr lang="hu-HU" sz="2400" dirty="0" err="1">
                <a:solidFill>
                  <a:srgbClr val="0070C0"/>
                </a:solidFill>
              </a:rPr>
              <a:t>large</a:t>
            </a:r>
            <a:r>
              <a:rPr lang="hu-HU" sz="2400" dirty="0">
                <a:solidFill>
                  <a:srgbClr val="0070C0"/>
                </a:solidFill>
              </a:rPr>
              <a:t> </a:t>
            </a:r>
            <a:r>
              <a:rPr lang="hu-HU" sz="2400" dirty="0" err="1">
                <a:solidFill>
                  <a:srgbClr val="0070C0"/>
                </a:solidFill>
              </a:rPr>
              <a:t>investment</a:t>
            </a:r>
            <a:r>
              <a:rPr lang="hu-HU" sz="2400" dirty="0">
                <a:solidFill>
                  <a:srgbClr val="0070C0"/>
                </a:solidFill>
              </a:rPr>
              <a:t> </a:t>
            </a:r>
            <a:r>
              <a:rPr lang="hu-HU" sz="2400" dirty="0" err="1">
                <a:solidFill>
                  <a:srgbClr val="0070C0"/>
                </a:solidFill>
              </a:rPr>
              <a:t>in</a:t>
            </a:r>
            <a:r>
              <a:rPr lang="hu-HU" sz="2400" dirty="0">
                <a:solidFill>
                  <a:srgbClr val="0070C0"/>
                </a:solidFill>
              </a:rPr>
              <a:t> </a:t>
            </a:r>
            <a:r>
              <a:rPr lang="hu-HU" sz="2400" dirty="0" err="1">
                <a:solidFill>
                  <a:srgbClr val="0070C0"/>
                </a:solidFill>
              </a:rPr>
              <a:t>energy</a:t>
            </a:r>
            <a:r>
              <a:rPr lang="hu-HU" sz="2400" dirty="0">
                <a:solidFill>
                  <a:srgbClr val="0070C0"/>
                </a:solidFill>
              </a:rPr>
              <a:t> </a:t>
            </a:r>
            <a:r>
              <a:rPr lang="hu-HU" sz="2400" dirty="0" err="1">
                <a:solidFill>
                  <a:srgbClr val="0070C0"/>
                </a:solidFill>
              </a:rPr>
              <a:t>projects</a:t>
            </a:r>
            <a:r>
              <a:rPr lang="hu-HU" sz="2400" dirty="0">
                <a:solidFill>
                  <a:srgbClr val="0070C0"/>
                </a:solidFill>
              </a:rPr>
              <a:t>)</a:t>
            </a:r>
            <a:endParaRPr lang="en-GB" sz="2400" dirty="0">
              <a:solidFill>
                <a:srgbClr val="0070C0"/>
              </a:solidFill>
            </a:endParaRPr>
          </a:p>
        </p:txBody>
      </p:sp>
      <p:pic>
        <p:nvPicPr>
          <p:cNvPr id="307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58777" y="236222"/>
            <a:ext cx="3921337" cy="2705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églalap 8"/>
          <p:cNvSpPr/>
          <p:nvPr/>
        </p:nvSpPr>
        <p:spPr>
          <a:xfrm>
            <a:off x="463296" y="2590359"/>
            <a:ext cx="7478650" cy="369332"/>
          </a:xfrm>
          <a:prstGeom prst="rect">
            <a:avLst/>
          </a:prstGeom>
        </p:spPr>
        <p:txBody>
          <a:bodyPr wrap="none">
            <a:spAutoFit/>
          </a:bodyPr>
          <a:lstStyle/>
          <a:p>
            <a:r>
              <a:rPr lang="hu-HU" b="1" dirty="0">
                <a:solidFill>
                  <a:srgbClr val="0070C0"/>
                </a:solidFill>
                <a:hlinkClick r:id="rId5"/>
              </a:rPr>
              <a:t>http://www.interreg-danube.eu/about-dtp/programming-period-2021-2027</a:t>
            </a:r>
            <a:endParaRPr lang="hu-HU" b="1" dirty="0">
              <a:solidFill>
                <a:srgbClr val="0070C0"/>
              </a:solidFill>
            </a:endParaRPr>
          </a:p>
        </p:txBody>
      </p:sp>
      <p:sp>
        <p:nvSpPr>
          <p:cNvPr id="8" name="Szövegdoboz 7"/>
          <p:cNvSpPr txBox="1"/>
          <p:nvPr/>
        </p:nvSpPr>
        <p:spPr>
          <a:xfrm>
            <a:off x="463296" y="6376261"/>
            <a:ext cx="6563848" cy="461665"/>
          </a:xfrm>
          <a:prstGeom prst="rect">
            <a:avLst/>
          </a:prstGeom>
          <a:noFill/>
        </p:spPr>
        <p:txBody>
          <a:bodyPr wrap="none" rtlCol="0">
            <a:spAutoFit/>
          </a:bodyPr>
          <a:lstStyle/>
          <a:p>
            <a:r>
              <a:rPr lang="hu-HU" sz="2400" b="1" dirty="0" err="1">
                <a:solidFill>
                  <a:srgbClr val="0070C0"/>
                </a:solidFill>
              </a:rPr>
              <a:t>First</a:t>
            </a:r>
            <a:r>
              <a:rPr lang="hu-HU" sz="2400" b="1" dirty="0">
                <a:solidFill>
                  <a:srgbClr val="0070C0"/>
                </a:solidFill>
              </a:rPr>
              <a:t> </a:t>
            </a:r>
            <a:r>
              <a:rPr lang="hu-HU" sz="2400" b="1" dirty="0" err="1">
                <a:solidFill>
                  <a:srgbClr val="0070C0"/>
                </a:solidFill>
              </a:rPr>
              <a:t>calls</a:t>
            </a:r>
            <a:r>
              <a:rPr lang="hu-HU" sz="2400" b="1" dirty="0">
                <a:solidFill>
                  <a:srgbClr val="0070C0"/>
                </a:solidFill>
              </a:rPr>
              <a:t> </a:t>
            </a:r>
            <a:r>
              <a:rPr lang="hu-HU" sz="2400" b="1" dirty="0" err="1">
                <a:solidFill>
                  <a:srgbClr val="0070C0"/>
                </a:solidFill>
              </a:rPr>
              <a:t>expected</a:t>
            </a:r>
            <a:r>
              <a:rPr lang="hu-HU" sz="2400" b="1" dirty="0">
                <a:solidFill>
                  <a:srgbClr val="0070C0"/>
                </a:solidFill>
              </a:rPr>
              <a:t> </a:t>
            </a:r>
            <a:r>
              <a:rPr lang="hu-HU" sz="2400" b="1" dirty="0" err="1">
                <a:solidFill>
                  <a:srgbClr val="0070C0"/>
                </a:solidFill>
              </a:rPr>
              <a:t>in</a:t>
            </a:r>
            <a:r>
              <a:rPr lang="hu-HU" sz="2400" b="1" dirty="0">
                <a:solidFill>
                  <a:srgbClr val="0070C0"/>
                </a:solidFill>
              </a:rPr>
              <a:t> Q1 2022 ( 2 </a:t>
            </a:r>
            <a:r>
              <a:rPr lang="hu-HU" sz="2400" b="1" dirty="0" err="1">
                <a:solidFill>
                  <a:srgbClr val="0070C0"/>
                </a:solidFill>
              </a:rPr>
              <a:t>stage</a:t>
            </a:r>
            <a:r>
              <a:rPr lang="hu-HU" sz="2400" b="1" dirty="0">
                <a:solidFill>
                  <a:srgbClr val="0070C0"/>
                </a:solidFill>
              </a:rPr>
              <a:t> </a:t>
            </a:r>
            <a:r>
              <a:rPr lang="hu-HU" sz="2400" b="1" dirty="0" err="1">
                <a:solidFill>
                  <a:srgbClr val="0070C0"/>
                </a:solidFill>
              </a:rPr>
              <a:t>proposals</a:t>
            </a:r>
            <a:r>
              <a:rPr lang="hu-HU" sz="2400" b="1" dirty="0">
                <a:solidFill>
                  <a:srgbClr val="0070C0"/>
                </a:solidFill>
              </a:rPr>
              <a:t>)</a:t>
            </a:r>
          </a:p>
        </p:txBody>
      </p:sp>
    </p:spTree>
    <p:extLst>
      <p:ext uri="{BB962C8B-B14F-4D97-AF65-F5344CB8AC3E}">
        <p14:creationId xmlns:p14="http://schemas.microsoft.com/office/powerpoint/2010/main" val="11612872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a:extLst>
              <a:ext uri="{FF2B5EF4-FFF2-40B4-BE49-F238E27FC236}">
                <a16:creationId xmlns:a16="http://schemas.microsoft.com/office/drawing/2014/main" id="{DDD0D6B0-1136-458A-B33E-59ACC6CDAD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891" y="236223"/>
            <a:ext cx="3184483" cy="1103630"/>
          </a:xfrm>
          <a:prstGeom prst="rect">
            <a:avLst/>
          </a:prstGeom>
        </p:spPr>
      </p:pic>
      <p:pic>
        <p:nvPicPr>
          <p:cNvPr id="7" name="Obrázek 6">
            <a:extLst>
              <a:ext uri="{FF2B5EF4-FFF2-40B4-BE49-F238E27FC236}">
                <a16:creationId xmlns:a16="http://schemas.microsoft.com/office/drawing/2014/main" id="{13E4BB81-1989-4DC4-9169-A221D21E13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8717" y="204557"/>
            <a:ext cx="3189675" cy="1308584"/>
          </a:xfrm>
          <a:prstGeom prst="rect">
            <a:avLst/>
          </a:prstGeom>
        </p:spPr>
      </p:pic>
      <p:sp>
        <p:nvSpPr>
          <p:cNvPr id="4" name="TextovéPole 3">
            <a:extLst>
              <a:ext uri="{FF2B5EF4-FFF2-40B4-BE49-F238E27FC236}">
                <a16:creationId xmlns:a16="http://schemas.microsoft.com/office/drawing/2014/main" id="{936FA1C6-03B1-4754-8EA5-DD6D6944AFA8}"/>
              </a:ext>
            </a:extLst>
          </p:cNvPr>
          <p:cNvSpPr txBox="1"/>
          <p:nvPr/>
        </p:nvSpPr>
        <p:spPr>
          <a:xfrm>
            <a:off x="4600557" y="572595"/>
            <a:ext cx="3605599" cy="430887"/>
          </a:xfrm>
          <a:prstGeom prst="rect">
            <a:avLst/>
          </a:prstGeom>
          <a:noFill/>
        </p:spPr>
        <p:txBody>
          <a:bodyPr wrap="square" rtlCol="0">
            <a:spAutoFit/>
          </a:bodyPr>
          <a:lstStyle/>
          <a:p>
            <a:r>
              <a:rPr lang="en-GB" sz="1100" b="1" dirty="0">
                <a:solidFill>
                  <a:srgbClr val="00B0F0"/>
                </a:solidFill>
              </a:rPr>
              <a:t>Priority Area 2- EU Strategy for the Danube Region</a:t>
            </a:r>
          </a:p>
          <a:p>
            <a:r>
              <a:rPr lang="en-GB" sz="1100" b="1" dirty="0">
                <a:solidFill>
                  <a:srgbClr val="00B0F0"/>
                </a:solidFill>
              </a:rPr>
              <a:t>                             Sustainable Energy</a:t>
            </a:r>
          </a:p>
        </p:txBody>
      </p:sp>
      <p:sp>
        <p:nvSpPr>
          <p:cNvPr id="3" name="Téglalap 2"/>
          <p:cNvSpPr/>
          <p:nvPr/>
        </p:nvSpPr>
        <p:spPr>
          <a:xfrm>
            <a:off x="408432" y="1997839"/>
            <a:ext cx="11503152" cy="5170646"/>
          </a:xfrm>
          <a:prstGeom prst="rect">
            <a:avLst/>
          </a:prstGeom>
        </p:spPr>
        <p:txBody>
          <a:bodyPr wrap="square">
            <a:spAutoFit/>
          </a:bodyPr>
          <a:lstStyle/>
          <a:p>
            <a:pPr marL="342900" indent="-342900">
              <a:buFont typeface="Wingdings" panose="05000000000000000000" pitchFamily="2" charset="2"/>
              <a:buChar char="ü"/>
            </a:pPr>
            <a:r>
              <a:rPr lang="en-GB" sz="2400" dirty="0">
                <a:solidFill>
                  <a:srgbClr val="0070C0"/>
                </a:solidFill>
              </a:rPr>
              <a:t>Development of </a:t>
            </a:r>
            <a:r>
              <a:rPr lang="en-GB" sz="2400" b="1" dirty="0">
                <a:solidFill>
                  <a:srgbClr val="0070C0"/>
                </a:solidFill>
              </a:rPr>
              <a:t>strategies and policies </a:t>
            </a:r>
            <a:r>
              <a:rPr lang="en-GB" sz="2400" dirty="0">
                <a:solidFill>
                  <a:srgbClr val="0070C0"/>
                </a:solidFill>
              </a:rPr>
              <a:t>aimed at low-carbon energy production</a:t>
            </a:r>
          </a:p>
          <a:p>
            <a:pPr marL="342900" indent="-342900">
              <a:buFont typeface="Wingdings" panose="05000000000000000000" pitchFamily="2" charset="2"/>
              <a:buChar char="ü"/>
            </a:pPr>
            <a:r>
              <a:rPr lang="en-GB" sz="2400" dirty="0">
                <a:solidFill>
                  <a:srgbClr val="0070C0"/>
                </a:solidFill>
              </a:rPr>
              <a:t>Harmonised actions as regards to heating and cooling systems</a:t>
            </a:r>
          </a:p>
          <a:p>
            <a:pPr marL="342900" indent="-342900">
              <a:buFont typeface="Wingdings" panose="05000000000000000000" pitchFamily="2" charset="2"/>
              <a:buChar char="ü"/>
            </a:pPr>
            <a:r>
              <a:rPr lang="en-GB" sz="2400" dirty="0">
                <a:solidFill>
                  <a:srgbClr val="0070C0"/>
                </a:solidFill>
              </a:rPr>
              <a:t>Actions aimed at reducing GHG emissions in the transport sector</a:t>
            </a:r>
          </a:p>
          <a:p>
            <a:pPr marL="342900" indent="-342900">
              <a:buFont typeface="Wingdings" panose="05000000000000000000" pitchFamily="2" charset="2"/>
              <a:buChar char="ü"/>
            </a:pPr>
            <a:r>
              <a:rPr lang="en-GB" sz="2400" b="1" dirty="0">
                <a:solidFill>
                  <a:srgbClr val="0070C0"/>
                </a:solidFill>
              </a:rPr>
              <a:t>Joint planning of infrastructure </a:t>
            </a:r>
            <a:r>
              <a:rPr lang="en-GB" sz="2400" dirty="0">
                <a:solidFill>
                  <a:srgbClr val="0070C0"/>
                </a:solidFill>
              </a:rPr>
              <a:t>for the utilisation of renewable energy sources </a:t>
            </a:r>
          </a:p>
          <a:p>
            <a:pPr marL="342900" indent="-342900">
              <a:buFont typeface="Wingdings" panose="05000000000000000000" pitchFamily="2" charset="2"/>
              <a:buChar char="ü"/>
            </a:pPr>
            <a:r>
              <a:rPr lang="en-GB" sz="2400" b="1" dirty="0">
                <a:solidFill>
                  <a:srgbClr val="0070C0"/>
                </a:solidFill>
              </a:rPr>
              <a:t>Development of incentive policies </a:t>
            </a:r>
            <a:r>
              <a:rPr lang="en-GB" sz="2400" dirty="0">
                <a:solidFill>
                  <a:srgbClr val="0070C0"/>
                </a:solidFill>
              </a:rPr>
              <a:t>to encourage the renewable energy production based on available resources</a:t>
            </a:r>
            <a:endParaRPr lang="hu-HU" sz="2400" dirty="0">
              <a:solidFill>
                <a:srgbClr val="0070C0"/>
              </a:solidFill>
            </a:endParaRPr>
          </a:p>
          <a:p>
            <a:pPr marL="342900" indent="-342900">
              <a:buFont typeface="Wingdings" panose="05000000000000000000" pitchFamily="2" charset="2"/>
              <a:buChar char="ü"/>
            </a:pPr>
            <a:r>
              <a:rPr lang="en-GB" sz="2400" dirty="0">
                <a:solidFill>
                  <a:srgbClr val="0070C0"/>
                </a:solidFill>
              </a:rPr>
              <a:t>Development of common orientations, frameworks and strategies</a:t>
            </a:r>
            <a:r>
              <a:rPr lang="hu-HU" sz="2400" dirty="0">
                <a:solidFill>
                  <a:srgbClr val="0070C0"/>
                </a:solidFill>
              </a:rPr>
              <a:t> </a:t>
            </a:r>
            <a:r>
              <a:rPr lang="en-GB" sz="2400" dirty="0">
                <a:solidFill>
                  <a:srgbClr val="0070C0"/>
                </a:solidFill>
              </a:rPr>
              <a:t>in fields of transnational relevance</a:t>
            </a:r>
          </a:p>
          <a:p>
            <a:pPr marL="342900" indent="-342900">
              <a:buFont typeface="Wingdings" panose="05000000000000000000" pitchFamily="2" charset="2"/>
              <a:buChar char="ü"/>
            </a:pPr>
            <a:r>
              <a:rPr lang="hu-HU" sz="2400" b="1" dirty="0" err="1">
                <a:solidFill>
                  <a:srgbClr val="0070C0"/>
                </a:solidFill>
              </a:rPr>
              <a:t>Preparation</a:t>
            </a:r>
            <a:r>
              <a:rPr lang="hu-HU" sz="2400" dirty="0">
                <a:solidFill>
                  <a:srgbClr val="0070C0"/>
                </a:solidFill>
              </a:rPr>
              <a:t> of </a:t>
            </a:r>
            <a:r>
              <a:rPr lang="hu-HU" sz="2400" dirty="0" err="1">
                <a:solidFill>
                  <a:srgbClr val="0070C0"/>
                </a:solidFill>
              </a:rPr>
              <a:t>transnational</a:t>
            </a:r>
            <a:r>
              <a:rPr lang="hu-HU" sz="2400" dirty="0">
                <a:solidFill>
                  <a:srgbClr val="0070C0"/>
                </a:solidFill>
              </a:rPr>
              <a:t> </a:t>
            </a:r>
            <a:r>
              <a:rPr lang="hu-HU" sz="2400" dirty="0" err="1">
                <a:solidFill>
                  <a:srgbClr val="0070C0"/>
                </a:solidFill>
              </a:rPr>
              <a:t>investments</a:t>
            </a:r>
            <a:endParaRPr lang="hu-HU" sz="2400" dirty="0">
              <a:solidFill>
                <a:srgbClr val="0070C0"/>
              </a:solidFill>
            </a:endParaRPr>
          </a:p>
          <a:p>
            <a:pPr marL="342900" indent="-342900">
              <a:buFont typeface="Wingdings" panose="05000000000000000000" pitchFamily="2" charset="2"/>
              <a:buChar char="ü"/>
            </a:pPr>
            <a:r>
              <a:rPr lang="en-GB" sz="2400" b="1" dirty="0">
                <a:solidFill>
                  <a:srgbClr val="0070C0"/>
                </a:solidFill>
              </a:rPr>
              <a:t>Pilot activities </a:t>
            </a:r>
            <a:r>
              <a:rPr lang="en-GB" sz="2400" dirty="0">
                <a:solidFill>
                  <a:srgbClr val="0070C0"/>
                </a:solidFill>
              </a:rPr>
              <a:t>including small-scale fixed investments</a:t>
            </a:r>
          </a:p>
          <a:p>
            <a:pPr marL="342900" indent="-342900">
              <a:buFont typeface="Wingdings" panose="05000000000000000000" pitchFamily="2" charset="2"/>
              <a:buChar char="ü"/>
            </a:pPr>
            <a:r>
              <a:rPr lang="en-GB" sz="2400" dirty="0">
                <a:solidFill>
                  <a:srgbClr val="0070C0"/>
                </a:solidFill>
              </a:rPr>
              <a:t>Development and practical implementation of </a:t>
            </a:r>
            <a:r>
              <a:rPr lang="en-GB" sz="2400" b="1" dirty="0">
                <a:solidFill>
                  <a:srgbClr val="0070C0"/>
                </a:solidFill>
              </a:rPr>
              <a:t>transnational tools and services</a:t>
            </a:r>
          </a:p>
          <a:p>
            <a:pPr marL="342900" indent="-342900">
              <a:buFont typeface="Wingdings" panose="05000000000000000000" pitchFamily="2" charset="2"/>
              <a:buChar char="ü"/>
            </a:pPr>
            <a:r>
              <a:rPr lang="en-GB" sz="2400" dirty="0">
                <a:solidFill>
                  <a:srgbClr val="0070C0"/>
                </a:solidFill>
              </a:rPr>
              <a:t>Development and practical implementation of </a:t>
            </a:r>
            <a:r>
              <a:rPr lang="en-GB" sz="2400" b="1" dirty="0">
                <a:solidFill>
                  <a:srgbClr val="0070C0"/>
                </a:solidFill>
              </a:rPr>
              <a:t>training and capacity building</a:t>
            </a:r>
          </a:p>
          <a:p>
            <a:pPr marL="342900" indent="-342900">
              <a:buFont typeface="Wingdings" panose="05000000000000000000" pitchFamily="2" charset="2"/>
              <a:buChar char="ü"/>
            </a:pPr>
            <a:r>
              <a:rPr lang="en-GB" sz="2400" dirty="0">
                <a:solidFill>
                  <a:srgbClr val="0070C0"/>
                </a:solidFill>
              </a:rPr>
              <a:t>Accompanying information, dissemination, capitalisation and publicity measures</a:t>
            </a:r>
          </a:p>
          <a:p>
            <a:endParaRPr lang="en-GB" dirty="0"/>
          </a:p>
        </p:txBody>
      </p:sp>
      <p:sp>
        <p:nvSpPr>
          <p:cNvPr id="6" name="Szövegdoboz 5"/>
          <p:cNvSpPr txBox="1"/>
          <p:nvPr/>
        </p:nvSpPr>
        <p:spPr>
          <a:xfrm>
            <a:off x="603504" y="1339853"/>
            <a:ext cx="2216119" cy="461665"/>
          </a:xfrm>
          <a:prstGeom prst="rect">
            <a:avLst/>
          </a:prstGeom>
          <a:noFill/>
        </p:spPr>
        <p:txBody>
          <a:bodyPr wrap="none" rtlCol="0">
            <a:spAutoFit/>
          </a:bodyPr>
          <a:lstStyle/>
          <a:p>
            <a:r>
              <a:rPr lang="hu-HU" sz="2400" u="sng" dirty="0" err="1">
                <a:solidFill>
                  <a:srgbClr val="0070C0"/>
                </a:solidFill>
              </a:rPr>
              <a:t>Types</a:t>
            </a:r>
            <a:r>
              <a:rPr lang="hu-HU" sz="2400" u="sng" dirty="0">
                <a:solidFill>
                  <a:srgbClr val="0070C0"/>
                </a:solidFill>
              </a:rPr>
              <a:t> of </a:t>
            </a:r>
            <a:r>
              <a:rPr lang="hu-HU" sz="2400" u="sng" dirty="0" err="1">
                <a:solidFill>
                  <a:srgbClr val="0070C0"/>
                </a:solidFill>
              </a:rPr>
              <a:t>Actions</a:t>
            </a:r>
            <a:endParaRPr lang="hu-HU" sz="2400" u="sng" dirty="0">
              <a:solidFill>
                <a:srgbClr val="0070C0"/>
              </a:solidFill>
            </a:endParaRPr>
          </a:p>
        </p:txBody>
      </p:sp>
    </p:spTree>
    <p:extLst>
      <p:ext uri="{BB962C8B-B14F-4D97-AF65-F5344CB8AC3E}">
        <p14:creationId xmlns:p14="http://schemas.microsoft.com/office/powerpoint/2010/main" val="2260393672"/>
      </p:ext>
    </p:extLst>
  </p:cSld>
  <p:clrMapOvr>
    <a:masterClrMapping/>
  </p:clrMapOvr>
</p:sld>
</file>

<file path=ppt/theme/theme1.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3109</TotalTime>
  <Words>1955</Words>
  <Application>Microsoft Office PowerPoint</Application>
  <PresentationFormat>Szélesvásznú</PresentationFormat>
  <Paragraphs>174</Paragraphs>
  <Slides>18</Slides>
  <Notes>0</Notes>
  <HiddenSlides>0</HiddenSlides>
  <MMClips>0</MMClips>
  <ScaleCrop>false</ScaleCrop>
  <HeadingPairs>
    <vt:vector size="6" baseType="variant">
      <vt:variant>
        <vt:lpstr>Használt betűtípusok</vt:lpstr>
      </vt:variant>
      <vt:variant>
        <vt:i4>4</vt:i4>
      </vt:variant>
      <vt:variant>
        <vt:lpstr>Téma</vt:lpstr>
      </vt:variant>
      <vt:variant>
        <vt:i4>1</vt:i4>
      </vt:variant>
      <vt:variant>
        <vt:lpstr>Diacímek</vt:lpstr>
      </vt:variant>
      <vt:variant>
        <vt:i4>18</vt:i4>
      </vt:variant>
    </vt:vector>
  </HeadingPairs>
  <TitlesOfParts>
    <vt:vector size="23" baseType="lpstr">
      <vt:lpstr>Arial</vt:lpstr>
      <vt:lpstr>Calibri</vt:lpstr>
      <vt:lpstr>Calibri Light</vt:lpstr>
      <vt:lpstr>Wingdings</vt:lpstr>
      <vt:lpstr>Motiv Office</vt:lpstr>
      <vt:lpstr> Funding programs for energy related topics, 2021-2027 Discussion on project genaration</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lpstr>PowerPoint-bemutató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Strategic Meeting of the Priority Area 2 Coordinators</dc:title>
  <dc:creator>Šimicová Zuzana</dc:creator>
  <cp:lastModifiedBy>Sue</cp:lastModifiedBy>
  <cp:revision>195</cp:revision>
  <cp:lastPrinted>2020-12-03T07:55:45Z</cp:lastPrinted>
  <dcterms:created xsi:type="dcterms:W3CDTF">2020-11-09T15:32:08Z</dcterms:created>
  <dcterms:modified xsi:type="dcterms:W3CDTF">2021-07-05T13:47:55Z</dcterms:modified>
</cp:coreProperties>
</file>