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handoutMasterIdLst>
    <p:handoutMasterId r:id="rId20"/>
  </p:handoutMasterIdLst>
  <p:sldIdLst>
    <p:sldId id="387" r:id="rId5"/>
    <p:sldId id="496" r:id="rId6"/>
    <p:sldId id="270" r:id="rId7"/>
    <p:sldId id="498" r:id="rId8"/>
    <p:sldId id="497" r:id="rId9"/>
    <p:sldId id="388" r:id="rId10"/>
    <p:sldId id="500" r:id="rId11"/>
    <p:sldId id="499" r:id="rId12"/>
    <p:sldId id="501" r:id="rId13"/>
    <p:sldId id="502" r:id="rId14"/>
    <p:sldId id="503" r:id="rId15"/>
    <p:sldId id="504" r:id="rId16"/>
    <p:sldId id="505" r:id="rId17"/>
    <p:sldId id="367" r:id="rId18"/>
  </p:sldIdLst>
  <p:sldSz cx="12192000" cy="6858000"/>
  <p:notesSz cx="6888163" cy="100203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ékony András" initials="VA" lastIdx="2" clrIdx="0">
    <p:extLst>
      <p:ext uri="{19B8F6BF-5375-455C-9EA6-DF929625EA0E}">
        <p15:presenceInfo xmlns:p15="http://schemas.microsoft.com/office/powerpoint/2012/main" userId="Vékony András" providerId="None"/>
      </p:ext>
    </p:extLst>
  </p:cmAuthor>
  <p:cmAuthor id="2" name="Dézsi Bettina" initials="DB" lastIdx="1" clrIdx="1">
    <p:extLst>
      <p:ext uri="{19B8F6BF-5375-455C-9EA6-DF929625EA0E}">
        <p15:presenceInfo xmlns:p15="http://schemas.microsoft.com/office/powerpoint/2012/main" userId="Dézsi Bettina" providerId="None"/>
      </p:ext>
    </p:extLst>
  </p:cmAuthor>
  <p:cmAuthor id="3" name="Kácsor Enikő" initials="KE" lastIdx="8" clrIdx="2">
    <p:extLst>
      <p:ext uri="{19B8F6BF-5375-455C-9EA6-DF929625EA0E}">
        <p15:presenceInfo xmlns:p15="http://schemas.microsoft.com/office/powerpoint/2012/main" userId="Kácsor Enikő"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05E"/>
    <a:srgbClr val="C2DA81"/>
    <a:srgbClr val="FFFF93"/>
    <a:srgbClr val="ECFF5D"/>
    <a:srgbClr val="CCFF99"/>
    <a:srgbClr val="64BF7C"/>
    <a:srgbClr val="E4EB85"/>
    <a:srgbClr val="FFEB84"/>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7C390-23E2-4232-A96D-A6CAD4531E10}" v="23" dt="2021-06-28T11:28:30.531"/>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18" autoAdjust="0"/>
  </p:normalViewPr>
  <p:slideViewPr>
    <p:cSldViewPr snapToGrid="0">
      <p:cViewPr varScale="1">
        <p:scale>
          <a:sx n="61" d="100"/>
          <a:sy n="61" d="100"/>
        </p:scale>
        <p:origin x="860" y="6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C21D73D5-2D9F-4A2D-A877-FDEF3D1839A6}"/>
              </a:ext>
            </a:extLst>
          </p:cNvPr>
          <p:cNvSpPr>
            <a:spLocks noGrp="1"/>
          </p:cNvSpPr>
          <p:nvPr>
            <p:ph type="hdr" sz="quarter"/>
          </p:nvPr>
        </p:nvSpPr>
        <p:spPr>
          <a:xfrm>
            <a:off x="0" y="0"/>
            <a:ext cx="2985621" cy="501576"/>
          </a:xfrm>
          <a:prstGeom prst="rect">
            <a:avLst/>
          </a:prstGeom>
        </p:spPr>
        <p:txBody>
          <a:bodyPr vert="horz" lIns="92446" tIns="46223" rIns="92446" bIns="46223" rtlCol="0"/>
          <a:lstStyle>
            <a:lvl1pPr algn="l">
              <a:defRPr sz="1200"/>
            </a:lvl1pPr>
          </a:lstStyle>
          <a:p>
            <a:endParaRPr lang="hu-HU"/>
          </a:p>
        </p:txBody>
      </p:sp>
      <p:sp>
        <p:nvSpPr>
          <p:cNvPr id="3" name="Dátum helye 2">
            <a:extLst>
              <a:ext uri="{FF2B5EF4-FFF2-40B4-BE49-F238E27FC236}">
                <a16:creationId xmlns:a16="http://schemas.microsoft.com/office/drawing/2014/main" id="{700AD0FB-8C03-4FA9-B327-3EBF017F1169}"/>
              </a:ext>
            </a:extLst>
          </p:cNvPr>
          <p:cNvSpPr>
            <a:spLocks noGrp="1"/>
          </p:cNvSpPr>
          <p:nvPr>
            <p:ph type="dt" sz="quarter" idx="1"/>
          </p:nvPr>
        </p:nvSpPr>
        <p:spPr>
          <a:xfrm>
            <a:off x="3900934" y="0"/>
            <a:ext cx="2985621" cy="501576"/>
          </a:xfrm>
          <a:prstGeom prst="rect">
            <a:avLst/>
          </a:prstGeom>
        </p:spPr>
        <p:txBody>
          <a:bodyPr vert="horz" lIns="92446" tIns="46223" rIns="92446" bIns="46223" rtlCol="0"/>
          <a:lstStyle>
            <a:lvl1pPr algn="r">
              <a:defRPr sz="1200"/>
            </a:lvl1pPr>
          </a:lstStyle>
          <a:p>
            <a:fld id="{69BC96C8-A0F9-4F5A-90BF-7D5F418A9D81}" type="datetimeFigureOut">
              <a:rPr lang="hu-HU" smtClean="0"/>
              <a:t>2021. 06. 28.</a:t>
            </a:fld>
            <a:endParaRPr lang="hu-HU"/>
          </a:p>
        </p:txBody>
      </p:sp>
      <p:sp>
        <p:nvSpPr>
          <p:cNvPr id="4" name="Élőláb helye 3">
            <a:extLst>
              <a:ext uri="{FF2B5EF4-FFF2-40B4-BE49-F238E27FC236}">
                <a16:creationId xmlns:a16="http://schemas.microsoft.com/office/drawing/2014/main" id="{DE2E6E68-4A7E-4814-9EEA-2423AF91CF20}"/>
              </a:ext>
            </a:extLst>
          </p:cNvPr>
          <p:cNvSpPr>
            <a:spLocks noGrp="1"/>
          </p:cNvSpPr>
          <p:nvPr>
            <p:ph type="ftr" sz="quarter" idx="2"/>
          </p:nvPr>
        </p:nvSpPr>
        <p:spPr>
          <a:xfrm>
            <a:off x="0" y="9518724"/>
            <a:ext cx="2985621" cy="501576"/>
          </a:xfrm>
          <a:prstGeom prst="rect">
            <a:avLst/>
          </a:prstGeom>
        </p:spPr>
        <p:txBody>
          <a:bodyPr vert="horz" lIns="92446" tIns="46223" rIns="92446" bIns="46223"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12DC2B8A-14A1-432A-B723-360C00589C88}"/>
              </a:ext>
            </a:extLst>
          </p:cNvPr>
          <p:cNvSpPr>
            <a:spLocks noGrp="1"/>
          </p:cNvSpPr>
          <p:nvPr>
            <p:ph type="sldNum" sz="quarter" idx="3"/>
          </p:nvPr>
        </p:nvSpPr>
        <p:spPr>
          <a:xfrm>
            <a:off x="3900934" y="9518724"/>
            <a:ext cx="2985621" cy="501576"/>
          </a:xfrm>
          <a:prstGeom prst="rect">
            <a:avLst/>
          </a:prstGeom>
        </p:spPr>
        <p:txBody>
          <a:bodyPr vert="horz" lIns="92446" tIns="46223" rIns="92446" bIns="46223" rtlCol="0" anchor="b"/>
          <a:lstStyle>
            <a:lvl1pPr algn="r">
              <a:defRPr sz="1200"/>
            </a:lvl1pPr>
          </a:lstStyle>
          <a:p>
            <a:fld id="{DB7638E6-2EA3-4794-89BE-58DD221BD7BA}" type="slidenum">
              <a:rPr lang="hu-HU" smtClean="0"/>
              <a:t>‹#›</a:t>
            </a:fld>
            <a:endParaRPr lang="hu-HU"/>
          </a:p>
        </p:txBody>
      </p:sp>
    </p:spTree>
    <p:extLst>
      <p:ext uri="{BB962C8B-B14F-4D97-AF65-F5344CB8AC3E}">
        <p14:creationId xmlns:p14="http://schemas.microsoft.com/office/powerpoint/2010/main" val="135316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84870" cy="501015"/>
          </a:xfrm>
          <a:prstGeom prst="rect">
            <a:avLst/>
          </a:prstGeom>
        </p:spPr>
        <p:txBody>
          <a:bodyPr vert="horz" lIns="92446" tIns="46223" rIns="92446" bIns="46223" rtlCol="0"/>
          <a:lstStyle>
            <a:lvl1pPr algn="l">
              <a:defRPr sz="1200"/>
            </a:lvl1pPr>
          </a:lstStyle>
          <a:p>
            <a:endParaRPr lang="en-US"/>
          </a:p>
        </p:txBody>
      </p:sp>
      <p:sp>
        <p:nvSpPr>
          <p:cNvPr id="3" name="Dátum helye 2"/>
          <p:cNvSpPr>
            <a:spLocks noGrp="1"/>
          </p:cNvSpPr>
          <p:nvPr>
            <p:ph type="dt" idx="1"/>
          </p:nvPr>
        </p:nvSpPr>
        <p:spPr>
          <a:xfrm>
            <a:off x="3901699" y="0"/>
            <a:ext cx="2984870" cy="501015"/>
          </a:xfrm>
          <a:prstGeom prst="rect">
            <a:avLst/>
          </a:prstGeom>
        </p:spPr>
        <p:txBody>
          <a:bodyPr vert="horz" lIns="92446" tIns="46223" rIns="92446" bIns="46223" rtlCol="0"/>
          <a:lstStyle>
            <a:lvl1pPr algn="r">
              <a:defRPr sz="1200"/>
            </a:lvl1pPr>
          </a:lstStyle>
          <a:p>
            <a:fld id="{F1D076B3-F283-4408-A5EE-01CE7F3EFA07}" type="datetimeFigureOut">
              <a:rPr lang="en-US" smtClean="0"/>
              <a:pPr/>
              <a:t>6/28/2021</a:t>
            </a:fld>
            <a:endParaRPr lang="en-US"/>
          </a:p>
        </p:txBody>
      </p:sp>
      <p:sp>
        <p:nvSpPr>
          <p:cNvPr id="4" name="Diakép helye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2446" tIns="46223" rIns="92446" bIns="46223" rtlCol="0" anchor="ctr"/>
          <a:lstStyle/>
          <a:p>
            <a:endParaRPr lang="en-US"/>
          </a:p>
        </p:txBody>
      </p:sp>
      <p:sp>
        <p:nvSpPr>
          <p:cNvPr id="5" name="Jegyzetek helye 4"/>
          <p:cNvSpPr>
            <a:spLocks noGrp="1"/>
          </p:cNvSpPr>
          <p:nvPr>
            <p:ph type="body" sz="quarter" idx="3"/>
          </p:nvPr>
        </p:nvSpPr>
        <p:spPr>
          <a:xfrm>
            <a:off x="688817" y="4759643"/>
            <a:ext cx="5510530" cy="4509135"/>
          </a:xfrm>
          <a:prstGeom prst="rect">
            <a:avLst/>
          </a:prstGeom>
        </p:spPr>
        <p:txBody>
          <a:bodyPr vert="horz" lIns="92446" tIns="46223" rIns="92446" bIns="46223"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1" y="9517546"/>
            <a:ext cx="2984870" cy="501015"/>
          </a:xfrm>
          <a:prstGeom prst="rect">
            <a:avLst/>
          </a:prstGeom>
        </p:spPr>
        <p:txBody>
          <a:bodyPr vert="horz" lIns="92446" tIns="46223" rIns="92446" bIns="46223" rtlCol="0" anchor="b"/>
          <a:lstStyle>
            <a:lvl1pPr algn="l">
              <a:defRPr sz="1200"/>
            </a:lvl1pPr>
          </a:lstStyle>
          <a:p>
            <a:endParaRPr lang="en-US"/>
          </a:p>
        </p:txBody>
      </p:sp>
      <p:sp>
        <p:nvSpPr>
          <p:cNvPr id="7" name="Dia számának helye 6"/>
          <p:cNvSpPr>
            <a:spLocks noGrp="1"/>
          </p:cNvSpPr>
          <p:nvPr>
            <p:ph type="sldNum" sz="quarter" idx="5"/>
          </p:nvPr>
        </p:nvSpPr>
        <p:spPr>
          <a:xfrm>
            <a:off x="3901699" y="9517546"/>
            <a:ext cx="2984870" cy="501015"/>
          </a:xfrm>
          <a:prstGeom prst="rect">
            <a:avLst/>
          </a:prstGeom>
        </p:spPr>
        <p:txBody>
          <a:bodyPr vert="horz" lIns="92446" tIns="46223" rIns="92446" bIns="46223" rtlCol="0" anchor="b"/>
          <a:lstStyle>
            <a:lvl1pPr algn="r">
              <a:defRPr sz="1200"/>
            </a:lvl1pPr>
          </a:lstStyle>
          <a:p>
            <a:fld id="{9C43C45B-F03F-457A-AB72-5B538E177EF5}" type="slidenum">
              <a:rPr lang="en-US" smtClean="0"/>
              <a:pPr/>
              <a:t>‹#›</a:t>
            </a:fld>
            <a:endParaRPr lang="en-US"/>
          </a:p>
        </p:txBody>
      </p:sp>
    </p:spTree>
    <p:extLst>
      <p:ext uri="{BB962C8B-B14F-4D97-AF65-F5344CB8AC3E}">
        <p14:creationId xmlns:p14="http://schemas.microsoft.com/office/powerpoint/2010/main" val="377275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3188" y="750888"/>
            <a:ext cx="6681787" cy="3759200"/>
          </a:xfrm>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1</a:t>
            </a:fld>
            <a:endParaRPr lang="en-US"/>
          </a:p>
        </p:txBody>
      </p:sp>
    </p:spTree>
    <p:extLst>
      <p:ext uri="{BB962C8B-B14F-4D97-AF65-F5344CB8AC3E}">
        <p14:creationId xmlns:p14="http://schemas.microsoft.com/office/powerpoint/2010/main" val="365139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10</a:t>
            </a:fld>
            <a:endParaRPr lang="en-US"/>
          </a:p>
        </p:txBody>
      </p:sp>
    </p:spTree>
    <p:extLst>
      <p:ext uri="{BB962C8B-B14F-4D97-AF65-F5344CB8AC3E}">
        <p14:creationId xmlns:p14="http://schemas.microsoft.com/office/powerpoint/2010/main" val="65445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11</a:t>
            </a:fld>
            <a:endParaRPr lang="en-US"/>
          </a:p>
        </p:txBody>
      </p:sp>
    </p:spTree>
    <p:extLst>
      <p:ext uri="{BB962C8B-B14F-4D97-AF65-F5344CB8AC3E}">
        <p14:creationId xmlns:p14="http://schemas.microsoft.com/office/powerpoint/2010/main" val="358960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C43C45B-F03F-457A-AB72-5B538E177EF5}" type="slidenum">
              <a:rPr lang="en-US" smtClean="0"/>
              <a:pPr/>
              <a:t>12</a:t>
            </a:fld>
            <a:endParaRPr lang="en-US"/>
          </a:p>
        </p:txBody>
      </p:sp>
    </p:spTree>
    <p:extLst>
      <p:ext uri="{BB962C8B-B14F-4D97-AF65-F5344CB8AC3E}">
        <p14:creationId xmlns:p14="http://schemas.microsoft.com/office/powerpoint/2010/main" val="298008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13</a:t>
            </a:fld>
            <a:endParaRPr lang="en-US"/>
          </a:p>
        </p:txBody>
      </p:sp>
    </p:spTree>
    <p:extLst>
      <p:ext uri="{BB962C8B-B14F-4D97-AF65-F5344CB8AC3E}">
        <p14:creationId xmlns:p14="http://schemas.microsoft.com/office/powerpoint/2010/main" val="327081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14</a:t>
            </a:fld>
            <a:endParaRPr lang="en-US"/>
          </a:p>
        </p:txBody>
      </p:sp>
    </p:spTree>
    <p:extLst>
      <p:ext uri="{BB962C8B-B14F-4D97-AF65-F5344CB8AC3E}">
        <p14:creationId xmlns:p14="http://schemas.microsoft.com/office/powerpoint/2010/main" val="232431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2</a:t>
            </a:fld>
            <a:endParaRPr lang="en-US"/>
          </a:p>
        </p:txBody>
      </p:sp>
    </p:spTree>
    <p:extLst>
      <p:ext uri="{BB962C8B-B14F-4D97-AF65-F5344CB8AC3E}">
        <p14:creationId xmlns:p14="http://schemas.microsoft.com/office/powerpoint/2010/main" val="30105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43C45B-F03F-457A-AB72-5B538E177EF5}" type="slidenum">
              <a:rPr lang="en-US" smtClean="0"/>
              <a:pPr/>
              <a:t>3</a:t>
            </a:fld>
            <a:endParaRPr lang="en-US"/>
          </a:p>
        </p:txBody>
      </p:sp>
    </p:spTree>
    <p:extLst>
      <p:ext uri="{BB962C8B-B14F-4D97-AF65-F5344CB8AC3E}">
        <p14:creationId xmlns:p14="http://schemas.microsoft.com/office/powerpoint/2010/main" val="104738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C43C45B-F03F-457A-AB72-5B538E177EF5}" type="slidenum">
              <a:rPr lang="en-US" smtClean="0"/>
              <a:pPr/>
              <a:t>4</a:t>
            </a:fld>
            <a:endParaRPr lang="en-US"/>
          </a:p>
        </p:txBody>
      </p:sp>
    </p:spTree>
    <p:extLst>
      <p:ext uri="{BB962C8B-B14F-4D97-AF65-F5344CB8AC3E}">
        <p14:creationId xmlns:p14="http://schemas.microsoft.com/office/powerpoint/2010/main" val="401487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5</a:t>
            </a:fld>
            <a:endParaRPr lang="en-US"/>
          </a:p>
        </p:txBody>
      </p:sp>
    </p:spTree>
    <p:extLst>
      <p:ext uri="{BB962C8B-B14F-4D97-AF65-F5344CB8AC3E}">
        <p14:creationId xmlns:p14="http://schemas.microsoft.com/office/powerpoint/2010/main" val="292701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6</a:t>
            </a:fld>
            <a:endParaRPr lang="en-US"/>
          </a:p>
        </p:txBody>
      </p:sp>
    </p:spTree>
    <p:extLst>
      <p:ext uri="{BB962C8B-B14F-4D97-AF65-F5344CB8AC3E}">
        <p14:creationId xmlns:p14="http://schemas.microsoft.com/office/powerpoint/2010/main" val="390580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7</a:t>
            </a:fld>
            <a:endParaRPr lang="en-US"/>
          </a:p>
        </p:txBody>
      </p:sp>
    </p:spTree>
    <p:extLst>
      <p:ext uri="{BB962C8B-B14F-4D97-AF65-F5344CB8AC3E}">
        <p14:creationId xmlns:p14="http://schemas.microsoft.com/office/powerpoint/2010/main" val="167502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9C43C45B-F03F-457A-AB72-5B538E177EF5}" type="slidenum">
              <a:rPr lang="en-US" smtClean="0"/>
              <a:pPr/>
              <a:t>8</a:t>
            </a:fld>
            <a:endParaRPr lang="en-US"/>
          </a:p>
        </p:txBody>
      </p:sp>
    </p:spTree>
    <p:extLst>
      <p:ext uri="{BB962C8B-B14F-4D97-AF65-F5344CB8AC3E}">
        <p14:creationId xmlns:p14="http://schemas.microsoft.com/office/powerpoint/2010/main" val="369293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C43C45B-F03F-457A-AB72-5B538E177EF5}" type="slidenum">
              <a:rPr lang="en-US" smtClean="0"/>
              <a:pPr/>
              <a:t>9</a:t>
            </a:fld>
            <a:endParaRPr lang="en-US"/>
          </a:p>
        </p:txBody>
      </p:sp>
    </p:spTree>
    <p:extLst>
      <p:ext uri="{BB962C8B-B14F-4D97-AF65-F5344CB8AC3E}">
        <p14:creationId xmlns:p14="http://schemas.microsoft.com/office/powerpoint/2010/main" val="53104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ím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27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D7E22FB-4622-43D0-AA26-29E8F7B56E11}"/>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
        <p:nvSpPr>
          <p:cNvPr id="3" name="Tartalom helye 2"/>
          <p:cNvSpPr>
            <a:spLocks noGrp="1"/>
          </p:cNvSpPr>
          <p:nvPr>
            <p:ph idx="1"/>
          </p:nvPr>
        </p:nvSpPr>
        <p:spPr>
          <a:xfrm>
            <a:off x="431372" y="1458497"/>
            <a:ext cx="11617291" cy="4923255"/>
          </a:xfrm>
        </p:spPr>
        <p:txBody>
          <a:bodyPr/>
          <a:lstStyle>
            <a:lvl1pPr>
              <a:spcBef>
                <a:spcPts val="600"/>
              </a:spcBef>
              <a:spcAft>
                <a:spcPts val="1200"/>
              </a:spcAft>
              <a:defRPr sz="2000">
                <a:latin typeface="Segoe UI" panose="020B0502040204020203" pitchFamily="34" charset="0"/>
                <a:cs typeface="Segoe UI" panose="020B0502040204020203" pitchFamily="34" charset="0"/>
              </a:defRPr>
            </a:lvl1pPr>
            <a:lvl2pPr>
              <a:spcBef>
                <a:spcPts val="600"/>
              </a:spcBef>
              <a:spcAft>
                <a:spcPts val="1200"/>
              </a:spcAft>
              <a:defRPr sz="1800">
                <a:latin typeface="Segoe UI" panose="020B0502040204020203" pitchFamily="34" charset="0"/>
                <a:cs typeface="Segoe UI" panose="020B0502040204020203" pitchFamily="34" charset="0"/>
              </a:defRPr>
            </a:lvl2pPr>
            <a:lvl3pPr>
              <a:spcBef>
                <a:spcPts val="600"/>
              </a:spcBef>
              <a:spcAft>
                <a:spcPts val="1200"/>
              </a:spcAft>
              <a:defRPr sz="1600">
                <a:latin typeface="Segoe UI" panose="020B0502040204020203" pitchFamily="34" charset="0"/>
                <a:cs typeface="Segoe UI" panose="020B0502040204020203"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hu-HU" dirty="0"/>
              <a:t>Mintaszöveg szerkesztése</a:t>
            </a:r>
          </a:p>
          <a:p>
            <a:pPr lvl="1"/>
            <a:r>
              <a:rPr lang="hu-HU" dirty="0"/>
              <a:t>Második szint</a:t>
            </a:r>
          </a:p>
          <a:p>
            <a:pPr lvl="2"/>
            <a:r>
              <a:rPr lang="hu-HU" dirty="0"/>
              <a:t>Harmadik szint</a:t>
            </a:r>
          </a:p>
        </p:txBody>
      </p:sp>
      <p:sp>
        <p:nvSpPr>
          <p:cNvPr id="6" name="Rectangle 8">
            <a:extLst>
              <a:ext uri="{FF2B5EF4-FFF2-40B4-BE49-F238E27FC236}">
                <a16:creationId xmlns:a16="http://schemas.microsoft.com/office/drawing/2014/main" id="{13404D48-F161-482E-B8FB-9F7F5E551965}"/>
              </a:ext>
            </a:extLst>
          </p:cNvPr>
          <p:cNvSpPr>
            <a:spLocks noGrp="1" noChangeArrowheads="1"/>
          </p:cNvSpPr>
          <p:nvPr>
            <p:ph type="sldNum" sz="quarter" idx="4"/>
          </p:nvPr>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eaLnBrk="1" hangingPunct="1">
              <a:defRPr sz="1600" b="1">
                <a:solidFill>
                  <a:srgbClr val="FF6600"/>
                </a:solidFill>
              </a:defRPr>
            </a:lvl1pPr>
          </a:lstStyle>
          <a:p>
            <a:pPr>
              <a:defRPr/>
            </a:pPr>
            <a:fld id="{C7E3338D-8F5B-4FC7-A0B5-AD45AC3F4C65}" type="slidenum">
              <a:rPr lang="en-GB" altLang="hu-HU" smtClean="0"/>
              <a:pPr>
                <a:defRPr/>
              </a:pPr>
              <a:t>‹#›</a:t>
            </a:fld>
            <a:endParaRPr lang="en-GB" altLang="hu-HU"/>
          </a:p>
        </p:txBody>
      </p:sp>
      <p:sp>
        <p:nvSpPr>
          <p:cNvPr id="5" name="Téglalap 4">
            <a:extLst>
              <a:ext uri="{FF2B5EF4-FFF2-40B4-BE49-F238E27FC236}">
                <a16:creationId xmlns:a16="http://schemas.microsoft.com/office/drawing/2014/main" id="{9474101C-775F-4A46-AD68-0C68009F9E18}"/>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Tree>
    <p:extLst>
      <p:ext uri="{BB962C8B-B14F-4D97-AF65-F5344CB8AC3E}">
        <p14:creationId xmlns:p14="http://schemas.microsoft.com/office/powerpoint/2010/main" val="402792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815415" y="1412776"/>
            <a:ext cx="11137237" cy="4968974"/>
          </a:xfrm>
        </p:spPr>
        <p:txBody>
          <a:bodyPr/>
          <a:lstStyle>
            <a:lvl1pPr marL="457200" indent="-457200">
              <a:lnSpc>
                <a:spcPct val="150000"/>
              </a:lnSpc>
              <a:spcBef>
                <a:spcPts val="600"/>
              </a:spcBef>
              <a:spcAft>
                <a:spcPts val="1200"/>
              </a:spcAft>
              <a:buFont typeface="+mj-lt"/>
              <a:buAutoNum type="arabicPeriod"/>
              <a:defRPr sz="2000" b="0">
                <a:solidFill>
                  <a:schemeClr val="accent5">
                    <a:lumMod val="50000"/>
                  </a:schemeClr>
                </a:solidFill>
                <a:latin typeface="Segoe UI" panose="020B0502040204020203" pitchFamily="34" charset="0"/>
                <a:cs typeface="Segoe UI" panose="020B0502040204020203" pitchFamily="34" charset="0"/>
              </a:defRPr>
            </a:lvl1pPr>
            <a:lvl2pPr>
              <a:spcBef>
                <a:spcPts val="600"/>
              </a:spcBef>
              <a:spcAft>
                <a:spcPts val="1200"/>
              </a:spcAft>
              <a:defRPr sz="1800">
                <a:latin typeface="Segoe UI" panose="020B0502040204020203" pitchFamily="34" charset="0"/>
                <a:cs typeface="Segoe UI" panose="020B0502040204020203" pitchFamily="34" charset="0"/>
              </a:defRPr>
            </a:lvl2pPr>
            <a:lvl3pPr>
              <a:spcBef>
                <a:spcPts val="600"/>
              </a:spcBef>
              <a:spcAft>
                <a:spcPts val="1200"/>
              </a:spcAft>
              <a:defRPr sz="1600">
                <a:latin typeface="Segoe UI" panose="020B0502040204020203" pitchFamily="34" charset="0"/>
                <a:cs typeface="Segoe UI" panose="020B0502040204020203"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hu-HU" dirty="0"/>
              <a:t>Mintaszöveg szerkesztése</a:t>
            </a:r>
          </a:p>
          <a:p>
            <a:pPr lvl="1"/>
            <a:r>
              <a:rPr lang="hu-HU" dirty="0"/>
              <a:t>Második szint</a:t>
            </a:r>
          </a:p>
          <a:p>
            <a:pPr lvl="2"/>
            <a:r>
              <a:rPr lang="hu-HU" dirty="0"/>
              <a:t>Harmadik szint</a:t>
            </a:r>
          </a:p>
        </p:txBody>
      </p:sp>
      <p:sp>
        <p:nvSpPr>
          <p:cNvPr id="6" name="Rectangle 8">
            <a:extLst>
              <a:ext uri="{FF2B5EF4-FFF2-40B4-BE49-F238E27FC236}">
                <a16:creationId xmlns:a16="http://schemas.microsoft.com/office/drawing/2014/main" id="{13404D48-F161-482E-B8FB-9F7F5E551965}"/>
              </a:ext>
            </a:extLst>
          </p:cNvPr>
          <p:cNvSpPr>
            <a:spLocks noGrp="1" noChangeArrowheads="1"/>
          </p:cNvSpPr>
          <p:nvPr>
            <p:ph type="sldNum" sz="quarter" idx="4"/>
          </p:nvPr>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eaLnBrk="1" hangingPunct="1">
              <a:defRPr sz="1600" b="1">
                <a:solidFill>
                  <a:srgbClr val="FF6600"/>
                </a:solidFill>
              </a:defRPr>
            </a:lvl1pPr>
          </a:lstStyle>
          <a:p>
            <a:pPr>
              <a:defRPr/>
            </a:pPr>
            <a:fld id="{C7E3338D-8F5B-4FC7-A0B5-AD45AC3F4C65}" type="slidenum">
              <a:rPr lang="en-GB" altLang="hu-HU" smtClean="0"/>
              <a:pPr>
                <a:defRPr/>
              </a:pPr>
              <a:t>‹#›</a:t>
            </a:fld>
            <a:endParaRPr lang="en-GB" altLang="hu-HU"/>
          </a:p>
        </p:txBody>
      </p:sp>
      <p:sp>
        <p:nvSpPr>
          <p:cNvPr id="5" name="Téglalap 4">
            <a:extLst>
              <a:ext uri="{FF2B5EF4-FFF2-40B4-BE49-F238E27FC236}">
                <a16:creationId xmlns:a16="http://schemas.microsoft.com/office/drawing/2014/main" id="{B10A7CBC-C6F7-4817-A33B-F219EB1EFA45}"/>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
        <p:nvSpPr>
          <p:cNvPr id="8" name="Rectangle 2">
            <a:extLst>
              <a:ext uri="{FF2B5EF4-FFF2-40B4-BE49-F238E27FC236}">
                <a16:creationId xmlns:a16="http://schemas.microsoft.com/office/drawing/2014/main" id="{FC5ED7CA-C111-4EF4-AB27-C57DC2478464}"/>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dirty="0"/>
              <a:t>Mintacím szerkesztése</a:t>
            </a:r>
            <a:endParaRPr lang="en-GB" altLang="hu-HU" dirty="0"/>
          </a:p>
        </p:txBody>
      </p:sp>
    </p:spTree>
    <p:extLst>
      <p:ext uri="{BB962C8B-B14F-4D97-AF65-F5344CB8AC3E}">
        <p14:creationId xmlns:p14="http://schemas.microsoft.com/office/powerpoint/2010/main" val="367418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6" name="Rectangle 8">
            <a:extLst>
              <a:ext uri="{FF2B5EF4-FFF2-40B4-BE49-F238E27FC236}">
                <a16:creationId xmlns:a16="http://schemas.microsoft.com/office/drawing/2014/main" id="{2252BE47-BB28-41A5-A799-F43C3CD0E54E}"/>
              </a:ext>
            </a:extLst>
          </p:cNvPr>
          <p:cNvSpPr txBox="1">
            <a:spLocks noChangeArrowheads="1"/>
          </p:cNvSpPr>
          <p:nvPr userDrawn="1"/>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defPPr>
              <a:defRPr lang="hu-HU"/>
            </a:defPPr>
            <a:lvl1pPr marL="0" algn="r" defTabSz="914400" rtl="0" eaLnBrk="1" latinLnBrk="0" hangingPunct="1">
              <a:defRPr sz="16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3338D-8F5B-4FC7-A0B5-AD45AC3F4C65}" type="slidenum">
              <a:rPr lang="en-GB" altLang="hu-HU" sz="1600" smtClean="0"/>
              <a:pPr>
                <a:defRPr/>
              </a:pPr>
              <a:t>‹#›</a:t>
            </a:fld>
            <a:endParaRPr lang="en-GB" altLang="hu-HU" sz="1600"/>
          </a:p>
        </p:txBody>
      </p:sp>
      <p:sp>
        <p:nvSpPr>
          <p:cNvPr id="5" name="Téglalap 4">
            <a:extLst>
              <a:ext uri="{FF2B5EF4-FFF2-40B4-BE49-F238E27FC236}">
                <a16:creationId xmlns:a16="http://schemas.microsoft.com/office/drawing/2014/main" id="{E44F91D7-1BBD-4BAC-8E96-86C3103CE52E}"/>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Tree>
    <p:extLst>
      <p:ext uri="{BB962C8B-B14F-4D97-AF65-F5344CB8AC3E}">
        <p14:creationId xmlns:p14="http://schemas.microsoft.com/office/powerpoint/2010/main" val="288602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527052" y="1338266"/>
            <a:ext cx="5418667" cy="5043487"/>
          </a:xfrm>
        </p:spPr>
        <p:txBody>
          <a:bodyPr/>
          <a:lstStyle>
            <a:lvl1pPr>
              <a:spcBef>
                <a:spcPts val="600"/>
              </a:spcBef>
              <a:spcAft>
                <a:spcPts val="1200"/>
              </a:spcAft>
              <a:defRPr sz="1800"/>
            </a:lvl1pPr>
            <a:lvl2pPr>
              <a:spcBef>
                <a:spcPts val="600"/>
              </a:spcBef>
              <a:spcAft>
                <a:spcPts val="1200"/>
              </a:spcAft>
              <a:defRPr sz="1600"/>
            </a:lvl2pPr>
            <a:lvl3pPr>
              <a:spcBef>
                <a:spcPts val="600"/>
              </a:spcBef>
              <a:spcAft>
                <a:spcPts val="1200"/>
              </a:spcAft>
              <a:defRPr sz="14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p:txBody>
      </p:sp>
      <p:sp>
        <p:nvSpPr>
          <p:cNvPr id="7" name="Rectangle 8">
            <a:extLst>
              <a:ext uri="{FF2B5EF4-FFF2-40B4-BE49-F238E27FC236}">
                <a16:creationId xmlns:a16="http://schemas.microsoft.com/office/drawing/2014/main" id="{E102F64E-FF75-41C4-9F0D-22834E24C8AD}"/>
              </a:ext>
            </a:extLst>
          </p:cNvPr>
          <p:cNvSpPr txBox="1">
            <a:spLocks noChangeArrowheads="1"/>
          </p:cNvSpPr>
          <p:nvPr userDrawn="1"/>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defPPr>
              <a:defRPr lang="hu-HU"/>
            </a:defPPr>
            <a:lvl1pPr marL="0" algn="r" defTabSz="914400" rtl="0" eaLnBrk="1" latinLnBrk="0" hangingPunct="1">
              <a:defRPr sz="1600" b="1" kern="1200">
                <a:solidFill>
                  <a:srgbClr val="FF66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3338D-8F5B-4FC7-A0B5-AD45AC3F4C65}" type="slidenum">
              <a:rPr lang="en-GB" altLang="hu-HU" sz="1600" smtClean="0"/>
              <a:pPr>
                <a:defRPr/>
              </a:pPr>
              <a:t>‹#›</a:t>
            </a:fld>
            <a:endParaRPr lang="en-GB" altLang="hu-HU" sz="1600"/>
          </a:p>
        </p:txBody>
      </p:sp>
      <p:sp>
        <p:nvSpPr>
          <p:cNvPr id="6" name="Tartalom helye 2">
            <a:extLst>
              <a:ext uri="{FF2B5EF4-FFF2-40B4-BE49-F238E27FC236}">
                <a16:creationId xmlns:a16="http://schemas.microsoft.com/office/drawing/2014/main" id="{FD58184A-6AD9-4289-A6A0-468BA44611B0}"/>
              </a:ext>
            </a:extLst>
          </p:cNvPr>
          <p:cNvSpPr>
            <a:spLocks noGrp="1"/>
          </p:cNvSpPr>
          <p:nvPr>
            <p:ph sz="half" idx="10"/>
          </p:nvPr>
        </p:nvSpPr>
        <p:spPr>
          <a:xfrm>
            <a:off x="6246284" y="1338265"/>
            <a:ext cx="5418667" cy="5043487"/>
          </a:xfrm>
        </p:spPr>
        <p:txBody>
          <a:bodyPr/>
          <a:lstStyle>
            <a:lvl1pPr>
              <a:spcBef>
                <a:spcPts val="600"/>
              </a:spcBef>
              <a:spcAft>
                <a:spcPts val="1200"/>
              </a:spcAft>
              <a:defRPr sz="1800"/>
            </a:lvl1pPr>
            <a:lvl2pPr>
              <a:spcBef>
                <a:spcPts val="600"/>
              </a:spcBef>
              <a:spcAft>
                <a:spcPts val="1200"/>
              </a:spcAft>
              <a:defRPr sz="1600"/>
            </a:lvl2pPr>
            <a:lvl3pPr>
              <a:spcBef>
                <a:spcPts val="600"/>
              </a:spcBef>
              <a:spcAft>
                <a:spcPts val="1200"/>
              </a:spcAft>
              <a:defRPr sz="14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p:txBody>
      </p:sp>
      <p:sp>
        <p:nvSpPr>
          <p:cNvPr id="9" name="Téglalap 8">
            <a:extLst>
              <a:ext uri="{FF2B5EF4-FFF2-40B4-BE49-F238E27FC236}">
                <a16:creationId xmlns:a16="http://schemas.microsoft.com/office/drawing/2014/main" id="{FC3D27DC-B834-44AF-90EE-812C4B7CC6E9}"/>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
        <p:nvSpPr>
          <p:cNvPr id="8" name="Rectangle 2">
            <a:extLst>
              <a:ext uri="{FF2B5EF4-FFF2-40B4-BE49-F238E27FC236}">
                <a16:creationId xmlns:a16="http://schemas.microsoft.com/office/drawing/2014/main" id="{249ACDB4-9F74-4048-9B2A-F9B588A1935B}"/>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Tree>
    <p:extLst>
      <p:ext uri="{BB962C8B-B14F-4D97-AF65-F5344CB8AC3E}">
        <p14:creationId xmlns:p14="http://schemas.microsoft.com/office/powerpoint/2010/main" val="412598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sak cím">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E2AFB893-44FB-4400-9889-7C13889F9A2F}"/>
              </a:ext>
            </a:extLst>
          </p:cNvPr>
          <p:cNvSpPr>
            <a:spLocks noGrp="1" noChangeArrowheads="1"/>
          </p:cNvSpPr>
          <p:nvPr>
            <p:ph type="sldNum" sz="quarter" idx="11"/>
          </p:nvPr>
        </p:nvSpPr>
        <p:spPr>
          <a:ln/>
        </p:spPr>
        <p:txBody>
          <a:bodyPr/>
          <a:lstStyle>
            <a:lvl1pPr>
              <a:defRPr/>
            </a:lvl1pPr>
          </a:lstStyle>
          <a:p>
            <a:pPr>
              <a:defRPr/>
            </a:pPr>
            <a:fld id="{DBB43355-7D8B-40E1-B33C-F213062A2012}" type="slidenum">
              <a:rPr lang="en-GB" altLang="hu-HU"/>
              <a:pPr>
                <a:defRPr/>
              </a:pPr>
              <a:t>‹#›</a:t>
            </a:fld>
            <a:endParaRPr lang="en-GB" altLang="hu-HU"/>
          </a:p>
        </p:txBody>
      </p:sp>
      <p:sp>
        <p:nvSpPr>
          <p:cNvPr id="5" name="Google Shape;44;p8">
            <a:extLst>
              <a:ext uri="{FF2B5EF4-FFF2-40B4-BE49-F238E27FC236}">
                <a16:creationId xmlns:a16="http://schemas.microsoft.com/office/drawing/2014/main" id="{1E35521E-2A0F-49A8-8A78-213531242DF8}"/>
              </a:ext>
            </a:extLst>
          </p:cNvPr>
          <p:cNvSpPr txBox="1">
            <a:spLocks noGrp="1"/>
          </p:cNvSpPr>
          <p:nvPr>
            <p:ph type="body" idx="1" hasCustomPrompt="1"/>
          </p:nvPr>
        </p:nvSpPr>
        <p:spPr>
          <a:xfrm>
            <a:off x="3870367" y="1538525"/>
            <a:ext cx="2553200" cy="3387000"/>
          </a:xfrm>
          <a:prstGeom prst="rect">
            <a:avLst/>
          </a:prstGeom>
          <a:noFill/>
          <a:ln>
            <a:noFill/>
          </a:ln>
        </p:spPr>
        <p:txBody>
          <a:bodyPr spcFirstLastPara="1" wrap="square" lIns="91425" tIns="91425" rIns="91425" bIns="91425" anchor="t" anchorCtr="0"/>
          <a:lstStyle>
            <a:lvl1pPr marL="457189" lvl="0" indent="-317492" rtl="0">
              <a:spcBef>
                <a:spcPts val="0"/>
              </a:spcBef>
              <a:spcAft>
                <a:spcPts val="0"/>
              </a:spcAft>
              <a:buClr>
                <a:srgbClr val="FF6600"/>
              </a:buClr>
              <a:buSzPts val="1400"/>
              <a:buFont typeface="Muli"/>
              <a:buChar char="➜"/>
              <a:defRPr sz="2000">
                <a:solidFill>
                  <a:schemeClr val="tx1"/>
                </a:solidFill>
                <a:latin typeface="Segoe UI" panose="020B0502040204020203" pitchFamily="34" charset="0"/>
                <a:ea typeface="Segoe UI" panose="020B0502040204020203" pitchFamily="34" charset="0"/>
                <a:cs typeface="Segoe UI" panose="020B0502040204020203" pitchFamily="34" charset="0"/>
                <a:sym typeface="Muli"/>
              </a:defRPr>
            </a:lvl1pPr>
            <a:lvl2pPr marL="914377" lvl="1"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marL="1371566" lvl="2"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marL="1828754" lvl="3"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marL="2285943" lvl="4"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marL="2743131" lvl="5"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marL="3200320" lvl="6"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marL="3657509" lvl="7"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marL="4114697" lvl="8" indent="-317492"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a:r>
              <a:rPr lang="hu-HU"/>
              <a:t>a</a:t>
            </a:r>
          </a:p>
          <a:p>
            <a:r>
              <a:rPr lang="hu-HU"/>
              <a:t>b</a:t>
            </a:r>
          </a:p>
          <a:p>
            <a:r>
              <a:rPr lang="hu-HU"/>
              <a:t>c</a:t>
            </a:r>
          </a:p>
          <a:p>
            <a:endParaRPr lang="hu-HU"/>
          </a:p>
          <a:p>
            <a:endParaRPr lang="hu-HU"/>
          </a:p>
          <a:p>
            <a:endParaRPr lang="hu-HU"/>
          </a:p>
          <a:p>
            <a:endParaRPr/>
          </a:p>
        </p:txBody>
      </p:sp>
      <p:sp>
        <p:nvSpPr>
          <p:cNvPr id="6" name="Téglalap 5">
            <a:extLst>
              <a:ext uri="{FF2B5EF4-FFF2-40B4-BE49-F238E27FC236}">
                <a16:creationId xmlns:a16="http://schemas.microsoft.com/office/drawing/2014/main" id="{F2B580FC-7413-4C6D-A521-84D1CFF0F82A}"/>
              </a:ext>
            </a:extLst>
          </p:cNvPr>
          <p:cNvSpPr/>
          <p:nvPr userDrawn="1"/>
        </p:nvSpPr>
        <p:spPr bwMode="auto">
          <a:xfrm>
            <a:off x="9753653" y="6819661"/>
            <a:ext cx="2438347" cy="45719"/>
          </a:xfrm>
          <a:prstGeom prst="rect">
            <a:avLst/>
          </a:prstGeom>
          <a:solidFill>
            <a:srgbClr val="FF6600"/>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3200" b="0" i="0" u="none" strike="noStrike" cap="none" normalizeH="0" baseline="0">
              <a:ln>
                <a:noFill/>
              </a:ln>
              <a:solidFill>
                <a:schemeClr val="tx2"/>
              </a:solidFill>
              <a:effectLst/>
              <a:latin typeface="Arial Unicode MS" panose="020B0604020202020204" pitchFamily="34" charset="-128"/>
            </a:endParaRPr>
          </a:p>
        </p:txBody>
      </p:sp>
      <p:sp>
        <p:nvSpPr>
          <p:cNvPr id="7" name="Rectangle 2">
            <a:extLst>
              <a:ext uri="{FF2B5EF4-FFF2-40B4-BE49-F238E27FC236}">
                <a16:creationId xmlns:a16="http://schemas.microsoft.com/office/drawing/2014/main" id="{B9353F2C-76D0-40B2-B268-C2D3449265E2}"/>
              </a:ext>
            </a:extLst>
          </p:cNvPr>
          <p:cNvSpPr>
            <a:spLocks noGrp="1" noChangeArrowheads="1"/>
          </p:cNvSpPr>
          <p:nvPr>
            <p:ph type="title"/>
          </p:nvPr>
        </p:nvSpPr>
        <p:spPr bwMode="auto">
          <a:xfrm>
            <a:off x="267004" y="404728"/>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Mintacím szerkesztése</a:t>
            </a:r>
            <a:endParaRPr lang="en-GB" altLang="hu-HU"/>
          </a:p>
        </p:txBody>
      </p:sp>
    </p:spTree>
    <p:extLst>
      <p:ext uri="{BB962C8B-B14F-4D97-AF65-F5344CB8AC3E}">
        <p14:creationId xmlns:p14="http://schemas.microsoft.com/office/powerpoint/2010/main" val="391569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Üres">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EFEF357-67FB-410F-9ADB-7CDA340C76AC}"/>
              </a:ext>
            </a:extLst>
          </p:cNvPr>
          <p:cNvSpPr>
            <a:spLocks noGrp="1" noChangeArrowheads="1"/>
          </p:cNvSpPr>
          <p:nvPr>
            <p:ph type="sldNum" sz="quarter" idx="11"/>
          </p:nvPr>
        </p:nvSpPr>
        <p:spPr>
          <a:xfrm>
            <a:off x="11411815" y="6554937"/>
            <a:ext cx="768349" cy="292687"/>
          </a:xfrm>
          <a:ln/>
        </p:spPr>
        <p:txBody>
          <a:bodyPr/>
          <a:lstStyle>
            <a:lvl1pPr>
              <a:defRPr/>
            </a:lvl1pPr>
          </a:lstStyle>
          <a:p>
            <a:pPr>
              <a:defRPr/>
            </a:pPr>
            <a:fld id="{DBB43355-7D8B-40E1-B33C-F213062A2012}" type="slidenum">
              <a:rPr lang="en-GB" altLang="hu-HU"/>
              <a:pPr>
                <a:defRPr/>
              </a:pPr>
              <a:t>‹#›</a:t>
            </a:fld>
            <a:endParaRPr lang="en-GB" altLang="hu-HU"/>
          </a:p>
        </p:txBody>
      </p:sp>
    </p:spTree>
    <p:extLst>
      <p:ext uri="{BB962C8B-B14F-4D97-AF65-F5344CB8AC3E}">
        <p14:creationId xmlns:p14="http://schemas.microsoft.com/office/powerpoint/2010/main" val="117467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A9C3-A13C-4ED5-9E2D-67F8051EA9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7B7E30-9ED7-46E9-8862-9726FA70E1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D70C89-37D1-4B77-BEE7-1F49E28E02E0}"/>
              </a:ext>
            </a:extLst>
          </p:cNvPr>
          <p:cNvSpPr>
            <a:spLocks noGrp="1"/>
          </p:cNvSpPr>
          <p:nvPr>
            <p:ph type="dt" sz="half" idx="10"/>
          </p:nvPr>
        </p:nvSpPr>
        <p:spPr/>
        <p:txBody>
          <a:bodyPr/>
          <a:lstStyle/>
          <a:p>
            <a:fld id="{62B3765E-1690-4F28-A3CC-1EC405D6F7B7}" type="datetimeFigureOut">
              <a:rPr lang="en-GB" smtClean="0"/>
              <a:t>28/06/2021</a:t>
            </a:fld>
            <a:endParaRPr lang="en-GB"/>
          </a:p>
        </p:txBody>
      </p:sp>
      <p:sp>
        <p:nvSpPr>
          <p:cNvPr id="5" name="Footer Placeholder 4">
            <a:extLst>
              <a:ext uri="{FF2B5EF4-FFF2-40B4-BE49-F238E27FC236}">
                <a16:creationId xmlns:a16="http://schemas.microsoft.com/office/drawing/2014/main" id="{FB5C07BE-82B5-4112-8296-A50F191EC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F4F930-47DC-47F3-977F-9FE789E028CA}"/>
              </a:ext>
            </a:extLst>
          </p:cNvPr>
          <p:cNvSpPr>
            <a:spLocks noGrp="1"/>
          </p:cNvSpPr>
          <p:nvPr>
            <p:ph type="sldNum" sz="quarter" idx="12"/>
          </p:nvPr>
        </p:nvSpPr>
        <p:spPr/>
        <p:txBody>
          <a:bodyPr/>
          <a:lstStyle/>
          <a:p>
            <a:fld id="{ABB685F8-A85D-4E13-89F5-7721B86CD415}" type="slidenum">
              <a:rPr lang="en-GB" smtClean="0"/>
              <a:t>‹#›</a:t>
            </a:fld>
            <a:endParaRPr lang="en-GB"/>
          </a:p>
        </p:txBody>
      </p:sp>
    </p:spTree>
    <p:extLst>
      <p:ext uri="{BB962C8B-B14F-4D97-AF65-F5344CB8AC3E}">
        <p14:creationId xmlns:p14="http://schemas.microsoft.com/office/powerpoint/2010/main" val="146444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527053" y="1338266"/>
            <a:ext cx="5418667" cy="5043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48917" y="1338266"/>
            <a:ext cx="5418667" cy="5043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Dia számának helye 5"/>
          <p:cNvSpPr>
            <a:spLocks noGrp="1"/>
          </p:cNvSpPr>
          <p:nvPr>
            <p:ph type="sldNum" sz="quarter" idx="11"/>
          </p:nvPr>
        </p:nvSpPr>
        <p:spPr/>
        <p:txBody>
          <a:bodyPr/>
          <a:lstStyle>
            <a:lvl1pPr>
              <a:defRPr/>
            </a:lvl1pPr>
          </a:lstStyle>
          <a:p>
            <a:fld id="{25EBC943-2149-4B08-98C7-BFE992009C1D}" type="slidenum">
              <a:rPr lang="hu-HU" smtClean="0"/>
              <a:t>‹#›</a:t>
            </a:fld>
            <a:endParaRPr lang="hu-HU"/>
          </a:p>
        </p:txBody>
      </p:sp>
    </p:spTree>
    <p:extLst>
      <p:ext uri="{BB962C8B-B14F-4D97-AF65-F5344CB8AC3E}">
        <p14:creationId xmlns:p14="http://schemas.microsoft.com/office/powerpoint/2010/main" val="212830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527052" y="1338266"/>
            <a:ext cx="11040533" cy="5043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err="1"/>
              <a:t>Mintaszöveg</a:t>
            </a:r>
            <a:r>
              <a:rPr lang="en-GB"/>
              <a:t> </a:t>
            </a:r>
            <a:r>
              <a:rPr lang="en-GB" err="1"/>
              <a:t>szerkesztése</a:t>
            </a:r>
            <a:endParaRPr lang="en-GB"/>
          </a:p>
          <a:p>
            <a:pPr lvl="1"/>
            <a:r>
              <a:rPr lang="en-GB" err="1"/>
              <a:t>Második</a:t>
            </a:r>
            <a:r>
              <a:rPr lang="en-GB"/>
              <a:t> </a:t>
            </a:r>
            <a:r>
              <a:rPr lang="en-GB" err="1"/>
              <a:t>szint</a:t>
            </a:r>
            <a:endParaRPr lang="en-GB"/>
          </a:p>
          <a:p>
            <a:pPr lvl="2"/>
            <a:r>
              <a:rPr lang="en-GB" err="1"/>
              <a:t>Harmadik</a:t>
            </a:r>
            <a:r>
              <a:rPr lang="en-GB"/>
              <a:t> </a:t>
            </a:r>
            <a:r>
              <a:rPr lang="en-GB" err="1"/>
              <a:t>szint</a:t>
            </a:r>
            <a:endParaRPr lang="en-GB"/>
          </a:p>
          <a:p>
            <a:pPr lvl="3"/>
            <a:r>
              <a:rPr lang="en-GB" err="1"/>
              <a:t>Negyedik</a:t>
            </a:r>
            <a:r>
              <a:rPr lang="en-GB"/>
              <a:t> </a:t>
            </a:r>
            <a:r>
              <a:rPr lang="en-GB" err="1"/>
              <a:t>szint</a:t>
            </a:r>
            <a:endParaRPr lang="en-GB"/>
          </a:p>
          <a:p>
            <a:pPr lvl="4"/>
            <a:r>
              <a:rPr lang="en-GB" err="1"/>
              <a:t>Ötödik</a:t>
            </a:r>
            <a:r>
              <a:rPr lang="en-GB"/>
              <a:t> </a:t>
            </a:r>
            <a:r>
              <a:rPr lang="en-GB" err="1"/>
              <a:t>szint</a:t>
            </a:r>
            <a:endParaRPr lang="en-GB"/>
          </a:p>
        </p:txBody>
      </p:sp>
      <p:sp>
        <p:nvSpPr>
          <p:cNvPr id="10" name="Rectangle 8">
            <a:extLst>
              <a:ext uri="{FF2B5EF4-FFF2-40B4-BE49-F238E27FC236}">
                <a16:creationId xmlns:a16="http://schemas.microsoft.com/office/drawing/2014/main" id="{149557D0-6C64-43A1-B67D-950CD2A0BE00}"/>
              </a:ext>
            </a:extLst>
          </p:cNvPr>
          <p:cNvSpPr>
            <a:spLocks noGrp="1" noChangeArrowheads="1"/>
          </p:cNvSpPr>
          <p:nvPr>
            <p:ph type="sldNum" sz="quarter" idx="4"/>
          </p:nvPr>
        </p:nvSpPr>
        <p:spPr bwMode="auto">
          <a:xfrm>
            <a:off x="11411815" y="6554937"/>
            <a:ext cx="768349" cy="2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lvl1pPr algn="r" eaLnBrk="1" hangingPunct="1">
              <a:defRPr sz="1600" b="1">
                <a:solidFill>
                  <a:srgbClr val="FF6600"/>
                </a:solidFill>
              </a:defRPr>
            </a:lvl1pPr>
          </a:lstStyle>
          <a:p>
            <a:pPr>
              <a:defRPr/>
            </a:pPr>
            <a:fld id="{C7E3338D-8F5B-4FC7-A0B5-AD45AC3F4C65}" type="slidenum">
              <a:rPr lang="en-GB" altLang="hu-HU" smtClean="0"/>
              <a:pPr>
                <a:defRPr/>
              </a:pPr>
              <a:t>‹#›</a:t>
            </a:fld>
            <a:endParaRPr lang="en-GB" altLang="hu-HU"/>
          </a:p>
        </p:txBody>
      </p:sp>
      <p:sp>
        <p:nvSpPr>
          <p:cNvPr id="14" name="Rectangle 2">
            <a:extLst>
              <a:ext uri="{FF2B5EF4-FFF2-40B4-BE49-F238E27FC236}">
                <a16:creationId xmlns:a16="http://schemas.microsoft.com/office/drawing/2014/main" id="{4993D5E0-03FC-4C8A-AEC2-B7854A35E5E1}"/>
              </a:ext>
            </a:extLst>
          </p:cNvPr>
          <p:cNvSpPr>
            <a:spLocks noGrp="1" noChangeArrowheads="1"/>
          </p:cNvSpPr>
          <p:nvPr>
            <p:ph type="title"/>
          </p:nvPr>
        </p:nvSpPr>
        <p:spPr bwMode="auto">
          <a:xfrm>
            <a:off x="267004" y="375700"/>
            <a:ext cx="11300581" cy="49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dirty="0"/>
              <a:t>Mintacím szerkesztése</a:t>
            </a:r>
            <a:endParaRPr lang="en-GB" altLang="hu-HU" dirty="0"/>
          </a:p>
        </p:txBody>
      </p:sp>
      <p:pic>
        <p:nvPicPr>
          <p:cNvPr id="8" name="Kép 7">
            <a:extLst>
              <a:ext uri="{FF2B5EF4-FFF2-40B4-BE49-F238E27FC236}">
                <a16:creationId xmlns:a16="http://schemas.microsoft.com/office/drawing/2014/main" id="{1C8E1ED1-4358-4ED1-BEC2-AE75094F100D}"/>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r="28863" b="11215"/>
          <a:stretch/>
        </p:blipFill>
        <p:spPr bwMode="auto">
          <a:xfrm>
            <a:off x="10820965" y="75800"/>
            <a:ext cx="1296000" cy="479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4160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83" r:id="rId6"/>
    <p:sldLayoutId id="2147483697" r:id="rId7"/>
    <p:sldLayoutId id="2147483699" r:id="rId8"/>
    <p:sldLayoutId id="2147483698" r:id="rId9"/>
  </p:sldLayoutIdLst>
  <p:hf hdr="0" ftr="0" dt="0"/>
  <p:txStyles>
    <p:titleStyle>
      <a:lvl1pPr algn="l" rtl="0" eaLnBrk="1" fontAlgn="base" hangingPunct="1">
        <a:spcBef>
          <a:spcPct val="0"/>
        </a:spcBef>
        <a:spcAft>
          <a:spcPct val="0"/>
        </a:spcAft>
        <a:defRPr sz="3200" b="1">
          <a:solidFill>
            <a:srgbClr val="FF6600"/>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2800" b="1">
          <a:solidFill>
            <a:srgbClr val="FF6600"/>
          </a:solidFill>
          <a:latin typeface="Arial Unicode MS" pitchFamily="34" charset="-128"/>
        </a:defRPr>
      </a:lvl2pPr>
      <a:lvl3pPr algn="l" rtl="0" eaLnBrk="1" fontAlgn="base" hangingPunct="1">
        <a:spcBef>
          <a:spcPct val="0"/>
        </a:spcBef>
        <a:spcAft>
          <a:spcPct val="0"/>
        </a:spcAft>
        <a:defRPr sz="2800" b="1">
          <a:solidFill>
            <a:srgbClr val="FF6600"/>
          </a:solidFill>
          <a:latin typeface="Arial Unicode MS" pitchFamily="34" charset="-128"/>
        </a:defRPr>
      </a:lvl3pPr>
      <a:lvl4pPr algn="l" rtl="0" eaLnBrk="1" fontAlgn="base" hangingPunct="1">
        <a:spcBef>
          <a:spcPct val="0"/>
        </a:spcBef>
        <a:spcAft>
          <a:spcPct val="0"/>
        </a:spcAft>
        <a:defRPr sz="2800" b="1">
          <a:solidFill>
            <a:srgbClr val="FF6600"/>
          </a:solidFill>
          <a:latin typeface="Arial Unicode MS" pitchFamily="34" charset="-128"/>
        </a:defRPr>
      </a:lvl4pPr>
      <a:lvl5pPr algn="l" rtl="0" eaLnBrk="1" fontAlgn="base" hangingPunct="1">
        <a:spcBef>
          <a:spcPct val="0"/>
        </a:spcBef>
        <a:spcAft>
          <a:spcPct val="0"/>
        </a:spcAft>
        <a:defRPr sz="2800" b="1">
          <a:solidFill>
            <a:srgbClr val="FF6600"/>
          </a:solidFill>
          <a:latin typeface="Arial Unicode MS" pitchFamily="34" charset="-128"/>
        </a:defRPr>
      </a:lvl5pPr>
      <a:lvl6pPr marL="457200" algn="l" rtl="0" eaLnBrk="1" fontAlgn="base" hangingPunct="1">
        <a:spcBef>
          <a:spcPct val="0"/>
        </a:spcBef>
        <a:spcAft>
          <a:spcPct val="0"/>
        </a:spcAft>
        <a:defRPr sz="2800" b="1">
          <a:solidFill>
            <a:srgbClr val="FF6600"/>
          </a:solidFill>
          <a:latin typeface="Arial Unicode MS" pitchFamily="34" charset="-128"/>
        </a:defRPr>
      </a:lvl6pPr>
      <a:lvl7pPr marL="914400" algn="l" rtl="0" eaLnBrk="1" fontAlgn="base" hangingPunct="1">
        <a:spcBef>
          <a:spcPct val="0"/>
        </a:spcBef>
        <a:spcAft>
          <a:spcPct val="0"/>
        </a:spcAft>
        <a:defRPr sz="2800" b="1">
          <a:solidFill>
            <a:srgbClr val="FF6600"/>
          </a:solidFill>
          <a:latin typeface="Arial Unicode MS" pitchFamily="34" charset="-128"/>
        </a:defRPr>
      </a:lvl7pPr>
      <a:lvl8pPr marL="1371600" algn="l" rtl="0" eaLnBrk="1" fontAlgn="base" hangingPunct="1">
        <a:spcBef>
          <a:spcPct val="0"/>
        </a:spcBef>
        <a:spcAft>
          <a:spcPct val="0"/>
        </a:spcAft>
        <a:defRPr sz="2800" b="1">
          <a:solidFill>
            <a:srgbClr val="FF6600"/>
          </a:solidFill>
          <a:latin typeface="Arial Unicode MS" pitchFamily="34" charset="-128"/>
        </a:defRPr>
      </a:lvl8pPr>
      <a:lvl9pPr marL="1828800" algn="l" rtl="0" eaLnBrk="1" fontAlgn="base" hangingPunct="1">
        <a:spcBef>
          <a:spcPct val="0"/>
        </a:spcBef>
        <a:spcAft>
          <a:spcPct val="0"/>
        </a:spcAft>
        <a:defRPr sz="2800" b="1">
          <a:solidFill>
            <a:srgbClr val="FF6600"/>
          </a:solidFill>
          <a:latin typeface="Arial Unicode MS" pitchFamily="34" charset="-128"/>
        </a:defRPr>
      </a:lvl9pPr>
    </p:titleStyle>
    <p:bodyStyle>
      <a:lvl1pPr marL="342900" indent="-342900" algn="l" rtl="0" eaLnBrk="1" fontAlgn="base" hangingPunct="1">
        <a:spcBef>
          <a:spcPct val="20000"/>
        </a:spcBef>
        <a:spcAft>
          <a:spcPct val="0"/>
        </a:spcAft>
        <a:buClr>
          <a:srgbClr val="FF6600"/>
        </a:buClr>
        <a:buFont typeface="Wingdings" panose="05000000000000000000" pitchFamily="2" charset="2"/>
        <a:buChar char="§"/>
        <a:defRPr sz="1600">
          <a:solidFill>
            <a:schemeClr val="tx1"/>
          </a:solidFill>
          <a:latin typeface="Segoe UI" panose="020B0502040204020203" pitchFamily="34" charset="0"/>
          <a:ea typeface="+mn-ea"/>
          <a:cs typeface="Segoe UI" panose="020B0502040204020203" pitchFamily="34" charset="0"/>
        </a:defRPr>
      </a:lvl1pPr>
      <a:lvl2pPr marL="742950" indent="-285750" algn="l" rtl="0" eaLnBrk="1" fontAlgn="base" hangingPunct="1">
        <a:spcBef>
          <a:spcPct val="20000"/>
        </a:spcBef>
        <a:spcAft>
          <a:spcPct val="0"/>
        </a:spcAft>
        <a:buClr>
          <a:srgbClr val="FF6600"/>
        </a:buClr>
        <a:buFont typeface="Wingdings" panose="05000000000000000000" pitchFamily="2" charset="2"/>
        <a:buChar char="§"/>
        <a:defRPr sz="1500">
          <a:solidFill>
            <a:schemeClr val="tx1"/>
          </a:solidFill>
          <a:latin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lr>
          <a:srgbClr val="FF6600"/>
        </a:buClr>
        <a:buFont typeface="Wingdings" panose="05000000000000000000" pitchFamily="2" charset="2"/>
        <a:buChar char="§"/>
        <a:defRPr sz="1400">
          <a:solidFill>
            <a:schemeClr val="tx1"/>
          </a:solidFill>
          <a:latin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energy.danube-region.eu/wp-content/uploads/sites/6/sites/6/2021/04/Policybrief_electricity.pdf"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energy.danube-region.eu/wp-content/uploads/sites/6/sites/6/2021/04/Policybrief_naturalgas.pdf"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energy.danube-region.eu/wp-content/uploads/sites/6/sites/6/2021/04/Policybrief_heatingandcooling.pdf"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energy.danube-region.eu/wp-content/uploads/sites/6/sites/6/2021/04/Policybrief_transport.pdf"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617DE-797B-4E72-8A5C-9566C55D85C3}"/>
              </a:ext>
            </a:extLst>
          </p:cNvPr>
          <p:cNvPicPr>
            <a:picLocks noChangeAspect="1"/>
          </p:cNvPicPr>
          <p:nvPr/>
        </p:nvPicPr>
        <p:blipFill>
          <a:blip r:embed="rId3"/>
          <a:stretch>
            <a:fillRect/>
          </a:stretch>
        </p:blipFill>
        <p:spPr>
          <a:xfrm>
            <a:off x="0" y="0"/>
            <a:ext cx="9141970" cy="6858000"/>
          </a:xfrm>
          <a:prstGeom prst="rect">
            <a:avLst/>
          </a:prstGeom>
        </p:spPr>
      </p:pic>
      <p:sp>
        <p:nvSpPr>
          <p:cNvPr id="9" name="Cím 1">
            <a:extLst>
              <a:ext uri="{FF2B5EF4-FFF2-40B4-BE49-F238E27FC236}">
                <a16:creationId xmlns:a16="http://schemas.microsoft.com/office/drawing/2014/main" id="{3F6DC659-A751-4489-8DC1-0EC11B39BE23}"/>
              </a:ext>
            </a:extLst>
          </p:cNvPr>
          <p:cNvSpPr txBox="1">
            <a:spLocks/>
          </p:cNvSpPr>
          <p:nvPr/>
        </p:nvSpPr>
        <p:spPr bwMode="auto">
          <a:xfrm>
            <a:off x="1340956" y="4348088"/>
            <a:ext cx="6460058" cy="1876647"/>
          </a:xfrm>
          <a:prstGeom prst="rect">
            <a:avLst/>
          </a:prstGeom>
          <a:solidFill>
            <a:schemeClr val="bg1">
              <a:alpha val="53000"/>
            </a:schemeClr>
          </a:solidFill>
          <a:ln>
            <a:solidFill>
              <a:schemeClr val="tx1"/>
            </a:solidFill>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cap="all" spc="100" baseline="0">
                <a:solidFill>
                  <a:schemeClr val="bg1"/>
                </a:solidFill>
                <a:latin typeface="Segoe UI" panose="020B0502040204020203" pitchFamily="34" charset="0"/>
                <a:ea typeface="+mj-ea"/>
                <a:cs typeface="Segoe UI" panose="020B0502040204020203" pitchFamily="34" charset="0"/>
              </a:defRPr>
            </a:lvl1pPr>
            <a:lvl2pPr algn="l" rtl="0" eaLnBrk="0" fontAlgn="base" hangingPunct="0">
              <a:spcBef>
                <a:spcPct val="0"/>
              </a:spcBef>
              <a:spcAft>
                <a:spcPct val="0"/>
              </a:spcAft>
              <a:defRPr sz="2800" b="1">
                <a:solidFill>
                  <a:srgbClr val="FF6600"/>
                </a:solidFill>
                <a:latin typeface="Arial Unicode MS" panose="020B0604020202020204" pitchFamily="34" charset="-128"/>
              </a:defRPr>
            </a:lvl2pPr>
            <a:lvl3pPr algn="l" rtl="0" eaLnBrk="0" fontAlgn="base" hangingPunct="0">
              <a:spcBef>
                <a:spcPct val="0"/>
              </a:spcBef>
              <a:spcAft>
                <a:spcPct val="0"/>
              </a:spcAft>
              <a:defRPr sz="2800" b="1">
                <a:solidFill>
                  <a:srgbClr val="FF6600"/>
                </a:solidFill>
                <a:latin typeface="Arial Unicode MS" panose="020B0604020202020204" pitchFamily="34" charset="-128"/>
              </a:defRPr>
            </a:lvl3pPr>
            <a:lvl4pPr algn="l" rtl="0" eaLnBrk="0" fontAlgn="base" hangingPunct="0">
              <a:spcBef>
                <a:spcPct val="0"/>
              </a:spcBef>
              <a:spcAft>
                <a:spcPct val="0"/>
              </a:spcAft>
              <a:defRPr sz="2800" b="1">
                <a:solidFill>
                  <a:srgbClr val="FF6600"/>
                </a:solidFill>
                <a:latin typeface="Arial Unicode MS" panose="020B0604020202020204" pitchFamily="34" charset="-128"/>
              </a:defRPr>
            </a:lvl4pPr>
            <a:lvl5pPr algn="l" rtl="0" eaLnBrk="0" fontAlgn="base" hangingPunct="0">
              <a:spcBef>
                <a:spcPct val="0"/>
              </a:spcBef>
              <a:spcAft>
                <a:spcPct val="0"/>
              </a:spcAft>
              <a:defRPr sz="2800" b="1">
                <a:solidFill>
                  <a:srgbClr val="FF6600"/>
                </a:solidFill>
                <a:latin typeface="Arial Unicode MS" panose="020B0604020202020204" pitchFamily="34" charset="-128"/>
              </a:defRPr>
            </a:lvl5pPr>
            <a:lvl6pPr marL="457200" algn="l" rtl="0" fontAlgn="base">
              <a:spcBef>
                <a:spcPct val="0"/>
              </a:spcBef>
              <a:spcAft>
                <a:spcPct val="0"/>
              </a:spcAft>
              <a:defRPr sz="2800" b="1">
                <a:solidFill>
                  <a:srgbClr val="FF6600"/>
                </a:solidFill>
                <a:latin typeface="Arial Unicode MS" panose="020B0604020202020204" pitchFamily="34" charset="-128"/>
              </a:defRPr>
            </a:lvl6pPr>
            <a:lvl7pPr marL="914400" algn="l" rtl="0" fontAlgn="base">
              <a:spcBef>
                <a:spcPct val="0"/>
              </a:spcBef>
              <a:spcAft>
                <a:spcPct val="0"/>
              </a:spcAft>
              <a:defRPr sz="2800" b="1">
                <a:solidFill>
                  <a:srgbClr val="FF6600"/>
                </a:solidFill>
                <a:latin typeface="Arial Unicode MS" panose="020B0604020202020204" pitchFamily="34" charset="-128"/>
              </a:defRPr>
            </a:lvl7pPr>
            <a:lvl8pPr marL="1371600" algn="l" rtl="0" fontAlgn="base">
              <a:spcBef>
                <a:spcPct val="0"/>
              </a:spcBef>
              <a:spcAft>
                <a:spcPct val="0"/>
              </a:spcAft>
              <a:defRPr sz="2800" b="1">
                <a:solidFill>
                  <a:srgbClr val="FF6600"/>
                </a:solidFill>
                <a:latin typeface="Arial Unicode MS" panose="020B0604020202020204" pitchFamily="34" charset="-128"/>
              </a:defRPr>
            </a:lvl8pPr>
            <a:lvl9pPr marL="1828800" algn="l" rtl="0" fontAlgn="base">
              <a:spcBef>
                <a:spcPct val="0"/>
              </a:spcBef>
              <a:spcAft>
                <a:spcPct val="0"/>
              </a:spcAft>
              <a:defRPr sz="2800" b="1">
                <a:solidFill>
                  <a:srgbClr val="FF6600"/>
                </a:solidFill>
                <a:latin typeface="Arial Unicode MS" panose="020B0604020202020204" pitchFamily="34" charset="-128"/>
              </a:defRPr>
            </a:lvl9pPr>
          </a:lstStyle>
          <a:p>
            <a:pPr lvl="0" algn="ctr"/>
            <a:r>
              <a:rPr lang="hu-HU" sz="2800" dirty="0">
                <a:solidFill>
                  <a:schemeClr val="accent1"/>
                </a:solidFill>
                <a:latin typeface="Segoe UI Black" panose="020B0A02040204020203" pitchFamily="34" charset="0"/>
              </a:rPr>
              <a:t>National </a:t>
            </a:r>
            <a:r>
              <a:rPr lang="hu-HU" sz="2800" dirty="0" err="1">
                <a:solidFill>
                  <a:schemeClr val="accent1"/>
                </a:solidFill>
                <a:latin typeface="Segoe UI Black" panose="020B0A02040204020203" pitchFamily="34" charset="0"/>
              </a:rPr>
              <a:t>Energy</a:t>
            </a:r>
            <a:r>
              <a:rPr lang="hu-HU" sz="2800" dirty="0">
                <a:solidFill>
                  <a:schemeClr val="accent1"/>
                </a:solidFill>
                <a:latin typeface="Segoe UI Black" panose="020B0A02040204020203" pitchFamily="34" charset="0"/>
              </a:rPr>
              <a:t> and </a:t>
            </a:r>
            <a:r>
              <a:rPr lang="hu-HU" sz="2800" dirty="0" err="1">
                <a:solidFill>
                  <a:schemeClr val="accent1"/>
                </a:solidFill>
                <a:latin typeface="Segoe UI Black" panose="020B0A02040204020203" pitchFamily="34" charset="0"/>
              </a:rPr>
              <a:t>climate</a:t>
            </a:r>
            <a:r>
              <a:rPr lang="hu-HU" sz="2800" dirty="0">
                <a:solidFill>
                  <a:schemeClr val="accent1"/>
                </a:solidFill>
                <a:latin typeface="Segoe UI Black" panose="020B0A02040204020203" pitchFamily="34" charset="0"/>
              </a:rPr>
              <a:t> </a:t>
            </a:r>
            <a:r>
              <a:rPr lang="hu-HU" sz="2800" dirty="0" err="1">
                <a:solidFill>
                  <a:schemeClr val="accent1"/>
                </a:solidFill>
                <a:latin typeface="Segoe UI Black" panose="020B0A02040204020203" pitchFamily="34" charset="0"/>
              </a:rPr>
              <a:t>plans</a:t>
            </a:r>
            <a:r>
              <a:rPr lang="hu-HU" sz="2800" dirty="0">
                <a:solidFill>
                  <a:schemeClr val="accent1"/>
                </a:solidFill>
                <a:latin typeface="Segoe UI Black" panose="020B0A02040204020203" pitchFamily="34" charset="0"/>
              </a:rPr>
              <a:t> in the </a:t>
            </a:r>
            <a:r>
              <a:rPr lang="hu-HU" sz="2800" dirty="0" err="1">
                <a:solidFill>
                  <a:schemeClr val="accent1"/>
                </a:solidFill>
                <a:latin typeface="Segoe UI Black" panose="020B0A02040204020203" pitchFamily="34" charset="0"/>
              </a:rPr>
              <a:t>danube</a:t>
            </a:r>
            <a:r>
              <a:rPr lang="hu-HU" sz="2800" dirty="0">
                <a:solidFill>
                  <a:schemeClr val="accent1"/>
                </a:solidFill>
                <a:latin typeface="Segoe UI Black" panose="020B0A02040204020203" pitchFamily="34" charset="0"/>
              </a:rPr>
              <a:t> </a:t>
            </a:r>
            <a:r>
              <a:rPr lang="hu-HU" sz="2800" dirty="0" err="1">
                <a:solidFill>
                  <a:schemeClr val="accent1"/>
                </a:solidFill>
                <a:latin typeface="Segoe UI Black" panose="020B0A02040204020203" pitchFamily="34" charset="0"/>
              </a:rPr>
              <a:t>region</a:t>
            </a:r>
            <a:r>
              <a:rPr lang="hu-HU" sz="2800" dirty="0">
                <a:solidFill>
                  <a:schemeClr val="accent1"/>
                </a:solidFill>
                <a:latin typeface="Segoe UI Black" panose="020B0A02040204020203" pitchFamily="34" charset="0"/>
              </a:rPr>
              <a:t> </a:t>
            </a:r>
          </a:p>
        </p:txBody>
      </p:sp>
      <p:sp>
        <p:nvSpPr>
          <p:cNvPr id="11" name="Alcím 2">
            <a:extLst>
              <a:ext uri="{FF2B5EF4-FFF2-40B4-BE49-F238E27FC236}">
                <a16:creationId xmlns:a16="http://schemas.microsoft.com/office/drawing/2014/main" id="{87A67DE5-625F-4458-A94F-D13C4313E396}"/>
              </a:ext>
            </a:extLst>
          </p:cNvPr>
          <p:cNvSpPr txBox="1">
            <a:spLocks/>
          </p:cNvSpPr>
          <p:nvPr/>
        </p:nvSpPr>
        <p:spPr bwMode="auto">
          <a:xfrm>
            <a:off x="9364130" y="4676554"/>
            <a:ext cx="2973830" cy="1080120"/>
          </a:xfrm>
          <a:prstGeom prst="rect">
            <a:avLst/>
          </a:prstGeom>
          <a:noFill/>
          <a:ln>
            <a:noFill/>
          </a:ln>
          <a:effectLst/>
        </p:spPr>
        <p:txBody>
          <a:bodyPr vert="horz" wrap="square" lIns="91440" tIns="108000" rIns="91440" bIns="45720" numCol="1" anchor="t" anchorCtr="0" compatLnSpc="1">
            <a:prstTxWarp prst="textNoShape">
              <a:avLst/>
            </a:prstTxWarp>
          </a:bodyPr>
          <a:lstStyle>
            <a:lvl1pPr marL="0" indent="0" algn="l" rtl="0" eaLnBrk="0" fontAlgn="base" hangingPunct="0">
              <a:spcBef>
                <a:spcPct val="20000"/>
              </a:spcBef>
              <a:spcAft>
                <a:spcPct val="0"/>
              </a:spcAft>
              <a:buClr>
                <a:srgbClr val="FF6600"/>
              </a:buClr>
              <a:buSzPct val="80000"/>
              <a:buFontTx/>
              <a:buNone/>
              <a:defRPr sz="2400" kern="1200">
                <a:solidFill>
                  <a:schemeClr val="bg1"/>
                </a:solidFill>
                <a:latin typeface="Segoe UI" panose="020B0502040204020203" pitchFamily="34" charset="0"/>
                <a:ea typeface="+mn-ea"/>
                <a:cs typeface="Segoe UI" panose="020B0502040204020203" pitchFamily="34" charset="0"/>
              </a:defRPr>
            </a:lvl1pPr>
            <a:lvl2pPr marL="630238" indent="-274638" algn="l" rtl="0" eaLnBrk="0" fontAlgn="base" hangingPunct="0">
              <a:spcBef>
                <a:spcPct val="20000"/>
              </a:spcBef>
              <a:spcAft>
                <a:spcPct val="0"/>
              </a:spcAft>
              <a:buClr>
                <a:srgbClr val="FF6600"/>
              </a:buClr>
              <a:buSzPct val="80000"/>
              <a:buFont typeface="Wingdings" panose="05000000000000000000" pitchFamily="2" charset="2"/>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hu-HU" sz="1600" b="1" dirty="0">
                <a:solidFill>
                  <a:schemeClr val="accent5">
                    <a:lumMod val="50000"/>
                  </a:schemeClr>
                </a:solidFill>
              </a:rPr>
              <a:t>Katalin Varga</a:t>
            </a:r>
          </a:p>
          <a:p>
            <a:pPr>
              <a:spcBef>
                <a:spcPts val="600"/>
              </a:spcBef>
            </a:pPr>
            <a:r>
              <a:rPr lang="hu-HU" sz="1600" dirty="0">
                <a:solidFill>
                  <a:schemeClr val="accent5">
                    <a:lumMod val="50000"/>
                  </a:schemeClr>
                </a:solidFill>
              </a:rPr>
              <a:t>program </a:t>
            </a:r>
            <a:r>
              <a:rPr lang="hu-HU" sz="1600" dirty="0" err="1">
                <a:solidFill>
                  <a:schemeClr val="accent5">
                    <a:lumMod val="50000"/>
                  </a:schemeClr>
                </a:solidFill>
              </a:rPr>
              <a:t>director</a:t>
            </a:r>
            <a:br>
              <a:rPr lang="hu-HU" sz="1600" dirty="0">
                <a:solidFill>
                  <a:schemeClr val="accent5">
                    <a:lumMod val="50000"/>
                  </a:schemeClr>
                </a:solidFill>
              </a:rPr>
            </a:br>
            <a:r>
              <a:rPr lang="hu-HU" sz="1600" dirty="0">
                <a:solidFill>
                  <a:schemeClr val="accent5">
                    <a:lumMod val="50000"/>
                  </a:schemeClr>
                </a:solidFill>
              </a:rPr>
              <a:t>REKK </a:t>
            </a:r>
            <a:r>
              <a:rPr lang="hu-HU" sz="1600" dirty="0" err="1">
                <a:solidFill>
                  <a:schemeClr val="accent5">
                    <a:lumMod val="50000"/>
                  </a:schemeClr>
                </a:solidFill>
              </a:rPr>
              <a:t>Foundation</a:t>
            </a:r>
            <a:endParaRPr lang="hu-HU" sz="1600" dirty="0">
              <a:solidFill>
                <a:schemeClr val="accent5">
                  <a:lumMod val="50000"/>
                </a:schemeClr>
              </a:solidFill>
            </a:endParaRPr>
          </a:p>
        </p:txBody>
      </p:sp>
      <p:sp>
        <p:nvSpPr>
          <p:cNvPr id="7" name="Alcím 2">
            <a:extLst>
              <a:ext uri="{FF2B5EF4-FFF2-40B4-BE49-F238E27FC236}">
                <a16:creationId xmlns:a16="http://schemas.microsoft.com/office/drawing/2014/main" id="{5D389B7B-B4CB-48C9-9F02-540DA8A61540}"/>
              </a:ext>
            </a:extLst>
          </p:cNvPr>
          <p:cNvSpPr txBox="1">
            <a:spLocks/>
          </p:cNvSpPr>
          <p:nvPr/>
        </p:nvSpPr>
        <p:spPr bwMode="auto">
          <a:xfrm>
            <a:off x="9364130" y="5826472"/>
            <a:ext cx="2827870" cy="922905"/>
          </a:xfrm>
          <a:prstGeom prst="rect">
            <a:avLst/>
          </a:prstGeom>
          <a:noFill/>
          <a:ln>
            <a:noFill/>
          </a:ln>
          <a:effectLst/>
        </p:spPr>
        <p:txBody>
          <a:bodyPr vert="horz" wrap="square" lIns="91440" tIns="108000" rIns="91440" bIns="45720" numCol="1" anchor="b" anchorCtr="0" compatLnSpc="1">
            <a:prstTxWarp prst="textNoShape">
              <a:avLst/>
            </a:prstTxWarp>
          </a:bodyPr>
          <a:lstStyle>
            <a:lvl1pPr marL="0" indent="0" algn="l" rtl="0" eaLnBrk="0" fontAlgn="base" hangingPunct="0">
              <a:spcBef>
                <a:spcPct val="20000"/>
              </a:spcBef>
              <a:spcAft>
                <a:spcPct val="0"/>
              </a:spcAft>
              <a:buClr>
                <a:srgbClr val="FF6600"/>
              </a:buClr>
              <a:buSzPct val="80000"/>
              <a:buFontTx/>
              <a:buNone/>
              <a:defRPr sz="2400" kern="1200">
                <a:solidFill>
                  <a:schemeClr val="bg1"/>
                </a:solidFill>
                <a:latin typeface="Segoe UI" panose="020B0502040204020203" pitchFamily="34" charset="0"/>
                <a:ea typeface="+mn-ea"/>
                <a:cs typeface="Segoe UI" panose="020B0502040204020203" pitchFamily="34" charset="0"/>
              </a:defRPr>
            </a:lvl1pPr>
            <a:lvl2pPr marL="630238" indent="-274638" algn="l" rtl="0" eaLnBrk="0" fontAlgn="base" hangingPunct="0">
              <a:spcBef>
                <a:spcPct val="20000"/>
              </a:spcBef>
              <a:spcAft>
                <a:spcPct val="0"/>
              </a:spcAft>
              <a:buClr>
                <a:srgbClr val="FF6600"/>
              </a:buClr>
              <a:buSzPct val="80000"/>
              <a:buFont typeface="Wingdings" panose="05000000000000000000" pitchFamily="2" charset="2"/>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accent5">
                    <a:lumMod val="50000"/>
                  </a:schemeClr>
                </a:solidFill>
              </a:rPr>
              <a:t>22nd Steering Group Meeting of the Priority Area 2</a:t>
            </a:r>
            <a:endParaRPr lang="hu-HU" sz="1600" i="1" dirty="0">
              <a:solidFill>
                <a:schemeClr val="accent5">
                  <a:lumMod val="50000"/>
                </a:schemeClr>
              </a:solidFill>
            </a:endParaRPr>
          </a:p>
          <a:p>
            <a:r>
              <a:rPr lang="hu-HU" sz="1600" i="1" dirty="0" err="1">
                <a:solidFill>
                  <a:schemeClr val="accent5">
                    <a:lumMod val="50000"/>
                  </a:schemeClr>
                </a:solidFill>
              </a:rPr>
              <a:t>June</a:t>
            </a:r>
            <a:r>
              <a:rPr lang="hu-HU" sz="1600" i="1" dirty="0">
                <a:solidFill>
                  <a:schemeClr val="accent5">
                    <a:lumMod val="50000"/>
                  </a:schemeClr>
                </a:solidFill>
              </a:rPr>
              <a:t> 29, 2021</a:t>
            </a:r>
          </a:p>
        </p:txBody>
      </p:sp>
    </p:spTree>
    <p:extLst>
      <p:ext uri="{BB962C8B-B14F-4D97-AF65-F5344CB8AC3E}">
        <p14:creationId xmlns:p14="http://schemas.microsoft.com/office/powerpoint/2010/main" val="250905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25AA-EA02-4999-86AF-E11FD738B0CE}"/>
              </a:ext>
            </a:extLst>
          </p:cNvPr>
          <p:cNvSpPr>
            <a:spLocks noGrp="1"/>
          </p:cNvSpPr>
          <p:nvPr>
            <p:ph type="title"/>
          </p:nvPr>
        </p:nvSpPr>
        <p:spPr>
          <a:xfrm>
            <a:off x="267004" y="375700"/>
            <a:ext cx="10620736" cy="1102226"/>
          </a:xfrm>
        </p:spPr>
        <p:txBody>
          <a:bodyPr/>
          <a:lstStyle/>
          <a:p>
            <a:r>
              <a:rPr lang="en-US" dirty="0"/>
              <a:t>NATIONAL ENERGY AND CLIMATE PLANS OF DANUBE REGION COUNTRIES - Electricity and Gas Markets</a:t>
            </a:r>
            <a:r>
              <a:rPr lang="hu-HU" dirty="0"/>
              <a:t> </a:t>
            </a:r>
            <a:br>
              <a:rPr lang="hu-HU" dirty="0"/>
            </a:br>
            <a:r>
              <a:rPr lang="hu-HU" dirty="0"/>
              <a:t>May 6</a:t>
            </a:r>
            <a:br>
              <a:rPr lang="hu-HU" dirty="0"/>
            </a:br>
            <a:br>
              <a:rPr lang="en-US" b="1" dirty="0"/>
            </a:br>
            <a:br>
              <a:rPr lang="en-US" b="1" dirty="0"/>
            </a:br>
            <a:endParaRPr lang="en-US" b="1" dirty="0"/>
          </a:p>
        </p:txBody>
      </p:sp>
      <p:sp>
        <p:nvSpPr>
          <p:cNvPr id="5" name="Slide Number Placeholder 4">
            <a:extLst>
              <a:ext uri="{FF2B5EF4-FFF2-40B4-BE49-F238E27FC236}">
                <a16:creationId xmlns:a16="http://schemas.microsoft.com/office/drawing/2014/main" id="{B0AB191B-7E82-4745-8BD6-5F17B65ED6F3}"/>
              </a:ext>
            </a:extLst>
          </p:cNvPr>
          <p:cNvSpPr>
            <a:spLocks noGrp="1"/>
          </p:cNvSpPr>
          <p:nvPr>
            <p:ph type="sldNum" sz="quarter" idx="11"/>
          </p:nvPr>
        </p:nvSpPr>
        <p:spPr/>
        <p:txBody>
          <a:bodyPr/>
          <a:lstStyle/>
          <a:p>
            <a:fld id="{25EBC943-2149-4B08-98C7-BFE992009C1D}" type="slidenum">
              <a:rPr lang="hu-HU" smtClean="0"/>
              <a:t>10</a:t>
            </a:fld>
            <a:endParaRPr lang="hu-HU"/>
          </a:p>
        </p:txBody>
      </p:sp>
      <p:sp>
        <p:nvSpPr>
          <p:cNvPr id="8" name="Tartalom helye 7">
            <a:extLst>
              <a:ext uri="{FF2B5EF4-FFF2-40B4-BE49-F238E27FC236}">
                <a16:creationId xmlns:a16="http://schemas.microsoft.com/office/drawing/2014/main" id="{EC70B89C-85A7-4DF8-AEE2-CD8A44AF2812}"/>
              </a:ext>
            </a:extLst>
          </p:cNvPr>
          <p:cNvSpPr>
            <a:spLocks noGrp="1"/>
          </p:cNvSpPr>
          <p:nvPr>
            <p:ph sz="half" idx="1"/>
          </p:nvPr>
        </p:nvSpPr>
        <p:spPr>
          <a:xfrm>
            <a:off x="441993" y="2197844"/>
            <a:ext cx="6202648" cy="2339321"/>
          </a:xfrm>
        </p:spPr>
        <p:txBody>
          <a:bodyPr/>
          <a:lstStyle/>
          <a:p>
            <a:pPr marL="0" indent="0">
              <a:spcAft>
                <a:spcPts val="0"/>
              </a:spcAft>
              <a:buNone/>
            </a:pPr>
            <a:r>
              <a:rPr lang="hu-HU" sz="1800" dirty="0" err="1"/>
              <a:t>Discussion</a:t>
            </a:r>
            <a:r>
              <a:rPr lang="hu-HU" sz="1800" dirty="0"/>
              <a:t>:</a:t>
            </a:r>
          </a:p>
          <a:p>
            <a:pPr>
              <a:spcAft>
                <a:spcPts val="0"/>
              </a:spcAft>
            </a:pPr>
            <a:r>
              <a:rPr lang="hu-HU" sz="1800" dirty="0" err="1"/>
              <a:t>Challenges</a:t>
            </a:r>
            <a:r>
              <a:rPr lang="hu-HU" sz="1800" dirty="0"/>
              <a:t> of </a:t>
            </a:r>
            <a:r>
              <a:rPr lang="hu-HU" sz="1800" dirty="0" err="1"/>
              <a:t>phasing</a:t>
            </a:r>
            <a:r>
              <a:rPr lang="hu-HU" sz="1800" dirty="0"/>
              <a:t> out </a:t>
            </a:r>
            <a:r>
              <a:rPr lang="hu-HU" sz="1800" dirty="0" err="1"/>
              <a:t>coal-fired</a:t>
            </a:r>
            <a:r>
              <a:rPr lang="hu-HU" sz="1800" dirty="0"/>
              <a:t> </a:t>
            </a:r>
            <a:r>
              <a:rPr lang="hu-HU" sz="1800" dirty="0" err="1"/>
              <a:t>power</a:t>
            </a:r>
            <a:r>
              <a:rPr lang="hu-HU" sz="1800" dirty="0"/>
              <a:t> </a:t>
            </a:r>
            <a:r>
              <a:rPr lang="hu-HU" sz="1800" dirty="0" err="1"/>
              <a:t>plants</a:t>
            </a:r>
            <a:endParaRPr lang="hu-HU" sz="1800" dirty="0"/>
          </a:p>
          <a:p>
            <a:pPr>
              <a:spcAft>
                <a:spcPts val="0"/>
              </a:spcAft>
            </a:pPr>
            <a:r>
              <a:rPr lang="hu-HU" sz="1800" dirty="0"/>
              <a:t>The </a:t>
            </a:r>
            <a:r>
              <a:rPr lang="hu-HU" sz="1800" dirty="0" err="1"/>
              <a:t>role</a:t>
            </a:r>
            <a:r>
              <a:rPr lang="hu-HU" sz="1800" dirty="0"/>
              <a:t> of </a:t>
            </a:r>
            <a:r>
              <a:rPr lang="hu-HU" sz="1800" dirty="0" err="1"/>
              <a:t>natural</a:t>
            </a:r>
            <a:r>
              <a:rPr lang="hu-HU" sz="1800" dirty="0"/>
              <a:t> </a:t>
            </a:r>
            <a:r>
              <a:rPr lang="hu-HU" sz="1800" dirty="0" err="1"/>
              <a:t>gas</a:t>
            </a:r>
            <a:r>
              <a:rPr lang="hu-HU" sz="1800" dirty="0"/>
              <a:t> </a:t>
            </a:r>
            <a:r>
              <a:rPr lang="hu-HU" sz="1800" dirty="0" err="1"/>
              <a:t>as</a:t>
            </a:r>
            <a:r>
              <a:rPr lang="hu-HU" sz="1800" dirty="0"/>
              <a:t> a </a:t>
            </a:r>
            <a:r>
              <a:rPr lang="hu-HU" sz="1800" dirty="0" err="1"/>
              <a:t>bridge</a:t>
            </a:r>
            <a:r>
              <a:rPr lang="hu-HU" sz="1800" dirty="0"/>
              <a:t> </a:t>
            </a:r>
            <a:r>
              <a:rPr lang="hu-HU" sz="1800" dirty="0" err="1"/>
              <a:t>fuel</a:t>
            </a:r>
            <a:r>
              <a:rPr lang="hu-HU" sz="1800" dirty="0"/>
              <a:t> (</a:t>
            </a:r>
            <a:r>
              <a:rPr lang="hu-HU" sz="1800" dirty="0" err="1"/>
              <a:t>pros</a:t>
            </a:r>
            <a:r>
              <a:rPr lang="hu-HU" sz="1800" dirty="0"/>
              <a:t> and cons)</a:t>
            </a:r>
          </a:p>
          <a:p>
            <a:pPr>
              <a:spcAft>
                <a:spcPts val="0"/>
              </a:spcAft>
            </a:pPr>
            <a:r>
              <a:rPr lang="hu-HU" sz="1800" dirty="0" err="1"/>
              <a:t>Can</a:t>
            </a:r>
            <a:r>
              <a:rPr lang="hu-HU" sz="1800" dirty="0"/>
              <a:t> a shift </a:t>
            </a:r>
            <a:r>
              <a:rPr lang="hu-HU" sz="1800" dirty="0" err="1"/>
              <a:t>to</a:t>
            </a:r>
            <a:r>
              <a:rPr lang="hu-HU" sz="1800" dirty="0"/>
              <a:t> </a:t>
            </a:r>
            <a:r>
              <a:rPr lang="hu-HU" sz="1800" dirty="0" err="1"/>
              <a:t>renewables</a:t>
            </a:r>
            <a:r>
              <a:rPr lang="hu-HU" sz="1800" dirty="0"/>
              <a:t> be </a:t>
            </a:r>
            <a:r>
              <a:rPr lang="hu-HU" sz="1800" dirty="0" err="1"/>
              <a:t>affordable</a:t>
            </a:r>
            <a:r>
              <a:rPr lang="hu-HU" sz="1800" dirty="0"/>
              <a:t>? </a:t>
            </a:r>
            <a:endParaRPr lang="hu-HU" sz="1800" dirty="0">
              <a:highlight>
                <a:srgbClr val="FFFFFF"/>
              </a:highlight>
            </a:endParaRPr>
          </a:p>
        </p:txBody>
      </p:sp>
      <p:pic>
        <p:nvPicPr>
          <p:cNvPr id="7" name="Kép 6" descr="A képen szöveg, megjelenítés, modellt állás, számítógép látható&#10;&#10;Automatikusan generált leírás">
            <a:extLst>
              <a:ext uri="{FF2B5EF4-FFF2-40B4-BE49-F238E27FC236}">
                <a16:creationId xmlns:a16="http://schemas.microsoft.com/office/drawing/2014/main" id="{CAB15ED4-F074-452F-9A19-48EF57030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337" y="4020209"/>
            <a:ext cx="6199062" cy="2534728"/>
          </a:xfrm>
          <a:prstGeom prst="rect">
            <a:avLst/>
          </a:prstGeom>
        </p:spPr>
      </p:pic>
      <p:sp>
        <p:nvSpPr>
          <p:cNvPr id="9" name="Szövegdoboz 8">
            <a:extLst>
              <a:ext uri="{FF2B5EF4-FFF2-40B4-BE49-F238E27FC236}">
                <a16:creationId xmlns:a16="http://schemas.microsoft.com/office/drawing/2014/main" id="{CAEC89BC-05DA-4798-99D8-BDF0E1CBB0F7}"/>
              </a:ext>
            </a:extLst>
          </p:cNvPr>
          <p:cNvSpPr txBox="1"/>
          <p:nvPr/>
        </p:nvSpPr>
        <p:spPr>
          <a:xfrm>
            <a:off x="8388013" y="5600830"/>
            <a:ext cx="3547783" cy="954107"/>
          </a:xfrm>
          <a:prstGeom prst="rect">
            <a:avLst/>
          </a:prstGeom>
          <a:solidFill>
            <a:srgbClr val="F29764"/>
          </a:solidFill>
        </p:spPr>
        <p:txBody>
          <a:bodyPr wrap="square" rtlCol="0">
            <a:spAutoFit/>
          </a:bodyPr>
          <a:lstStyle/>
          <a:p>
            <a:r>
              <a:rPr lang="hu-HU" sz="1400" dirty="0" err="1"/>
              <a:t>Number</a:t>
            </a:r>
            <a:r>
              <a:rPr lang="hu-HU" sz="1400" dirty="0"/>
              <a:t> of </a:t>
            </a:r>
            <a:r>
              <a:rPr lang="hu-HU" sz="1400" dirty="0" err="1"/>
              <a:t>participants</a:t>
            </a:r>
            <a:r>
              <a:rPr lang="hu-HU" sz="1400" dirty="0"/>
              <a:t>: 88</a:t>
            </a:r>
          </a:p>
          <a:p>
            <a:endParaRPr lang="hu-HU" sz="1400" dirty="0"/>
          </a:p>
          <a:p>
            <a:r>
              <a:rPr lang="hu-HU" sz="1400" dirty="0"/>
              <a:t>The </a:t>
            </a:r>
            <a:r>
              <a:rPr lang="hu-HU" sz="1400" dirty="0" err="1"/>
              <a:t>presentations</a:t>
            </a:r>
            <a:r>
              <a:rPr lang="hu-HU" sz="1400" dirty="0"/>
              <a:t> and a </a:t>
            </a:r>
            <a:r>
              <a:rPr lang="hu-HU" sz="1400" dirty="0" err="1"/>
              <a:t>summary</a:t>
            </a:r>
            <a:r>
              <a:rPr lang="hu-HU" sz="1400" dirty="0"/>
              <a:t> is </a:t>
            </a:r>
            <a:r>
              <a:rPr lang="hu-HU" sz="1400" dirty="0" err="1"/>
              <a:t>available</a:t>
            </a:r>
            <a:r>
              <a:rPr lang="hu-HU" sz="1400" dirty="0"/>
              <a:t> </a:t>
            </a:r>
            <a:r>
              <a:rPr lang="hu-HU" sz="1400" dirty="0" err="1"/>
              <a:t>at</a:t>
            </a:r>
            <a:r>
              <a:rPr lang="hu-HU" sz="1400" dirty="0"/>
              <a:t> www.rekk.org/events. </a:t>
            </a:r>
          </a:p>
        </p:txBody>
      </p:sp>
      <p:sp>
        <p:nvSpPr>
          <p:cNvPr id="3" name="Szövegdoboz 2">
            <a:extLst>
              <a:ext uri="{FF2B5EF4-FFF2-40B4-BE49-F238E27FC236}">
                <a16:creationId xmlns:a16="http://schemas.microsoft.com/office/drawing/2014/main" id="{1071E5C6-C1CA-4E2D-922F-B5C42803AFD4}"/>
              </a:ext>
            </a:extLst>
          </p:cNvPr>
          <p:cNvSpPr txBox="1"/>
          <p:nvPr/>
        </p:nvSpPr>
        <p:spPr>
          <a:xfrm>
            <a:off x="6908108" y="2073671"/>
            <a:ext cx="5095633" cy="2092881"/>
          </a:xfrm>
          <a:prstGeom prst="rect">
            <a:avLst/>
          </a:prstGeom>
          <a:noFill/>
        </p:spPr>
        <p:txBody>
          <a:bodyPr wrap="square" rtlCol="0">
            <a:spAutoFit/>
          </a:bodyPr>
          <a:lstStyle/>
          <a:p>
            <a:pPr marL="0" indent="0">
              <a:spcAft>
                <a:spcPts val="0"/>
              </a:spcAft>
              <a:buNone/>
            </a:pPr>
            <a:r>
              <a:rPr lang="hu-HU" sz="1400" dirty="0" err="1">
                <a:highlight>
                  <a:srgbClr val="FFFFFF"/>
                </a:highlight>
                <a:latin typeface="Segoe UI" panose="020B0502040204020203" pitchFamily="34" charset="0"/>
                <a:cs typeface="Segoe UI" panose="020B0502040204020203" pitchFamily="34" charset="0"/>
              </a:rPr>
              <a:t>Panelists</a:t>
            </a:r>
            <a:r>
              <a:rPr lang="hu-HU" sz="1400" dirty="0">
                <a:highlight>
                  <a:srgbClr val="FFFFFF"/>
                </a:highlight>
                <a:latin typeface="Segoe UI" panose="020B0502040204020203" pitchFamily="34" charset="0"/>
                <a:cs typeface="Segoe UI" panose="020B0502040204020203" pitchFamily="34" charset="0"/>
              </a:rPr>
              <a:t>:</a:t>
            </a:r>
          </a:p>
          <a:p>
            <a:pPr>
              <a:buFont typeface="Arial" panose="020B0604020202020204" pitchFamily="34" charset="0"/>
              <a:buChar char="•"/>
            </a:pPr>
            <a:r>
              <a:rPr lang="hu-HU" sz="1400" dirty="0">
                <a:highlight>
                  <a:srgbClr val="FFFFFF"/>
                </a:highlight>
                <a:latin typeface="Segoe UI" panose="020B0502040204020203" pitchFamily="34" charset="0"/>
                <a:cs typeface="Segoe UI" panose="020B0502040204020203" pitchFamily="34" charset="0"/>
              </a:rPr>
              <a:t>Pál Ságvári, Vice </a:t>
            </a:r>
            <a:r>
              <a:rPr lang="hu-HU" sz="1400" dirty="0" err="1">
                <a:highlight>
                  <a:srgbClr val="FFFFFF"/>
                </a:highlight>
                <a:latin typeface="Segoe UI" panose="020B0502040204020203" pitchFamily="34" charset="0"/>
                <a:cs typeface="Segoe UI" panose="020B0502040204020203" pitchFamily="34" charset="0"/>
              </a:rPr>
              <a:t>President</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for</a:t>
            </a:r>
            <a:r>
              <a:rPr lang="hu-HU" sz="1400" dirty="0">
                <a:highlight>
                  <a:srgbClr val="FFFFFF"/>
                </a:highlight>
                <a:latin typeface="Segoe UI" panose="020B0502040204020203" pitchFamily="34" charset="0"/>
                <a:cs typeface="Segoe UI" panose="020B0502040204020203" pitchFamily="34" charset="0"/>
              </a:rPr>
              <a:t> International </a:t>
            </a:r>
            <a:r>
              <a:rPr lang="hu-HU" sz="1400" dirty="0" err="1">
                <a:highlight>
                  <a:srgbClr val="FFFFFF"/>
                </a:highlight>
                <a:latin typeface="Segoe UI" panose="020B0502040204020203" pitchFamily="34" charset="0"/>
                <a:cs typeface="Segoe UI" panose="020B0502040204020203" pitchFamily="34" charset="0"/>
              </a:rPr>
              <a:t>Affairs</a:t>
            </a:r>
            <a:r>
              <a:rPr lang="hu-HU" sz="1400" dirty="0">
                <a:highlight>
                  <a:srgbClr val="FFFFFF"/>
                </a:highlight>
                <a:latin typeface="Segoe UI" panose="020B0502040204020203" pitchFamily="34" charset="0"/>
                <a:cs typeface="Segoe UI" panose="020B0502040204020203" pitchFamily="34" charset="0"/>
              </a:rPr>
              <a:t>, Hungarian </a:t>
            </a:r>
            <a:r>
              <a:rPr lang="hu-HU" sz="1400" dirty="0" err="1">
                <a:highlight>
                  <a:srgbClr val="FFFFFF"/>
                </a:highlight>
                <a:latin typeface="Segoe UI" panose="020B0502040204020203" pitchFamily="34" charset="0"/>
                <a:cs typeface="Segoe UI" panose="020B0502040204020203" pitchFamily="34" charset="0"/>
              </a:rPr>
              <a:t>Energy</a:t>
            </a:r>
            <a:r>
              <a:rPr lang="hu-HU" sz="1400" dirty="0">
                <a:highlight>
                  <a:srgbClr val="FFFFFF"/>
                </a:highlight>
                <a:latin typeface="Segoe UI" panose="020B0502040204020203" pitchFamily="34" charset="0"/>
                <a:cs typeface="Segoe UI" panose="020B0502040204020203" pitchFamily="34" charset="0"/>
              </a:rPr>
              <a:t> and Public </a:t>
            </a:r>
            <a:r>
              <a:rPr lang="hu-HU" sz="1400" dirty="0" err="1">
                <a:highlight>
                  <a:srgbClr val="FFFFFF"/>
                </a:highlight>
                <a:latin typeface="Segoe UI" panose="020B0502040204020203" pitchFamily="34" charset="0"/>
                <a:cs typeface="Segoe UI" panose="020B0502040204020203" pitchFamily="34" charset="0"/>
              </a:rPr>
              <a:t>Utility</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Regulatory</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Authority</a:t>
            </a:r>
            <a:r>
              <a:rPr lang="hu-HU" sz="1400" dirty="0">
                <a:highlight>
                  <a:srgbClr val="FFFFFF"/>
                </a:highlight>
                <a:latin typeface="Segoe UI" panose="020B0502040204020203" pitchFamily="34" charset="0"/>
                <a:cs typeface="Segoe UI" panose="020B0502040204020203" pitchFamily="34" charset="0"/>
              </a:rPr>
              <a:t> (HU)</a:t>
            </a:r>
          </a:p>
          <a:p>
            <a:pPr>
              <a:buFont typeface="Arial" panose="020B0604020202020204" pitchFamily="34" charset="0"/>
              <a:buChar char="•"/>
            </a:pPr>
            <a:r>
              <a:rPr lang="hu-HU" sz="1400" dirty="0">
                <a:highlight>
                  <a:srgbClr val="FFFFFF"/>
                </a:highlight>
                <a:latin typeface="Segoe UI" panose="020B0502040204020203" pitchFamily="34" charset="0"/>
                <a:cs typeface="Segoe UI" panose="020B0502040204020203" pitchFamily="34" charset="0"/>
              </a:rPr>
              <a:t>Karolina </a:t>
            </a:r>
            <a:r>
              <a:rPr lang="hu-HU" sz="1400" dirty="0" err="1">
                <a:highlight>
                  <a:srgbClr val="FFFFFF"/>
                </a:highlight>
                <a:latin typeface="Segoe UI" panose="020B0502040204020203" pitchFamily="34" charset="0"/>
                <a:cs typeface="Segoe UI" panose="020B0502040204020203" pitchFamily="34" charset="0"/>
              </a:rPr>
              <a:t>Cegir</a:t>
            </a:r>
            <a:r>
              <a:rPr lang="hu-HU" sz="1400" dirty="0">
                <a:highlight>
                  <a:srgbClr val="FFFFFF"/>
                </a:highlight>
                <a:latin typeface="Segoe UI" panose="020B0502040204020203" pitchFamily="34" charset="0"/>
                <a:cs typeface="Segoe UI" panose="020B0502040204020203" pitchFamily="34" charset="0"/>
              </a:rPr>
              <a:t>, Gas </a:t>
            </a:r>
            <a:r>
              <a:rPr lang="hu-HU" sz="1400" dirty="0" err="1">
                <a:highlight>
                  <a:srgbClr val="FFFFFF"/>
                </a:highlight>
                <a:latin typeface="Segoe UI" panose="020B0502040204020203" pitchFamily="34" charset="0"/>
                <a:cs typeface="Segoe UI" panose="020B0502040204020203" pitchFamily="34" charset="0"/>
              </a:rPr>
              <a:t>Expert</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Energy</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Community</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Secretariat</a:t>
            </a:r>
            <a:endParaRPr lang="hu-HU" sz="1400" dirty="0">
              <a:highlight>
                <a:srgbClr val="FFFFFF"/>
              </a:highlight>
              <a:latin typeface="Segoe UI" panose="020B0502040204020203" pitchFamily="34" charset="0"/>
              <a:cs typeface="Segoe UI" panose="020B0502040204020203" pitchFamily="34" charset="0"/>
            </a:endParaRPr>
          </a:p>
          <a:p>
            <a:pPr>
              <a:buFont typeface="Arial" panose="020B0604020202020204" pitchFamily="34" charset="0"/>
              <a:buChar char="•"/>
            </a:pPr>
            <a:r>
              <a:rPr lang="hu-HU" sz="1400" dirty="0" err="1">
                <a:highlight>
                  <a:srgbClr val="FFFFFF"/>
                </a:highlight>
                <a:latin typeface="Segoe UI" panose="020B0502040204020203" pitchFamily="34" charset="0"/>
                <a:cs typeface="Segoe UI" panose="020B0502040204020203" pitchFamily="34" charset="0"/>
              </a:rPr>
              <a:t>Davor</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Bajs</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Infrastructure</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Expert</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Energy</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Community</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Secretariat</a:t>
            </a:r>
            <a:endParaRPr lang="hu-HU" sz="1400" dirty="0">
              <a:highlight>
                <a:srgbClr val="FFFFFF"/>
              </a:highlight>
              <a:latin typeface="Segoe UI" panose="020B0502040204020203" pitchFamily="34" charset="0"/>
              <a:cs typeface="Segoe UI" panose="020B0502040204020203" pitchFamily="34" charset="0"/>
            </a:endParaRPr>
          </a:p>
          <a:p>
            <a:pPr>
              <a:buFont typeface="Arial" panose="020B0604020202020204" pitchFamily="34" charset="0"/>
              <a:buChar char="•"/>
            </a:pPr>
            <a:r>
              <a:rPr lang="hu-HU" sz="1400" dirty="0" err="1">
                <a:highlight>
                  <a:srgbClr val="FFFFFF"/>
                </a:highlight>
                <a:latin typeface="Segoe UI" panose="020B0502040204020203" pitchFamily="34" charset="0"/>
                <a:cs typeface="Segoe UI" panose="020B0502040204020203" pitchFamily="34" charset="0"/>
              </a:rPr>
              <a:t>Ognjen</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Markovic</a:t>
            </a:r>
            <a:r>
              <a:rPr lang="hu-HU" sz="1400" dirty="0">
                <a:highlight>
                  <a:srgbClr val="FFFFFF"/>
                </a:highlight>
                <a:latin typeface="Segoe UI" panose="020B0502040204020203" pitchFamily="34" charset="0"/>
                <a:cs typeface="Segoe UI" panose="020B0502040204020203" pitchFamily="34" charset="0"/>
              </a:rPr>
              <a:t>, Project </a:t>
            </a:r>
            <a:r>
              <a:rPr lang="hu-HU" sz="1400" dirty="0" err="1">
                <a:highlight>
                  <a:srgbClr val="FFFFFF"/>
                </a:highlight>
                <a:latin typeface="Segoe UI" panose="020B0502040204020203" pitchFamily="34" charset="0"/>
                <a:cs typeface="Segoe UI" panose="020B0502040204020203" pitchFamily="34" charset="0"/>
              </a:rPr>
              <a:t>Expert</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Regional</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Cooperation</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Council</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BiH</a:t>
            </a:r>
            <a:r>
              <a:rPr lang="hu-HU" sz="1400" dirty="0">
                <a:highlight>
                  <a:srgbClr val="FFFFFF"/>
                </a:highlight>
                <a:latin typeface="Segoe UI" panose="020B0502040204020203" pitchFamily="34" charset="0"/>
                <a:cs typeface="Segoe UI" panose="020B0502040204020203" pitchFamily="34" charset="0"/>
              </a:rPr>
              <a:t>)</a:t>
            </a:r>
          </a:p>
          <a:p>
            <a:endParaRPr lang="hu-HU" dirty="0"/>
          </a:p>
        </p:txBody>
      </p:sp>
    </p:spTree>
    <p:extLst>
      <p:ext uri="{BB962C8B-B14F-4D97-AF65-F5344CB8AC3E}">
        <p14:creationId xmlns:p14="http://schemas.microsoft.com/office/powerpoint/2010/main" val="317546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25AA-EA02-4999-86AF-E11FD738B0CE}"/>
              </a:ext>
            </a:extLst>
          </p:cNvPr>
          <p:cNvSpPr>
            <a:spLocks noGrp="1"/>
          </p:cNvSpPr>
          <p:nvPr>
            <p:ph type="title"/>
          </p:nvPr>
        </p:nvSpPr>
        <p:spPr>
          <a:xfrm>
            <a:off x="267004" y="375700"/>
            <a:ext cx="11726522" cy="1102226"/>
          </a:xfrm>
        </p:spPr>
        <p:txBody>
          <a:bodyPr/>
          <a:lstStyle/>
          <a:p>
            <a:r>
              <a:rPr lang="en-US" dirty="0"/>
              <a:t>NATIONAL ENERGY AND CLIMATE PLANS OF DANUBE REGION COUNTRIES - Renewable Heating &amp; Transport</a:t>
            </a:r>
            <a:br>
              <a:rPr lang="hu-HU" dirty="0"/>
            </a:br>
            <a:r>
              <a:rPr lang="hu-HU" dirty="0"/>
              <a:t>May 20</a:t>
            </a:r>
            <a:br>
              <a:rPr lang="en-US" dirty="0"/>
            </a:br>
            <a:br>
              <a:rPr lang="en-US" b="1" dirty="0"/>
            </a:br>
            <a:br>
              <a:rPr lang="en-US" b="1" dirty="0"/>
            </a:br>
            <a:endParaRPr lang="en-US" b="1" dirty="0"/>
          </a:p>
        </p:txBody>
      </p:sp>
      <p:sp>
        <p:nvSpPr>
          <p:cNvPr id="5" name="Slide Number Placeholder 4">
            <a:extLst>
              <a:ext uri="{FF2B5EF4-FFF2-40B4-BE49-F238E27FC236}">
                <a16:creationId xmlns:a16="http://schemas.microsoft.com/office/drawing/2014/main" id="{B0AB191B-7E82-4745-8BD6-5F17B65ED6F3}"/>
              </a:ext>
            </a:extLst>
          </p:cNvPr>
          <p:cNvSpPr>
            <a:spLocks noGrp="1"/>
          </p:cNvSpPr>
          <p:nvPr>
            <p:ph type="sldNum" sz="quarter" idx="11"/>
          </p:nvPr>
        </p:nvSpPr>
        <p:spPr/>
        <p:txBody>
          <a:bodyPr/>
          <a:lstStyle/>
          <a:p>
            <a:fld id="{25EBC943-2149-4B08-98C7-BFE992009C1D}" type="slidenum">
              <a:rPr lang="hu-HU" smtClean="0"/>
              <a:t>11</a:t>
            </a:fld>
            <a:endParaRPr lang="hu-HU"/>
          </a:p>
        </p:txBody>
      </p:sp>
      <p:sp>
        <p:nvSpPr>
          <p:cNvPr id="8" name="Tartalom helye 7">
            <a:extLst>
              <a:ext uri="{FF2B5EF4-FFF2-40B4-BE49-F238E27FC236}">
                <a16:creationId xmlns:a16="http://schemas.microsoft.com/office/drawing/2014/main" id="{EC70B89C-85A7-4DF8-AEE2-CD8A44AF2812}"/>
              </a:ext>
            </a:extLst>
          </p:cNvPr>
          <p:cNvSpPr>
            <a:spLocks noGrp="1"/>
          </p:cNvSpPr>
          <p:nvPr>
            <p:ph sz="half" idx="1"/>
          </p:nvPr>
        </p:nvSpPr>
        <p:spPr>
          <a:xfrm>
            <a:off x="441991" y="2059394"/>
            <a:ext cx="6977711" cy="4641886"/>
          </a:xfrm>
        </p:spPr>
        <p:txBody>
          <a:bodyPr/>
          <a:lstStyle/>
          <a:p>
            <a:pPr marL="0" indent="0">
              <a:spcAft>
                <a:spcPts val="0"/>
              </a:spcAft>
              <a:buNone/>
            </a:pPr>
            <a:r>
              <a:rPr lang="hu-HU" sz="1800" dirty="0" err="1"/>
              <a:t>Discussion</a:t>
            </a:r>
            <a:r>
              <a:rPr lang="hu-HU" sz="1800" dirty="0"/>
              <a:t>:</a:t>
            </a:r>
          </a:p>
          <a:p>
            <a:pPr>
              <a:spcAft>
                <a:spcPts val="0"/>
              </a:spcAft>
            </a:pPr>
            <a:r>
              <a:rPr lang="hu-HU" sz="1800" dirty="0" err="1"/>
              <a:t>Differences</a:t>
            </a:r>
            <a:r>
              <a:rPr lang="hu-HU" sz="1800" dirty="0"/>
              <a:t> in </a:t>
            </a:r>
            <a:r>
              <a:rPr lang="hu-HU" sz="1800" dirty="0" err="1"/>
              <a:t>the</a:t>
            </a:r>
            <a:r>
              <a:rPr lang="hu-HU" sz="1800" dirty="0"/>
              <a:t> </a:t>
            </a:r>
            <a:r>
              <a:rPr lang="hu-HU" sz="1800" dirty="0" err="1"/>
              <a:t>way</a:t>
            </a:r>
            <a:r>
              <a:rPr lang="hu-HU" sz="1800" dirty="0"/>
              <a:t> </a:t>
            </a:r>
            <a:r>
              <a:rPr lang="hu-HU" sz="1800" dirty="0" err="1"/>
              <a:t>biomass</a:t>
            </a:r>
            <a:r>
              <a:rPr lang="hu-HU" sz="1800" dirty="0"/>
              <a:t> is </a:t>
            </a:r>
            <a:r>
              <a:rPr lang="hu-HU" sz="1800" dirty="0" err="1"/>
              <a:t>used</a:t>
            </a:r>
            <a:r>
              <a:rPr lang="hu-HU" sz="1800" dirty="0"/>
              <a:t> in Western DR </a:t>
            </a:r>
            <a:r>
              <a:rPr lang="hu-HU" sz="1800" dirty="0" err="1"/>
              <a:t>countries</a:t>
            </a:r>
            <a:r>
              <a:rPr lang="hu-HU" sz="1800" dirty="0"/>
              <a:t> and CEE/SEE </a:t>
            </a:r>
            <a:r>
              <a:rPr lang="hu-HU" sz="1800" dirty="0" err="1"/>
              <a:t>countries</a:t>
            </a:r>
            <a:r>
              <a:rPr lang="hu-HU" sz="1800" dirty="0"/>
              <a:t>, </a:t>
            </a:r>
            <a:r>
              <a:rPr lang="hu-HU" sz="1800" dirty="0" err="1"/>
              <a:t>the</a:t>
            </a:r>
            <a:r>
              <a:rPr lang="hu-HU" sz="1800" dirty="0"/>
              <a:t> </a:t>
            </a:r>
            <a:r>
              <a:rPr lang="hu-HU" sz="1800" dirty="0" err="1"/>
              <a:t>problem</a:t>
            </a:r>
            <a:r>
              <a:rPr lang="hu-HU" sz="1800" dirty="0"/>
              <a:t> of </a:t>
            </a:r>
            <a:r>
              <a:rPr lang="hu-HU" sz="1800" dirty="0" err="1"/>
              <a:t>energy</a:t>
            </a:r>
            <a:r>
              <a:rPr lang="hu-HU" sz="1800" dirty="0"/>
              <a:t> </a:t>
            </a:r>
            <a:r>
              <a:rPr lang="hu-HU" sz="1800" dirty="0" err="1"/>
              <a:t>poverty</a:t>
            </a:r>
            <a:endParaRPr lang="en-GB" sz="1800" dirty="0">
              <a:highlight>
                <a:srgbClr val="FFFF00"/>
              </a:highlight>
            </a:endParaRPr>
          </a:p>
          <a:p>
            <a:pPr>
              <a:spcAft>
                <a:spcPts val="0"/>
              </a:spcAft>
            </a:pPr>
            <a:r>
              <a:rPr lang="hu-HU" sz="1800" dirty="0" err="1">
                <a:highlight>
                  <a:srgbClr val="FFFFFF"/>
                </a:highlight>
              </a:rPr>
              <a:t>Initiatives</a:t>
            </a:r>
            <a:r>
              <a:rPr lang="hu-HU" sz="1800" dirty="0">
                <a:highlight>
                  <a:srgbClr val="FFFFFF"/>
                </a:highlight>
              </a:rPr>
              <a:t> in </a:t>
            </a:r>
            <a:r>
              <a:rPr lang="hu-HU" sz="1800" dirty="0" err="1">
                <a:highlight>
                  <a:srgbClr val="FFFFFF"/>
                </a:highlight>
              </a:rPr>
              <a:t>district</a:t>
            </a:r>
            <a:r>
              <a:rPr lang="hu-HU" sz="1800" dirty="0">
                <a:highlight>
                  <a:srgbClr val="FFFFFF"/>
                </a:highlight>
              </a:rPr>
              <a:t> </a:t>
            </a:r>
            <a:r>
              <a:rPr lang="hu-HU" sz="1800" dirty="0" err="1">
                <a:highlight>
                  <a:srgbClr val="FFFFFF"/>
                </a:highlight>
              </a:rPr>
              <a:t>heating</a:t>
            </a:r>
            <a:endParaRPr lang="en-GB" sz="1800" dirty="0">
              <a:highlight>
                <a:srgbClr val="FFFFFF"/>
              </a:highlight>
            </a:endParaRPr>
          </a:p>
          <a:p>
            <a:pPr>
              <a:spcAft>
                <a:spcPts val="0"/>
              </a:spcAft>
            </a:pPr>
            <a:r>
              <a:rPr lang="hu-HU" sz="1800" dirty="0">
                <a:highlight>
                  <a:srgbClr val="FFFFFF"/>
                </a:highlight>
              </a:rPr>
              <a:t>Major </a:t>
            </a:r>
            <a:r>
              <a:rPr lang="hu-HU" sz="1800" dirty="0" err="1">
                <a:highlight>
                  <a:srgbClr val="FFFFFF"/>
                </a:highlight>
              </a:rPr>
              <a:t>mobility</a:t>
            </a:r>
            <a:r>
              <a:rPr lang="hu-HU" sz="1800" dirty="0">
                <a:highlight>
                  <a:srgbClr val="FFFFFF"/>
                </a:highlight>
              </a:rPr>
              <a:t> </a:t>
            </a:r>
            <a:r>
              <a:rPr lang="hu-HU" sz="1800" dirty="0" err="1">
                <a:highlight>
                  <a:srgbClr val="FFFFFF"/>
                </a:highlight>
              </a:rPr>
              <a:t>revolution</a:t>
            </a:r>
            <a:r>
              <a:rPr lang="hu-HU" sz="1800" dirty="0">
                <a:highlight>
                  <a:srgbClr val="FFFFFF"/>
                </a:highlight>
              </a:rPr>
              <a:t> is happening, </a:t>
            </a:r>
            <a:r>
              <a:rPr lang="hu-HU" sz="1800" dirty="0" err="1">
                <a:highlight>
                  <a:srgbClr val="FFFFFF"/>
                </a:highlight>
              </a:rPr>
              <a:t>which</a:t>
            </a:r>
            <a:r>
              <a:rPr lang="hu-HU" sz="1800" dirty="0">
                <a:highlight>
                  <a:srgbClr val="FFFFFF"/>
                </a:highlight>
              </a:rPr>
              <a:t> is </a:t>
            </a:r>
            <a:r>
              <a:rPr lang="hu-HU" sz="1800" dirty="0" err="1">
                <a:highlight>
                  <a:srgbClr val="FFFFFF"/>
                </a:highlight>
              </a:rPr>
              <a:t>not</a:t>
            </a:r>
            <a:r>
              <a:rPr lang="hu-HU" sz="1800" dirty="0">
                <a:highlight>
                  <a:srgbClr val="FFFFFF"/>
                </a:highlight>
              </a:rPr>
              <a:t> </a:t>
            </a:r>
            <a:r>
              <a:rPr lang="hu-HU" sz="1800" dirty="0" err="1">
                <a:highlight>
                  <a:srgbClr val="FFFFFF"/>
                </a:highlight>
              </a:rPr>
              <a:t>reflected</a:t>
            </a:r>
            <a:r>
              <a:rPr lang="hu-HU" sz="1800" dirty="0">
                <a:highlight>
                  <a:srgbClr val="FFFFFF"/>
                </a:highlight>
              </a:rPr>
              <a:t> </a:t>
            </a:r>
            <a:r>
              <a:rPr lang="hu-HU" sz="1800" dirty="0" err="1">
                <a:highlight>
                  <a:srgbClr val="FFFFFF"/>
                </a:highlight>
              </a:rPr>
              <a:t>by</a:t>
            </a:r>
            <a:r>
              <a:rPr lang="hu-HU" sz="1800" dirty="0">
                <a:highlight>
                  <a:srgbClr val="FFFFFF"/>
                </a:highlight>
              </a:rPr>
              <a:t> </a:t>
            </a:r>
            <a:r>
              <a:rPr lang="hu-HU" sz="1800" dirty="0" err="1">
                <a:highlight>
                  <a:srgbClr val="FFFFFF"/>
                </a:highlight>
              </a:rPr>
              <a:t>the</a:t>
            </a:r>
            <a:r>
              <a:rPr lang="hu-HU" sz="1800" dirty="0">
                <a:highlight>
                  <a:srgbClr val="FFFFFF"/>
                </a:highlight>
              </a:rPr>
              <a:t> </a:t>
            </a:r>
            <a:r>
              <a:rPr lang="hu-HU" sz="1800" dirty="0" err="1">
                <a:highlight>
                  <a:srgbClr val="FFFFFF"/>
                </a:highlight>
              </a:rPr>
              <a:t>NECPs</a:t>
            </a:r>
            <a:r>
              <a:rPr lang="hu-HU" sz="1800" dirty="0">
                <a:highlight>
                  <a:srgbClr val="FFFFFF"/>
                </a:highlight>
              </a:rPr>
              <a:t>.</a:t>
            </a:r>
            <a:endParaRPr lang="en-GB" sz="1800" kern="0" dirty="0">
              <a:highlight>
                <a:srgbClr val="FFFFFF"/>
              </a:highlight>
            </a:endParaRPr>
          </a:p>
        </p:txBody>
      </p:sp>
      <p:pic>
        <p:nvPicPr>
          <p:cNvPr id="6" name="Kép 5" descr="A képen szöveg, polc, könyv, beltéri látható&#10;&#10;Automatikusan generált leírás">
            <a:extLst>
              <a:ext uri="{FF2B5EF4-FFF2-40B4-BE49-F238E27FC236}">
                <a16:creationId xmlns:a16="http://schemas.microsoft.com/office/drawing/2014/main" id="{48E73981-98E8-42C0-B5BD-61294CB0D99F}"/>
              </a:ext>
            </a:extLst>
          </p:cNvPr>
          <p:cNvPicPr>
            <a:picLocks noChangeAspect="1"/>
          </p:cNvPicPr>
          <p:nvPr/>
        </p:nvPicPr>
        <p:blipFill rotWithShape="1">
          <a:blip r:embed="rId3">
            <a:extLst>
              <a:ext uri="{28A0092B-C50C-407E-A947-70E740481C1C}">
                <a14:useLocalDpi xmlns:a14="http://schemas.microsoft.com/office/drawing/2010/main" val="0"/>
              </a:ext>
            </a:extLst>
          </a:blip>
          <a:srcRect t="7899"/>
          <a:stretch/>
        </p:blipFill>
        <p:spPr>
          <a:xfrm>
            <a:off x="1442408" y="4232366"/>
            <a:ext cx="5834384" cy="2322571"/>
          </a:xfrm>
          <a:prstGeom prst="rect">
            <a:avLst/>
          </a:prstGeom>
        </p:spPr>
      </p:pic>
      <p:sp>
        <p:nvSpPr>
          <p:cNvPr id="9" name="Szövegdoboz 8">
            <a:extLst>
              <a:ext uri="{FF2B5EF4-FFF2-40B4-BE49-F238E27FC236}">
                <a16:creationId xmlns:a16="http://schemas.microsoft.com/office/drawing/2014/main" id="{A0EEE3D0-3ACD-4AB9-ACD7-8495E65BD70E}"/>
              </a:ext>
            </a:extLst>
          </p:cNvPr>
          <p:cNvSpPr txBox="1"/>
          <p:nvPr/>
        </p:nvSpPr>
        <p:spPr>
          <a:xfrm>
            <a:off x="7276792" y="5600830"/>
            <a:ext cx="3547783" cy="954107"/>
          </a:xfrm>
          <a:prstGeom prst="rect">
            <a:avLst/>
          </a:prstGeom>
          <a:solidFill>
            <a:srgbClr val="F29764"/>
          </a:solidFill>
        </p:spPr>
        <p:txBody>
          <a:bodyPr wrap="square" rtlCol="0">
            <a:spAutoFit/>
          </a:bodyPr>
          <a:lstStyle/>
          <a:p>
            <a:r>
              <a:rPr lang="hu-HU" sz="1400" dirty="0" err="1"/>
              <a:t>Number</a:t>
            </a:r>
            <a:r>
              <a:rPr lang="hu-HU" sz="1400" dirty="0"/>
              <a:t> of </a:t>
            </a:r>
            <a:r>
              <a:rPr lang="hu-HU" sz="1400" dirty="0" err="1"/>
              <a:t>participants</a:t>
            </a:r>
            <a:r>
              <a:rPr lang="hu-HU" sz="1400" dirty="0"/>
              <a:t>: 59</a:t>
            </a:r>
          </a:p>
          <a:p>
            <a:endParaRPr lang="hu-HU" sz="1400" dirty="0"/>
          </a:p>
          <a:p>
            <a:r>
              <a:rPr lang="hu-HU" sz="1400" dirty="0"/>
              <a:t>The </a:t>
            </a:r>
            <a:r>
              <a:rPr lang="hu-HU" sz="1400" dirty="0" err="1"/>
              <a:t>presentations</a:t>
            </a:r>
            <a:r>
              <a:rPr lang="hu-HU" sz="1400" dirty="0"/>
              <a:t> and a </a:t>
            </a:r>
            <a:r>
              <a:rPr lang="hu-HU" sz="1400" dirty="0" err="1"/>
              <a:t>summary</a:t>
            </a:r>
            <a:r>
              <a:rPr lang="hu-HU" sz="1400" dirty="0"/>
              <a:t> is </a:t>
            </a:r>
            <a:r>
              <a:rPr lang="hu-HU" sz="1400" dirty="0" err="1"/>
              <a:t>available</a:t>
            </a:r>
            <a:r>
              <a:rPr lang="hu-HU" sz="1400" dirty="0"/>
              <a:t> </a:t>
            </a:r>
            <a:r>
              <a:rPr lang="hu-HU" sz="1400" dirty="0" err="1"/>
              <a:t>at</a:t>
            </a:r>
            <a:r>
              <a:rPr lang="hu-HU" sz="1400" dirty="0"/>
              <a:t> www.rekk.org/events. </a:t>
            </a:r>
          </a:p>
        </p:txBody>
      </p:sp>
      <p:sp>
        <p:nvSpPr>
          <p:cNvPr id="10" name="Szövegdoboz 9">
            <a:extLst>
              <a:ext uri="{FF2B5EF4-FFF2-40B4-BE49-F238E27FC236}">
                <a16:creationId xmlns:a16="http://schemas.microsoft.com/office/drawing/2014/main" id="{333986D2-A81B-419A-998E-039661205099}"/>
              </a:ext>
            </a:extLst>
          </p:cNvPr>
          <p:cNvSpPr txBox="1"/>
          <p:nvPr/>
        </p:nvSpPr>
        <p:spPr>
          <a:xfrm>
            <a:off x="7654835" y="2129062"/>
            <a:ext cx="3962400" cy="2739211"/>
          </a:xfrm>
          <a:prstGeom prst="rect">
            <a:avLst/>
          </a:prstGeom>
          <a:noFill/>
        </p:spPr>
        <p:txBody>
          <a:bodyPr wrap="square" rtlCol="0">
            <a:spAutoFit/>
          </a:bodyPr>
          <a:lstStyle/>
          <a:p>
            <a:r>
              <a:rPr lang="hu-HU" sz="1400" dirty="0" err="1">
                <a:highlight>
                  <a:srgbClr val="FFFFFF"/>
                </a:highlight>
                <a:latin typeface="Segoe UI" panose="020B0502040204020203" pitchFamily="34" charset="0"/>
                <a:cs typeface="Segoe UI" panose="020B0502040204020203" pitchFamily="34" charset="0"/>
              </a:rPr>
              <a:t>Panelists</a:t>
            </a:r>
            <a:r>
              <a:rPr lang="hu-HU" sz="1400" dirty="0">
                <a:highlight>
                  <a:srgbClr val="FFFFFF"/>
                </a:highlight>
                <a:latin typeface="Segoe UI" panose="020B0502040204020203" pitchFamily="34" charset="0"/>
                <a:cs typeface="Segoe UI" panose="020B0502040204020203" pitchFamily="34" charset="0"/>
              </a:rPr>
              <a:t>:</a:t>
            </a:r>
          </a:p>
          <a:p>
            <a:pPr>
              <a:buFont typeface="Arial" panose="020B0604020202020204" pitchFamily="34" charset="0"/>
              <a:buChar char="•"/>
            </a:pPr>
            <a:r>
              <a:rPr lang="hu-HU" sz="1400" dirty="0" err="1">
                <a:highlight>
                  <a:srgbClr val="FFFFFF"/>
                </a:highlight>
                <a:latin typeface="Segoe UI" panose="020B0502040204020203" pitchFamily="34" charset="0"/>
                <a:cs typeface="Segoe UI" panose="020B0502040204020203" pitchFamily="34" charset="0"/>
              </a:rPr>
              <a:t>Biljana</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Grbić</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Advisor</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Energy</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Community</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Secretariat</a:t>
            </a:r>
            <a:endParaRPr lang="hu-HU" sz="1400" dirty="0">
              <a:highlight>
                <a:srgbClr val="FFFFFF"/>
              </a:highlight>
              <a:latin typeface="Segoe UI" panose="020B0502040204020203" pitchFamily="34" charset="0"/>
              <a:cs typeface="Segoe UI" panose="020B0502040204020203" pitchFamily="34" charset="0"/>
            </a:endParaRPr>
          </a:p>
          <a:p>
            <a:pPr>
              <a:buFont typeface="Arial" panose="020B0604020202020204" pitchFamily="34" charset="0"/>
              <a:buChar char="•"/>
            </a:pPr>
            <a:r>
              <a:rPr lang="hu-HU" sz="1400" dirty="0">
                <a:highlight>
                  <a:srgbClr val="FFFFFF"/>
                </a:highlight>
                <a:latin typeface="Segoe UI" panose="020B0502040204020203" pitchFamily="34" charset="0"/>
                <a:cs typeface="Segoe UI" panose="020B0502040204020203" pitchFamily="34" charset="0"/>
              </a:rPr>
              <a:t>Julian Popov, </a:t>
            </a:r>
            <a:r>
              <a:rPr lang="hu-HU" sz="1400" dirty="0" err="1">
                <a:highlight>
                  <a:srgbClr val="FFFFFF"/>
                </a:highlight>
                <a:latin typeface="Segoe UI" panose="020B0502040204020203" pitchFamily="34" charset="0"/>
                <a:cs typeface="Segoe UI" panose="020B0502040204020203" pitchFamily="34" charset="0"/>
              </a:rPr>
              <a:t>Fellow</a:t>
            </a:r>
            <a:r>
              <a:rPr lang="hu-HU" sz="1400" dirty="0">
                <a:highlight>
                  <a:srgbClr val="FFFFFF"/>
                </a:highlight>
                <a:latin typeface="Segoe UI" panose="020B0502040204020203" pitchFamily="34" charset="0"/>
                <a:cs typeface="Segoe UI" panose="020B0502040204020203" pitchFamily="34" charset="0"/>
              </a:rPr>
              <a:t>, European </a:t>
            </a:r>
            <a:r>
              <a:rPr lang="hu-HU" sz="1400" dirty="0" err="1">
                <a:highlight>
                  <a:srgbClr val="FFFFFF"/>
                </a:highlight>
                <a:latin typeface="Segoe UI" panose="020B0502040204020203" pitchFamily="34" charset="0"/>
                <a:cs typeface="Segoe UI" panose="020B0502040204020203" pitchFamily="34" charset="0"/>
              </a:rPr>
              <a:t>Climate</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Foundation</a:t>
            </a:r>
            <a:endParaRPr lang="hu-HU" sz="1400" dirty="0">
              <a:highlight>
                <a:srgbClr val="FFFFFF"/>
              </a:highlight>
              <a:latin typeface="Segoe UI" panose="020B0502040204020203" pitchFamily="34" charset="0"/>
              <a:cs typeface="Segoe UI" panose="020B0502040204020203" pitchFamily="34" charset="0"/>
            </a:endParaRPr>
          </a:p>
          <a:p>
            <a:pPr>
              <a:buFont typeface="Arial" panose="020B0604020202020204" pitchFamily="34" charset="0"/>
              <a:buChar char="•"/>
            </a:pPr>
            <a:r>
              <a:rPr lang="hu-HU" sz="1400" dirty="0" err="1">
                <a:highlight>
                  <a:srgbClr val="FFFFFF"/>
                </a:highlight>
                <a:latin typeface="Segoe UI" panose="020B0502040204020203" pitchFamily="34" charset="0"/>
                <a:cs typeface="Segoe UI" panose="020B0502040204020203" pitchFamily="34" charset="0"/>
              </a:rPr>
              <a:t>Tomas</a:t>
            </a:r>
            <a:r>
              <a:rPr lang="hu-HU" sz="1400" dirty="0">
                <a:highlight>
                  <a:srgbClr val="FFFFFF"/>
                </a:highlight>
                <a:latin typeface="Segoe UI" panose="020B0502040204020203" pitchFamily="34" charset="0"/>
                <a:cs typeface="Segoe UI" panose="020B0502040204020203" pitchFamily="34" charset="0"/>
              </a:rPr>
              <a:t> Smejkal, Head of </a:t>
            </a:r>
            <a:r>
              <a:rPr lang="hu-HU" sz="1400" dirty="0" err="1">
                <a:highlight>
                  <a:srgbClr val="FFFFFF"/>
                </a:highlight>
                <a:latin typeface="Segoe UI" panose="020B0502040204020203" pitchFamily="34" charset="0"/>
                <a:cs typeface="Segoe UI" panose="020B0502040204020203" pitchFamily="34" charset="0"/>
              </a:rPr>
              <a:t>the</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Strategy</a:t>
            </a:r>
            <a:r>
              <a:rPr lang="hu-HU" sz="1400" dirty="0">
                <a:highlight>
                  <a:srgbClr val="FFFFFF"/>
                </a:highlight>
                <a:latin typeface="Segoe UI" panose="020B0502040204020203" pitchFamily="34" charset="0"/>
                <a:cs typeface="Segoe UI" panose="020B0502040204020203" pitchFamily="34" charset="0"/>
              </a:rPr>
              <a:t> Unit, </a:t>
            </a:r>
            <a:r>
              <a:rPr lang="hu-HU" sz="1400" dirty="0" err="1">
                <a:highlight>
                  <a:srgbClr val="FFFFFF"/>
                </a:highlight>
                <a:latin typeface="Segoe UI" panose="020B0502040204020203" pitchFamily="34" charset="0"/>
                <a:cs typeface="Segoe UI" panose="020B0502040204020203" pitchFamily="34" charset="0"/>
              </a:rPr>
              <a:t>Ministry</a:t>
            </a:r>
            <a:r>
              <a:rPr lang="hu-HU" sz="1400" dirty="0">
                <a:highlight>
                  <a:srgbClr val="FFFFFF"/>
                </a:highlight>
                <a:latin typeface="Segoe UI" panose="020B0502040204020203" pitchFamily="34" charset="0"/>
                <a:cs typeface="Segoe UI" panose="020B0502040204020203" pitchFamily="34" charset="0"/>
              </a:rPr>
              <a:t> of </a:t>
            </a:r>
            <a:r>
              <a:rPr lang="hu-HU" sz="1400" dirty="0" err="1">
                <a:highlight>
                  <a:srgbClr val="FFFFFF"/>
                </a:highlight>
                <a:latin typeface="Segoe UI" panose="020B0502040204020203" pitchFamily="34" charset="0"/>
                <a:cs typeface="Segoe UI" panose="020B0502040204020203" pitchFamily="34" charset="0"/>
              </a:rPr>
              <a:t>Industry</a:t>
            </a:r>
            <a:r>
              <a:rPr lang="hu-HU" sz="1400" dirty="0">
                <a:highlight>
                  <a:srgbClr val="FFFFFF"/>
                </a:highlight>
                <a:latin typeface="Segoe UI" panose="020B0502040204020203" pitchFamily="34" charset="0"/>
                <a:cs typeface="Segoe UI" panose="020B0502040204020203" pitchFamily="34" charset="0"/>
              </a:rPr>
              <a:t> and Trade (CZ)</a:t>
            </a:r>
          </a:p>
          <a:p>
            <a:pPr>
              <a:buFont typeface="Arial" panose="020B0604020202020204" pitchFamily="34" charset="0"/>
              <a:buChar char="•"/>
            </a:pPr>
            <a:r>
              <a:rPr lang="hu-HU" sz="1400" dirty="0">
                <a:highlight>
                  <a:srgbClr val="FFFFFF"/>
                </a:highlight>
                <a:latin typeface="Segoe UI" panose="020B0502040204020203" pitchFamily="34" charset="0"/>
                <a:cs typeface="Segoe UI" panose="020B0502040204020203" pitchFamily="34" charset="0"/>
              </a:rPr>
              <a:t>Martin </a:t>
            </a:r>
            <a:r>
              <a:rPr lang="hu-HU" sz="1400" dirty="0" err="1">
                <a:highlight>
                  <a:srgbClr val="FFFFFF"/>
                </a:highlight>
                <a:latin typeface="Segoe UI" panose="020B0502040204020203" pitchFamily="34" charset="0"/>
                <a:cs typeface="Segoe UI" panose="020B0502040204020203" pitchFamily="34" charset="0"/>
              </a:rPr>
              <a:t>Sambale</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Expert</a:t>
            </a:r>
            <a:r>
              <a:rPr lang="hu-HU" sz="1400" dirty="0">
                <a:highlight>
                  <a:srgbClr val="FFFFFF"/>
                </a:highlight>
                <a:latin typeface="Segoe UI" panose="020B0502040204020203" pitchFamily="34" charset="0"/>
                <a:cs typeface="Segoe UI" panose="020B0502040204020203" pitchFamily="34" charset="0"/>
              </a:rPr>
              <a:t>, EZA - </a:t>
            </a:r>
            <a:r>
              <a:rPr lang="hu-HU" sz="1400" dirty="0" err="1">
                <a:highlight>
                  <a:srgbClr val="FFFFFF"/>
                </a:highlight>
                <a:latin typeface="Segoe UI" panose="020B0502040204020203" pitchFamily="34" charset="0"/>
                <a:cs typeface="Segoe UI" panose="020B0502040204020203" pitchFamily="34" charset="0"/>
              </a:rPr>
              <a:t>Energie</a:t>
            </a:r>
            <a:r>
              <a:rPr lang="hu-HU" sz="1400" dirty="0">
                <a:highlight>
                  <a:srgbClr val="FFFFFF"/>
                </a:highlight>
                <a:latin typeface="Segoe UI" panose="020B0502040204020203" pitchFamily="34" charset="0"/>
                <a:cs typeface="Segoe UI" panose="020B0502040204020203" pitchFamily="34" charset="0"/>
              </a:rPr>
              <a:t>- und </a:t>
            </a:r>
            <a:r>
              <a:rPr lang="hu-HU" sz="1400" dirty="0" err="1">
                <a:highlight>
                  <a:srgbClr val="FFFFFF"/>
                </a:highlight>
                <a:latin typeface="Segoe UI" panose="020B0502040204020203" pitchFamily="34" charset="0"/>
                <a:cs typeface="Segoe UI" panose="020B0502040204020203" pitchFamily="34" charset="0"/>
              </a:rPr>
              <a:t>Umweltzentrum</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Allgäu</a:t>
            </a:r>
            <a:r>
              <a:rPr lang="hu-HU" sz="1400" dirty="0">
                <a:highlight>
                  <a:srgbClr val="FFFFFF"/>
                </a:highlight>
                <a:latin typeface="Segoe UI" panose="020B0502040204020203" pitchFamily="34" charset="0"/>
                <a:cs typeface="Segoe UI" panose="020B0502040204020203" pitchFamily="34" charset="0"/>
              </a:rPr>
              <a:t> (DE)</a:t>
            </a:r>
          </a:p>
          <a:p>
            <a:pPr>
              <a:buFont typeface="Arial" panose="020B0604020202020204" pitchFamily="34" charset="0"/>
              <a:buChar char="•"/>
            </a:pPr>
            <a:r>
              <a:rPr lang="hu-HU" sz="1400" dirty="0" err="1">
                <a:highlight>
                  <a:srgbClr val="FFFFFF"/>
                </a:highlight>
                <a:latin typeface="Segoe UI" panose="020B0502040204020203" pitchFamily="34" charset="0"/>
                <a:cs typeface="Segoe UI" panose="020B0502040204020203" pitchFamily="34" charset="0"/>
              </a:rPr>
              <a:t>Matjaž</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Vrčko</a:t>
            </a:r>
            <a:r>
              <a:rPr lang="hu-HU" sz="1400" dirty="0">
                <a:highlight>
                  <a:srgbClr val="FFFFFF"/>
                </a:highlight>
                <a:latin typeface="Segoe UI" panose="020B0502040204020203" pitchFamily="34" charset="0"/>
                <a:cs typeface="Segoe UI" panose="020B0502040204020203" pitchFamily="34" charset="0"/>
              </a:rPr>
              <a:t>, Head of Public </a:t>
            </a:r>
            <a:r>
              <a:rPr lang="hu-HU" sz="1400" dirty="0" err="1">
                <a:highlight>
                  <a:srgbClr val="FFFFFF"/>
                </a:highlight>
                <a:latin typeface="Segoe UI" panose="020B0502040204020203" pitchFamily="34" charset="0"/>
                <a:cs typeface="Segoe UI" panose="020B0502040204020203" pitchFamily="34" charset="0"/>
              </a:rPr>
              <a:t>Transportation</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Division</a:t>
            </a:r>
            <a:r>
              <a:rPr lang="hu-HU" sz="1400" dirty="0">
                <a:highlight>
                  <a:srgbClr val="FFFFFF"/>
                </a:highlight>
                <a:latin typeface="Segoe UI" panose="020B0502040204020203" pitchFamily="34" charset="0"/>
                <a:cs typeface="Segoe UI" panose="020B0502040204020203" pitchFamily="34" charset="0"/>
              </a:rPr>
              <a:t>, </a:t>
            </a:r>
            <a:r>
              <a:rPr lang="hu-HU" sz="1400" dirty="0" err="1">
                <a:highlight>
                  <a:srgbClr val="FFFFFF"/>
                </a:highlight>
                <a:latin typeface="Segoe UI" panose="020B0502040204020203" pitchFamily="34" charset="0"/>
                <a:cs typeface="Segoe UI" panose="020B0502040204020203" pitchFamily="34" charset="0"/>
              </a:rPr>
              <a:t>Ministry</a:t>
            </a:r>
            <a:r>
              <a:rPr lang="hu-HU" sz="1400" dirty="0">
                <a:highlight>
                  <a:srgbClr val="FFFFFF"/>
                </a:highlight>
                <a:latin typeface="Segoe UI" panose="020B0502040204020203" pitchFamily="34" charset="0"/>
                <a:cs typeface="Segoe UI" panose="020B0502040204020203" pitchFamily="34" charset="0"/>
              </a:rPr>
              <a:t> of </a:t>
            </a:r>
            <a:r>
              <a:rPr lang="hu-HU" sz="1400" dirty="0" err="1">
                <a:highlight>
                  <a:srgbClr val="FFFFFF"/>
                </a:highlight>
                <a:latin typeface="Segoe UI" panose="020B0502040204020203" pitchFamily="34" charset="0"/>
                <a:cs typeface="Segoe UI" panose="020B0502040204020203" pitchFamily="34" charset="0"/>
              </a:rPr>
              <a:t>Infrastructure</a:t>
            </a:r>
            <a:r>
              <a:rPr lang="hu-HU" sz="1400" dirty="0">
                <a:highlight>
                  <a:srgbClr val="FFFFFF"/>
                </a:highlight>
                <a:latin typeface="Segoe UI" panose="020B0502040204020203" pitchFamily="34" charset="0"/>
                <a:cs typeface="Segoe UI" panose="020B0502040204020203" pitchFamily="34" charset="0"/>
              </a:rPr>
              <a:t> (SI)</a:t>
            </a:r>
          </a:p>
          <a:p>
            <a:endParaRPr lang="hu-HU" dirty="0"/>
          </a:p>
        </p:txBody>
      </p:sp>
    </p:spTree>
    <p:extLst>
      <p:ext uri="{BB962C8B-B14F-4D97-AF65-F5344CB8AC3E}">
        <p14:creationId xmlns:p14="http://schemas.microsoft.com/office/powerpoint/2010/main" val="71793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5408" y="2933372"/>
            <a:ext cx="11300581" cy="495628"/>
          </a:xfrm>
        </p:spPr>
        <p:txBody>
          <a:bodyPr/>
          <a:lstStyle/>
          <a:p>
            <a:r>
              <a:rPr lang="hu-HU" dirty="0" err="1"/>
              <a:t>Take-aways</a:t>
            </a:r>
            <a:endParaRPr lang="hu-HU" dirty="0"/>
          </a:p>
        </p:txBody>
      </p:sp>
      <p:sp>
        <p:nvSpPr>
          <p:cNvPr id="4" name="Dia számának helye 3"/>
          <p:cNvSpPr>
            <a:spLocks noGrp="1"/>
          </p:cNvSpPr>
          <p:nvPr>
            <p:ph type="sldNum" sz="quarter" idx="4"/>
          </p:nvPr>
        </p:nvSpPr>
        <p:spPr/>
        <p:txBody>
          <a:bodyPr/>
          <a:lstStyle/>
          <a:p>
            <a:pPr>
              <a:defRPr/>
            </a:pPr>
            <a:fld id="{C7E3338D-8F5B-4FC7-A0B5-AD45AC3F4C65}" type="slidenum">
              <a:rPr lang="en-GB" altLang="hu-HU" smtClean="0"/>
              <a:pPr>
                <a:defRPr/>
              </a:pPr>
              <a:t>12</a:t>
            </a:fld>
            <a:endParaRPr lang="en-GB" altLang="hu-HU"/>
          </a:p>
        </p:txBody>
      </p:sp>
    </p:spTree>
    <p:extLst>
      <p:ext uri="{BB962C8B-B14F-4D97-AF65-F5344CB8AC3E}">
        <p14:creationId xmlns:p14="http://schemas.microsoft.com/office/powerpoint/2010/main" val="182582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0C3275-95A4-4013-B495-8D900C4E3B8F}"/>
              </a:ext>
            </a:extLst>
          </p:cNvPr>
          <p:cNvSpPr>
            <a:spLocks noGrp="1"/>
          </p:cNvSpPr>
          <p:nvPr>
            <p:ph type="title"/>
          </p:nvPr>
        </p:nvSpPr>
        <p:spPr/>
        <p:txBody>
          <a:bodyPr/>
          <a:lstStyle/>
          <a:p>
            <a:r>
              <a:rPr lang="hu-HU" dirty="0" err="1"/>
              <a:t>Take-aways</a:t>
            </a:r>
            <a:endParaRPr lang="en-GB" dirty="0"/>
          </a:p>
        </p:txBody>
      </p:sp>
      <p:sp>
        <p:nvSpPr>
          <p:cNvPr id="4" name="Content Placeholder 3">
            <a:extLst>
              <a:ext uri="{FF2B5EF4-FFF2-40B4-BE49-F238E27FC236}">
                <a16:creationId xmlns:a16="http://schemas.microsoft.com/office/drawing/2014/main" id="{88D7A2A0-BF42-4144-8F19-B7264CA65AF8}"/>
              </a:ext>
            </a:extLst>
          </p:cNvPr>
          <p:cNvSpPr>
            <a:spLocks noGrp="1"/>
          </p:cNvSpPr>
          <p:nvPr>
            <p:ph idx="1"/>
          </p:nvPr>
        </p:nvSpPr>
        <p:spPr>
          <a:xfrm>
            <a:off x="411052" y="2158409"/>
            <a:ext cx="11617291" cy="3918543"/>
          </a:xfrm>
        </p:spPr>
        <p:txBody>
          <a:bodyPr/>
          <a:lstStyle/>
          <a:p>
            <a:r>
              <a:rPr lang="hu-HU" dirty="0"/>
              <a:t>EU </a:t>
            </a:r>
            <a:r>
              <a:rPr lang="hu-HU" dirty="0" err="1"/>
              <a:t>Danube</a:t>
            </a:r>
            <a:r>
              <a:rPr lang="hu-HU" dirty="0"/>
              <a:t> </a:t>
            </a:r>
            <a:r>
              <a:rPr lang="hu-HU" dirty="0" err="1"/>
              <a:t>Region</a:t>
            </a:r>
            <a:r>
              <a:rPr lang="hu-HU" dirty="0"/>
              <a:t> </a:t>
            </a:r>
            <a:r>
              <a:rPr lang="hu-HU" dirty="0" err="1"/>
              <a:t>countries</a:t>
            </a:r>
            <a:r>
              <a:rPr lang="hu-HU" dirty="0"/>
              <a:t> </a:t>
            </a:r>
            <a:r>
              <a:rPr lang="hu-HU" dirty="0" err="1"/>
              <a:t>put</a:t>
            </a:r>
            <a:r>
              <a:rPr lang="hu-HU" dirty="0"/>
              <a:t> </a:t>
            </a:r>
            <a:r>
              <a:rPr lang="hu-HU" b="1" dirty="0" err="1"/>
              <a:t>big</a:t>
            </a:r>
            <a:r>
              <a:rPr lang="hu-HU" b="1" dirty="0"/>
              <a:t> </a:t>
            </a:r>
            <a:r>
              <a:rPr lang="hu-HU" b="1" dirty="0" err="1"/>
              <a:t>effort</a:t>
            </a:r>
            <a:r>
              <a:rPr lang="hu-HU" b="1" dirty="0"/>
              <a:t> </a:t>
            </a:r>
            <a:r>
              <a:rPr lang="hu-HU" dirty="0"/>
              <a:t>in preparing </a:t>
            </a:r>
            <a:r>
              <a:rPr lang="hu-HU" dirty="0" err="1"/>
              <a:t>their</a:t>
            </a:r>
            <a:r>
              <a:rPr lang="hu-HU" dirty="0"/>
              <a:t> </a:t>
            </a:r>
            <a:r>
              <a:rPr lang="hu-HU" dirty="0" err="1"/>
              <a:t>NECPs</a:t>
            </a:r>
            <a:r>
              <a:rPr lang="hu-HU" dirty="0"/>
              <a:t>.</a:t>
            </a:r>
          </a:p>
          <a:p>
            <a:r>
              <a:rPr lang="en-US" dirty="0"/>
              <a:t>The insights and recommendations might provide useful assistance for the preparation of the </a:t>
            </a:r>
            <a:r>
              <a:rPr lang="en-US" b="1" dirty="0"/>
              <a:t>upcoming</a:t>
            </a:r>
            <a:r>
              <a:rPr lang="en-US" dirty="0"/>
              <a:t> </a:t>
            </a:r>
            <a:r>
              <a:rPr lang="en-US" b="1" dirty="0"/>
              <a:t>NECPs of the non-EU</a:t>
            </a:r>
            <a:r>
              <a:rPr lang="en-US" dirty="0"/>
              <a:t> Danube Region countries</a:t>
            </a:r>
            <a:r>
              <a:rPr lang="hu-HU" dirty="0"/>
              <a:t>.</a:t>
            </a:r>
          </a:p>
          <a:p>
            <a:r>
              <a:rPr lang="hu-HU" dirty="0" err="1"/>
              <a:t>Insights</a:t>
            </a:r>
            <a:r>
              <a:rPr lang="hu-HU" dirty="0"/>
              <a:t> and </a:t>
            </a:r>
            <a:r>
              <a:rPr lang="hu-HU" dirty="0" err="1"/>
              <a:t>recommendations</a:t>
            </a:r>
            <a:r>
              <a:rPr lang="hu-HU" dirty="0"/>
              <a:t> </a:t>
            </a:r>
            <a:r>
              <a:rPr lang="hu-HU" dirty="0" err="1"/>
              <a:t>can</a:t>
            </a:r>
            <a:r>
              <a:rPr lang="hu-HU" dirty="0"/>
              <a:t> </a:t>
            </a:r>
            <a:r>
              <a:rPr lang="hu-HU" dirty="0" err="1"/>
              <a:t>also</a:t>
            </a:r>
            <a:r>
              <a:rPr lang="hu-HU" dirty="0"/>
              <a:t> be </a:t>
            </a:r>
            <a:r>
              <a:rPr lang="hu-HU" dirty="0" err="1"/>
              <a:t>taken</a:t>
            </a:r>
            <a:r>
              <a:rPr lang="hu-HU" dirty="0"/>
              <a:t> </a:t>
            </a:r>
            <a:r>
              <a:rPr lang="hu-HU" dirty="0" err="1"/>
              <a:t>into</a:t>
            </a:r>
            <a:r>
              <a:rPr lang="hu-HU" dirty="0"/>
              <a:t> </a:t>
            </a:r>
            <a:r>
              <a:rPr lang="hu-HU" dirty="0" err="1"/>
              <a:t>consideration</a:t>
            </a:r>
            <a:r>
              <a:rPr lang="hu-HU" dirty="0"/>
              <a:t> </a:t>
            </a:r>
            <a:r>
              <a:rPr lang="en-US" dirty="0"/>
              <a:t>for the following </a:t>
            </a:r>
            <a:r>
              <a:rPr lang="en-US" b="1" dirty="0"/>
              <a:t>updates/revisions of NECPs of EU </a:t>
            </a:r>
            <a:r>
              <a:rPr lang="en-US" dirty="0"/>
              <a:t>member states.</a:t>
            </a:r>
            <a:endParaRPr lang="hu-HU" dirty="0"/>
          </a:p>
          <a:p>
            <a:r>
              <a:rPr lang="hu-HU" dirty="0"/>
              <a:t>The </a:t>
            </a:r>
            <a:r>
              <a:rPr lang="hu-HU" dirty="0" err="1"/>
              <a:t>decarbonisation</a:t>
            </a:r>
            <a:r>
              <a:rPr lang="hu-HU" dirty="0"/>
              <a:t> of </a:t>
            </a:r>
            <a:r>
              <a:rPr lang="hu-HU" dirty="0" err="1"/>
              <a:t>our</a:t>
            </a:r>
            <a:r>
              <a:rPr lang="hu-HU" dirty="0"/>
              <a:t> </a:t>
            </a:r>
            <a:r>
              <a:rPr lang="hu-HU" dirty="0" err="1"/>
              <a:t>economies</a:t>
            </a:r>
            <a:r>
              <a:rPr lang="hu-HU" dirty="0"/>
              <a:t> must </a:t>
            </a:r>
            <a:r>
              <a:rPr lang="hu-HU" dirty="0" err="1"/>
              <a:t>happen</a:t>
            </a:r>
            <a:r>
              <a:rPr lang="hu-HU" dirty="0"/>
              <a:t> </a:t>
            </a:r>
            <a:r>
              <a:rPr lang="hu-HU" dirty="0" err="1"/>
              <a:t>fast</a:t>
            </a:r>
            <a:r>
              <a:rPr lang="hu-HU" dirty="0"/>
              <a:t>, </a:t>
            </a:r>
            <a:r>
              <a:rPr lang="hu-HU" dirty="0" err="1"/>
              <a:t>we</a:t>
            </a:r>
            <a:r>
              <a:rPr lang="hu-HU" dirty="0"/>
              <a:t> </a:t>
            </a:r>
            <a:r>
              <a:rPr lang="hu-HU" dirty="0" err="1"/>
              <a:t>share</a:t>
            </a:r>
            <a:r>
              <a:rPr lang="hu-HU" dirty="0"/>
              <a:t> a </a:t>
            </a:r>
            <a:r>
              <a:rPr lang="hu-HU" dirty="0" err="1"/>
              <a:t>huge</a:t>
            </a:r>
            <a:r>
              <a:rPr lang="hu-HU" dirty="0"/>
              <a:t> </a:t>
            </a:r>
            <a:r>
              <a:rPr lang="hu-HU" dirty="0" err="1"/>
              <a:t>responsibility</a:t>
            </a:r>
            <a:r>
              <a:rPr lang="hu-HU" dirty="0"/>
              <a:t> </a:t>
            </a:r>
            <a:r>
              <a:rPr lang="hu-HU" dirty="0" err="1"/>
              <a:t>to</a:t>
            </a:r>
            <a:r>
              <a:rPr lang="hu-HU" dirty="0"/>
              <a:t> </a:t>
            </a:r>
            <a:r>
              <a:rPr lang="hu-HU" b="1" dirty="0" err="1"/>
              <a:t>avoid</a:t>
            </a:r>
            <a:r>
              <a:rPr lang="hu-HU" b="1" dirty="0"/>
              <a:t> </a:t>
            </a:r>
            <a:r>
              <a:rPr lang="hu-HU" b="1" dirty="0" err="1"/>
              <a:t>traps</a:t>
            </a:r>
            <a:r>
              <a:rPr lang="hu-HU" b="1" dirty="0"/>
              <a:t> and </a:t>
            </a:r>
            <a:r>
              <a:rPr lang="hu-HU" b="1" dirty="0" err="1"/>
              <a:t>lock-ins</a:t>
            </a:r>
            <a:r>
              <a:rPr lang="hu-HU" dirty="0"/>
              <a:t>. </a:t>
            </a:r>
          </a:p>
          <a:p>
            <a:endParaRPr lang="hu-HU" dirty="0"/>
          </a:p>
          <a:p>
            <a:pPr lvl="1"/>
            <a:endParaRPr lang="hu-HU" dirty="0"/>
          </a:p>
          <a:p>
            <a:pPr lvl="1"/>
            <a:endParaRPr lang="hu-HU" dirty="0"/>
          </a:p>
          <a:p>
            <a:endParaRPr lang="en-GB" dirty="0"/>
          </a:p>
        </p:txBody>
      </p:sp>
      <p:sp>
        <p:nvSpPr>
          <p:cNvPr id="2" name="Slide Number Placeholder 1">
            <a:extLst>
              <a:ext uri="{FF2B5EF4-FFF2-40B4-BE49-F238E27FC236}">
                <a16:creationId xmlns:a16="http://schemas.microsoft.com/office/drawing/2014/main" id="{7780F658-942A-4D7C-B8CE-3C134B6EF1E3}"/>
              </a:ext>
            </a:extLst>
          </p:cNvPr>
          <p:cNvSpPr>
            <a:spLocks noGrp="1"/>
          </p:cNvSpPr>
          <p:nvPr>
            <p:ph type="sldNum" sz="quarter" idx="4"/>
          </p:nvPr>
        </p:nvSpPr>
        <p:spPr/>
        <p:txBody>
          <a:bodyPr/>
          <a:lstStyle/>
          <a:p>
            <a:pPr>
              <a:defRPr/>
            </a:pPr>
            <a:fld id="{DBB43355-7D8B-40E1-B33C-F213062A2012}" type="slidenum">
              <a:rPr lang="en-GB" altLang="hu-HU" smtClean="0"/>
              <a:pPr>
                <a:defRPr/>
              </a:pPr>
              <a:t>13</a:t>
            </a:fld>
            <a:endParaRPr lang="en-GB" altLang="hu-HU"/>
          </a:p>
        </p:txBody>
      </p:sp>
    </p:spTree>
    <p:extLst>
      <p:ext uri="{BB962C8B-B14F-4D97-AF65-F5344CB8AC3E}">
        <p14:creationId xmlns:p14="http://schemas.microsoft.com/office/powerpoint/2010/main" val="2439634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a:extLst>
              <a:ext uri="{FF2B5EF4-FFF2-40B4-BE49-F238E27FC236}">
                <a16:creationId xmlns:a16="http://schemas.microsoft.com/office/drawing/2014/main" id="{A0FAAEB3-EE60-4F54-94FB-158AF22665F2}"/>
              </a:ext>
            </a:extLst>
          </p:cNvPr>
          <p:cNvSpPr>
            <a:spLocks noGrp="1"/>
          </p:cNvSpPr>
          <p:nvPr>
            <p:ph type="title"/>
          </p:nvPr>
        </p:nvSpPr>
        <p:spPr>
          <a:xfrm>
            <a:off x="715564" y="2777604"/>
            <a:ext cx="5976937" cy="647700"/>
          </a:xfrm>
        </p:spPr>
        <p:txBody>
          <a:bodyPr/>
          <a:lstStyle/>
          <a:p>
            <a:r>
              <a:rPr lang="hu-HU" dirty="0" err="1"/>
              <a:t>Thank</a:t>
            </a:r>
            <a:r>
              <a:rPr lang="hu-HU" dirty="0"/>
              <a:t> </a:t>
            </a:r>
            <a:r>
              <a:rPr lang="hu-HU" dirty="0" err="1"/>
              <a:t>you</a:t>
            </a:r>
            <a:r>
              <a:rPr lang="hu-HU" dirty="0"/>
              <a:t> </a:t>
            </a:r>
            <a:r>
              <a:rPr lang="hu-HU" dirty="0" err="1"/>
              <a:t>for</a:t>
            </a:r>
            <a:r>
              <a:rPr lang="hu-HU" dirty="0"/>
              <a:t> </a:t>
            </a:r>
            <a:r>
              <a:rPr lang="hu-HU" dirty="0" err="1"/>
              <a:t>your</a:t>
            </a:r>
            <a:r>
              <a:rPr lang="hu-HU" dirty="0"/>
              <a:t> </a:t>
            </a:r>
            <a:r>
              <a:rPr lang="hu-HU" dirty="0" err="1"/>
              <a:t>attention</a:t>
            </a:r>
            <a:endParaRPr lang="en-GB" dirty="0"/>
          </a:p>
        </p:txBody>
      </p:sp>
      <p:sp>
        <p:nvSpPr>
          <p:cNvPr id="12" name="Alcím 2">
            <a:extLst>
              <a:ext uri="{FF2B5EF4-FFF2-40B4-BE49-F238E27FC236}">
                <a16:creationId xmlns:a16="http://schemas.microsoft.com/office/drawing/2014/main" id="{F8F8A3BD-B68F-447E-8204-7A7250C50EA4}"/>
              </a:ext>
            </a:extLst>
          </p:cNvPr>
          <p:cNvSpPr txBox="1">
            <a:spLocks/>
          </p:cNvSpPr>
          <p:nvPr/>
        </p:nvSpPr>
        <p:spPr bwMode="auto">
          <a:xfrm>
            <a:off x="688774" y="5091708"/>
            <a:ext cx="7704855" cy="1296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Tx/>
              <a:buNone/>
              <a:defRPr sz="2400">
                <a:solidFill>
                  <a:schemeClr val="bg1"/>
                </a:solidFill>
                <a:latin typeface="+mn-lt"/>
                <a:ea typeface="+mn-ea"/>
                <a:cs typeface="+mn-cs"/>
              </a:defRPr>
            </a:lvl1pPr>
            <a:lvl2pPr marL="742950" indent="-285750" algn="l" rtl="0" eaLnBrk="1" fontAlgn="base" hangingPunct="1">
              <a:spcBef>
                <a:spcPct val="20000"/>
              </a:spcBef>
              <a:spcAft>
                <a:spcPct val="0"/>
              </a:spcAft>
              <a:buFont typeface="Arial Unicode MS" pitchFamily="34" charset="-128"/>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l"/>
            <a:r>
              <a:rPr lang="hu-HU" sz="2000" b="1" kern="0" dirty="0">
                <a:solidFill>
                  <a:schemeClr val="accent1"/>
                </a:solidFill>
                <a:latin typeface="Segoe UI" panose="020B0502040204020203" pitchFamily="34" charset="0"/>
                <a:cs typeface="Segoe UI" panose="020B0502040204020203" pitchFamily="34" charset="0"/>
              </a:rPr>
              <a:t>Katalin Varga</a:t>
            </a:r>
          </a:p>
          <a:p>
            <a:pPr algn="l"/>
            <a:r>
              <a:rPr lang="hu-HU" sz="2000" kern="0" dirty="0">
                <a:solidFill>
                  <a:schemeClr val="accent1"/>
                </a:solidFill>
                <a:latin typeface="Segoe UI" panose="020B0502040204020203" pitchFamily="34" charset="0"/>
                <a:cs typeface="Segoe UI" panose="020B0502040204020203" pitchFamily="34" charset="0"/>
              </a:rPr>
              <a:t>katalin.varga@rekk.hu</a:t>
            </a:r>
          </a:p>
          <a:p>
            <a:pPr algn="l"/>
            <a:r>
              <a:rPr lang="hu-HU" sz="2000" kern="0" dirty="0">
                <a:solidFill>
                  <a:schemeClr val="accent1"/>
                </a:solidFill>
                <a:latin typeface="Segoe UI" panose="020B0502040204020203" pitchFamily="34" charset="0"/>
                <a:cs typeface="Segoe UI" panose="020B0502040204020203" pitchFamily="34" charset="0"/>
              </a:rPr>
              <a:t>www.rekk.hu</a:t>
            </a:r>
          </a:p>
        </p:txBody>
      </p:sp>
    </p:spTree>
    <p:extLst>
      <p:ext uri="{BB962C8B-B14F-4D97-AF65-F5344CB8AC3E}">
        <p14:creationId xmlns:p14="http://schemas.microsoft.com/office/powerpoint/2010/main" val="278239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artalom helye 9">
            <a:extLst>
              <a:ext uri="{FF2B5EF4-FFF2-40B4-BE49-F238E27FC236}">
                <a16:creationId xmlns:a16="http://schemas.microsoft.com/office/drawing/2014/main" id="{61284F30-DBC0-4857-9669-F86C67E17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027" y="1152922"/>
            <a:ext cx="1778974" cy="2477222"/>
          </a:xfrm>
          <a:prstGeom prst="rect">
            <a:avLst/>
          </a:prstGeom>
        </p:spPr>
      </p:pic>
      <p:pic>
        <p:nvPicPr>
          <p:cNvPr id="11" name="Tartalom helye 9">
            <a:extLst>
              <a:ext uri="{FF2B5EF4-FFF2-40B4-BE49-F238E27FC236}">
                <a16:creationId xmlns:a16="http://schemas.microsoft.com/office/drawing/2014/main" id="{AB96D483-9A80-4C80-A5C4-B986FB046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488" y="1481229"/>
            <a:ext cx="1778974" cy="2477222"/>
          </a:xfrm>
          <a:prstGeom prst="rect">
            <a:avLst/>
          </a:prstGeom>
        </p:spPr>
      </p:pic>
      <p:pic>
        <p:nvPicPr>
          <p:cNvPr id="9" name="Tartalom helye 9">
            <a:extLst>
              <a:ext uri="{FF2B5EF4-FFF2-40B4-BE49-F238E27FC236}">
                <a16:creationId xmlns:a16="http://schemas.microsoft.com/office/drawing/2014/main" id="{559DF12C-FC48-433A-923E-B845A33A4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019" y="1832213"/>
            <a:ext cx="1778974" cy="2477222"/>
          </a:xfrm>
          <a:prstGeom prst="rect">
            <a:avLst/>
          </a:prstGeom>
        </p:spPr>
      </p:pic>
      <p:sp>
        <p:nvSpPr>
          <p:cNvPr id="3" name="Title 2">
            <a:extLst>
              <a:ext uri="{FF2B5EF4-FFF2-40B4-BE49-F238E27FC236}">
                <a16:creationId xmlns:a16="http://schemas.microsoft.com/office/drawing/2014/main" id="{F80C3275-95A4-4013-B495-8D900C4E3B8F}"/>
              </a:ext>
            </a:extLst>
          </p:cNvPr>
          <p:cNvSpPr>
            <a:spLocks noGrp="1"/>
          </p:cNvSpPr>
          <p:nvPr>
            <p:ph type="title"/>
          </p:nvPr>
        </p:nvSpPr>
        <p:spPr/>
        <p:txBody>
          <a:bodyPr/>
          <a:lstStyle/>
          <a:p>
            <a:r>
              <a:rPr lang="hu-HU"/>
              <a:t>Outline</a:t>
            </a:r>
            <a:endParaRPr lang="en-GB" dirty="0"/>
          </a:p>
        </p:txBody>
      </p:sp>
      <p:sp>
        <p:nvSpPr>
          <p:cNvPr id="4" name="Content Placeholder 3">
            <a:extLst>
              <a:ext uri="{FF2B5EF4-FFF2-40B4-BE49-F238E27FC236}">
                <a16:creationId xmlns:a16="http://schemas.microsoft.com/office/drawing/2014/main" id="{88D7A2A0-BF42-4144-8F19-B7264CA65AF8}"/>
              </a:ext>
            </a:extLst>
          </p:cNvPr>
          <p:cNvSpPr>
            <a:spLocks noGrp="1"/>
          </p:cNvSpPr>
          <p:nvPr>
            <p:ph idx="1"/>
          </p:nvPr>
        </p:nvSpPr>
        <p:spPr>
          <a:xfrm>
            <a:off x="411052" y="2158409"/>
            <a:ext cx="6023037" cy="3918543"/>
          </a:xfrm>
        </p:spPr>
        <p:txBody>
          <a:bodyPr/>
          <a:lstStyle/>
          <a:p>
            <a:r>
              <a:rPr lang="hu-HU" dirty="0"/>
              <a:t>Quick </a:t>
            </a:r>
            <a:r>
              <a:rPr lang="hu-HU" dirty="0" err="1"/>
              <a:t>summary</a:t>
            </a:r>
            <a:r>
              <a:rPr lang="hu-HU" dirty="0"/>
              <a:t> of </a:t>
            </a:r>
            <a:r>
              <a:rPr lang="hu-HU" dirty="0" err="1"/>
              <a:t>the</a:t>
            </a:r>
            <a:r>
              <a:rPr lang="hu-HU" dirty="0"/>
              <a:t> </a:t>
            </a:r>
            <a:r>
              <a:rPr lang="hu-HU" dirty="0" err="1"/>
              <a:t>long</a:t>
            </a:r>
            <a:r>
              <a:rPr lang="hu-HU" dirty="0"/>
              <a:t> </a:t>
            </a:r>
            <a:r>
              <a:rPr lang="hu-HU" dirty="0" err="1"/>
              <a:t>study</a:t>
            </a:r>
            <a:r>
              <a:rPr lang="hu-HU" dirty="0"/>
              <a:t> „</a:t>
            </a:r>
            <a:r>
              <a:rPr lang="en-US" dirty="0"/>
              <a:t>National Energy and Climate Plans in the Danube Region</a:t>
            </a:r>
            <a:r>
              <a:rPr lang="hu-HU" dirty="0"/>
              <a:t>”</a:t>
            </a:r>
            <a:endParaRPr lang="en-US" dirty="0"/>
          </a:p>
          <a:p>
            <a:r>
              <a:rPr lang="hu-HU" dirty="0" err="1"/>
              <a:t>Further</a:t>
            </a:r>
            <a:r>
              <a:rPr lang="hu-HU" dirty="0"/>
              <a:t> </a:t>
            </a:r>
            <a:r>
              <a:rPr lang="hu-HU" dirty="0" err="1"/>
              <a:t>activities</a:t>
            </a:r>
            <a:endParaRPr lang="hu-HU" dirty="0"/>
          </a:p>
          <a:p>
            <a:pPr lvl="1"/>
            <a:r>
              <a:rPr lang="hu-HU" dirty="0"/>
              <a:t>Policy </a:t>
            </a:r>
            <a:r>
              <a:rPr lang="hu-HU" dirty="0" err="1"/>
              <a:t>briefs</a:t>
            </a:r>
            <a:endParaRPr lang="hu-HU" dirty="0"/>
          </a:p>
          <a:p>
            <a:pPr lvl="1"/>
            <a:r>
              <a:rPr lang="hu-HU" dirty="0" err="1"/>
              <a:t>Webinars</a:t>
            </a:r>
            <a:endParaRPr lang="hu-HU" dirty="0"/>
          </a:p>
          <a:p>
            <a:r>
              <a:rPr lang="hu-HU" dirty="0" err="1"/>
              <a:t>Take-aways</a:t>
            </a:r>
            <a:r>
              <a:rPr lang="hu-HU" dirty="0"/>
              <a:t> </a:t>
            </a:r>
            <a:r>
              <a:rPr lang="hu-HU" dirty="0" err="1"/>
              <a:t>from</a:t>
            </a:r>
            <a:r>
              <a:rPr lang="hu-HU" dirty="0"/>
              <a:t> </a:t>
            </a:r>
            <a:r>
              <a:rPr lang="hu-HU" dirty="0" err="1"/>
              <a:t>the</a:t>
            </a:r>
            <a:r>
              <a:rPr lang="hu-HU" dirty="0"/>
              <a:t> project</a:t>
            </a:r>
          </a:p>
          <a:p>
            <a:pPr lvl="1"/>
            <a:endParaRPr lang="hu-HU" dirty="0"/>
          </a:p>
          <a:p>
            <a:pPr lvl="1"/>
            <a:endParaRPr lang="hu-HU" dirty="0"/>
          </a:p>
          <a:p>
            <a:pPr marL="0" indent="0">
              <a:buNone/>
            </a:pPr>
            <a:endParaRPr lang="en-GB" dirty="0"/>
          </a:p>
        </p:txBody>
      </p:sp>
      <p:sp>
        <p:nvSpPr>
          <p:cNvPr id="2" name="Slide Number Placeholder 1">
            <a:extLst>
              <a:ext uri="{FF2B5EF4-FFF2-40B4-BE49-F238E27FC236}">
                <a16:creationId xmlns:a16="http://schemas.microsoft.com/office/drawing/2014/main" id="{7780F658-942A-4D7C-B8CE-3C134B6EF1E3}"/>
              </a:ext>
            </a:extLst>
          </p:cNvPr>
          <p:cNvSpPr>
            <a:spLocks noGrp="1"/>
          </p:cNvSpPr>
          <p:nvPr>
            <p:ph type="sldNum" sz="quarter" idx="4"/>
          </p:nvPr>
        </p:nvSpPr>
        <p:spPr/>
        <p:txBody>
          <a:bodyPr/>
          <a:lstStyle/>
          <a:p>
            <a:pPr>
              <a:defRPr/>
            </a:pPr>
            <a:fld id="{DBB43355-7D8B-40E1-B33C-F213062A2012}" type="slidenum">
              <a:rPr lang="en-GB" altLang="hu-HU" smtClean="0"/>
              <a:pPr>
                <a:defRPr/>
              </a:pPr>
              <a:t>2</a:t>
            </a:fld>
            <a:endParaRPr lang="en-GB" altLang="hu-HU"/>
          </a:p>
        </p:txBody>
      </p:sp>
      <p:pic>
        <p:nvPicPr>
          <p:cNvPr id="5" name="Tartalom helye 9">
            <a:extLst>
              <a:ext uri="{FF2B5EF4-FFF2-40B4-BE49-F238E27FC236}">
                <a16:creationId xmlns:a16="http://schemas.microsoft.com/office/drawing/2014/main" id="{666CC1EF-4134-4EAC-815B-8234FF1E4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550" y="2158409"/>
            <a:ext cx="1778974" cy="2477222"/>
          </a:xfrm>
          <a:prstGeom prst="rect">
            <a:avLst/>
          </a:prstGeom>
        </p:spPr>
      </p:pic>
      <p:pic>
        <p:nvPicPr>
          <p:cNvPr id="8" name="Kép 7" descr="A képen szöveg, megjelenítés, modellt állás, számítógép látható&#10;&#10;Automatikusan generált leírás">
            <a:extLst>
              <a:ext uri="{FF2B5EF4-FFF2-40B4-BE49-F238E27FC236}">
                <a16:creationId xmlns:a16="http://schemas.microsoft.com/office/drawing/2014/main" id="{5AE7C2CC-0B38-4EEC-B4F6-B0B862B04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089" y="3882710"/>
            <a:ext cx="3939117" cy="1610661"/>
          </a:xfrm>
          <a:prstGeom prst="rect">
            <a:avLst/>
          </a:prstGeom>
        </p:spPr>
      </p:pic>
      <p:pic>
        <p:nvPicPr>
          <p:cNvPr id="7" name="Kép 6" descr="A képen szöveg, polc, könyv, beltéri látható&#10;&#10;Automatikusan generált leírás">
            <a:extLst>
              <a:ext uri="{FF2B5EF4-FFF2-40B4-BE49-F238E27FC236}">
                <a16:creationId xmlns:a16="http://schemas.microsoft.com/office/drawing/2014/main" id="{1752F934-882D-4C9F-B49A-D08AD3328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7967" y="4860093"/>
            <a:ext cx="3732586" cy="1613307"/>
          </a:xfrm>
          <a:prstGeom prst="rect">
            <a:avLst/>
          </a:prstGeom>
        </p:spPr>
      </p:pic>
    </p:spTree>
    <p:extLst>
      <p:ext uri="{BB962C8B-B14F-4D97-AF65-F5344CB8AC3E}">
        <p14:creationId xmlns:p14="http://schemas.microsoft.com/office/powerpoint/2010/main" val="398284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806C8E-E02E-49EB-8DB7-597E38121BF1}"/>
              </a:ext>
            </a:extLst>
          </p:cNvPr>
          <p:cNvSpPr>
            <a:spLocks noGrp="1"/>
          </p:cNvSpPr>
          <p:nvPr>
            <p:ph type="title"/>
          </p:nvPr>
        </p:nvSpPr>
        <p:spPr>
          <a:xfrm>
            <a:off x="3239322" y="55249"/>
            <a:ext cx="5087316" cy="495628"/>
          </a:xfrm>
        </p:spPr>
        <p:txBody>
          <a:bodyPr/>
          <a:lstStyle/>
          <a:p>
            <a:r>
              <a:rPr lang="hu-HU" dirty="0" err="1"/>
              <a:t>Summary</a:t>
            </a:r>
            <a:r>
              <a:rPr lang="hu-HU" dirty="0"/>
              <a:t> of the </a:t>
            </a:r>
            <a:r>
              <a:rPr lang="hu-HU" dirty="0" err="1"/>
              <a:t>study</a:t>
            </a:r>
            <a:endParaRPr lang="en-GB" dirty="0"/>
          </a:p>
        </p:txBody>
      </p:sp>
      <p:sp>
        <p:nvSpPr>
          <p:cNvPr id="10" name="Content Placeholder 9">
            <a:extLst>
              <a:ext uri="{FF2B5EF4-FFF2-40B4-BE49-F238E27FC236}">
                <a16:creationId xmlns:a16="http://schemas.microsoft.com/office/drawing/2014/main" id="{F287FF1F-DB73-405F-B5C1-7CDFDAD39881}"/>
              </a:ext>
            </a:extLst>
          </p:cNvPr>
          <p:cNvSpPr>
            <a:spLocks noGrp="1"/>
          </p:cNvSpPr>
          <p:nvPr>
            <p:ph sz="half" idx="2"/>
          </p:nvPr>
        </p:nvSpPr>
        <p:spPr>
          <a:xfrm>
            <a:off x="6468386" y="1224045"/>
            <a:ext cx="5438682" cy="5330892"/>
          </a:xfrm>
          <a:solidFill>
            <a:srgbClr val="FFFF00">
              <a:alpha val="29000"/>
            </a:srgbClr>
          </a:solidFill>
          <a:ln>
            <a:solidFill>
              <a:schemeClr val="tx1"/>
            </a:solidFill>
          </a:ln>
        </p:spPr>
        <p:txBody>
          <a:bodyPr>
            <a:noAutofit/>
          </a:bodyPr>
          <a:lstStyle/>
          <a:p>
            <a:pPr marL="0" indent="0">
              <a:buNone/>
            </a:pPr>
            <a:r>
              <a:rPr lang="hu-HU" sz="1200" b="1" dirty="0"/>
              <a:t>INTRODUCTION</a:t>
            </a:r>
          </a:p>
          <a:p>
            <a:pPr marL="144000" indent="0">
              <a:buNone/>
            </a:pPr>
            <a:r>
              <a:rPr lang="hu-HU" sz="1200" dirty="0"/>
              <a:t>1 </a:t>
            </a:r>
            <a:r>
              <a:rPr lang="en-GB" sz="1200" b="1" dirty="0"/>
              <a:t>Climate policy goals and status of interim target</a:t>
            </a:r>
            <a:r>
              <a:rPr lang="hu-HU" sz="1200" b="1" dirty="0"/>
              <a:t> </a:t>
            </a:r>
            <a:r>
              <a:rPr lang="en-GB" sz="1200" b="1" dirty="0"/>
              <a:t>achievement</a:t>
            </a:r>
          </a:p>
          <a:p>
            <a:pPr marL="144000" indent="0">
              <a:buNone/>
            </a:pPr>
            <a:r>
              <a:rPr lang="en-GB" sz="1200" dirty="0"/>
              <a:t>1.1</a:t>
            </a:r>
            <a:r>
              <a:rPr lang="hu-HU" sz="1200" dirty="0"/>
              <a:t> </a:t>
            </a:r>
            <a:r>
              <a:rPr lang="en-GB" sz="1200" dirty="0"/>
              <a:t>Climate policy goals of the European union	</a:t>
            </a:r>
          </a:p>
          <a:p>
            <a:pPr marL="144000" indent="0">
              <a:buNone/>
            </a:pPr>
            <a:r>
              <a:rPr lang="en-GB" sz="1200" dirty="0"/>
              <a:t>1.2</a:t>
            </a:r>
            <a:r>
              <a:rPr lang="hu-HU" sz="1200" dirty="0"/>
              <a:t> </a:t>
            </a:r>
            <a:r>
              <a:rPr lang="en-GB" sz="1200" dirty="0"/>
              <a:t>Status of 2020 target achievement	</a:t>
            </a:r>
          </a:p>
          <a:p>
            <a:pPr marL="144000" indent="0">
              <a:buNone/>
            </a:pPr>
            <a:r>
              <a:rPr lang="en-GB" sz="1200" dirty="0"/>
              <a:t>1.3</a:t>
            </a:r>
            <a:r>
              <a:rPr lang="hu-HU" sz="1200" dirty="0"/>
              <a:t> </a:t>
            </a:r>
            <a:r>
              <a:rPr lang="en-GB" sz="1200" dirty="0"/>
              <a:t>Factors hindering target achievement	</a:t>
            </a:r>
          </a:p>
          <a:p>
            <a:pPr marL="144000" indent="0">
              <a:buNone/>
            </a:pPr>
            <a:r>
              <a:rPr lang="en-GB" sz="1200" dirty="0"/>
              <a:t>2</a:t>
            </a:r>
            <a:r>
              <a:rPr lang="hu-HU" sz="1200" dirty="0"/>
              <a:t> </a:t>
            </a:r>
            <a:r>
              <a:rPr lang="en-GB" sz="1200" b="1" dirty="0"/>
              <a:t>The structure and required content</a:t>
            </a:r>
            <a:r>
              <a:rPr lang="en-GB" sz="1200" dirty="0"/>
              <a:t> of N</a:t>
            </a:r>
            <a:r>
              <a:rPr lang="hu-HU" sz="1200" dirty="0" err="1"/>
              <a:t>ECPs</a:t>
            </a:r>
            <a:r>
              <a:rPr lang="en-GB" sz="1200" dirty="0"/>
              <a:t>	</a:t>
            </a:r>
          </a:p>
          <a:p>
            <a:pPr marL="144000" indent="0">
              <a:buNone/>
            </a:pPr>
            <a:r>
              <a:rPr lang="en-GB" sz="1200" dirty="0"/>
              <a:t>2.1</a:t>
            </a:r>
            <a:r>
              <a:rPr lang="hu-HU" sz="1200" dirty="0"/>
              <a:t> </a:t>
            </a:r>
            <a:r>
              <a:rPr lang="en-GB" sz="1200" dirty="0"/>
              <a:t>The role of National Energy and Climate Plans	</a:t>
            </a:r>
          </a:p>
          <a:p>
            <a:pPr marL="144000" indent="0">
              <a:buNone/>
            </a:pPr>
            <a:r>
              <a:rPr lang="en-GB" sz="1200" dirty="0"/>
              <a:t>2.2</a:t>
            </a:r>
            <a:r>
              <a:rPr lang="hu-HU" sz="1200" dirty="0"/>
              <a:t> </a:t>
            </a:r>
            <a:r>
              <a:rPr lang="en-GB" sz="1200" dirty="0"/>
              <a:t>Structure and required content</a:t>
            </a:r>
            <a:endParaRPr lang="hu-HU" sz="1200" dirty="0"/>
          </a:p>
          <a:p>
            <a:pPr marL="144000" indent="0">
              <a:buNone/>
            </a:pPr>
            <a:r>
              <a:rPr lang="en-GB" sz="1200" dirty="0"/>
              <a:t>3</a:t>
            </a:r>
            <a:r>
              <a:rPr lang="hu-HU" sz="1200" dirty="0"/>
              <a:t> </a:t>
            </a:r>
            <a:r>
              <a:rPr lang="en-GB" sz="1200" b="1" dirty="0">
                <a:solidFill>
                  <a:schemeClr val="tx2"/>
                </a:solidFill>
              </a:rPr>
              <a:t>Overview of NECPs by policy areas</a:t>
            </a:r>
          </a:p>
          <a:p>
            <a:pPr marL="144000" indent="0">
              <a:buNone/>
            </a:pPr>
            <a:r>
              <a:rPr lang="en-GB" sz="1200" dirty="0"/>
              <a:t>3.1</a:t>
            </a:r>
            <a:r>
              <a:rPr lang="hu-HU" sz="1200" dirty="0"/>
              <a:t> </a:t>
            </a:r>
            <a:r>
              <a:rPr lang="hu-HU" sz="1200" dirty="0" err="1"/>
              <a:t>Decarbonisation</a:t>
            </a:r>
            <a:r>
              <a:rPr lang="hu-HU" sz="1200" dirty="0"/>
              <a:t>, </a:t>
            </a:r>
            <a:r>
              <a:rPr lang="en-GB" sz="1200" dirty="0"/>
              <a:t>GHG emissions	</a:t>
            </a:r>
          </a:p>
          <a:p>
            <a:pPr marL="144000" indent="0">
              <a:buNone/>
            </a:pPr>
            <a:r>
              <a:rPr lang="en-GB" sz="1200" dirty="0"/>
              <a:t>3.2</a:t>
            </a:r>
            <a:r>
              <a:rPr lang="hu-HU" sz="1200" dirty="0"/>
              <a:t> </a:t>
            </a:r>
            <a:r>
              <a:rPr lang="en-GB" sz="1200" dirty="0"/>
              <a:t>Renewable electricity	</a:t>
            </a:r>
          </a:p>
          <a:p>
            <a:pPr marL="144000" indent="0">
              <a:buNone/>
            </a:pPr>
            <a:r>
              <a:rPr lang="en-GB" sz="1200" dirty="0"/>
              <a:t>3.3</a:t>
            </a:r>
            <a:r>
              <a:rPr lang="hu-HU" sz="1200" dirty="0"/>
              <a:t> </a:t>
            </a:r>
            <a:r>
              <a:rPr lang="en-GB" sz="1200" dirty="0"/>
              <a:t>Renewable heating and cooling	</a:t>
            </a:r>
          </a:p>
          <a:p>
            <a:pPr marL="144000" indent="0">
              <a:buNone/>
            </a:pPr>
            <a:r>
              <a:rPr lang="hu-HU" sz="1200" dirty="0"/>
              <a:t>      -  </a:t>
            </a:r>
            <a:r>
              <a:rPr lang="en-GB" sz="1200" dirty="0"/>
              <a:t>Use of biomass	</a:t>
            </a:r>
          </a:p>
          <a:p>
            <a:pPr marL="144000" indent="0">
              <a:buNone/>
            </a:pPr>
            <a:r>
              <a:rPr lang="en-GB" sz="1200" dirty="0"/>
              <a:t>3.</a:t>
            </a:r>
            <a:r>
              <a:rPr lang="hu-HU" sz="1200" dirty="0"/>
              <a:t>4 </a:t>
            </a:r>
            <a:r>
              <a:rPr lang="en-GB" sz="1200" dirty="0"/>
              <a:t>Transport	</a:t>
            </a:r>
          </a:p>
          <a:p>
            <a:pPr marL="144000" indent="0">
              <a:buNone/>
            </a:pPr>
            <a:r>
              <a:rPr lang="en-GB" sz="1200" dirty="0"/>
              <a:t>3.</a:t>
            </a:r>
            <a:r>
              <a:rPr lang="hu-HU" sz="1200" dirty="0"/>
              <a:t>5 </a:t>
            </a:r>
            <a:r>
              <a:rPr lang="en-GB" sz="1200" dirty="0"/>
              <a:t>Energy efficiency of buildings	</a:t>
            </a:r>
          </a:p>
          <a:p>
            <a:pPr marL="144000" indent="0">
              <a:buNone/>
            </a:pPr>
            <a:r>
              <a:rPr lang="en-GB" sz="1200" dirty="0"/>
              <a:t>3.</a:t>
            </a:r>
            <a:r>
              <a:rPr lang="hu-HU" sz="1200" dirty="0"/>
              <a:t>6 </a:t>
            </a:r>
            <a:r>
              <a:rPr lang="en-GB" sz="1200" dirty="0"/>
              <a:t>Industry decarbonisation	</a:t>
            </a:r>
          </a:p>
          <a:p>
            <a:pPr marL="144000" indent="0">
              <a:buNone/>
            </a:pPr>
            <a:r>
              <a:rPr lang="en-GB" sz="1200" dirty="0"/>
              <a:t>3.</a:t>
            </a:r>
            <a:r>
              <a:rPr lang="hu-HU" sz="1200" dirty="0"/>
              <a:t>7 </a:t>
            </a:r>
            <a:r>
              <a:rPr lang="en-GB" sz="1200" dirty="0"/>
              <a:t>Natural gas</a:t>
            </a:r>
            <a:endParaRPr lang="hu-HU" sz="1200" dirty="0"/>
          </a:p>
          <a:p>
            <a:pPr marL="144000" indent="0">
              <a:buNone/>
            </a:pPr>
            <a:r>
              <a:rPr lang="hu-HU" sz="1200" dirty="0"/>
              <a:t>        - The </a:t>
            </a:r>
            <a:r>
              <a:rPr lang="hu-HU" sz="1200" dirty="0" err="1"/>
              <a:t>role</a:t>
            </a:r>
            <a:r>
              <a:rPr lang="hu-HU" sz="1200" dirty="0"/>
              <a:t> of </a:t>
            </a:r>
            <a:r>
              <a:rPr lang="hu-HU" sz="1200" dirty="0" err="1"/>
              <a:t>Hydrogen</a:t>
            </a:r>
            <a:r>
              <a:rPr lang="hu-HU" sz="1200" dirty="0"/>
              <a:t> and </a:t>
            </a:r>
            <a:r>
              <a:rPr lang="hu-HU" sz="1200" dirty="0" err="1"/>
              <a:t>synthetic</a:t>
            </a:r>
            <a:r>
              <a:rPr lang="hu-HU" sz="1200" dirty="0"/>
              <a:t> </a:t>
            </a:r>
            <a:r>
              <a:rPr lang="hu-HU" sz="1200" dirty="0" err="1"/>
              <a:t>gas</a:t>
            </a:r>
            <a:r>
              <a:rPr lang="en-GB" sz="1200" dirty="0"/>
              <a:t>	</a:t>
            </a:r>
          </a:p>
          <a:p>
            <a:pPr marL="144000" indent="0">
              <a:buNone/>
            </a:pPr>
            <a:r>
              <a:rPr lang="en-GB" sz="1200" dirty="0"/>
              <a:t>3.9</a:t>
            </a:r>
            <a:r>
              <a:rPr lang="hu-HU" sz="1200" dirty="0"/>
              <a:t> </a:t>
            </a:r>
            <a:r>
              <a:rPr lang="en-GB" sz="1200" dirty="0"/>
              <a:t>Electricity	</a:t>
            </a:r>
          </a:p>
          <a:p>
            <a:pPr marL="144000" indent="0">
              <a:buNone/>
            </a:pPr>
            <a:r>
              <a:rPr lang="hu-HU" sz="1200" dirty="0"/>
              <a:t>        - </a:t>
            </a:r>
            <a:r>
              <a:rPr lang="en-GB" sz="1200" dirty="0"/>
              <a:t>System flexibility</a:t>
            </a:r>
          </a:p>
          <a:p>
            <a:pPr marL="144000" indent="0">
              <a:buNone/>
            </a:pPr>
            <a:r>
              <a:rPr lang="en-GB" sz="1200" dirty="0"/>
              <a:t>3.11</a:t>
            </a:r>
            <a:r>
              <a:rPr lang="hu-HU" sz="1200" dirty="0"/>
              <a:t> </a:t>
            </a:r>
            <a:r>
              <a:rPr lang="en-GB" sz="1200" dirty="0"/>
              <a:t>Sector coupling	</a:t>
            </a:r>
            <a:endParaRPr lang="hu-HU" sz="1200" dirty="0"/>
          </a:p>
          <a:p>
            <a:pPr marL="144000" indent="0">
              <a:buNone/>
            </a:pPr>
            <a:r>
              <a:rPr lang="hu-HU" sz="1200" dirty="0"/>
              <a:t>4</a:t>
            </a:r>
            <a:r>
              <a:rPr lang="hu-HU" sz="1200" b="1" dirty="0"/>
              <a:t> </a:t>
            </a:r>
            <a:r>
              <a:rPr lang="en-GB" sz="1200" b="1" dirty="0"/>
              <a:t>Possible impacts</a:t>
            </a:r>
            <a:r>
              <a:rPr lang="hu-HU" sz="1200" b="1" dirty="0"/>
              <a:t> </a:t>
            </a:r>
            <a:r>
              <a:rPr lang="en-GB" sz="1200" b="1" dirty="0"/>
              <a:t>of policies on other member states and regional cooperation</a:t>
            </a:r>
            <a:endParaRPr lang="hu-HU" sz="1200" b="1" dirty="0"/>
          </a:p>
          <a:p>
            <a:pPr marL="144000" indent="0">
              <a:buNone/>
            </a:pPr>
            <a:r>
              <a:rPr lang="hu-HU" sz="1200" b="1" dirty="0"/>
              <a:t>SUMMARY, CONCLUSIONS, RECOMMENDATIONS</a:t>
            </a:r>
            <a:endParaRPr lang="en-GB" sz="1200" b="1" dirty="0"/>
          </a:p>
          <a:p>
            <a:endParaRPr lang="en-GB" sz="1200" dirty="0"/>
          </a:p>
        </p:txBody>
      </p:sp>
      <p:sp>
        <p:nvSpPr>
          <p:cNvPr id="4" name="Slide Number Placeholder 3">
            <a:extLst>
              <a:ext uri="{FF2B5EF4-FFF2-40B4-BE49-F238E27FC236}">
                <a16:creationId xmlns:a16="http://schemas.microsoft.com/office/drawing/2014/main" id="{F957DEA4-4931-4368-A576-36B290D1B176}"/>
              </a:ext>
            </a:extLst>
          </p:cNvPr>
          <p:cNvSpPr>
            <a:spLocks noGrp="1"/>
          </p:cNvSpPr>
          <p:nvPr>
            <p:ph type="sldNum" sz="quarter" idx="11"/>
          </p:nvPr>
        </p:nvSpPr>
        <p:spPr>
          <a:xfrm>
            <a:off x="11438305" y="6565194"/>
            <a:ext cx="768349" cy="292687"/>
          </a:xfrm>
        </p:spPr>
        <p:txBody>
          <a:bodyPr/>
          <a:lstStyle/>
          <a:p>
            <a:fld id="{25EBC943-2149-4B08-98C7-BFE992009C1D}" type="slidenum">
              <a:rPr lang="hu-HU" smtClean="0"/>
              <a:t>3</a:t>
            </a:fld>
            <a:endParaRPr lang="hu-HU"/>
          </a:p>
        </p:txBody>
      </p:sp>
      <p:pic>
        <p:nvPicPr>
          <p:cNvPr id="11" name="Picture 10">
            <a:extLst>
              <a:ext uri="{FF2B5EF4-FFF2-40B4-BE49-F238E27FC236}">
                <a16:creationId xmlns:a16="http://schemas.microsoft.com/office/drawing/2014/main" id="{C5232E1E-D265-4A33-BD62-71A2718C1E8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0710" y="1765107"/>
            <a:ext cx="5517225" cy="3693546"/>
          </a:xfrm>
          <a:prstGeom prst="rect">
            <a:avLst/>
          </a:prstGeom>
          <a:ln>
            <a:solidFill>
              <a:schemeClr val="tx1"/>
            </a:solidFill>
          </a:ln>
        </p:spPr>
      </p:pic>
      <p:sp>
        <p:nvSpPr>
          <p:cNvPr id="5" name="TextBox 4">
            <a:extLst>
              <a:ext uri="{FF2B5EF4-FFF2-40B4-BE49-F238E27FC236}">
                <a16:creationId xmlns:a16="http://schemas.microsoft.com/office/drawing/2014/main" id="{11FD196F-B2EB-49BC-9FCA-D09B619BCECF}"/>
              </a:ext>
            </a:extLst>
          </p:cNvPr>
          <p:cNvSpPr txBox="1"/>
          <p:nvPr/>
        </p:nvSpPr>
        <p:spPr>
          <a:xfrm>
            <a:off x="480710" y="762380"/>
            <a:ext cx="3495946" cy="461665"/>
          </a:xfrm>
          <a:prstGeom prst="rect">
            <a:avLst/>
          </a:prstGeom>
          <a:noFill/>
        </p:spPr>
        <p:txBody>
          <a:bodyPr wrap="square" rtlCol="0">
            <a:spAutoFit/>
          </a:bodyPr>
          <a:lstStyle/>
          <a:p>
            <a:r>
              <a:rPr lang="hu-HU" sz="2400" dirty="0" err="1">
                <a:solidFill>
                  <a:schemeClr val="accent1"/>
                </a:solidFill>
              </a:rPr>
              <a:t>Structure</a:t>
            </a:r>
            <a:r>
              <a:rPr lang="hu-HU" sz="2400" dirty="0">
                <a:solidFill>
                  <a:schemeClr val="accent1"/>
                </a:solidFill>
              </a:rPr>
              <a:t> of the </a:t>
            </a:r>
            <a:r>
              <a:rPr lang="hu-HU" sz="2400" dirty="0" err="1">
                <a:solidFill>
                  <a:schemeClr val="accent1"/>
                </a:solidFill>
              </a:rPr>
              <a:t>NECPs</a:t>
            </a:r>
            <a:endParaRPr lang="en-GB" sz="2400" dirty="0">
              <a:solidFill>
                <a:schemeClr val="accent1"/>
              </a:solidFill>
            </a:endParaRPr>
          </a:p>
        </p:txBody>
      </p:sp>
      <p:sp>
        <p:nvSpPr>
          <p:cNvPr id="6" name="Right Brace 5">
            <a:extLst>
              <a:ext uri="{FF2B5EF4-FFF2-40B4-BE49-F238E27FC236}">
                <a16:creationId xmlns:a16="http://schemas.microsoft.com/office/drawing/2014/main" id="{BA468BFE-595D-47EA-B015-8A30C5770776}"/>
              </a:ext>
            </a:extLst>
          </p:cNvPr>
          <p:cNvSpPr/>
          <p:nvPr/>
        </p:nvSpPr>
        <p:spPr bwMode="auto">
          <a:xfrm>
            <a:off x="9855261" y="3317006"/>
            <a:ext cx="401021" cy="2256183"/>
          </a:xfrm>
          <a:prstGeom prst="rightBrace">
            <a:avLst/>
          </a:prstGeom>
          <a:ln>
            <a:solidFill>
              <a:schemeClr val="tx1"/>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graphicFrame>
        <p:nvGraphicFramePr>
          <p:cNvPr id="8" name="Table 11">
            <a:extLst>
              <a:ext uri="{FF2B5EF4-FFF2-40B4-BE49-F238E27FC236}">
                <a16:creationId xmlns:a16="http://schemas.microsoft.com/office/drawing/2014/main" id="{183F4DA3-207C-487B-B3AF-2FF82319888A}"/>
              </a:ext>
            </a:extLst>
          </p:cNvPr>
          <p:cNvGraphicFramePr>
            <a:graphicFrameLocks noGrp="1"/>
          </p:cNvGraphicFramePr>
          <p:nvPr>
            <p:extLst>
              <p:ext uri="{D42A27DB-BD31-4B8C-83A1-F6EECF244321}">
                <p14:modId xmlns:p14="http://schemas.microsoft.com/office/powerpoint/2010/main" val="2503534526"/>
              </p:ext>
            </p:extLst>
          </p:nvPr>
        </p:nvGraphicFramePr>
        <p:xfrm>
          <a:off x="10256282" y="3908022"/>
          <a:ext cx="1046704" cy="1112520"/>
        </p:xfrm>
        <a:graphic>
          <a:graphicData uri="http://schemas.openxmlformats.org/drawingml/2006/table">
            <a:tbl>
              <a:tblPr firstRow="1" bandRow="1">
                <a:tableStyleId>{5C22544A-7EE6-4342-B048-85BDC9FD1C3A}</a:tableStyleId>
              </a:tblPr>
              <a:tblGrid>
                <a:gridCol w="1046704">
                  <a:extLst>
                    <a:ext uri="{9D8B030D-6E8A-4147-A177-3AD203B41FA5}">
                      <a16:colId xmlns:a16="http://schemas.microsoft.com/office/drawing/2014/main" val="4248644923"/>
                    </a:ext>
                  </a:extLst>
                </a:gridCol>
              </a:tblGrid>
              <a:tr h="370840">
                <a:tc>
                  <a:txBody>
                    <a:bodyPr/>
                    <a:lstStyle/>
                    <a:p>
                      <a:pPr marL="171450" indent="-171450">
                        <a:buFontTx/>
                        <a:buChar char="-"/>
                      </a:pPr>
                      <a:r>
                        <a:rPr lang="hu-HU" sz="1100" b="0" dirty="0" err="1">
                          <a:solidFill>
                            <a:sysClr val="windowText" lastClr="000000"/>
                          </a:solidFill>
                        </a:rPr>
                        <a:t>Objectives</a:t>
                      </a:r>
                      <a:endParaRPr lang="en-GB" sz="11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010045"/>
                  </a:ext>
                </a:extLst>
              </a:tr>
              <a:tr h="370840">
                <a:tc>
                  <a:txBody>
                    <a:bodyPr/>
                    <a:lstStyle/>
                    <a:p>
                      <a:pPr marL="171450" indent="-171450">
                        <a:buFontTx/>
                        <a:buChar char="-"/>
                      </a:pPr>
                      <a:r>
                        <a:rPr lang="hu-HU" sz="1100" dirty="0" err="1">
                          <a:solidFill>
                            <a:sysClr val="windowText" lastClr="000000"/>
                          </a:solidFill>
                        </a:rPr>
                        <a:t>Measures</a:t>
                      </a:r>
                      <a:endParaRPr lang="en-GB" sz="11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4073606"/>
                  </a:ext>
                </a:extLst>
              </a:tr>
              <a:tr h="370840">
                <a:tc>
                  <a:txBody>
                    <a:bodyPr/>
                    <a:lstStyle/>
                    <a:p>
                      <a:pPr marL="171450" indent="-171450">
                        <a:buFontTx/>
                        <a:buChar char="-"/>
                      </a:pPr>
                      <a:r>
                        <a:rPr lang="hu-HU" sz="1100" dirty="0" err="1">
                          <a:solidFill>
                            <a:sysClr val="windowText" lastClr="000000"/>
                          </a:solidFill>
                        </a:rPr>
                        <a:t>Impacts</a:t>
                      </a:r>
                      <a:endParaRPr lang="en-GB" sz="11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534201"/>
                  </a:ext>
                </a:extLst>
              </a:tr>
            </a:tbl>
          </a:graphicData>
        </a:graphic>
      </p:graphicFrame>
      <p:sp>
        <p:nvSpPr>
          <p:cNvPr id="15" name="TextBox 14">
            <a:extLst>
              <a:ext uri="{FF2B5EF4-FFF2-40B4-BE49-F238E27FC236}">
                <a16:creationId xmlns:a16="http://schemas.microsoft.com/office/drawing/2014/main" id="{9B5AA1CD-E0B3-4171-8DF8-ED4CB6DBD752}"/>
              </a:ext>
            </a:extLst>
          </p:cNvPr>
          <p:cNvSpPr txBox="1"/>
          <p:nvPr/>
        </p:nvSpPr>
        <p:spPr>
          <a:xfrm>
            <a:off x="6359315" y="743331"/>
            <a:ext cx="3495946" cy="461665"/>
          </a:xfrm>
          <a:prstGeom prst="rect">
            <a:avLst/>
          </a:prstGeom>
          <a:noFill/>
        </p:spPr>
        <p:txBody>
          <a:bodyPr wrap="square" rtlCol="0">
            <a:spAutoFit/>
          </a:bodyPr>
          <a:lstStyle/>
          <a:p>
            <a:r>
              <a:rPr lang="hu-HU" sz="2400" dirty="0" err="1">
                <a:solidFill>
                  <a:schemeClr val="accent1"/>
                </a:solidFill>
              </a:rPr>
              <a:t>Structure</a:t>
            </a:r>
            <a:r>
              <a:rPr lang="hu-HU" sz="2400" dirty="0">
                <a:solidFill>
                  <a:schemeClr val="accent1"/>
                </a:solidFill>
              </a:rPr>
              <a:t> of the </a:t>
            </a:r>
            <a:r>
              <a:rPr lang="hu-HU" sz="2400" dirty="0" err="1">
                <a:solidFill>
                  <a:schemeClr val="accent1"/>
                </a:solidFill>
              </a:rPr>
              <a:t>study</a:t>
            </a:r>
            <a:endParaRPr lang="en-GB" sz="2400" dirty="0">
              <a:solidFill>
                <a:schemeClr val="accent1"/>
              </a:solidFill>
            </a:endParaRPr>
          </a:p>
        </p:txBody>
      </p:sp>
    </p:spTree>
    <p:extLst>
      <p:ext uri="{BB962C8B-B14F-4D97-AF65-F5344CB8AC3E}">
        <p14:creationId xmlns:p14="http://schemas.microsoft.com/office/powerpoint/2010/main" val="184563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5408" y="2933372"/>
            <a:ext cx="11300581" cy="495628"/>
          </a:xfrm>
        </p:spPr>
        <p:txBody>
          <a:bodyPr/>
          <a:lstStyle/>
          <a:p>
            <a:r>
              <a:rPr lang="hu-HU" dirty="0"/>
              <a:t>Policy </a:t>
            </a:r>
            <a:r>
              <a:rPr lang="hu-HU" dirty="0" err="1"/>
              <a:t>briefs</a:t>
            </a:r>
            <a:endParaRPr lang="hu-HU" dirty="0"/>
          </a:p>
        </p:txBody>
      </p:sp>
      <p:sp>
        <p:nvSpPr>
          <p:cNvPr id="4" name="Dia számának helye 3"/>
          <p:cNvSpPr>
            <a:spLocks noGrp="1"/>
          </p:cNvSpPr>
          <p:nvPr>
            <p:ph type="sldNum" sz="quarter" idx="4"/>
          </p:nvPr>
        </p:nvSpPr>
        <p:spPr/>
        <p:txBody>
          <a:bodyPr/>
          <a:lstStyle/>
          <a:p>
            <a:pPr>
              <a:defRPr/>
            </a:pPr>
            <a:fld id="{C7E3338D-8F5B-4FC7-A0B5-AD45AC3F4C65}" type="slidenum">
              <a:rPr lang="en-GB" altLang="hu-HU" smtClean="0"/>
              <a:pPr>
                <a:defRPr/>
              </a:pPr>
              <a:t>4</a:t>
            </a:fld>
            <a:endParaRPr lang="en-GB" altLang="hu-HU"/>
          </a:p>
        </p:txBody>
      </p:sp>
    </p:spTree>
    <p:extLst>
      <p:ext uri="{BB962C8B-B14F-4D97-AF65-F5344CB8AC3E}">
        <p14:creationId xmlns:p14="http://schemas.microsoft.com/office/powerpoint/2010/main" val="145448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25AA-EA02-4999-86AF-E11FD738B0CE}"/>
              </a:ext>
            </a:extLst>
          </p:cNvPr>
          <p:cNvSpPr>
            <a:spLocks noGrp="1"/>
          </p:cNvSpPr>
          <p:nvPr>
            <p:ph type="title"/>
          </p:nvPr>
        </p:nvSpPr>
        <p:spPr/>
        <p:txBody>
          <a:bodyPr/>
          <a:lstStyle/>
          <a:p>
            <a:pPr marL="0" indent="0">
              <a:buNone/>
            </a:pPr>
            <a:r>
              <a:rPr lang="hu-HU" b="1" dirty="0"/>
              <a:t>1) </a:t>
            </a:r>
            <a:r>
              <a:rPr lang="en-US" b="1" dirty="0"/>
              <a:t>The future of the electricity sector in the Danube Region</a:t>
            </a:r>
            <a:endParaRPr lang="hu-HU" b="1" dirty="0"/>
          </a:p>
        </p:txBody>
      </p:sp>
      <p:sp>
        <p:nvSpPr>
          <p:cNvPr id="5" name="Slide Number Placeholder 4">
            <a:extLst>
              <a:ext uri="{FF2B5EF4-FFF2-40B4-BE49-F238E27FC236}">
                <a16:creationId xmlns:a16="http://schemas.microsoft.com/office/drawing/2014/main" id="{B0AB191B-7E82-4745-8BD6-5F17B65ED6F3}"/>
              </a:ext>
            </a:extLst>
          </p:cNvPr>
          <p:cNvSpPr>
            <a:spLocks noGrp="1"/>
          </p:cNvSpPr>
          <p:nvPr>
            <p:ph type="sldNum" sz="quarter" idx="11"/>
          </p:nvPr>
        </p:nvSpPr>
        <p:spPr/>
        <p:txBody>
          <a:bodyPr/>
          <a:lstStyle/>
          <a:p>
            <a:fld id="{25EBC943-2149-4B08-98C7-BFE992009C1D}" type="slidenum">
              <a:rPr lang="hu-HU" smtClean="0"/>
              <a:t>5</a:t>
            </a:fld>
            <a:endParaRPr lang="hu-HU"/>
          </a:p>
        </p:txBody>
      </p:sp>
      <p:sp>
        <p:nvSpPr>
          <p:cNvPr id="8" name="Tartalom helye 7">
            <a:extLst>
              <a:ext uri="{FF2B5EF4-FFF2-40B4-BE49-F238E27FC236}">
                <a16:creationId xmlns:a16="http://schemas.microsoft.com/office/drawing/2014/main" id="{EC70B89C-85A7-4DF8-AEE2-CD8A44AF2812}"/>
              </a:ext>
            </a:extLst>
          </p:cNvPr>
          <p:cNvSpPr>
            <a:spLocks noGrp="1"/>
          </p:cNvSpPr>
          <p:nvPr>
            <p:ph sz="half" idx="1"/>
          </p:nvPr>
        </p:nvSpPr>
        <p:spPr>
          <a:xfrm>
            <a:off x="527052" y="1733107"/>
            <a:ext cx="8218491" cy="4648646"/>
          </a:xfrm>
        </p:spPr>
        <p:txBody>
          <a:bodyPr/>
          <a:lstStyle/>
          <a:p>
            <a:pPr marL="0" indent="0" algn="just">
              <a:spcBef>
                <a:spcPts val="0"/>
              </a:spcBef>
              <a:spcAft>
                <a:spcPts val="600"/>
              </a:spcAft>
              <a:buSzPts val="1600"/>
              <a:buNone/>
            </a:pPr>
            <a:r>
              <a:rPr lang="hu-HU" sz="2000" b="1" kern="100" dirty="0">
                <a:cs typeface="Calibri" panose="020F0502020204030204" pitchFamily="34" charset="0"/>
              </a:rPr>
              <a:t>Main </a:t>
            </a:r>
            <a:r>
              <a:rPr lang="hu-HU" sz="2000" b="1" kern="100" dirty="0" err="1">
                <a:cs typeface="Calibri" panose="020F0502020204030204" pitchFamily="34" charset="0"/>
              </a:rPr>
              <a:t>messages</a:t>
            </a:r>
            <a:endParaRPr lang="hu-HU" sz="2000" b="1" kern="100" dirty="0">
              <a:cs typeface="Calibri" panose="020F0502020204030204" pitchFamily="34" charset="0"/>
            </a:endParaRPr>
          </a:p>
          <a:p>
            <a:pPr marL="342900" marR="0" lvl="0" indent="-342900" algn="just" fontAlgn="base">
              <a:spcBef>
                <a:spcPts val="0"/>
              </a:spcBef>
              <a:spcAft>
                <a:spcPts val="600"/>
              </a:spcAft>
              <a:buClr>
                <a:srgbClr val="EC6E22"/>
              </a:buClr>
              <a:buSzPts val="1600"/>
              <a:buFont typeface="Wingdings" panose="05000000000000000000" pitchFamily="2" charset="2"/>
              <a:buChar char=""/>
            </a:pPr>
            <a:r>
              <a:rPr lang="en-GB" sz="1800" kern="100" dirty="0">
                <a:effectLst/>
                <a:latin typeface="Segoe UI" panose="020B0502040204020203" pitchFamily="34" charset="0"/>
                <a:ea typeface="MS Mincho" panose="02020609040205080304" pitchFamily="49" charset="-128"/>
                <a:cs typeface="Calibri" panose="020F0502020204030204" pitchFamily="34" charset="0"/>
              </a:rPr>
              <a:t>DR countries appear committed to taking steps toward decarbonizing their electricity sectors and increasing the role of renewable energy, however ambitions and development differ markedly.</a:t>
            </a:r>
            <a:endParaRPr lang="hu-HU" sz="1800" kern="100" dirty="0">
              <a:effectLst/>
              <a:latin typeface="Segoe UI" panose="020B0502040204020203" pitchFamily="34" charset="0"/>
              <a:ea typeface="MS Mincho" panose="02020609040205080304" pitchFamily="49" charset="-128"/>
              <a:cs typeface="Calibri" panose="020F0502020204030204" pitchFamily="34" charset="0"/>
            </a:endParaRPr>
          </a:p>
          <a:p>
            <a:pPr marL="342900" marR="0" lvl="0" indent="-342900" algn="just" fontAlgn="base">
              <a:spcBef>
                <a:spcPts val="0"/>
              </a:spcBef>
              <a:spcAft>
                <a:spcPts val="600"/>
              </a:spcAft>
              <a:buClr>
                <a:srgbClr val="EC6E22"/>
              </a:buClr>
              <a:buSzPts val="1600"/>
              <a:buFont typeface="Wingdings" panose="05000000000000000000" pitchFamily="2" charset="2"/>
              <a:buChar char=""/>
            </a:pPr>
            <a:r>
              <a:rPr lang="hu-HU" sz="1800" kern="100" dirty="0">
                <a:effectLst/>
                <a:latin typeface="Segoe UI" panose="020B0502040204020203" pitchFamily="34" charset="0"/>
                <a:ea typeface="MS Mincho" panose="02020609040205080304" pitchFamily="49" charset="-128"/>
                <a:cs typeface="Calibri" panose="020F0502020204030204" pitchFamily="34" charset="0"/>
              </a:rPr>
              <a:t>C</a:t>
            </a:r>
            <a:r>
              <a:rPr lang="en-GB" sz="1800" kern="100" dirty="0" err="1">
                <a:effectLst/>
                <a:latin typeface="Segoe UI" panose="020B0502040204020203" pitchFamily="34" charset="0"/>
                <a:ea typeface="MS Mincho" panose="02020609040205080304" pitchFamily="49" charset="-128"/>
                <a:cs typeface="Calibri" panose="020F0502020204030204" pitchFamily="34" charset="0"/>
              </a:rPr>
              <a:t>oal</a:t>
            </a:r>
            <a:r>
              <a:rPr lang="en-GB" sz="1800" kern="100" dirty="0">
                <a:effectLst/>
                <a:latin typeface="Segoe UI" panose="020B0502040204020203" pitchFamily="34" charset="0"/>
                <a:ea typeface="MS Mincho" panose="02020609040205080304" pitchFamily="49" charset="-128"/>
                <a:cs typeface="Calibri" panose="020F0502020204030204" pitchFamily="34" charset="0"/>
              </a:rPr>
              <a:t>-based power generation will be diminished but remain an important source in several EU and the non-EU DR countries. This seems to neglect the exposure to increasing CO2 prices and the compromised economic viability of coal and lignite-based generation. </a:t>
            </a:r>
            <a:endParaRPr lang="hu-HU" sz="1800" kern="100" dirty="0">
              <a:effectLst/>
              <a:latin typeface="Segoe UI" panose="020B0502040204020203" pitchFamily="34" charset="0"/>
              <a:ea typeface="MS Mincho" panose="02020609040205080304" pitchFamily="49" charset="-128"/>
              <a:cs typeface="Calibri" panose="020F0502020204030204" pitchFamily="34" charset="0"/>
            </a:endParaRPr>
          </a:p>
          <a:p>
            <a:pPr marL="342900" marR="0" lvl="0" indent="-342900" algn="just" fontAlgn="base">
              <a:spcBef>
                <a:spcPts val="0"/>
              </a:spcBef>
              <a:spcAft>
                <a:spcPts val="600"/>
              </a:spcAft>
              <a:buClr>
                <a:srgbClr val="EC6E22"/>
              </a:buClr>
              <a:buSzPts val="1600"/>
              <a:buFont typeface="Wingdings" panose="05000000000000000000" pitchFamily="2" charset="2"/>
              <a:buChar char=""/>
            </a:pPr>
            <a:r>
              <a:rPr lang="en-GB" sz="1800" kern="100" dirty="0">
                <a:effectLst/>
                <a:latin typeface="Segoe UI" panose="020B0502040204020203" pitchFamily="34" charset="0"/>
                <a:ea typeface="MS Mincho" panose="02020609040205080304" pitchFamily="49" charset="-128"/>
                <a:cs typeface="Calibri" panose="020F0502020204030204" pitchFamily="34" charset="0"/>
              </a:rPr>
              <a:t>Several NECPs refer to gas as a transitional fuel that will replace aging coal-fired power plants, but there is no evidence of the “coal to gas” switch in the electricity sector. </a:t>
            </a:r>
            <a:endParaRPr lang="hu-HU" sz="1800" kern="100" dirty="0">
              <a:effectLst/>
              <a:latin typeface="Segoe UI" panose="020B0502040204020203" pitchFamily="34" charset="0"/>
              <a:ea typeface="MS Mincho" panose="02020609040205080304" pitchFamily="49" charset="-128"/>
              <a:cs typeface="Calibri" panose="020F0502020204030204" pitchFamily="34" charset="0"/>
            </a:endParaRPr>
          </a:p>
          <a:p>
            <a:pPr marL="342900" marR="0" lvl="0" indent="-342900" algn="just" fontAlgn="base">
              <a:spcBef>
                <a:spcPts val="0"/>
              </a:spcBef>
              <a:spcAft>
                <a:spcPts val="600"/>
              </a:spcAft>
              <a:buClr>
                <a:srgbClr val="EC6E22"/>
              </a:buClr>
              <a:buSzPts val="1600"/>
              <a:buFont typeface="Wingdings" panose="05000000000000000000" pitchFamily="2" charset="2"/>
              <a:buChar char=""/>
            </a:pPr>
            <a:r>
              <a:rPr lang="en-GB" sz="1800" kern="100" dirty="0">
                <a:effectLst/>
                <a:latin typeface="Segoe UI" panose="020B0502040204020203" pitchFamily="34" charset="0"/>
                <a:ea typeface="MS Mincho" panose="02020609040205080304" pitchFamily="49" charset="-128"/>
                <a:cs typeface="Calibri" panose="020F0502020204030204" pitchFamily="34" charset="0"/>
              </a:rPr>
              <a:t>While the current DR renewable energy capacity mix is predominately hydro-based, growth in the next decade will mainly be driven by solar PV and onshore wind energy raising concerns on integrating intermittent generation. </a:t>
            </a:r>
            <a:endParaRPr lang="hu-HU" sz="1800" kern="100" dirty="0">
              <a:effectLst/>
              <a:latin typeface="Segoe UI" panose="020B0502040204020203" pitchFamily="34" charset="0"/>
              <a:ea typeface="MS Mincho" panose="02020609040205080304" pitchFamily="49" charset="-128"/>
              <a:cs typeface="Calibri" panose="020F0502020204030204" pitchFamily="34" charset="0"/>
            </a:endParaRPr>
          </a:p>
          <a:p>
            <a:endParaRPr lang="hu-HU" dirty="0"/>
          </a:p>
        </p:txBody>
      </p:sp>
      <p:pic>
        <p:nvPicPr>
          <p:cNvPr id="12" name="Kép 11">
            <a:extLst>
              <a:ext uri="{FF2B5EF4-FFF2-40B4-BE49-F238E27FC236}">
                <a16:creationId xmlns:a16="http://schemas.microsoft.com/office/drawing/2014/main" id="{A536887F-607C-4C5C-ABB7-7ACD9C0DAC4C}"/>
              </a:ext>
            </a:extLst>
          </p:cNvPr>
          <p:cNvPicPr>
            <a:picLocks noChangeAspect="1"/>
          </p:cNvPicPr>
          <p:nvPr/>
        </p:nvPicPr>
        <p:blipFill rotWithShape="1">
          <a:blip r:embed="rId3"/>
          <a:srcRect l="52587" t="34323" r="7034" b="7073"/>
          <a:stretch/>
        </p:blipFill>
        <p:spPr>
          <a:xfrm>
            <a:off x="8745543" y="3976187"/>
            <a:ext cx="3344428" cy="2578750"/>
          </a:xfrm>
          <a:prstGeom prst="rect">
            <a:avLst/>
          </a:prstGeom>
        </p:spPr>
      </p:pic>
      <p:pic>
        <p:nvPicPr>
          <p:cNvPr id="14" name="Kép 13">
            <a:extLst>
              <a:ext uri="{FF2B5EF4-FFF2-40B4-BE49-F238E27FC236}">
                <a16:creationId xmlns:a16="http://schemas.microsoft.com/office/drawing/2014/main" id="{855C88F6-04C5-4A03-945F-D0389AB47A57}"/>
              </a:ext>
            </a:extLst>
          </p:cNvPr>
          <p:cNvPicPr>
            <a:picLocks noChangeAspect="1"/>
          </p:cNvPicPr>
          <p:nvPr/>
        </p:nvPicPr>
        <p:blipFill rotWithShape="1">
          <a:blip r:embed="rId4"/>
          <a:srcRect l="12732" t="25951" r="37384" b="6252"/>
          <a:stretch/>
        </p:blipFill>
        <p:spPr>
          <a:xfrm>
            <a:off x="8793126" y="1337442"/>
            <a:ext cx="3249262" cy="2346058"/>
          </a:xfrm>
          <a:prstGeom prst="rect">
            <a:avLst/>
          </a:prstGeom>
        </p:spPr>
      </p:pic>
      <p:sp>
        <p:nvSpPr>
          <p:cNvPr id="11" name="Szövegdoboz 10">
            <a:extLst>
              <a:ext uri="{FF2B5EF4-FFF2-40B4-BE49-F238E27FC236}">
                <a16:creationId xmlns:a16="http://schemas.microsoft.com/office/drawing/2014/main" id="{B46625BD-F5FD-43C3-A7CD-C84C8FE0D475}"/>
              </a:ext>
            </a:extLst>
          </p:cNvPr>
          <p:cNvSpPr txBox="1"/>
          <p:nvPr/>
        </p:nvSpPr>
        <p:spPr>
          <a:xfrm>
            <a:off x="5721165" y="6187688"/>
            <a:ext cx="3547783" cy="523220"/>
          </a:xfrm>
          <a:prstGeom prst="rect">
            <a:avLst/>
          </a:prstGeom>
          <a:solidFill>
            <a:srgbClr val="F29764"/>
          </a:solidFill>
        </p:spPr>
        <p:txBody>
          <a:bodyPr wrap="square" rtlCol="0">
            <a:spAutoFit/>
          </a:bodyPr>
          <a:lstStyle/>
          <a:p>
            <a:r>
              <a:rPr lang="hu-HU" sz="1400" dirty="0"/>
              <a:t>The policy </a:t>
            </a:r>
            <a:r>
              <a:rPr lang="hu-HU" sz="1400" dirty="0" err="1"/>
              <a:t>brief</a:t>
            </a:r>
            <a:r>
              <a:rPr lang="hu-HU" sz="1400" dirty="0"/>
              <a:t> is </a:t>
            </a:r>
            <a:r>
              <a:rPr lang="hu-HU" sz="1400" dirty="0" err="1"/>
              <a:t>available</a:t>
            </a:r>
            <a:r>
              <a:rPr lang="hu-HU" sz="1400" dirty="0"/>
              <a:t> </a:t>
            </a:r>
            <a:r>
              <a:rPr lang="hu-HU" sz="1400" dirty="0" err="1"/>
              <a:t>at</a:t>
            </a:r>
            <a:r>
              <a:rPr lang="hu-HU" sz="1400" dirty="0"/>
              <a:t> </a:t>
            </a:r>
            <a:r>
              <a:rPr lang="hu-HU" sz="1400" dirty="0" err="1"/>
              <a:t>the</a:t>
            </a:r>
            <a:r>
              <a:rPr lang="hu-HU" sz="1400" dirty="0"/>
              <a:t> PA2 website </a:t>
            </a:r>
            <a:r>
              <a:rPr lang="hu-HU" sz="1400" dirty="0">
                <a:hlinkClick r:id="rId5"/>
              </a:rPr>
              <a:t>here</a:t>
            </a:r>
            <a:r>
              <a:rPr lang="hu-HU" sz="1400" dirty="0"/>
              <a:t>. </a:t>
            </a:r>
          </a:p>
        </p:txBody>
      </p:sp>
    </p:spTree>
    <p:extLst>
      <p:ext uri="{BB962C8B-B14F-4D97-AF65-F5344CB8AC3E}">
        <p14:creationId xmlns:p14="http://schemas.microsoft.com/office/powerpoint/2010/main" val="259299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25AA-EA02-4999-86AF-E11FD738B0CE}"/>
              </a:ext>
            </a:extLst>
          </p:cNvPr>
          <p:cNvSpPr>
            <a:spLocks noGrp="1"/>
          </p:cNvSpPr>
          <p:nvPr>
            <p:ph type="title"/>
          </p:nvPr>
        </p:nvSpPr>
        <p:spPr/>
        <p:txBody>
          <a:bodyPr/>
          <a:lstStyle/>
          <a:p>
            <a:pPr marL="0" indent="0">
              <a:buNone/>
            </a:pPr>
            <a:r>
              <a:rPr lang="hu-HU" b="1" dirty="0"/>
              <a:t>2) </a:t>
            </a:r>
            <a:r>
              <a:rPr lang="en-US" b="1" dirty="0"/>
              <a:t>The future of natural gas in the Danube Region</a:t>
            </a:r>
          </a:p>
        </p:txBody>
      </p:sp>
      <p:sp>
        <p:nvSpPr>
          <p:cNvPr id="5" name="Slide Number Placeholder 4">
            <a:extLst>
              <a:ext uri="{FF2B5EF4-FFF2-40B4-BE49-F238E27FC236}">
                <a16:creationId xmlns:a16="http://schemas.microsoft.com/office/drawing/2014/main" id="{B0AB191B-7E82-4745-8BD6-5F17B65ED6F3}"/>
              </a:ext>
            </a:extLst>
          </p:cNvPr>
          <p:cNvSpPr>
            <a:spLocks noGrp="1"/>
          </p:cNvSpPr>
          <p:nvPr>
            <p:ph type="sldNum" sz="quarter" idx="11"/>
          </p:nvPr>
        </p:nvSpPr>
        <p:spPr/>
        <p:txBody>
          <a:bodyPr/>
          <a:lstStyle/>
          <a:p>
            <a:fld id="{25EBC943-2149-4B08-98C7-BFE992009C1D}" type="slidenum">
              <a:rPr lang="hu-HU" smtClean="0"/>
              <a:t>6</a:t>
            </a:fld>
            <a:endParaRPr lang="hu-HU"/>
          </a:p>
        </p:txBody>
      </p:sp>
      <p:sp>
        <p:nvSpPr>
          <p:cNvPr id="8" name="Tartalom helye 7">
            <a:extLst>
              <a:ext uri="{FF2B5EF4-FFF2-40B4-BE49-F238E27FC236}">
                <a16:creationId xmlns:a16="http://schemas.microsoft.com/office/drawing/2014/main" id="{EC70B89C-85A7-4DF8-AEE2-CD8A44AF2812}"/>
              </a:ext>
            </a:extLst>
          </p:cNvPr>
          <p:cNvSpPr>
            <a:spLocks noGrp="1"/>
          </p:cNvSpPr>
          <p:nvPr>
            <p:ph sz="half" idx="1"/>
          </p:nvPr>
        </p:nvSpPr>
        <p:spPr>
          <a:xfrm>
            <a:off x="527053" y="1338266"/>
            <a:ext cx="7319776" cy="5043487"/>
          </a:xfrm>
        </p:spPr>
        <p:txBody>
          <a:bodyPr/>
          <a:lstStyle/>
          <a:p>
            <a:pPr marL="0" marR="0" lvl="0" indent="0" algn="just">
              <a:spcBef>
                <a:spcPts val="0"/>
              </a:spcBef>
              <a:spcAft>
                <a:spcPts val="600"/>
              </a:spcAft>
              <a:buNone/>
            </a:pPr>
            <a:r>
              <a:rPr lang="hu-HU" sz="2000" b="1" kern="100" dirty="0" err="1">
                <a:effectLst/>
                <a:latin typeface="Segoe UI" panose="020B0502040204020203" pitchFamily="34" charset="0"/>
                <a:ea typeface="Calibri" panose="020F0502020204030204" pitchFamily="34" charset="0"/>
                <a:cs typeface="Calibri" panose="020F0502020204030204" pitchFamily="34" charset="0"/>
              </a:rPr>
              <a:t>Recommendations</a:t>
            </a:r>
            <a:endParaRPr lang="hu-HU" sz="2000" b="1" kern="100" dirty="0">
              <a:effectLst/>
              <a:latin typeface="Segoe UI" panose="020B0502040204020203" pitchFamily="34" charset="0"/>
              <a:ea typeface="Calibri" panose="020F0502020204030204" pitchFamily="34" charset="0"/>
              <a:cs typeface="Calibri" panose="020F0502020204030204" pitchFamily="34" charset="0"/>
            </a:endParaRPr>
          </a:p>
          <a:p>
            <a:pPr algn="just">
              <a:spcBef>
                <a:spcPts val="0"/>
              </a:spcBef>
              <a:spcAft>
                <a:spcPts val="600"/>
              </a:spcAft>
              <a:buClr>
                <a:srgbClr val="EC6E22"/>
              </a:buClr>
              <a:buSzPts val="1600"/>
              <a:buFont typeface="Wingdings" panose="05000000000000000000" pitchFamily="2" charset="2"/>
              <a:buChar char=""/>
            </a:pPr>
            <a:r>
              <a:rPr lang="en-GB" sz="1800" kern="100" dirty="0">
                <a:ea typeface="MS Mincho" panose="02020609040205080304" pitchFamily="49" charset="-128"/>
                <a:cs typeface="Calibri" panose="020F0502020204030204" pitchFamily="34" charset="0"/>
              </a:rPr>
              <a:t>No subsidies </a:t>
            </a:r>
            <a:r>
              <a:rPr lang="hu-HU" sz="1800" kern="100" dirty="0" err="1">
                <a:ea typeface="MS Mincho" panose="02020609040205080304" pitchFamily="49" charset="-128"/>
                <a:cs typeface="Calibri" panose="020F0502020204030204" pitchFamily="34" charset="0"/>
              </a:rPr>
              <a:t>shall</a:t>
            </a:r>
            <a:r>
              <a:rPr lang="hu-HU" sz="1800" kern="100" dirty="0">
                <a:ea typeface="MS Mincho" panose="02020609040205080304" pitchFamily="49" charset="-128"/>
                <a:cs typeface="Calibri" panose="020F0502020204030204" pitchFamily="34" charset="0"/>
              </a:rPr>
              <a:t> be </a:t>
            </a:r>
            <a:r>
              <a:rPr lang="en-GB" sz="1800" kern="100" dirty="0">
                <a:ea typeface="MS Mincho" panose="02020609040205080304" pitchFamily="49" charset="-128"/>
                <a:cs typeface="Calibri" panose="020F0502020204030204" pitchFamily="34" charset="0"/>
              </a:rPr>
              <a:t>provided to fossil fuels and those in operation should be phased out.</a:t>
            </a:r>
            <a:endParaRPr lang="hu-HU" sz="1800" kern="100" dirty="0">
              <a:ea typeface="MS Mincho" panose="02020609040205080304" pitchFamily="49" charset="-128"/>
              <a:cs typeface="Calibri" panose="020F0502020204030204" pitchFamily="34" charset="0"/>
            </a:endParaRPr>
          </a:p>
          <a:p>
            <a:pPr algn="just">
              <a:spcBef>
                <a:spcPts val="0"/>
              </a:spcBef>
              <a:spcAft>
                <a:spcPts val="600"/>
              </a:spcAft>
              <a:buClr>
                <a:srgbClr val="EC6E22"/>
              </a:buClr>
              <a:buSzPts val="1600"/>
              <a:buFont typeface="Wingdings" panose="05000000000000000000" pitchFamily="2" charset="2"/>
              <a:buChar char=""/>
            </a:pPr>
            <a:r>
              <a:rPr lang="en-GB" sz="1800" kern="100" dirty="0">
                <a:ea typeface="MS Mincho" panose="02020609040205080304" pitchFamily="49" charset="-128"/>
                <a:cs typeface="Calibri" panose="020F0502020204030204" pitchFamily="34" charset="0"/>
              </a:rPr>
              <a:t>A clear signal should be sent to project promoters not to invest into assets that will be unprofitable after 10-15 years.</a:t>
            </a:r>
            <a:endParaRPr lang="hu-HU" sz="1800" kern="100" dirty="0">
              <a:ea typeface="MS Mincho" panose="02020609040205080304" pitchFamily="49" charset="-128"/>
              <a:cs typeface="Calibri" panose="020F0502020204030204" pitchFamily="34" charset="0"/>
            </a:endParaRPr>
          </a:p>
          <a:p>
            <a:pPr algn="just">
              <a:spcBef>
                <a:spcPts val="0"/>
              </a:spcBef>
              <a:spcAft>
                <a:spcPts val="600"/>
              </a:spcAft>
              <a:buClr>
                <a:srgbClr val="EC6E22"/>
              </a:buClr>
              <a:buSzPts val="1600"/>
              <a:buFont typeface="Wingdings" panose="05000000000000000000" pitchFamily="2" charset="2"/>
              <a:buChar char=""/>
            </a:pPr>
            <a:r>
              <a:rPr lang="hu-HU" sz="1800" kern="100" dirty="0">
                <a:ea typeface="MS Mincho" panose="02020609040205080304" pitchFamily="49" charset="-128"/>
                <a:cs typeface="Calibri" panose="020F0502020204030204" pitchFamily="34" charset="0"/>
              </a:rPr>
              <a:t>A</a:t>
            </a:r>
            <a:r>
              <a:rPr lang="en-GB" sz="1800" kern="100" dirty="0">
                <a:ea typeface="MS Mincho" panose="02020609040205080304" pitchFamily="49" charset="-128"/>
                <a:cs typeface="Calibri" panose="020F0502020204030204" pitchFamily="34" charset="0"/>
              </a:rPr>
              <a:t> tailor-made plan is needed to provide decarbonized alternative heating at affordable prices for low-income consumers.</a:t>
            </a:r>
            <a:endParaRPr lang="hu-HU" sz="1800" kern="100" dirty="0">
              <a:ea typeface="MS Mincho" panose="02020609040205080304" pitchFamily="49" charset="-128"/>
              <a:cs typeface="Calibri" panose="020F0502020204030204" pitchFamily="34" charset="0"/>
            </a:endParaRPr>
          </a:p>
          <a:p>
            <a:pPr algn="just">
              <a:spcBef>
                <a:spcPts val="0"/>
              </a:spcBef>
              <a:spcAft>
                <a:spcPts val="600"/>
              </a:spcAft>
              <a:buClr>
                <a:srgbClr val="EC6E22"/>
              </a:buClr>
              <a:buSzPts val="1600"/>
              <a:buFont typeface="Wingdings" panose="05000000000000000000" pitchFamily="2" charset="2"/>
              <a:buChar char=""/>
            </a:pPr>
            <a:r>
              <a:rPr lang="en-GB" sz="1800" kern="100" dirty="0">
                <a:ea typeface="MS Mincho" panose="02020609040205080304" pitchFamily="49" charset="-128"/>
                <a:cs typeface="Calibri" panose="020F0502020204030204" pitchFamily="34" charset="0"/>
              </a:rPr>
              <a:t>Energy efficiency and building renovation plans must be supported through training and education of skilled workers and by setting up reliable and independent advisory service transparently.</a:t>
            </a:r>
            <a:endParaRPr lang="hu-HU" sz="1800" kern="100" dirty="0">
              <a:ea typeface="MS Mincho" panose="02020609040205080304" pitchFamily="49" charset="-128"/>
              <a:cs typeface="Calibri" panose="020F0502020204030204" pitchFamily="34" charset="0"/>
            </a:endParaRPr>
          </a:p>
          <a:p>
            <a:pPr algn="just">
              <a:spcBef>
                <a:spcPts val="0"/>
              </a:spcBef>
              <a:spcAft>
                <a:spcPts val="600"/>
              </a:spcAft>
              <a:buClr>
                <a:srgbClr val="EC6E22"/>
              </a:buClr>
              <a:buSzPts val="1600"/>
              <a:buFont typeface="Wingdings" panose="05000000000000000000" pitchFamily="2" charset="2"/>
              <a:buChar char=""/>
            </a:pPr>
            <a:r>
              <a:rPr lang="en-GB" sz="1800" kern="100" dirty="0">
                <a:ea typeface="MS Mincho" panose="02020609040205080304" pitchFamily="49" charset="-128"/>
                <a:cs typeface="Calibri" panose="020F0502020204030204" pitchFamily="34" charset="0"/>
              </a:rPr>
              <a:t>Introducing natural gas to new markets should not be supported. Coal, biomass and other fuels should be switched to direct electrification and renewable solutions. Gas can be a bridging fuel where the infrastructure already exists, mostly in the power sector, but in new markets renewable solutions should be the way forward.</a:t>
            </a:r>
            <a:endParaRPr lang="hu-HU" sz="1800" kern="100" dirty="0">
              <a:ea typeface="MS Mincho" panose="02020609040205080304" pitchFamily="49" charset="-128"/>
              <a:cs typeface="Calibri" panose="020F0502020204030204" pitchFamily="34" charset="0"/>
            </a:endParaRPr>
          </a:p>
        </p:txBody>
      </p:sp>
      <p:pic>
        <p:nvPicPr>
          <p:cNvPr id="20" name="Kép 19">
            <a:extLst>
              <a:ext uri="{FF2B5EF4-FFF2-40B4-BE49-F238E27FC236}">
                <a16:creationId xmlns:a16="http://schemas.microsoft.com/office/drawing/2014/main" id="{56A589A6-92FD-4200-9733-933F5B380D58}"/>
              </a:ext>
            </a:extLst>
          </p:cNvPr>
          <p:cNvPicPr>
            <a:picLocks noChangeAspect="1"/>
          </p:cNvPicPr>
          <p:nvPr/>
        </p:nvPicPr>
        <p:blipFill rotWithShape="1">
          <a:blip r:embed="rId3"/>
          <a:srcRect l="45087" t="26771" r="9215" b="17721"/>
          <a:stretch/>
        </p:blipFill>
        <p:spPr>
          <a:xfrm>
            <a:off x="8051202" y="1067626"/>
            <a:ext cx="4128961" cy="2664402"/>
          </a:xfrm>
          <a:prstGeom prst="rect">
            <a:avLst/>
          </a:prstGeom>
        </p:spPr>
      </p:pic>
      <p:pic>
        <p:nvPicPr>
          <p:cNvPr id="22" name="Kép 21">
            <a:extLst>
              <a:ext uri="{FF2B5EF4-FFF2-40B4-BE49-F238E27FC236}">
                <a16:creationId xmlns:a16="http://schemas.microsoft.com/office/drawing/2014/main" id="{57D6E3AF-2EDF-4F50-8F03-47881FF2D116}"/>
              </a:ext>
            </a:extLst>
          </p:cNvPr>
          <p:cNvPicPr>
            <a:picLocks noChangeAspect="1"/>
          </p:cNvPicPr>
          <p:nvPr/>
        </p:nvPicPr>
        <p:blipFill rotWithShape="1">
          <a:blip r:embed="rId4"/>
          <a:srcRect l="9244" t="27921" r="50639" b="15117"/>
          <a:stretch/>
        </p:blipFill>
        <p:spPr>
          <a:xfrm>
            <a:off x="8071603" y="3732028"/>
            <a:ext cx="3805993" cy="2871043"/>
          </a:xfrm>
          <a:prstGeom prst="rect">
            <a:avLst/>
          </a:prstGeom>
        </p:spPr>
      </p:pic>
      <p:sp>
        <p:nvSpPr>
          <p:cNvPr id="28" name="Szövegdoboz 27">
            <a:extLst>
              <a:ext uri="{FF2B5EF4-FFF2-40B4-BE49-F238E27FC236}">
                <a16:creationId xmlns:a16="http://schemas.microsoft.com/office/drawing/2014/main" id="{888D2AE1-79F3-4E91-9D23-B4B843FF938C}"/>
              </a:ext>
            </a:extLst>
          </p:cNvPr>
          <p:cNvSpPr txBox="1"/>
          <p:nvPr/>
        </p:nvSpPr>
        <p:spPr>
          <a:xfrm>
            <a:off x="4503419" y="6220690"/>
            <a:ext cx="3547783" cy="523220"/>
          </a:xfrm>
          <a:prstGeom prst="rect">
            <a:avLst/>
          </a:prstGeom>
          <a:solidFill>
            <a:srgbClr val="F29764"/>
          </a:solidFill>
        </p:spPr>
        <p:txBody>
          <a:bodyPr wrap="square" rtlCol="0">
            <a:spAutoFit/>
          </a:bodyPr>
          <a:lstStyle/>
          <a:p>
            <a:r>
              <a:rPr lang="hu-HU" sz="1400" dirty="0"/>
              <a:t>The policy </a:t>
            </a:r>
            <a:r>
              <a:rPr lang="hu-HU" sz="1400" dirty="0" err="1"/>
              <a:t>brief</a:t>
            </a:r>
            <a:r>
              <a:rPr lang="hu-HU" sz="1400" dirty="0"/>
              <a:t> is </a:t>
            </a:r>
            <a:r>
              <a:rPr lang="hu-HU" sz="1400" dirty="0" err="1"/>
              <a:t>available</a:t>
            </a:r>
            <a:r>
              <a:rPr lang="hu-HU" sz="1400" dirty="0"/>
              <a:t> </a:t>
            </a:r>
            <a:r>
              <a:rPr lang="hu-HU" sz="1400" dirty="0" err="1"/>
              <a:t>at</a:t>
            </a:r>
            <a:r>
              <a:rPr lang="hu-HU" sz="1400" dirty="0"/>
              <a:t> </a:t>
            </a:r>
            <a:r>
              <a:rPr lang="hu-HU" sz="1400" dirty="0" err="1"/>
              <a:t>the</a:t>
            </a:r>
            <a:r>
              <a:rPr lang="hu-HU" sz="1400" dirty="0"/>
              <a:t> PA2 website </a:t>
            </a:r>
            <a:r>
              <a:rPr lang="hu-HU" sz="1400" dirty="0">
                <a:hlinkClick r:id="rId5"/>
              </a:rPr>
              <a:t>here</a:t>
            </a:r>
            <a:r>
              <a:rPr lang="hu-HU" sz="1400" dirty="0"/>
              <a:t>. </a:t>
            </a:r>
          </a:p>
        </p:txBody>
      </p:sp>
    </p:spTree>
    <p:extLst>
      <p:ext uri="{BB962C8B-B14F-4D97-AF65-F5344CB8AC3E}">
        <p14:creationId xmlns:p14="http://schemas.microsoft.com/office/powerpoint/2010/main" val="23228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25AA-EA02-4999-86AF-E11FD738B0CE}"/>
              </a:ext>
            </a:extLst>
          </p:cNvPr>
          <p:cNvSpPr>
            <a:spLocks noGrp="1"/>
          </p:cNvSpPr>
          <p:nvPr>
            <p:ph type="title"/>
          </p:nvPr>
        </p:nvSpPr>
        <p:spPr>
          <a:xfrm>
            <a:off x="267005" y="375700"/>
            <a:ext cx="8695564" cy="495628"/>
          </a:xfrm>
        </p:spPr>
        <p:txBody>
          <a:bodyPr/>
          <a:lstStyle/>
          <a:p>
            <a:r>
              <a:rPr lang="hu-HU" dirty="0"/>
              <a:t>3</a:t>
            </a:r>
            <a:r>
              <a:rPr lang="hu-HU" b="1" dirty="0"/>
              <a:t>) </a:t>
            </a:r>
            <a:r>
              <a:rPr lang="en-US" b="1" dirty="0"/>
              <a:t>The development of renewable heating and cooling in the Danube Region</a:t>
            </a:r>
            <a:br>
              <a:rPr lang="en-US" b="1" dirty="0"/>
            </a:br>
            <a:endParaRPr lang="en-US" b="1" dirty="0"/>
          </a:p>
        </p:txBody>
      </p:sp>
      <p:sp>
        <p:nvSpPr>
          <p:cNvPr id="5" name="Slide Number Placeholder 4">
            <a:extLst>
              <a:ext uri="{FF2B5EF4-FFF2-40B4-BE49-F238E27FC236}">
                <a16:creationId xmlns:a16="http://schemas.microsoft.com/office/drawing/2014/main" id="{B0AB191B-7E82-4745-8BD6-5F17B65ED6F3}"/>
              </a:ext>
            </a:extLst>
          </p:cNvPr>
          <p:cNvSpPr>
            <a:spLocks noGrp="1"/>
          </p:cNvSpPr>
          <p:nvPr>
            <p:ph type="sldNum" sz="quarter" idx="11"/>
          </p:nvPr>
        </p:nvSpPr>
        <p:spPr/>
        <p:txBody>
          <a:bodyPr/>
          <a:lstStyle/>
          <a:p>
            <a:fld id="{25EBC943-2149-4B08-98C7-BFE992009C1D}" type="slidenum">
              <a:rPr lang="hu-HU" smtClean="0"/>
              <a:t>7</a:t>
            </a:fld>
            <a:endParaRPr lang="hu-HU"/>
          </a:p>
        </p:txBody>
      </p:sp>
      <p:sp>
        <p:nvSpPr>
          <p:cNvPr id="8" name="Tartalom helye 7">
            <a:extLst>
              <a:ext uri="{FF2B5EF4-FFF2-40B4-BE49-F238E27FC236}">
                <a16:creationId xmlns:a16="http://schemas.microsoft.com/office/drawing/2014/main" id="{EC70B89C-85A7-4DF8-AEE2-CD8A44AF2812}"/>
              </a:ext>
            </a:extLst>
          </p:cNvPr>
          <p:cNvSpPr>
            <a:spLocks noGrp="1"/>
          </p:cNvSpPr>
          <p:nvPr>
            <p:ph sz="half" idx="1"/>
          </p:nvPr>
        </p:nvSpPr>
        <p:spPr>
          <a:xfrm>
            <a:off x="527052" y="1669312"/>
            <a:ext cx="8151223" cy="4712441"/>
          </a:xfrm>
        </p:spPr>
        <p:txBody>
          <a:bodyPr/>
          <a:lstStyle/>
          <a:p>
            <a:pPr marL="0" marR="0" lvl="0" indent="0" algn="just">
              <a:spcBef>
                <a:spcPts val="0"/>
              </a:spcBef>
              <a:spcAft>
                <a:spcPts val="600"/>
              </a:spcAft>
              <a:buNone/>
            </a:pPr>
            <a:r>
              <a:rPr lang="hu-HU" sz="2000" b="1" kern="100" dirty="0" err="1">
                <a:effectLst/>
                <a:latin typeface="Segoe UI" panose="020B0502040204020203" pitchFamily="34" charset="0"/>
                <a:ea typeface="Calibri" panose="020F0502020204030204" pitchFamily="34" charset="0"/>
                <a:cs typeface="Calibri" panose="020F0502020204030204" pitchFamily="34" charset="0"/>
              </a:rPr>
              <a:t>Recommendations</a:t>
            </a:r>
            <a:endParaRPr lang="hu-HU" sz="2000" b="1" kern="100" dirty="0">
              <a:effectLst/>
              <a:latin typeface="Segoe UI" panose="020B0502040204020203" pitchFamily="34" charset="0"/>
              <a:ea typeface="Calibri" panose="020F0502020204030204" pitchFamily="34" charset="0"/>
              <a:cs typeface="Calibri" panose="020F0502020204030204" pitchFamily="34" charset="0"/>
            </a:endParaRPr>
          </a:p>
          <a:p>
            <a:pPr marR="0" lvl="0" algn="just">
              <a:spcBef>
                <a:spcPts val="0"/>
              </a:spcBef>
              <a:spcAft>
                <a:spcPts val="600"/>
              </a:spcAft>
            </a:pPr>
            <a:r>
              <a:rPr lang="en-US" sz="1800" kern="100" dirty="0">
                <a:effectLst/>
                <a:latin typeface="Segoe UI" panose="020B0502040204020203" pitchFamily="34" charset="0"/>
                <a:ea typeface="Calibri" panose="020F0502020204030204" pitchFamily="34" charset="0"/>
                <a:cs typeface="Calibri" panose="020F0502020204030204" pitchFamily="34" charset="0"/>
              </a:rPr>
              <a:t>Stable and predictable support for modern renewable H&amp;C systems to create a level playing field for biomass alternatives in the district heating and household heating sectors.</a:t>
            </a:r>
            <a:endParaRPr lang="hu-HU" sz="1800" kern="100" dirty="0">
              <a:effectLst/>
              <a:latin typeface="Segoe UI" panose="020B0502040204020203" pitchFamily="34" charset="0"/>
              <a:ea typeface="Calibri" panose="020F0502020204030204" pitchFamily="34" charset="0"/>
              <a:cs typeface="Calibri" panose="020F0502020204030204" pitchFamily="34" charset="0"/>
            </a:endParaRPr>
          </a:p>
          <a:p>
            <a:pPr marR="0" lvl="0" algn="just">
              <a:spcBef>
                <a:spcPts val="0"/>
              </a:spcBef>
              <a:spcAft>
                <a:spcPts val="600"/>
              </a:spcAft>
            </a:pPr>
            <a:r>
              <a:rPr lang="en-US" sz="1800" kern="100" dirty="0">
                <a:effectLst/>
                <a:latin typeface="Segoe UI" panose="020B0502040204020203" pitchFamily="34" charset="0"/>
                <a:ea typeface="Calibri" panose="020F0502020204030204" pitchFamily="34" charset="0"/>
                <a:cs typeface="Calibri" panose="020F0502020204030204" pitchFamily="34" charset="0"/>
              </a:rPr>
              <a:t>The potential for geothermal energy needs to become a higher priority where it can be exploited at a reasonable cost. Modern individual and collective heating systems shall </a:t>
            </a:r>
            <a:r>
              <a:rPr lang="hu-HU" sz="1800" kern="100" dirty="0">
                <a:effectLst/>
                <a:latin typeface="Segoe UI" panose="020B0502040204020203" pitchFamily="34" charset="0"/>
                <a:ea typeface="Calibri" panose="020F0502020204030204" pitchFamily="34" charset="0"/>
                <a:cs typeface="Calibri" panose="020F0502020204030204" pitchFamily="34" charset="0"/>
              </a:rPr>
              <a:t>be</a:t>
            </a:r>
            <a:r>
              <a:rPr lang="en-US" sz="1800" kern="100" dirty="0">
                <a:effectLst/>
                <a:latin typeface="Segoe UI" panose="020B0502040204020203" pitchFamily="34" charset="0"/>
                <a:ea typeface="Calibri" panose="020F0502020204030204" pitchFamily="34" charset="0"/>
                <a:cs typeface="Calibri" panose="020F0502020204030204" pitchFamily="34" charset="0"/>
              </a:rPr>
              <a:t> positioned to replace fossil-fuel-based heating, including the use of natural gas.</a:t>
            </a:r>
            <a:endParaRPr lang="hu-HU" sz="1800" kern="100" dirty="0">
              <a:effectLst/>
              <a:latin typeface="Segoe UI" panose="020B0502040204020203" pitchFamily="34" charset="0"/>
              <a:ea typeface="Calibri" panose="020F0502020204030204" pitchFamily="34" charset="0"/>
              <a:cs typeface="Calibri" panose="020F0502020204030204" pitchFamily="34" charset="0"/>
            </a:endParaRPr>
          </a:p>
          <a:p>
            <a:pPr marR="0" lvl="0" algn="just">
              <a:spcBef>
                <a:spcPts val="0"/>
              </a:spcBef>
              <a:spcAft>
                <a:spcPts val="600"/>
              </a:spcAft>
            </a:pPr>
            <a:r>
              <a:rPr lang="en-US" sz="1800" kern="100" dirty="0">
                <a:effectLst/>
                <a:latin typeface="Segoe UI" panose="020B0502040204020203" pitchFamily="34" charset="0"/>
                <a:ea typeface="Calibri" panose="020F0502020204030204" pitchFamily="34" charset="0"/>
                <a:cs typeface="Calibri" panose="020F0502020204030204" pitchFamily="34" charset="0"/>
              </a:rPr>
              <a:t>Household firing of biomass in old, outdated stoves should be phased-out with support for modern heating devices and energy efficiency improvements.</a:t>
            </a:r>
            <a:endParaRPr lang="hu-HU" sz="1800" kern="100" dirty="0">
              <a:effectLst/>
              <a:latin typeface="Segoe UI" panose="020B0502040204020203" pitchFamily="34" charset="0"/>
              <a:ea typeface="Calibri" panose="020F0502020204030204" pitchFamily="34" charset="0"/>
              <a:cs typeface="Calibri" panose="020F0502020204030204" pitchFamily="34" charset="0"/>
            </a:endParaRPr>
          </a:p>
          <a:p>
            <a:pPr marR="0" lvl="0" algn="just">
              <a:spcBef>
                <a:spcPts val="600"/>
              </a:spcBef>
              <a:spcAft>
                <a:spcPts val="600"/>
              </a:spcAft>
              <a:tabLst>
                <a:tab pos="457200" algn="l"/>
              </a:tabLst>
            </a:pPr>
            <a:r>
              <a:rPr lang="en-US" sz="1800" kern="100" dirty="0">
                <a:effectLst/>
                <a:latin typeface="Segoe UI" panose="020B0502040204020203" pitchFamily="34" charset="0"/>
                <a:ea typeface="Calibri" panose="020F0502020204030204" pitchFamily="34" charset="0"/>
                <a:cs typeface="Calibri" panose="020F0502020204030204" pitchFamily="34" charset="0"/>
              </a:rPr>
              <a:t>Climate and energy related strategies should consider the huge potential of the LULUCF sector to cheaply sequester and store carbon through the introduction of policy instruments that reward its economic value. </a:t>
            </a:r>
            <a:endParaRPr lang="hu-HU" sz="1800" kern="100" dirty="0">
              <a:effectLst/>
              <a:latin typeface="Segoe UI" panose="020B0502040204020203" pitchFamily="34" charset="0"/>
              <a:ea typeface="Calibri" panose="020F0502020204030204" pitchFamily="34" charset="0"/>
              <a:cs typeface="Calibri" panose="020F0502020204030204" pitchFamily="34" charset="0"/>
            </a:endParaRPr>
          </a:p>
        </p:txBody>
      </p:sp>
      <p:pic>
        <p:nvPicPr>
          <p:cNvPr id="4" name="Kép 3">
            <a:extLst>
              <a:ext uri="{FF2B5EF4-FFF2-40B4-BE49-F238E27FC236}">
                <a16:creationId xmlns:a16="http://schemas.microsoft.com/office/drawing/2014/main" id="{AFD0AED6-1D78-4AF9-99E2-24296BFD0EC4}"/>
              </a:ext>
            </a:extLst>
          </p:cNvPr>
          <p:cNvPicPr>
            <a:picLocks noChangeAspect="1"/>
          </p:cNvPicPr>
          <p:nvPr/>
        </p:nvPicPr>
        <p:blipFill rotWithShape="1">
          <a:blip r:embed="rId3"/>
          <a:srcRect l="50000" t="42366" r="14709" b="8058"/>
          <a:stretch/>
        </p:blipFill>
        <p:spPr>
          <a:xfrm>
            <a:off x="8678276" y="1089943"/>
            <a:ext cx="3282673" cy="2449837"/>
          </a:xfrm>
          <a:prstGeom prst="rect">
            <a:avLst/>
          </a:prstGeom>
        </p:spPr>
      </p:pic>
      <p:pic>
        <p:nvPicPr>
          <p:cNvPr id="7" name="Kép 6">
            <a:extLst>
              <a:ext uri="{FF2B5EF4-FFF2-40B4-BE49-F238E27FC236}">
                <a16:creationId xmlns:a16="http://schemas.microsoft.com/office/drawing/2014/main" id="{C2EB95CB-0C51-4269-B04B-46817D1F126C}"/>
              </a:ext>
            </a:extLst>
          </p:cNvPr>
          <p:cNvPicPr>
            <a:picLocks noChangeAspect="1"/>
          </p:cNvPicPr>
          <p:nvPr/>
        </p:nvPicPr>
        <p:blipFill rotWithShape="1">
          <a:blip r:embed="rId4"/>
          <a:srcRect l="13507" t="26977" r="51292" b="15773"/>
          <a:stretch/>
        </p:blipFill>
        <p:spPr>
          <a:xfrm>
            <a:off x="8806113" y="3576099"/>
            <a:ext cx="3176779" cy="2906201"/>
          </a:xfrm>
          <a:prstGeom prst="rect">
            <a:avLst/>
          </a:prstGeom>
        </p:spPr>
      </p:pic>
      <p:sp>
        <p:nvSpPr>
          <p:cNvPr id="9" name="Szövegdoboz 8">
            <a:extLst>
              <a:ext uri="{FF2B5EF4-FFF2-40B4-BE49-F238E27FC236}">
                <a16:creationId xmlns:a16="http://schemas.microsoft.com/office/drawing/2014/main" id="{90354362-4ECD-4C3F-8E32-7C86E4E7D285}"/>
              </a:ext>
            </a:extLst>
          </p:cNvPr>
          <p:cNvSpPr txBox="1"/>
          <p:nvPr/>
        </p:nvSpPr>
        <p:spPr>
          <a:xfrm>
            <a:off x="5258330" y="6220690"/>
            <a:ext cx="3547783" cy="523220"/>
          </a:xfrm>
          <a:prstGeom prst="rect">
            <a:avLst/>
          </a:prstGeom>
          <a:solidFill>
            <a:srgbClr val="F29764"/>
          </a:solidFill>
        </p:spPr>
        <p:txBody>
          <a:bodyPr wrap="square" rtlCol="0">
            <a:spAutoFit/>
          </a:bodyPr>
          <a:lstStyle/>
          <a:p>
            <a:r>
              <a:rPr lang="hu-HU" sz="1400" dirty="0"/>
              <a:t>The policy </a:t>
            </a:r>
            <a:r>
              <a:rPr lang="hu-HU" sz="1400" dirty="0" err="1"/>
              <a:t>brief</a:t>
            </a:r>
            <a:r>
              <a:rPr lang="hu-HU" sz="1400" dirty="0"/>
              <a:t> is </a:t>
            </a:r>
            <a:r>
              <a:rPr lang="hu-HU" sz="1400" dirty="0" err="1"/>
              <a:t>available</a:t>
            </a:r>
            <a:r>
              <a:rPr lang="hu-HU" sz="1400" dirty="0"/>
              <a:t> </a:t>
            </a:r>
            <a:r>
              <a:rPr lang="hu-HU" sz="1400" dirty="0" err="1"/>
              <a:t>at</a:t>
            </a:r>
            <a:r>
              <a:rPr lang="hu-HU" sz="1400" dirty="0"/>
              <a:t> </a:t>
            </a:r>
            <a:r>
              <a:rPr lang="hu-HU" sz="1400" dirty="0" err="1"/>
              <a:t>the</a:t>
            </a:r>
            <a:r>
              <a:rPr lang="hu-HU" sz="1400" dirty="0"/>
              <a:t> PA2 website </a:t>
            </a:r>
            <a:r>
              <a:rPr lang="hu-HU" sz="1400" dirty="0">
                <a:hlinkClick r:id="rId5"/>
              </a:rPr>
              <a:t>here</a:t>
            </a:r>
            <a:r>
              <a:rPr lang="hu-HU" sz="1400" dirty="0"/>
              <a:t>. </a:t>
            </a:r>
          </a:p>
        </p:txBody>
      </p:sp>
    </p:spTree>
    <p:extLst>
      <p:ext uri="{BB962C8B-B14F-4D97-AF65-F5344CB8AC3E}">
        <p14:creationId xmlns:p14="http://schemas.microsoft.com/office/powerpoint/2010/main" val="55625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25AA-EA02-4999-86AF-E11FD738B0CE}"/>
              </a:ext>
            </a:extLst>
          </p:cNvPr>
          <p:cNvSpPr>
            <a:spLocks noGrp="1"/>
          </p:cNvSpPr>
          <p:nvPr>
            <p:ph type="title"/>
          </p:nvPr>
        </p:nvSpPr>
        <p:spPr>
          <a:xfrm>
            <a:off x="267004" y="375700"/>
            <a:ext cx="9940251" cy="495628"/>
          </a:xfrm>
        </p:spPr>
        <p:txBody>
          <a:bodyPr/>
          <a:lstStyle/>
          <a:p>
            <a:r>
              <a:rPr lang="hu-HU" dirty="0"/>
              <a:t>4</a:t>
            </a:r>
            <a:r>
              <a:rPr lang="hu-HU" b="1" dirty="0"/>
              <a:t>) </a:t>
            </a:r>
            <a:r>
              <a:rPr lang="en-US" b="1" dirty="0"/>
              <a:t>Renewable targets and policies in the transport sector of the Danube Region</a:t>
            </a:r>
            <a:br>
              <a:rPr lang="en-US" b="1" dirty="0"/>
            </a:br>
            <a:br>
              <a:rPr lang="en-US" b="1" dirty="0"/>
            </a:br>
            <a:endParaRPr lang="en-US" b="1" dirty="0"/>
          </a:p>
        </p:txBody>
      </p:sp>
      <p:sp>
        <p:nvSpPr>
          <p:cNvPr id="5" name="Slide Number Placeholder 4">
            <a:extLst>
              <a:ext uri="{FF2B5EF4-FFF2-40B4-BE49-F238E27FC236}">
                <a16:creationId xmlns:a16="http://schemas.microsoft.com/office/drawing/2014/main" id="{B0AB191B-7E82-4745-8BD6-5F17B65ED6F3}"/>
              </a:ext>
            </a:extLst>
          </p:cNvPr>
          <p:cNvSpPr>
            <a:spLocks noGrp="1"/>
          </p:cNvSpPr>
          <p:nvPr>
            <p:ph type="sldNum" sz="quarter" idx="11"/>
          </p:nvPr>
        </p:nvSpPr>
        <p:spPr/>
        <p:txBody>
          <a:bodyPr/>
          <a:lstStyle/>
          <a:p>
            <a:fld id="{25EBC943-2149-4B08-98C7-BFE992009C1D}" type="slidenum">
              <a:rPr lang="hu-HU" smtClean="0"/>
              <a:t>8</a:t>
            </a:fld>
            <a:endParaRPr lang="hu-HU"/>
          </a:p>
        </p:txBody>
      </p:sp>
      <p:sp>
        <p:nvSpPr>
          <p:cNvPr id="8" name="Tartalom helye 7">
            <a:extLst>
              <a:ext uri="{FF2B5EF4-FFF2-40B4-BE49-F238E27FC236}">
                <a16:creationId xmlns:a16="http://schemas.microsoft.com/office/drawing/2014/main" id="{EC70B89C-85A7-4DF8-AEE2-CD8A44AF2812}"/>
              </a:ext>
            </a:extLst>
          </p:cNvPr>
          <p:cNvSpPr>
            <a:spLocks noGrp="1"/>
          </p:cNvSpPr>
          <p:nvPr>
            <p:ph sz="half" idx="1"/>
          </p:nvPr>
        </p:nvSpPr>
        <p:spPr>
          <a:xfrm>
            <a:off x="441992" y="1988839"/>
            <a:ext cx="7714208" cy="4712441"/>
          </a:xfrm>
        </p:spPr>
        <p:txBody>
          <a:bodyPr/>
          <a:lstStyle/>
          <a:p>
            <a:pPr marL="0" marR="0" lvl="0" indent="0" algn="just">
              <a:spcBef>
                <a:spcPts val="0"/>
              </a:spcBef>
              <a:spcAft>
                <a:spcPts val="600"/>
              </a:spcAft>
              <a:buNone/>
            </a:pPr>
            <a:r>
              <a:rPr lang="hu-HU" sz="2000" b="1" kern="100" dirty="0" err="1">
                <a:effectLst/>
                <a:latin typeface="Segoe UI" panose="020B0502040204020203" pitchFamily="34" charset="0"/>
                <a:ea typeface="Calibri" panose="020F0502020204030204" pitchFamily="34" charset="0"/>
                <a:cs typeface="Calibri" panose="020F0502020204030204" pitchFamily="34" charset="0"/>
              </a:rPr>
              <a:t>Recommendations</a:t>
            </a:r>
            <a:endParaRPr lang="hu-HU" sz="2000" b="1" kern="100" dirty="0">
              <a:effectLst/>
              <a:latin typeface="Segoe UI" panose="020B0502040204020203" pitchFamily="34" charset="0"/>
              <a:ea typeface="Calibri" panose="020F0502020204030204" pitchFamily="34" charset="0"/>
              <a:cs typeface="Calibri" panose="020F0502020204030204" pitchFamily="34" charset="0"/>
            </a:endParaRPr>
          </a:p>
          <a:p>
            <a:pPr marL="342900" marR="0" lvl="0" indent="-342900" algn="just" fontAlgn="base">
              <a:spcBef>
                <a:spcPts val="0"/>
              </a:spcBef>
              <a:spcAft>
                <a:spcPts val="600"/>
              </a:spcAft>
              <a:buClr>
                <a:srgbClr val="EC6E22"/>
              </a:buClr>
              <a:buSzPts val="1600"/>
              <a:buFont typeface="Wingdings" panose="05000000000000000000" pitchFamily="2" charset="2"/>
              <a:buChar char=""/>
            </a:pPr>
            <a:r>
              <a:rPr lang="en-GB" sz="1800" kern="100" dirty="0">
                <a:effectLst/>
                <a:latin typeface="Segoe UI" panose="020B0502040204020203" pitchFamily="34" charset="0"/>
                <a:ea typeface="MS Mincho" panose="02020609040205080304" pitchFamily="49" charset="-128"/>
                <a:cs typeface="Calibri" panose="020F0502020204030204" pitchFamily="34" charset="0"/>
              </a:rPr>
              <a:t>Incentivizing modal-shift to less CO</a:t>
            </a:r>
            <a:r>
              <a:rPr lang="en-GB" sz="1800" kern="100" baseline="-25000" dirty="0">
                <a:effectLst/>
                <a:latin typeface="Segoe UI" panose="020B0502040204020203" pitchFamily="34" charset="0"/>
                <a:ea typeface="MS Mincho" panose="02020609040205080304" pitchFamily="49" charset="-128"/>
                <a:cs typeface="Calibri" panose="020F0502020204030204" pitchFamily="34" charset="0"/>
              </a:rPr>
              <a:t>2</a:t>
            </a:r>
            <a:r>
              <a:rPr lang="en-GB" sz="1800" kern="100" dirty="0">
                <a:effectLst/>
                <a:latin typeface="Segoe UI" panose="020B0502040204020203" pitchFamily="34" charset="0"/>
                <a:ea typeface="MS Mincho" panose="02020609040205080304" pitchFamily="49" charset="-128"/>
                <a:cs typeface="Calibri" panose="020F0502020204030204" pitchFamily="34" charset="0"/>
              </a:rPr>
              <a:t>-intensive transport modes should be more essential part of the plans.</a:t>
            </a:r>
            <a:endParaRPr lang="hu-HU" sz="1800" kern="100" dirty="0">
              <a:effectLst/>
              <a:latin typeface="Segoe UI" panose="020B0502040204020203" pitchFamily="34" charset="0"/>
              <a:ea typeface="MS Mincho" panose="02020609040205080304" pitchFamily="49" charset="-128"/>
              <a:cs typeface="Calibri" panose="020F0502020204030204" pitchFamily="34" charset="0"/>
            </a:endParaRPr>
          </a:p>
          <a:p>
            <a:pPr marL="342900" marR="0" lvl="0" indent="-342900" algn="just" fontAlgn="base">
              <a:spcBef>
                <a:spcPts val="0"/>
              </a:spcBef>
              <a:spcAft>
                <a:spcPts val="600"/>
              </a:spcAft>
              <a:buClr>
                <a:srgbClr val="EC6E22"/>
              </a:buClr>
              <a:buSzPts val="1600"/>
              <a:buFont typeface="Wingdings" panose="05000000000000000000" pitchFamily="2" charset="2"/>
              <a:buChar char=""/>
            </a:pPr>
            <a:r>
              <a:rPr lang="en-GB" sz="1800" kern="100" dirty="0">
                <a:effectLst/>
                <a:latin typeface="Segoe UI" panose="020B0502040204020203" pitchFamily="34" charset="0"/>
                <a:ea typeface="MS Mincho" panose="02020609040205080304" pitchFamily="49" charset="-128"/>
                <a:cs typeface="Calibri" panose="020F0502020204030204" pitchFamily="34" charset="0"/>
              </a:rPr>
              <a:t>The development plans for non-motorised transport modes could also cover pedestrian infrastructure.</a:t>
            </a:r>
            <a:endParaRPr lang="hu-HU" sz="1800" kern="100" dirty="0">
              <a:effectLst/>
              <a:latin typeface="Segoe UI" panose="020B0502040204020203" pitchFamily="34" charset="0"/>
              <a:ea typeface="MS Mincho" panose="02020609040205080304" pitchFamily="49" charset="-128"/>
              <a:cs typeface="Calibri" panose="020F0502020204030204" pitchFamily="34" charset="0"/>
            </a:endParaRPr>
          </a:p>
          <a:p>
            <a:pPr marL="342900" marR="0" lvl="0" indent="-342900" algn="just" fontAlgn="base">
              <a:spcBef>
                <a:spcPts val="0"/>
              </a:spcBef>
              <a:spcAft>
                <a:spcPts val="600"/>
              </a:spcAft>
              <a:buClr>
                <a:srgbClr val="EC6E22"/>
              </a:buClr>
              <a:buSzPts val="1600"/>
              <a:buFont typeface="Wingdings" panose="05000000000000000000" pitchFamily="2" charset="2"/>
              <a:buChar char=""/>
            </a:pPr>
            <a:r>
              <a:rPr lang="en-GB" sz="1800" kern="100" dirty="0">
                <a:effectLst/>
                <a:latin typeface="Segoe UI" panose="020B0502040204020203" pitchFamily="34" charset="0"/>
                <a:ea typeface="MS Mincho" panose="02020609040205080304" pitchFamily="49" charset="-128"/>
                <a:cs typeface="Calibri" panose="020F0502020204030204" pitchFamily="34" charset="0"/>
              </a:rPr>
              <a:t>CO</a:t>
            </a:r>
            <a:r>
              <a:rPr lang="en-GB" sz="1800" kern="100" baseline="-25000" dirty="0">
                <a:effectLst/>
                <a:latin typeface="Segoe UI" panose="020B0502040204020203" pitchFamily="34" charset="0"/>
                <a:ea typeface="MS Mincho" panose="02020609040205080304" pitchFamily="49" charset="-128"/>
                <a:cs typeface="Calibri" panose="020F0502020204030204" pitchFamily="34" charset="0"/>
              </a:rPr>
              <a:t>2</a:t>
            </a:r>
            <a:r>
              <a:rPr lang="en-GB" sz="1800" kern="100" dirty="0">
                <a:effectLst/>
                <a:latin typeface="Segoe UI" panose="020B0502040204020203" pitchFamily="34" charset="0"/>
                <a:ea typeface="MS Mincho" panose="02020609040205080304" pitchFamily="49" charset="-128"/>
                <a:cs typeface="Calibri" panose="020F0502020204030204" pitchFamily="34" charset="0"/>
              </a:rPr>
              <a:t>-based taxation and pricing (tolls and fees) should replace tax allowance and subsidy systems.</a:t>
            </a:r>
            <a:endParaRPr lang="hu-HU" sz="1800" kern="100" dirty="0">
              <a:effectLst/>
              <a:latin typeface="Segoe UI" panose="020B0502040204020203" pitchFamily="34" charset="0"/>
              <a:ea typeface="MS Mincho" panose="02020609040205080304" pitchFamily="49" charset="-128"/>
              <a:cs typeface="Calibri" panose="020F0502020204030204" pitchFamily="34" charset="0"/>
            </a:endParaRPr>
          </a:p>
          <a:p>
            <a:pPr marL="342900" marR="0" lvl="0" indent="-342900" algn="just" fontAlgn="base">
              <a:spcBef>
                <a:spcPts val="0"/>
              </a:spcBef>
              <a:spcAft>
                <a:spcPts val="600"/>
              </a:spcAft>
              <a:buClr>
                <a:srgbClr val="EC6E22"/>
              </a:buClr>
              <a:buSzPts val="1600"/>
              <a:buFont typeface="Wingdings" panose="05000000000000000000" pitchFamily="2" charset="2"/>
              <a:buChar char=""/>
            </a:pPr>
            <a:r>
              <a:rPr lang="en-GB" sz="1800" kern="100" dirty="0">
                <a:effectLst/>
                <a:latin typeface="Segoe UI" panose="020B0502040204020203" pitchFamily="34" charset="0"/>
                <a:ea typeface="MS Mincho" panose="02020609040205080304" pitchFamily="49" charset="-128"/>
                <a:cs typeface="Calibri" panose="020F0502020204030204" pitchFamily="34" charset="0"/>
              </a:rPr>
              <a:t>Implement support schemes for advanced biofuels and related blending requirements. </a:t>
            </a:r>
            <a:endParaRPr lang="hu-HU" sz="1800" kern="100" dirty="0">
              <a:effectLst/>
              <a:latin typeface="Segoe UI" panose="020B0502040204020203" pitchFamily="34" charset="0"/>
              <a:ea typeface="MS Mincho" panose="02020609040205080304" pitchFamily="49" charset="-128"/>
              <a:cs typeface="Calibri" panose="020F0502020204030204" pitchFamily="34" charset="0"/>
            </a:endParaRPr>
          </a:p>
          <a:p>
            <a:pPr marL="342900" marR="0" lvl="0" indent="-342900" algn="just" fontAlgn="base">
              <a:spcBef>
                <a:spcPts val="0"/>
              </a:spcBef>
              <a:spcAft>
                <a:spcPts val="600"/>
              </a:spcAft>
              <a:buClr>
                <a:srgbClr val="EC6E22"/>
              </a:buClr>
              <a:buSzPts val="1600"/>
              <a:buFont typeface="Wingdings" panose="05000000000000000000" pitchFamily="2" charset="2"/>
              <a:buChar char=""/>
            </a:pPr>
            <a:r>
              <a:rPr lang="hu-HU" sz="1800" kern="100" dirty="0">
                <a:effectLst/>
                <a:latin typeface="Segoe UI" panose="020B0502040204020203" pitchFamily="34" charset="0"/>
                <a:ea typeface="MS Mincho" panose="02020609040205080304" pitchFamily="49" charset="-128"/>
                <a:cs typeface="Calibri" panose="020F0502020204030204" pitchFamily="34" charset="0"/>
              </a:rPr>
              <a:t>C</a:t>
            </a:r>
            <a:r>
              <a:rPr lang="en-GB" sz="1800" kern="100" dirty="0" err="1">
                <a:effectLst/>
                <a:latin typeface="Segoe UI" panose="020B0502040204020203" pitchFamily="34" charset="0"/>
                <a:ea typeface="MS Mincho" panose="02020609040205080304" pitchFamily="49" charset="-128"/>
                <a:cs typeface="Calibri" panose="020F0502020204030204" pitchFamily="34" charset="0"/>
              </a:rPr>
              <a:t>onsumer</a:t>
            </a:r>
            <a:r>
              <a:rPr lang="en-GB" sz="1800" kern="100" dirty="0">
                <a:effectLst/>
                <a:latin typeface="Segoe UI" panose="020B0502040204020203" pitchFamily="34" charset="0"/>
                <a:ea typeface="MS Mincho" panose="02020609040205080304" pitchFamily="49" charset="-128"/>
                <a:cs typeface="Calibri" panose="020F0502020204030204" pitchFamily="34" charset="0"/>
              </a:rPr>
              <a:t> awareness campaigns should be widespread and fundamental to sustainable mobility strategies.</a:t>
            </a:r>
            <a:endParaRPr lang="hu-HU" sz="1800" kern="100" dirty="0">
              <a:effectLst/>
              <a:latin typeface="Segoe UI" panose="020B0502040204020203" pitchFamily="34" charset="0"/>
              <a:ea typeface="MS Mincho" panose="02020609040205080304" pitchFamily="49" charset="-128"/>
              <a:cs typeface="Calibri" panose="020F0502020204030204" pitchFamily="34" charset="0"/>
            </a:endParaRPr>
          </a:p>
        </p:txBody>
      </p:sp>
      <p:pic>
        <p:nvPicPr>
          <p:cNvPr id="10" name="Kép 9">
            <a:extLst>
              <a:ext uri="{FF2B5EF4-FFF2-40B4-BE49-F238E27FC236}">
                <a16:creationId xmlns:a16="http://schemas.microsoft.com/office/drawing/2014/main" id="{A106A755-9715-4442-92A2-8BBE69934A73}"/>
              </a:ext>
            </a:extLst>
          </p:cNvPr>
          <p:cNvPicPr>
            <a:picLocks noChangeAspect="1"/>
          </p:cNvPicPr>
          <p:nvPr/>
        </p:nvPicPr>
        <p:blipFill rotWithShape="1">
          <a:blip r:embed="rId3"/>
          <a:srcRect l="15261" t="29234" r="50000" b="24801"/>
          <a:stretch/>
        </p:blipFill>
        <p:spPr>
          <a:xfrm>
            <a:off x="8553206" y="1088777"/>
            <a:ext cx="3638793" cy="2557814"/>
          </a:xfrm>
          <a:prstGeom prst="rect">
            <a:avLst/>
          </a:prstGeom>
        </p:spPr>
      </p:pic>
      <p:pic>
        <p:nvPicPr>
          <p:cNvPr id="12" name="Kép 11">
            <a:extLst>
              <a:ext uri="{FF2B5EF4-FFF2-40B4-BE49-F238E27FC236}">
                <a16:creationId xmlns:a16="http://schemas.microsoft.com/office/drawing/2014/main" id="{94C224E4-44FC-4817-844E-E7938D381B4A}"/>
              </a:ext>
            </a:extLst>
          </p:cNvPr>
          <p:cNvPicPr>
            <a:picLocks noChangeAspect="1"/>
          </p:cNvPicPr>
          <p:nvPr/>
        </p:nvPicPr>
        <p:blipFill rotWithShape="1">
          <a:blip r:embed="rId4"/>
          <a:srcRect l="50000" t="33666" r="16977" b="13869"/>
          <a:stretch/>
        </p:blipFill>
        <p:spPr>
          <a:xfrm>
            <a:off x="8654781" y="3646592"/>
            <a:ext cx="3565571" cy="3009390"/>
          </a:xfrm>
          <a:prstGeom prst="rect">
            <a:avLst/>
          </a:prstGeom>
        </p:spPr>
      </p:pic>
      <p:sp>
        <p:nvSpPr>
          <p:cNvPr id="15" name="Szövegdoboz 14">
            <a:extLst>
              <a:ext uri="{FF2B5EF4-FFF2-40B4-BE49-F238E27FC236}">
                <a16:creationId xmlns:a16="http://schemas.microsoft.com/office/drawing/2014/main" id="{19093DA2-B61F-4E14-9644-C16A60EA0B21}"/>
              </a:ext>
            </a:extLst>
          </p:cNvPr>
          <p:cNvSpPr txBox="1"/>
          <p:nvPr/>
        </p:nvSpPr>
        <p:spPr>
          <a:xfrm>
            <a:off x="5005423" y="6074249"/>
            <a:ext cx="3547783" cy="523220"/>
          </a:xfrm>
          <a:prstGeom prst="rect">
            <a:avLst/>
          </a:prstGeom>
          <a:solidFill>
            <a:srgbClr val="F29764"/>
          </a:solidFill>
        </p:spPr>
        <p:txBody>
          <a:bodyPr wrap="square" rtlCol="0">
            <a:spAutoFit/>
          </a:bodyPr>
          <a:lstStyle/>
          <a:p>
            <a:r>
              <a:rPr lang="hu-HU" sz="1400" dirty="0"/>
              <a:t>The policy </a:t>
            </a:r>
            <a:r>
              <a:rPr lang="hu-HU" sz="1400" dirty="0" err="1"/>
              <a:t>brief</a:t>
            </a:r>
            <a:r>
              <a:rPr lang="hu-HU" sz="1400" dirty="0"/>
              <a:t> is </a:t>
            </a:r>
            <a:r>
              <a:rPr lang="hu-HU" sz="1400" dirty="0" err="1"/>
              <a:t>available</a:t>
            </a:r>
            <a:r>
              <a:rPr lang="hu-HU" sz="1400" dirty="0"/>
              <a:t> </a:t>
            </a:r>
            <a:r>
              <a:rPr lang="hu-HU" sz="1400" dirty="0" err="1"/>
              <a:t>at</a:t>
            </a:r>
            <a:r>
              <a:rPr lang="hu-HU" sz="1400" dirty="0"/>
              <a:t> </a:t>
            </a:r>
            <a:r>
              <a:rPr lang="hu-HU" sz="1400" dirty="0" err="1"/>
              <a:t>the</a:t>
            </a:r>
            <a:r>
              <a:rPr lang="hu-HU" sz="1400" dirty="0"/>
              <a:t> PA2 website </a:t>
            </a:r>
            <a:r>
              <a:rPr lang="hu-HU" sz="1400" dirty="0">
                <a:hlinkClick r:id="rId5"/>
              </a:rPr>
              <a:t>here</a:t>
            </a:r>
            <a:r>
              <a:rPr lang="hu-HU" sz="1400" dirty="0"/>
              <a:t>. </a:t>
            </a:r>
          </a:p>
        </p:txBody>
      </p:sp>
    </p:spTree>
    <p:extLst>
      <p:ext uri="{BB962C8B-B14F-4D97-AF65-F5344CB8AC3E}">
        <p14:creationId xmlns:p14="http://schemas.microsoft.com/office/powerpoint/2010/main" val="27870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5408" y="2933372"/>
            <a:ext cx="11300581" cy="495628"/>
          </a:xfrm>
        </p:spPr>
        <p:txBody>
          <a:bodyPr/>
          <a:lstStyle/>
          <a:p>
            <a:r>
              <a:rPr lang="hu-HU" dirty="0" err="1"/>
              <a:t>Webinars</a:t>
            </a:r>
            <a:endParaRPr lang="hu-HU" dirty="0"/>
          </a:p>
        </p:txBody>
      </p:sp>
      <p:sp>
        <p:nvSpPr>
          <p:cNvPr id="4" name="Dia számának helye 3"/>
          <p:cNvSpPr>
            <a:spLocks noGrp="1"/>
          </p:cNvSpPr>
          <p:nvPr>
            <p:ph type="sldNum" sz="quarter" idx="4"/>
          </p:nvPr>
        </p:nvSpPr>
        <p:spPr/>
        <p:txBody>
          <a:bodyPr/>
          <a:lstStyle/>
          <a:p>
            <a:pPr>
              <a:defRPr/>
            </a:pPr>
            <a:fld id="{C7E3338D-8F5B-4FC7-A0B5-AD45AC3F4C65}" type="slidenum">
              <a:rPr lang="en-GB" altLang="hu-HU" smtClean="0"/>
              <a:pPr>
                <a:defRPr/>
              </a:pPr>
              <a:t>9</a:t>
            </a:fld>
            <a:endParaRPr lang="en-GB" altLang="hu-HU"/>
          </a:p>
        </p:txBody>
      </p:sp>
    </p:spTree>
    <p:extLst>
      <p:ext uri="{BB962C8B-B14F-4D97-AF65-F5344CB8AC3E}">
        <p14:creationId xmlns:p14="http://schemas.microsoft.com/office/powerpoint/2010/main" val="3305054468"/>
      </p:ext>
    </p:extLst>
  </p:cSld>
  <p:clrMapOvr>
    <a:masterClrMapping/>
  </p:clrMapOvr>
</p:sld>
</file>

<file path=ppt/theme/theme1.xml><?xml version="1.0" encoding="utf-8"?>
<a:theme xmlns:a="http://schemas.openxmlformats.org/drawingml/2006/main" name="rekk_alapitvany">
  <a:themeElements>
    <a:clrScheme name="REKK-sablon">
      <a:dk1>
        <a:srgbClr val="000000"/>
      </a:dk1>
      <a:lt1>
        <a:srgbClr val="FFFFFF"/>
      </a:lt1>
      <a:dk2>
        <a:srgbClr val="000000"/>
      </a:dk2>
      <a:lt2>
        <a:srgbClr val="808080"/>
      </a:lt2>
      <a:accent1>
        <a:srgbClr val="EC6C22"/>
      </a:accent1>
      <a:accent2>
        <a:srgbClr val="BFBFBF"/>
      </a:accent2>
      <a:accent3>
        <a:srgbClr val="2D6DAA"/>
      </a:accent3>
      <a:accent4>
        <a:srgbClr val="000000"/>
      </a:accent4>
      <a:accent5>
        <a:srgbClr val="6E6E6E"/>
      </a:accent5>
      <a:accent6>
        <a:srgbClr val="BE0000"/>
      </a:accent6>
      <a:hlink>
        <a:srgbClr val="0000FF"/>
      </a:hlink>
      <a:folHlink>
        <a:srgbClr val="800080"/>
      </a:folHlink>
    </a:clrScheme>
    <a:fontScheme name="REKK-sablo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smtClean="0">
            <a:ln>
              <a:noFill/>
            </a:ln>
            <a:solidFill>
              <a:schemeClr val="tx2"/>
            </a:solidFill>
            <a:effectLst/>
            <a:latin typeface="Arial Unicode MS"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a:headEnd type="none" w="med" len="med"/>
          <a:tailEnd type="triangle"/>
        </a:ln>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REKK-sablon">
        <a:dk1>
          <a:srgbClr val="000000"/>
        </a:dk1>
        <a:lt1>
          <a:srgbClr val="FFFFFF"/>
        </a:lt1>
        <a:dk2>
          <a:srgbClr val="000000"/>
        </a:dk2>
        <a:lt2>
          <a:srgbClr val="808080"/>
        </a:lt2>
        <a:accent1>
          <a:srgbClr val="EC6C22"/>
        </a:accent1>
        <a:accent2>
          <a:srgbClr val="BFBFBF"/>
        </a:accent2>
        <a:accent3>
          <a:srgbClr val="2D6DAA"/>
        </a:accent3>
        <a:accent4>
          <a:srgbClr val="000000"/>
        </a:accent4>
        <a:accent5>
          <a:srgbClr val="6E6E6E"/>
        </a:accent5>
        <a:accent6>
          <a:srgbClr val="BE00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kk_alapitvany" id="{DF8E97BF-ABFC-45C6-9BA4-995E6CABC763}" vid="{D2ABF6E3-8F8E-4AD8-BA92-1D296E7B44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1B6DEBBAC6FC48994AA2D8B230C900" ma:contentTypeVersion="13" ma:contentTypeDescription="Create a new document." ma:contentTypeScope="" ma:versionID="6974e71ba261cf59c637db005e520057">
  <xsd:schema xmlns:xsd="http://www.w3.org/2001/XMLSchema" xmlns:xs="http://www.w3.org/2001/XMLSchema" xmlns:p="http://schemas.microsoft.com/office/2006/metadata/properties" xmlns:ns2="005f19b1-59c7-4742-8456-39ae28258b8a" xmlns:ns3="9fab14fc-6b4e-44cc-803f-ed2e8832e3d1" targetNamespace="http://schemas.microsoft.com/office/2006/metadata/properties" ma:root="true" ma:fieldsID="dca8f154fd475c324d713f48468e4cff" ns2:_="" ns3:_="">
    <xsd:import namespace="005f19b1-59c7-4742-8456-39ae28258b8a"/>
    <xsd:import namespace="9fab14fc-6b4e-44cc-803f-ed2e8832e3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f19b1-59c7-4742-8456-39ae28258b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ab14fc-6b4e-44cc-803f-ed2e8832e3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261EFD-A59B-4062-94AD-B9E8B7C7F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f19b1-59c7-4742-8456-39ae28258b8a"/>
    <ds:schemaRef ds:uri="9fab14fc-6b4e-44cc-803f-ed2e8832e3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15E6C1-CE71-47BE-AFE3-E45ED0FC70E3}">
  <ds:schemaRefs>
    <ds:schemaRef ds:uri="http://schemas.microsoft.com/sharepoint/v3/contenttype/forms"/>
  </ds:schemaRefs>
</ds:datastoreItem>
</file>

<file path=customXml/itemProps3.xml><?xml version="1.0" encoding="utf-8"?>
<ds:datastoreItem xmlns:ds="http://schemas.openxmlformats.org/officeDocument/2006/customXml" ds:itemID="{ACED4CA6-D8A4-40A2-B182-C3FA1D44AB54}">
  <ds:schemaRefs>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2006/metadata/properties"/>
    <ds:schemaRef ds:uri="873f0d14-6c7d-40e3-b7ba-fbb8f55a21b2"/>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1770</TotalTime>
  <Words>1190</Words>
  <Application>Microsoft Office PowerPoint</Application>
  <PresentationFormat>Szélesvásznú</PresentationFormat>
  <Paragraphs>138</Paragraphs>
  <Slides>14</Slides>
  <Notes>14</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14</vt:i4>
      </vt:variant>
    </vt:vector>
  </HeadingPairs>
  <TitlesOfParts>
    <vt:vector size="22" baseType="lpstr">
      <vt:lpstr>Arial</vt:lpstr>
      <vt:lpstr>Arial Unicode MS</vt:lpstr>
      <vt:lpstr>Calibri</vt:lpstr>
      <vt:lpstr>Muli</vt:lpstr>
      <vt:lpstr>Segoe UI</vt:lpstr>
      <vt:lpstr>Segoe UI Black</vt:lpstr>
      <vt:lpstr>Wingdings</vt:lpstr>
      <vt:lpstr>rekk_alapitvany</vt:lpstr>
      <vt:lpstr>PowerPoint-bemutató</vt:lpstr>
      <vt:lpstr>Outline</vt:lpstr>
      <vt:lpstr>Summary of the study</vt:lpstr>
      <vt:lpstr>Policy briefs</vt:lpstr>
      <vt:lpstr>1) The future of the electricity sector in the Danube Region</vt:lpstr>
      <vt:lpstr>2) The future of natural gas in the Danube Region</vt:lpstr>
      <vt:lpstr>3) The development of renewable heating and cooling in the Danube Region </vt:lpstr>
      <vt:lpstr>4) Renewable targets and policies in the transport sector of the Danube Region  </vt:lpstr>
      <vt:lpstr>Webinars</vt:lpstr>
      <vt:lpstr>NATIONAL ENERGY AND CLIMATE PLANS OF DANUBE REGION COUNTRIES - Electricity and Gas Markets  May 6   </vt:lpstr>
      <vt:lpstr>NATIONAL ENERGY AND CLIMATE PLANS OF DANUBE REGION COUNTRIES - Renewable Heating &amp; Transport May 20   </vt:lpstr>
      <vt:lpstr>Take-aways</vt:lpstr>
      <vt:lpstr>Take-aways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Varga Katalin</dc:creator>
  <cp:lastModifiedBy>Sue</cp:lastModifiedBy>
  <cp:revision>18</cp:revision>
  <cp:lastPrinted>2020-12-03T08:06:45Z</cp:lastPrinted>
  <dcterms:created xsi:type="dcterms:W3CDTF">2020-12-02T11:32:44Z</dcterms:created>
  <dcterms:modified xsi:type="dcterms:W3CDTF">2021-06-28T13:02:25Z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0x010100441B6DEBBAC6FC48994AA2D8B230C900</vt:lpwstr>
  </property>
</Properties>
</file>