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handoutMasterIdLst>
    <p:handoutMasterId r:id="rId15"/>
  </p:handoutMasterIdLst>
  <p:sldIdLst>
    <p:sldId id="372" r:id="rId5"/>
    <p:sldId id="478" r:id="rId6"/>
    <p:sldId id="426" r:id="rId7"/>
    <p:sldId id="444" r:id="rId8"/>
    <p:sldId id="400" r:id="rId9"/>
    <p:sldId id="512" r:id="rId10"/>
    <p:sldId id="514" r:id="rId11"/>
    <p:sldId id="516" r:id="rId12"/>
    <p:sldId id="367" r:id="rId13"/>
  </p:sldIdLst>
  <p:sldSz cx="12192000" cy="6858000"/>
  <p:notesSz cx="6888163" cy="100203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kony András" initials="VA" lastIdx="2" clrIdx="0">
    <p:extLst>
      <p:ext uri="{19B8F6BF-5375-455C-9EA6-DF929625EA0E}">
        <p15:presenceInfo xmlns:p15="http://schemas.microsoft.com/office/powerpoint/2012/main" userId="Vékony András" providerId="None"/>
      </p:ext>
    </p:extLst>
  </p:cmAuthor>
  <p:cmAuthor id="2" name="Dézsi Bettina" initials="DB" lastIdx="1" clrIdx="1">
    <p:extLst>
      <p:ext uri="{19B8F6BF-5375-455C-9EA6-DF929625EA0E}">
        <p15:presenceInfo xmlns:p15="http://schemas.microsoft.com/office/powerpoint/2012/main" userId="Dézsi Bettina" providerId="None"/>
      </p:ext>
    </p:extLst>
  </p:cmAuthor>
  <p:cmAuthor id="3" name="Kácsor Enikő" initials="KE" lastIdx="8" clrIdx="2">
    <p:extLst>
      <p:ext uri="{19B8F6BF-5375-455C-9EA6-DF929625EA0E}">
        <p15:presenceInfo xmlns:p15="http://schemas.microsoft.com/office/powerpoint/2012/main" userId="Kácsor Enikő"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C2DA81"/>
    <a:srgbClr val="FF6600"/>
    <a:srgbClr val="FFFFFF"/>
    <a:srgbClr val="CCFF99"/>
    <a:srgbClr val="F8C5A8"/>
    <a:srgbClr val="FFEB84"/>
    <a:srgbClr val="64BF7C"/>
    <a:srgbClr val="F8696B"/>
    <a:srgbClr val="FCB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3CF7E-ECD4-4CEF-9DD7-B089230F799C}" vWet="4" dt="2021-12-15T12:35:42.113"/>
    <p1510:client id="{96476FE4-E954-4A4F-8AAA-B7D42C8D1918}" v="290" dt="2021-12-15T13:14:23.432"/>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94604" autoAdjust="0"/>
  </p:normalViewPr>
  <p:slideViewPr>
    <p:cSldViewPr snapToGrid="0">
      <p:cViewPr varScale="1">
        <p:scale>
          <a:sx n="64" d="100"/>
          <a:sy n="64" d="100"/>
        </p:scale>
        <p:origin x="228"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ek-Lesi Mária" userId="155777cb-db66-4e70-a444-7468d7ab19cc" providerId="ADAL" clId="{96476FE4-E954-4A4F-8AAA-B7D42C8D1918}"/>
    <pc:docChg chg="undo custSel modSld">
      <pc:chgData name="Bartek-Lesi Mária" userId="155777cb-db66-4e70-a444-7468d7ab19cc" providerId="ADAL" clId="{96476FE4-E954-4A4F-8AAA-B7D42C8D1918}" dt="2021-12-15T13:19:33.494" v="419" actId="6549"/>
      <pc:docMkLst>
        <pc:docMk/>
      </pc:docMkLst>
      <pc:sldChg chg="modSp mod">
        <pc:chgData name="Bartek-Lesi Mária" userId="155777cb-db66-4e70-a444-7468d7ab19cc" providerId="ADAL" clId="{96476FE4-E954-4A4F-8AAA-B7D42C8D1918}" dt="2021-12-15T13:08:17.506" v="282" actId="404"/>
        <pc:sldMkLst>
          <pc:docMk/>
          <pc:sldMk cId="1174570588" sldId="372"/>
        </pc:sldMkLst>
        <pc:spChg chg="mod">
          <ac:chgData name="Bartek-Lesi Mária" userId="155777cb-db66-4e70-a444-7468d7ab19cc" providerId="ADAL" clId="{96476FE4-E954-4A4F-8AAA-B7D42C8D1918}" dt="2021-12-15T13:08:17.506" v="282" actId="404"/>
          <ac:spMkLst>
            <pc:docMk/>
            <pc:sldMk cId="1174570588" sldId="372"/>
            <ac:spMk id="11" creationId="{87A67DE5-625F-4458-A94F-D13C4313E396}"/>
          </ac:spMkLst>
        </pc:spChg>
      </pc:sldChg>
      <pc:sldChg chg="modSp mod">
        <pc:chgData name="Bartek-Lesi Mária" userId="155777cb-db66-4e70-a444-7468d7ab19cc" providerId="ADAL" clId="{96476FE4-E954-4A4F-8AAA-B7D42C8D1918}" dt="2021-12-15T13:19:33.494" v="419" actId="6549"/>
        <pc:sldMkLst>
          <pc:docMk/>
          <pc:sldMk cId="39597789" sldId="400"/>
        </pc:sldMkLst>
        <pc:spChg chg="mod">
          <ac:chgData name="Bartek-Lesi Mária" userId="155777cb-db66-4e70-a444-7468d7ab19cc" providerId="ADAL" clId="{96476FE4-E954-4A4F-8AAA-B7D42C8D1918}" dt="2021-12-15T13:19:33.494" v="419" actId="6549"/>
          <ac:spMkLst>
            <pc:docMk/>
            <pc:sldMk cId="39597789" sldId="400"/>
            <ac:spMk id="225283" creationId="{00000000-0000-0000-0000-000000000000}"/>
          </ac:spMkLst>
        </pc:spChg>
      </pc:sldChg>
      <pc:sldChg chg="modSp mod">
        <pc:chgData name="Bartek-Lesi Mária" userId="155777cb-db66-4e70-a444-7468d7ab19cc" providerId="ADAL" clId="{96476FE4-E954-4A4F-8AAA-B7D42C8D1918}" dt="2021-12-15T12:58:32.678" v="280" actId="403"/>
        <pc:sldMkLst>
          <pc:docMk/>
          <pc:sldMk cId="394825922" sldId="426"/>
        </pc:sldMkLst>
        <pc:spChg chg="mod">
          <ac:chgData name="Bartek-Lesi Mária" userId="155777cb-db66-4e70-a444-7468d7ab19cc" providerId="ADAL" clId="{96476FE4-E954-4A4F-8AAA-B7D42C8D1918}" dt="2021-12-15T12:57:58.993" v="276" actId="14100"/>
          <ac:spMkLst>
            <pc:docMk/>
            <pc:sldMk cId="394825922" sldId="426"/>
            <ac:spMk id="3" creationId="{1A02D3F9-2224-43E4-A5F7-B53442DAF045}"/>
          </ac:spMkLst>
        </pc:spChg>
        <pc:spChg chg="mod">
          <ac:chgData name="Bartek-Lesi Mária" userId="155777cb-db66-4e70-a444-7468d7ab19cc" providerId="ADAL" clId="{96476FE4-E954-4A4F-8AAA-B7D42C8D1918}" dt="2021-12-15T12:58:32.678" v="280" actId="403"/>
          <ac:spMkLst>
            <pc:docMk/>
            <pc:sldMk cId="394825922" sldId="426"/>
            <ac:spMk id="5" creationId="{C0AEEA71-1DE8-4ECB-B799-5029DB714461}"/>
          </ac:spMkLst>
        </pc:spChg>
      </pc:sldChg>
      <pc:sldChg chg="modSp mod">
        <pc:chgData name="Bartek-Lesi Mária" userId="155777cb-db66-4e70-a444-7468d7ab19cc" providerId="ADAL" clId="{96476FE4-E954-4A4F-8AAA-B7D42C8D1918}" dt="2021-12-15T12:45:49.468" v="122" actId="27636"/>
        <pc:sldMkLst>
          <pc:docMk/>
          <pc:sldMk cId="2843969554" sldId="444"/>
        </pc:sldMkLst>
        <pc:spChg chg="mod">
          <ac:chgData name="Bartek-Lesi Mária" userId="155777cb-db66-4e70-a444-7468d7ab19cc" providerId="ADAL" clId="{96476FE4-E954-4A4F-8AAA-B7D42C8D1918}" dt="2021-12-15T12:45:49.468" v="122" actId="27636"/>
          <ac:spMkLst>
            <pc:docMk/>
            <pc:sldMk cId="2843969554" sldId="444"/>
            <ac:spMk id="5" creationId="{1356E162-0417-41EC-8BC4-A68687AF60DE}"/>
          </ac:spMkLst>
        </pc:spChg>
      </pc:sldChg>
      <pc:sldChg chg="addSp delSp modSp mod">
        <pc:chgData name="Bartek-Lesi Mária" userId="155777cb-db66-4e70-a444-7468d7ab19cc" providerId="ADAL" clId="{96476FE4-E954-4A4F-8AAA-B7D42C8D1918}" dt="2021-12-15T12:58:24.725" v="279" actId="2085"/>
        <pc:sldMkLst>
          <pc:docMk/>
          <pc:sldMk cId="4143953529" sldId="478"/>
        </pc:sldMkLst>
        <pc:spChg chg="add del mod">
          <ac:chgData name="Bartek-Lesi Mária" userId="155777cb-db66-4e70-a444-7468d7ab19cc" providerId="ADAL" clId="{96476FE4-E954-4A4F-8AAA-B7D42C8D1918}" dt="2021-12-15T12:58:24.725" v="279" actId="2085"/>
          <ac:spMkLst>
            <pc:docMk/>
            <pc:sldMk cId="4143953529" sldId="478"/>
            <ac:spMk id="3" creationId="{E3222915-E38E-4096-8EC4-D519720A4D58}"/>
          </ac:spMkLst>
        </pc:spChg>
        <pc:spChg chg="add del mod">
          <ac:chgData name="Bartek-Lesi Mária" userId="155777cb-db66-4e70-a444-7468d7ab19cc" providerId="ADAL" clId="{96476FE4-E954-4A4F-8AAA-B7D42C8D1918}" dt="2021-12-15T12:58:11.769" v="278" actId="478"/>
          <ac:spMkLst>
            <pc:docMk/>
            <pc:sldMk cId="4143953529" sldId="478"/>
            <ac:spMk id="7" creationId="{D6B3541E-5800-43E0-AC48-4E3001E7D858}"/>
          </ac:spMkLst>
        </pc:spChg>
      </pc:sldChg>
      <pc:sldChg chg="modSp mod">
        <pc:chgData name="Bartek-Lesi Mária" userId="155777cb-db66-4e70-a444-7468d7ab19cc" providerId="ADAL" clId="{96476FE4-E954-4A4F-8AAA-B7D42C8D1918}" dt="2021-12-15T13:11:45.592" v="341" actId="6549"/>
        <pc:sldMkLst>
          <pc:docMk/>
          <pc:sldMk cId="3724439711" sldId="512"/>
        </pc:sldMkLst>
        <pc:spChg chg="mod">
          <ac:chgData name="Bartek-Lesi Mária" userId="155777cb-db66-4e70-a444-7468d7ab19cc" providerId="ADAL" clId="{96476FE4-E954-4A4F-8AAA-B7D42C8D1918}" dt="2021-12-15T13:11:45.592" v="341" actId="6549"/>
          <ac:spMkLst>
            <pc:docMk/>
            <pc:sldMk cId="3724439711" sldId="512"/>
            <ac:spMk id="6" creationId="{FD4A06FA-320C-4E1A-A173-3C88B0E7879F}"/>
          </ac:spMkLst>
        </pc:spChg>
      </pc:sldChg>
      <pc:sldChg chg="modSp mod">
        <pc:chgData name="Bartek-Lesi Mária" userId="155777cb-db66-4e70-a444-7468d7ab19cc" providerId="ADAL" clId="{96476FE4-E954-4A4F-8AAA-B7D42C8D1918}" dt="2021-12-15T13:12:55.414" v="373" actId="20577"/>
        <pc:sldMkLst>
          <pc:docMk/>
          <pc:sldMk cId="3810774607" sldId="514"/>
        </pc:sldMkLst>
        <pc:spChg chg="mod">
          <ac:chgData name="Bartek-Lesi Mária" userId="155777cb-db66-4e70-a444-7468d7ab19cc" providerId="ADAL" clId="{96476FE4-E954-4A4F-8AAA-B7D42C8D1918}" dt="2021-12-15T13:12:55.414" v="373" actId="20577"/>
          <ac:spMkLst>
            <pc:docMk/>
            <pc:sldMk cId="3810774607" sldId="514"/>
            <ac:spMk id="3" creationId="{11E1BA2F-D2A6-43D5-865D-B4D188CDF523}"/>
          </ac:spMkLst>
        </pc:spChg>
      </pc:sldChg>
      <pc:sldChg chg="modSp mod">
        <pc:chgData name="Bartek-Lesi Mária" userId="155777cb-db66-4e70-a444-7468d7ab19cc" providerId="ADAL" clId="{96476FE4-E954-4A4F-8AAA-B7D42C8D1918}" dt="2021-12-15T12:55:37.652" v="264" actId="27636"/>
        <pc:sldMkLst>
          <pc:docMk/>
          <pc:sldMk cId="2529622000" sldId="516"/>
        </pc:sldMkLst>
        <pc:spChg chg="mod">
          <ac:chgData name="Bartek-Lesi Mária" userId="155777cb-db66-4e70-a444-7468d7ab19cc" providerId="ADAL" clId="{96476FE4-E954-4A4F-8AAA-B7D42C8D1918}" dt="2021-12-15T12:55:37.652" v="264" actId="27636"/>
          <ac:spMkLst>
            <pc:docMk/>
            <pc:sldMk cId="2529622000" sldId="516"/>
            <ac:spMk id="3" creationId="{11E1BA2F-D2A6-43D5-865D-B4D188CDF5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C21D73D5-2D9F-4A2D-A877-FDEF3D1839A6}"/>
              </a:ext>
            </a:extLst>
          </p:cNvPr>
          <p:cNvSpPr>
            <a:spLocks noGrp="1"/>
          </p:cNvSpPr>
          <p:nvPr>
            <p:ph type="hdr" sz="quarter"/>
          </p:nvPr>
        </p:nvSpPr>
        <p:spPr>
          <a:xfrm>
            <a:off x="0" y="0"/>
            <a:ext cx="2985621" cy="501576"/>
          </a:xfrm>
          <a:prstGeom prst="rect">
            <a:avLst/>
          </a:prstGeom>
        </p:spPr>
        <p:txBody>
          <a:bodyPr vert="horz" lIns="92446" tIns="46223" rIns="92446" bIns="46223" rtlCol="0"/>
          <a:lstStyle>
            <a:lvl1pPr algn="l">
              <a:defRPr sz="1200"/>
            </a:lvl1pPr>
          </a:lstStyle>
          <a:p>
            <a:endParaRPr lang="hu-HU"/>
          </a:p>
        </p:txBody>
      </p:sp>
      <p:sp>
        <p:nvSpPr>
          <p:cNvPr id="3" name="Dátum helye 2">
            <a:extLst>
              <a:ext uri="{FF2B5EF4-FFF2-40B4-BE49-F238E27FC236}">
                <a16:creationId xmlns:a16="http://schemas.microsoft.com/office/drawing/2014/main" id="{700AD0FB-8C03-4FA9-B327-3EBF017F1169}"/>
              </a:ext>
            </a:extLst>
          </p:cNvPr>
          <p:cNvSpPr>
            <a:spLocks noGrp="1"/>
          </p:cNvSpPr>
          <p:nvPr>
            <p:ph type="dt" sz="quarter" idx="1"/>
          </p:nvPr>
        </p:nvSpPr>
        <p:spPr>
          <a:xfrm>
            <a:off x="3900934" y="0"/>
            <a:ext cx="2985621" cy="501576"/>
          </a:xfrm>
          <a:prstGeom prst="rect">
            <a:avLst/>
          </a:prstGeom>
        </p:spPr>
        <p:txBody>
          <a:bodyPr vert="horz" lIns="92446" tIns="46223" rIns="92446" bIns="46223" rtlCol="0"/>
          <a:lstStyle>
            <a:lvl1pPr algn="r">
              <a:defRPr sz="1200"/>
            </a:lvl1pPr>
          </a:lstStyle>
          <a:p>
            <a:fld id="{69BC96C8-A0F9-4F5A-90BF-7D5F418A9D81}" type="datetimeFigureOut">
              <a:rPr lang="hu-HU" smtClean="0"/>
              <a:t>2021. 12. 15.</a:t>
            </a:fld>
            <a:endParaRPr lang="hu-HU"/>
          </a:p>
        </p:txBody>
      </p:sp>
      <p:sp>
        <p:nvSpPr>
          <p:cNvPr id="4" name="Élőláb helye 3">
            <a:extLst>
              <a:ext uri="{FF2B5EF4-FFF2-40B4-BE49-F238E27FC236}">
                <a16:creationId xmlns:a16="http://schemas.microsoft.com/office/drawing/2014/main" id="{DE2E6E68-4A7E-4814-9EEA-2423AF91CF20}"/>
              </a:ext>
            </a:extLst>
          </p:cNvPr>
          <p:cNvSpPr>
            <a:spLocks noGrp="1"/>
          </p:cNvSpPr>
          <p:nvPr>
            <p:ph type="ftr" sz="quarter" idx="2"/>
          </p:nvPr>
        </p:nvSpPr>
        <p:spPr>
          <a:xfrm>
            <a:off x="0" y="9518724"/>
            <a:ext cx="2985621" cy="501576"/>
          </a:xfrm>
          <a:prstGeom prst="rect">
            <a:avLst/>
          </a:prstGeom>
        </p:spPr>
        <p:txBody>
          <a:bodyPr vert="horz" lIns="92446" tIns="46223" rIns="92446" bIns="46223"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12DC2B8A-14A1-432A-B723-360C00589C88}"/>
              </a:ext>
            </a:extLst>
          </p:cNvPr>
          <p:cNvSpPr>
            <a:spLocks noGrp="1"/>
          </p:cNvSpPr>
          <p:nvPr>
            <p:ph type="sldNum" sz="quarter" idx="3"/>
          </p:nvPr>
        </p:nvSpPr>
        <p:spPr>
          <a:xfrm>
            <a:off x="3900934" y="9518724"/>
            <a:ext cx="2985621" cy="501576"/>
          </a:xfrm>
          <a:prstGeom prst="rect">
            <a:avLst/>
          </a:prstGeom>
        </p:spPr>
        <p:txBody>
          <a:bodyPr vert="horz" lIns="92446" tIns="46223" rIns="92446" bIns="46223" rtlCol="0" anchor="b"/>
          <a:lstStyle>
            <a:lvl1pPr algn="r">
              <a:defRPr sz="1200"/>
            </a:lvl1pPr>
          </a:lstStyle>
          <a:p>
            <a:fld id="{DB7638E6-2EA3-4794-89BE-58DD221BD7BA}" type="slidenum">
              <a:rPr lang="hu-HU" smtClean="0"/>
              <a:t>‹#›</a:t>
            </a:fld>
            <a:endParaRPr lang="hu-HU"/>
          </a:p>
        </p:txBody>
      </p:sp>
    </p:spTree>
    <p:extLst>
      <p:ext uri="{BB962C8B-B14F-4D97-AF65-F5344CB8AC3E}">
        <p14:creationId xmlns:p14="http://schemas.microsoft.com/office/powerpoint/2010/main" val="135316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84870" cy="501015"/>
          </a:xfrm>
          <a:prstGeom prst="rect">
            <a:avLst/>
          </a:prstGeom>
        </p:spPr>
        <p:txBody>
          <a:bodyPr vert="horz" lIns="92446" tIns="46223" rIns="92446" bIns="46223" rtlCol="0"/>
          <a:lstStyle>
            <a:lvl1pPr algn="l">
              <a:defRPr sz="1200"/>
            </a:lvl1pPr>
          </a:lstStyle>
          <a:p>
            <a:endParaRPr lang="en-US"/>
          </a:p>
        </p:txBody>
      </p:sp>
      <p:sp>
        <p:nvSpPr>
          <p:cNvPr id="3" name="Dátum helye 2"/>
          <p:cNvSpPr>
            <a:spLocks noGrp="1"/>
          </p:cNvSpPr>
          <p:nvPr>
            <p:ph type="dt" idx="1"/>
          </p:nvPr>
        </p:nvSpPr>
        <p:spPr>
          <a:xfrm>
            <a:off x="3901699" y="0"/>
            <a:ext cx="2984870" cy="501015"/>
          </a:xfrm>
          <a:prstGeom prst="rect">
            <a:avLst/>
          </a:prstGeom>
        </p:spPr>
        <p:txBody>
          <a:bodyPr vert="horz" lIns="92446" tIns="46223" rIns="92446" bIns="46223" rtlCol="0"/>
          <a:lstStyle>
            <a:lvl1pPr algn="r">
              <a:defRPr sz="1200"/>
            </a:lvl1pPr>
          </a:lstStyle>
          <a:p>
            <a:fld id="{F1D076B3-F283-4408-A5EE-01CE7F3EFA07}" type="datetimeFigureOut">
              <a:rPr lang="en-US" smtClean="0"/>
              <a:pPr/>
              <a:t>12/15/2021</a:t>
            </a:fld>
            <a:endParaRPr lang="en-US"/>
          </a:p>
        </p:txBody>
      </p:sp>
      <p:sp>
        <p:nvSpPr>
          <p:cNvPr id="4" name="Diakép helye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46" tIns="46223" rIns="92446" bIns="46223" rtlCol="0" anchor="ctr"/>
          <a:lstStyle/>
          <a:p>
            <a:endParaRPr lang="en-US"/>
          </a:p>
        </p:txBody>
      </p:sp>
      <p:sp>
        <p:nvSpPr>
          <p:cNvPr id="5" name="Jegyzetek helye 4"/>
          <p:cNvSpPr>
            <a:spLocks noGrp="1"/>
          </p:cNvSpPr>
          <p:nvPr>
            <p:ph type="body" sz="quarter" idx="3"/>
          </p:nvPr>
        </p:nvSpPr>
        <p:spPr>
          <a:xfrm>
            <a:off x="688817" y="4759643"/>
            <a:ext cx="5510530" cy="4509135"/>
          </a:xfrm>
          <a:prstGeom prst="rect">
            <a:avLst/>
          </a:prstGeom>
        </p:spPr>
        <p:txBody>
          <a:bodyPr vert="horz" lIns="92446" tIns="46223" rIns="92446" bIns="46223"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1" y="9517546"/>
            <a:ext cx="2984870" cy="501015"/>
          </a:xfrm>
          <a:prstGeom prst="rect">
            <a:avLst/>
          </a:prstGeom>
        </p:spPr>
        <p:txBody>
          <a:bodyPr vert="horz" lIns="92446" tIns="46223" rIns="92446" bIns="46223" rtlCol="0" anchor="b"/>
          <a:lstStyle>
            <a:lvl1pPr algn="l">
              <a:defRPr sz="1200"/>
            </a:lvl1pPr>
          </a:lstStyle>
          <a:p>
            <a:endParaRPr lang="en-US"/>
          </a:p>
        </p:txBody>
      </p:sp>
      <p:sp>
        <p:nvSpPr>
          <p:cNvPr id="7" name="Dia számának helye 6"/>
          <p:cNvSpPr>
            <a:spLocks noGrp="1"/>
          </p:cNvSpPr>
          <p:nvPr>
            <p:ph type="sldNum" sz="quarter" idx="5"/>
          </p:nvPr>
        </p:nvSpPr>
        <p:spPr>
          <a:xfrm>
            <a:off x="3901699" y="9517546"/>
            <a:ext cx="2984870" cy="501015"/>
          </a:xfrm>
          <a:prstGeom prst="rect">
            <a:avLst/>
          </a:prstGeom>
        </p:spPr>
        <p:txBody>
          <a:bodyPr vert="horz" lIns="92446" tIns="46223" rIns="92446" bIns="46223" rtlCol="0" anchor="b"/>
          <a:lstStyle>
            <a:lvl1pPr algn="r">
              <a:defRPr sz="1200"/>
            </a:lvl1pPr>
          </a:lstStyle>
          <a:p>
            <a:fld id="{9C43C45B-F03F-457A-AB72-5B538E177EF5}" type="slidenum">
              <a:rPr lang="en-US" smtClean="0"/>
              <a:pPr/>
              <a:t>‹#›</a:t>
            </a:fld>
            <a:endParaRPr lang="en-US"/>
          </a:p>
        </p:txBody>
      </p:sp>
    </p:spTree>
    <p:extLst>
      <p:ext uri="{BB962C8B-B14F-4D97-AF65-F5344CB8AC3E}">
        <p14:creationId xmlns:p14="http://schemas.microsoft.com/office/powerpoint/2010/main" val="377275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3188" y="750888"/>
            <a:ext cx="6681787" cy="37592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a:t>
            </a:fld>
            <a:endParaRPr lang="en-US"/>
          </a:p>
        </p:txBody>
      </p:sp>
    </p:spTree>
    <p:extLst>
      <p:ext uri="{BB962C8B-B14F-4D97-AF65-F5344CB8AC3E}">
        <p14:creationId xmlns:p14="http://schemas.microsoft.com/office/powerpoint/2010/main" val="12658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9C43C45B-F03F-457A-AB72-5B538E177EF5}" type="slidenum">
              <a:rPr lang="en-US" smtClean="0"/>
              <a:pPr/>
              <a:t>3</a:t>
            </a:fld>
            <a:endParaRPr lang="en-US"/>
          </a:p>
        </p:txBody>
      </p:sp>
    </p:spTree>
    <p:extLst>
      <p:ext uri="{BB962C8B-B14F-4D97-AF65-F5344CB8AC3E}">
        <p14:creationId xmlns:p14="http://schemas.microsoft.com/office/powerpoint/2010/main" val="344845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405D6EE-F623-48FD-9EA7-7C2E84693FD3}" type="slidenum">
              <a:rPr lang="hu-HU" smtClean="0"/>
              <a:pPr>
                <a:defRPr/>
              </a:pPr>
              <a:t>4</a:t>
            </a:fld>
            <a:endParaRPr lang="hu-HU"/>
          </a:p>
        </p:txBody>
      </p:sp>
    </p:spTree>
    <p:extLst>
      <p:ext uri="{BB962C8B-B14F-4D97-AF65-F5344CB8AC3E}">
        <p14:creationId xmlns:p14="http://schemas.microsoft.com/office/powerpoint/2010/main" val="399622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088EB694-37B8-4B8B-A1BD-9A0768A4AFFF}" type="slidenum">
              <a:rPr lang="en-US" smtClean="0"/>
              <a:pPr>
                <a:defRPr/>
              </a:pPr>
              <a:t>5</a:t>
            </a:fld>
            <a:endParaRPr lang="en-US"/>
          </a:p>
        </p:txBody>
      </p:sp>
    </p:spTree>
    <p:extLst>
      <p:ext uri="{BB962C8B-B14F-4D97-AF65-F5344CB8AC3E}">
        <p14:creationId xmlns:p14="http://schemas.microsoft.com/office/powerpoint/2010/main" val="215675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2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D7E22FB-4622-43D0-AA26-29E8F7B56E11}"/>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
        <p:nvSpPr>
          <p:cNvPr id="3" name="Tartalom helye 2"/>
          <p:cNvSpPr>
            <a:spLocks noGrp="1"/>
          </p:cNvSpPr>
          <p:nvPr>
            <p:ph idx="1"/>
          </p:nvPr>
        </p:nvSpPr>
        <p:spPr>
          <a:xfrm>
            <a:off x="431372" y="1458497"/>
            <a:ext cx="11617291" cy="4923255"/>
          </a:xfrm>
        </p:spPr>
        <p:txBody>
          <a:bodyPr/>
          <a:lstStyle>
            <a:lvl1pPr>
              <a:spcBef>
                <a:spcPts val="600"/>
              </a:spcBef>
              <a:spcAft>
                <a:spcPts val="1200"/>
              </a:spcAft>
              <a:defRPr sz="2000">
                <a:latin typeface="Segoe UI" panose="020B0502040204020203" pitchFamily="34" charset="0"/>
                <a:cs typeface="Segoe UI" panose="020B0502040204020203" pitchFamily="34" charset="0"/>
              </a:defRPr>
            </a:lvl1pPr>
            <a:lvl2pPr>
              <a:spcBef>
                <a:spcPts val="600"/>
              </a:spcBef>
              <a:spcAft>
                <a:spcPts val="1200"/>
              </a:spcAft>
              <a:defRPr sz="1800">
                <a:latin typeface="Segoe UI" panose="020B0502040204020203" pitchFamily="34" charset="0"/>
                <a:cs typeface="Segoe UI" panose="020B0502040204020203" pitchFamily="34" charset="0"/>
              </a:defRPr>
            </a:lvl2pPr>
            <a:lvl3pPr>
              <a:spcBef>
                <a:spcPts val="600"/>
              </a:spcBef>
              <a:spcAft>
                <a:spcPts val="120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a:t>Mintaszöveg szerkesztése</a:t>
            </a:r>
          </a:p>
          <a:p>
            <a:pPr lvl="1"/>
            <a:r>
              <a:rPr lang="hu-HU"/>
              <a:t>Második szint</a:t>
            </a:r>
          </a:p>
          <a:p>
            <a:pPr lvl="2"/>
            <a:r>
              <a:rPr lang="hu-HU"/>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9474101C-775F-4A46-AD68-0C68009F9E18}"/>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402792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815415" y="1412776"/>
            <a:ext cx="11137237" cy="4968974"/>
          </a:xfrm>
        </p:spPr>
        <p:txBody>
          <a:bodyPr/>
          <a:lstStyle>
            <a:lvl1pPr marL="457200" indent="-457200">
              <a:lnSpc>
                <a:spcPct val="150000"/>
              </a:lnSpc>
              <a:spcBef>
                <a:spcPts val="600"/>
              </a:spcBef>
              <a:spcAft>
                <a:spcPts val="1200"/>
              </a:spcAft>
              <a:buFont typeface="+mj-lt"/>
              <a:buAutoNum type="arabicPeriod"/>
              <a:defRPr sz="2000" b="0">
                <a:solidFill>
                  <a:schemeClr val="accent5">
                    <a:lumMod val="50000"/>
                  </a:schemeClr>
                </a:solidFill>
                <a:latin typeface="Segoe UI" panose="020B0502040204020203" pitchFamily="34" charset="0"/>
                <a:cs typeface="Segoe UI" panose="020B0502040204020203" pitchFamily="34" charset="0"/>
              </a:defRPr>
            </a:lvl1pPr>
            <a:lvl2pPr>
              <a:spcBef>
                <a:spcPts val="600"/>
              </a:spcBef>
              <a:spcAft>
                <a:spcPts val="1200"/>
              </a:spcAft>
              <a:defRPr sz="1800">
                <a:latin typeface="Segoe UI" panose="020B0502040204020203" pitchFamily="34" charset="0"/>
                <a:cs typeface="Segoe UI" panose="020B0502040204020203" pitchFamily="34" charset="0"/>
              </a:defRPr>
            </a:lvl2pPr>
            <a:lvl3pPr>
              <a:spcBef>
                <a:spcPts val="600"/>
              </a:spcBef>
              <a:spcAft>
                <a:spcPts val="120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a:t>Mintaszöveg szerkesztése</a:t>
            </a:r>
          </a:p>
          <a:p>
            <a:pPr lvl="1"/>
            <a:r>
              <a:rPr lang="hu-HU"/>
              <a:t>Második szint</a:t>
            </a:r>
          </a:p>
          <a:p>
            <a:pPr lvl="2"/>
            <a:r>
              <a:rPr lang="hu-HU"/>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B10A7CBC-C6F7-4817-A33B-F219EB1EFA45}"/>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FC5ED7CA-C111-4EF4-AB27-C57DC2478464}"/>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367418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6" name="Rectangle 8">
            <a:extLst>
              <a:ext uri="{FF2B5EF4-FFF2-40B4-BE49-F238E27FC236}">
                <a16:creationId xmlns:a16="http://schemas.microsoft.com/office/drawing/2014/main" id="{2252BE47-BB28-41A5-A799-F43C3CD0E54E}"/>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5" name="Téglalap 4">
            <a:extLst>
              <a:ext uri="{FF2B5EF4-FFF2-40B4-BE49-F238E27FC236}">
                <a16:creationId xmlns:a16="http://schemas.microsoft.com/office/drawing/2014/main" id="{E44F91D7-1BBD-4BAC-8E96-86C3103CE52E}"/>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28860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527052" y="1338266"/>
            <a:ext cx="5418667" cy="5043487"/>
          </a:xfrm>
        </p:spPr>
        <p:txBody>
          <a:bodyPr/>
          <a:lstStyle>
            <a:lvl1pPr>
              <a:spcBef>
                <a:spcPts val="600"/>
              </a:spcBef>
              <a:spcAft>
                <a:spcPts val="1200"/>
              </a:spcAft>
              <a:defRPr sz="1800"/>
            </a:lvl1pPr>
            <a:lvl2pPr>
              <a:spcBef>
                <a:spcPts val="600"/>
              </a:spcBef>
              <a:spcAft>
                <a:spcPts val="1200"/>
              </a:spcAft>
              <a:defRPr sz="1600"/>
            </a:lvl2pPr>
            <a:lvl3pPr>
              <a:spcBef>
                <a:spcPts val="600"/>
              </a:spcBef>
              <a:spcAft>
                <a:spcPts val="120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7" name="Rectangle 8">
            <a:extLst>
              <a:ext uri="{FF2B5EF4-FFF2-40B4-BE49-F238E27FC236}">
                <a16:creationId xmlns:a16="http://schemas.microsoft.com/office/drawing/2014/main" id="{E102F64E-FF75-41C4-9F0D-22834E24C8AD}"/>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6" name="Tartalom helye 2">
            <a:extLst>
              <a:ext uri="{FF2B5EF4-FFF2-40B4-BE49-F238E27FC236}">
                <a16:creationId xmlns:a16="http://schemas.microsoft.com/office/drawing/2014/main" id="{FD58184A-6AD9-4289-A6A0-468BA44611B0}"/>
              </a:ext>
            </a:extLst>
          </p:cNvPr>
          <p:cNvSpPr>
            <a:spLocks noGrp="1"/>
          </p:cNvSpPr>
          <p:nvPr>
            <p:ph sz="half" idx="10"/>
          </p:nvPr>
        </p:nvSpPr>
        <p:spPr>
          <a:xfrm>
            <a:off x="6246284" y="1338265"/>
            <a:ext cx="5418667" cy="5043487"/>
          </a:xfrm>
        </p:spPr>
        <p:txBody>
          <a:bodyPr/>
          <a:lstStyle>
            <a:lvl1pPr>
              <a:spcBef>
                <a:spcPts val="600"/>
              </a:spcBef>
              <a:spcAft>
                <a:spcPts val="1200"/>
              </a:spcAft>
              <a:defRPr sz="1800"/>
            </a:lvl1pPr>
            <a:lvl2pPr>
              <a:spcBef>
                <a:spcPts val="600"/>
              </a:spcBef>
              <a:spcAft>
                <a:spcPts val="1200"/>
              </a:spcAft>
              <a:defRPr sz="1600"/>
            </a:lvl2pPr>
            <a:lvl3pPr>
              <a:spcBef>
                <a:spcPts val="600"/>
              </a:spcBef>
              <a:spcAft>
                <a:spcPts val="120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9" name="Téglalap 8">
            <a:extLst>
              <a:ext uri="{FF2B5EF4-FFF2-40B4-BE49-F238E27FC236}">
                <a16:creationId xmlns:a16="http://schemas.microsoft.com/office/drawing/2014/main" id="{FC3D27DC-B834-44AF-90EE-812C4B7CC6E9}"/>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249ACDB4-9F74-4048-9B2A-F9B588A1935B}"/>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412598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sak cím">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2AFB893-44FB-4400-9889-7C13889F9A2F}"/>
              </a:ext>
            </a:extLst>
          </p:cNvPr>
          <p:cNvSpPr>
            <a:spLocks noGrp="1" noChangeArrowheads="1"/>
          </p:cNvSpPr>
          <p:nvPr>
            <p:ph type="sldNum" sz="quarter" idx="11"/>
          </p:nvPr>
        </p:nvSpPr>
        <p:spPr>
          <a:ln/>
        </p:spPr>
        <p:txBody>
          <a:bodyPr/>
          <a:lstStyle>
            <a:lvl1pPr>
              <a:defRPr/>
            </a:lvl1pPr>
          </a:lstStyle>
          <a:p>
            <a:pPr>
              <a:defRPr/>
            </a:pPr>
            <a:fld id="{DBB43355-7D8B-40E1-B33C-F213062A2012}" type="slidenum">
              <a:rPr lang="en-GB" altLang="hu-HU"/>
              <a:pPr>
                <a:defRPr/>
              </a:pPr>
              <a:t>‹#›</a:t>
            </a:fld>
            <a:endParaRPr lang="en-GB" altLang="hu-HU"/>
          </a:p>
        </p:txBody>
      </p:sp>
      <p:sp>
        <p:nvSpPr>
          <p:cNvPr id="5" name="Google Shape;44;p8">
            <a:extLst>
              <a:ext uri="{FF2B5EF4-FFF2-40B4-BE49-F238E27FC236}">
                <a16:creationId xmlns:a16="http://schemas.microsoft.com/office/drawing/2014/main" id="{1E35521E-2A0F-49A8-8A78-213531242DF8}"/>
              </a:ext>
            </a:extLst>
          </p:cNvPr>
          <p:cNvSpPr txBox="1">
            <a:spLocks noGrp="1"/>
          </p:cNvSpPr>
          <p:nvPr>
            <p:ph type="body" idx="1" hasCustomPrompt="1"/>
          </p:nvPr>
        </p:nvSpPr>
        <p:spPr>
          <a:xfrm>
            <a:off x="3870367" y="1538525"/>
            <a:ext cx="2553200" cy="3387000"/>
          </a:xfrm>
          <a:prstGeom prst="rect">
            <a:avLst/>
          </a:prstGeom>
          <a:noFill/>
          <a:ln>
            <a:noFill/>
          </a:ln>
        </p:spPr>
        <p:txBody>
          <a:bodyPr spcFirstLastPara="1" wrap="square" lIns="91425" tIns="91425" rIns="91425" bIns="91425" anchor="t" anchorCtr="0"/>
          <a:lstStyle>
            <a:lvl1pPr marL="457189" lvl="0" indent="-317492" rtl="0">
              <a:spcBef>
                <a:spcPts val="0"/>
              </a:spcBef>
              <a:spcAft>
                <a:spcPts val="0"/>
              </a:spcAft>
              <a:buClr>
                <a:srgbClr val="FF6600"/>
              </a:buClr>
              <a:buSzPts val="1400"/>
              <a:buFont typeface="Muli"/>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sym typeface="Muli"/>
              </a:defRPr>
            </a:lvl1pPr>
            <a:lvl2pPr marL="914377" lvl="1"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566" lvl="2"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754" lvl="3"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5943" lvl="4"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131" lvl="5"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320" lvl="6"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509" lvl="7"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697" lvl="8"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r>
              <a:rPr lang="hu-HU"/>
              <a:t>a</a:t>
            </a:r>
          </a:p>
          <a:p>
            <a:r>
              <a:rPr lang="hu-HU"/>
              <a:t>b</a:t>
            </a:r>
          </a:p>
          <a:p>
            <a:r>
              <a:rPr lang="hu-HU"/>
              <a:t>c</a:t>
            </a:r>
          </a:p>
          <a:p>
            <a:endParaRPr lang="hu-HU"/>
          </a:p>
          <a:p>
            <a:endParaRPr lang="hu-HU"/>
          </a:p>
          <a:p>
            <a:endParaRPr lang="hu-HU"/>
          </a:p>
          <a:p>
            <a:endParaRPr/>
          </a:p>
        </p:txBody>
      </p:sp>
      <p:sp>
        <p:nvSpPr>
          <p:cNvPr id="6" name="Téglalap 5">
            <a:extLst>
              <a:ext uri="{FF2B5EF4-FFF2-40B4-BE49-F238E27FC236}">
                <a16:creationId xmlns:a16="http://schemas.microsoft.com/office/drawing/2014/main" id="{F2B580FC-7413-4C6D-A521-84D1CFF0F82A}"/>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7" name="Rectangle 2">
            <a:extLst>
              <a:ext uri="{FF2B5EF4-FFF2-40B4-BE49-F238E27FC236}">
                <a16:creationId xmlns:a16="http://schemas.microsoft.com/office/drawing/2014/main" id="{B9353F2C-76D0-40B2-B268-C2D3449265E2}"/>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39156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EFEF357-67FB-410F-9ADB-7CDA340C76AC}"/>
              </a:ext>
            </a:extLst>
          </p:cNvPr>
          <p:cNvSpPr>
            <a:spLocks noGrp="1" noChangeArrowheads="1"/>
          </p:cNvSpPr>
          <p:nvPr>
            <p:ph type="sldNum" sz="quarter" idx="11"/>
          </p:nvPr>
        </p:nvSpPr>
        <p:spPr>
          <a:xfrm>
            <a:off x="11411815" y="6554937"/>
            <a:ext cx="768349" cy="292687"/>
          </a:xfrm>
          <a:ln/>
        </p:spPr>
        <p:txBody>
          <a:bodyPr/>
          <a:lstStyle>
            <a:lvl1pPr>
              <a:defRPr/>
            </a:lvl1pPr>
          </a:lstStyle>
          <a:p>
            <a:pPr>
              <a:defRPr/>
            </a:pPr>
            <a:fld id="{DBB43355-7D8B-40E1-B33C-F213062A2012}" type="slidenum">
              <a:rPr lang="en-GB" altLang="hu-HU"/>
              <a:pPr>
                <a:defRPr/>
              </a:pPr>
              <a:t>‹#›</a:t>
            </a:fld>
            <a:endParaRPr lang="en-GB" altLang="hu-HU"/>
          </a:p>
        </p:txBody>
      </p:sp>
    </p:spTree>
    <p:extLst>
      <p:ext uri="{BB962C8B-B14F-4D97-AF65-F5344CB8AC3E}">
        <p14:creationId xmlns:p14="http://schemas.microsoft.com/office/powerpoint/2010/main" val="11746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527052" y="1338266"/>
            <a:ext cx="11040533" cy="5043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err="1"/>
              <a:t>Mintaszöveg</a:t>
            </a:r>
            <a:r>
              <a:rPr lang="en-GB"/>
              <a:t> </a:t>
            </a:r>
            <a:r>
              <a:rPr lang="en-GB" err="1"/>
              <a:t>szerkesztése</a:t>
            </a:r>
            <a:endParaRPr lang="en-GB"/>
          </a:p>
          <a:p>
            <a:pPr lvl="1"/>
            <a:r>
              <a:rPr lang="en-GB" err="1"/>
              <a:t>Második</a:t>
            </a:r>
            <a:r>
              <a:rPr lang="en-GB"/>
              <a:t> </a:t>
            </a:r>
            <a:r>
              <a:rPr lang="en-GB" err="1"/>
              <a:t>szint</a:t>
            </a:r>
            <a:endParaRPr lang="en-GB"/>
          </a:p>
          <a:p>
            <a:pPr lvl="2"/>
            <a:r>
              <a:rPr lang="en-GB" err="1"/>
              <a:t>Harmadik</a:t>
            </a:r>
            <a:r>
              <a:rPr lang="en-GB"/>
              <a:t> </a:t>
            </a:r>
            <a:r>
              <a:rPr lang="en-GB" err="1"/>
              <a:t>szint</a:t>
            </a:r>
            <a:endParaRPr lang="en-GB"/>
          </a:p>
          <a:p>
            <a:pPr lvl="3"/>
            <a:r>
              <a:rPr lang="en-GB" err="1"/>
              <a:t>Negyedik</a:t>
            </a:r>
            <a:r>
              <a:rPr lang="en-GB"/>
              <a:t> </a:t>
            </a:r>
            <a:r>
              <a:rPr lang="en-GB" err="1"/>
              <a:t>szint</a:t>
            </a:r>
            <a:endParaRPr lang="en-GB"/>
          </a:p>
          <a:p>
            <a:pPr lvl="4"/>
            <a:r>
              <a:rPr lang="en-GB" err="1"/>
              <a:t>Ötödik</a:t>
            </a:r>
            <a:r>
              <a:rPr lang="en-GB"/>
              <a:t> </a:t>
            </a:r>
            <a:r>
              <a:rPr lang="en-GB" err="1"/>
              <a:t>szint</a:t>
            </a:r>
            <a:endParaRPr lang="en-GB"/>
          </a:p>
        </p:txBody>
      </p:sp>
      <p:sp>
        <p:nvSpPr>
          <p:cNvPr id="10" name="Rectangle 8">
            <a:extLst>
              <a:ext uri="{FF2B5EF4-FFF2-40B4-BE49-F238E27FC236}">
                <a16:creationId xmlns:a16="http://schemas.microsoft.com/office/drawing/2014/main" id="{149557D0-6C64-43A1-B67D-950CD2A0BE00}"/>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14" name="Rectangle 2">
            <a:extLst>
              <a:ext uri="{FF2B5EF4-FFF2-40B4-BE49-F238E27FC236}">
                <a16:creationId xmlns:a16="http://schemas.microsoft.com/office/drawing/2014/main" id="{4993D5E0-03FC-4C8A-AEC2-B7854A35E5E1}"/>
              </a:ext>
            </a:extLst>
          </p:cNvPr>
          <p:cNvSpPr>
            <a:spLocks noGrp="1" noChangeArrowheads="1"/>
          </p:cNvSpPr>
          <p:nvPr>
            <p:ph type="title"/>
          </p:nvPr>
        </p:nvSpPr>
        <p:spPr bwMode="auto">
          <a:xfrm>
            <a:off x="267004" y="375700"/>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pic>
        <p:nvPicPr>
          <p:cNvPr id="8" name="Kép 7">
            <a:extLst>
              <a:ext uri="{FF2B5EF4-FFF2-40B4-BE49-F238E27FC236}">
                <a16:creationId xmlns:a16="http://schemas.microsoft.com/office/drawing/2014/main" id="{1C8E1ED1-4358-4ED1-BEC2-AE75094F100D}"/>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r="28863" b="11215"/>
          <a:stretch/>
        </p:blipFill>
        <p:spPr bwMode="auto">
          <a:xfrm>
            <a:off x="10820965" y="75800"/>
            <a:ext cx="1296000" cy="479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160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83" r:id="rId6"/>
    <p:sldLayoutId id="2147483697" r:id="rId7"/>
  </p:sldLayoutIdLst>
  <p:hf hdr="0" ftr="0" dt="0"/>
  <p:txStyles>
    <p:titleStyle>
      <a:lvl1pPr algn="l" rtl="0" eaLnBrk="1" fontAlgn="base" hangingPunct="1">
        <a:spcBef>
          <a:spcPct val="0"/>
        </a:spcBef>
        <a:spcAft>
          <a:spcPct val="0"/>
        </a:spcAft>
        <a:defRPr sz="3200" b="1">
          <a:solidFill>
            <a:srgbClr val="FF6600"/>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800" b="1">
          <a:solidFill>
            <a:srgbClr val="FF6600"/>
          </a:solidFill>
          <a:latin typeface="Arial Unicode MS" pitchFamily="34" charset="-128"/>
        </a:defRPr>
      </a:lvl2pPr>
      <a:lvl3pPr algn="l" rtl="0" eaLnBrk="1" fontAlgn="base" hangingPunct="1">
        <a:spcBef>
          <a:spcPct val="0"/>
        </a:spcBef>
        <a:spcAft>
          <a:spcPct val="0"/>
        </a:spcAft>
        <a:defRPr sz="2800" b="1">
          <a:solidFill>
            <a:srgbClr val="FF6600"/>
          </a:solidFill>
          <a:latin typeface="Arial Unicode MS" pitchFamily="34" charset="-128"/>
        </a:defRPr>
      </a:lvl3pPr>
      <a:lvl4pPr algn="l" rtl="0" eaLnBrk="1" fontAlgn="base" hangingPunct="1">
        <a:spcBef>
          <a:spcPct val="0"/>
        </a:spcBef>
        <a:spcAft>
          <a:spcPct val="0"/>
        </a:spcAft>
        <a:defRPr sz="2800" b="1">
          <a:solidFill>
            <a:srgbClr val="FF6600"/>
          </a:solidFill>
          <a:latin typeface="Arial Unicode MS" pitchFamily="34" charset="-128"/>
        </a:defRPr>
      </a:lvl4pPr>
      <a:lvl5pPr algn="l" rtl="0" eaLnBrk="1" fontAlgn="base" hangingPunct="1">
        <a:spcBef>
          <a:spcPct val="0"/>
        </a:spcBef>
        <a:spcAft>
          <a:spcPct val="0"/>
        </a:spcAft>
        <a:defRPr sz="2800" b="1">
          <a:solidFill>
            <a:srgbClr val="FF6600"/>
          </a:solidFill>
          <a:latin typeface="Arial Unicode MS" pitchFamily="34" charset="-128"/>
        </a:defRPr>
      </a:lvl5pPr>
      <a:lvl6pPr marL="457200" algn="l" rtl="0" eaLnBrk="1" fontAlgn="base" hangingPunct="1">
        <a:spcBef>
          <a:spcPct val="0"/>
        </a:spcBef>
        <a:spcAft>
          <a:spcPct val="0"/>
        </a:spcAft>
        <a:defRPr sz="2800" b="1">
          <a:solidFill>
            <a:srgbClr val="FF6600"/>
          </a:solidFill>
          <a:latin typeface="Arial Unicode MS" pitchFamily="34" charset="-128"/>
        </a:defRPr>
      </a:lvl6pPr>
      <a:lvl7pPr marL="914400" algn="l" rtl="0" eaLnBrk="1" fontAlgn="base" hangingPunct="1">
        <a:spcBef>
          <a:spcPct val="0"/>
        </a:spcBef>
        <a:spcAft>
          <a:spcPct val="0"/>
        </a:spcAft>
        <a:defRPr sz="2800" b="1">
          <a:solidFill>
            <a:srgbClr val="FF6600"/>
          </a:solidFill>
          <a:latin typeface="Arial Unicode MS" pitchFamily="34" charset="-128"/>
        </a:defRPr>
      </a:lvl7pPr>
      <a:lvl8pPr marL="1371600" algn="l" rtl="0" eaLnBrk="1" fontAlgn="base" hangingPunct="1">
        <a:spcBef>
          <a:spcPct val="0"/>
        </a:spcBef>
        <a:spcAft>
          <a:spcPct val="0"/>
        </a:spcAft>
        <a:defRPr sz="2800" b="1">
          <a:solidFill>
            <a:srgbClr val="FF6600"/>
          </a:solidFill>
          <a:latin typeface="Arial Unicode MS" pitchFamily="34" charset="-128"/>
        </a:defRPr>
      </a:lvl8pPr>
      <a:lvl9pPr marL="1828800" algn="l" rtl="0" eaLnBrk="1" fontAlgn="base" hangingPunct="1">
        <a:spcBef>
          <a:spcPct val="0"/>
        </a:spcBef>
        <a:spcAft>
          <a:spcPct val="0"/>
        </a:spcAft>
        <a:defRPr sz="2800" b="1">
          <a:solidFill>
            <a:srgbClr val="FF6600"/>
          </a:solidFill>
          <a:latin typeface="Arial Unicode MS" pitchFamily="34" charset="-128"/>
        </a:defRPr>
      </a:lvl9pPr>
    </p:titleStyle>
    <p:bodyStyle>
      <a:lvl1pPr marL="342900" indent="-342900" algn="l" rtl="0" eaLnBrk="1" fontAlgn="base" hangingPunct="1">
        <a:spcBef>
          <a:spcPct val="20000"/>
        </a:spcBef>
        <a:spcAft>
          <a:spcPct val="0"/>
        </a:spcAft>
        <a:buClr>
          <a:srgbClr val="FF6600"/>
        </a:buClr>
        <a:buFont typeface="Wingdings" panose="05000000000000000000" pitchFamily="2" charset="2"/>
        <a:buChar char="§"/>
        <a:defRPr sz="16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ct val="20000"/>
        </a:spcBef>
        <a:spcAft>
          <a:spcPct val="0"/>
        </a:spcAft>
        <a:buClr>
          <a:srgbClr val="FF6600"/>
        </a:buClr>
        <a:buFont typeface="Wingdings" panose="05000000000000000000" pitchFamily="2" charset="2"/>
        <a:buChar char="§"/>
        <a:defRPr sz="15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cím 2">
            <a:extLst>
              <a:ext uri="{FF2B5EF4-FFF2-40B4-BE49-F238E27FC236}">
                <a16:creationId xmlns:a16="http://schemas.microsoft.com/office/drawing/2014/main" id="{87A67DE5-625F-4458-A94F-D13C4313E396}"/>
              </a:ext>
            </a:extLst>
          </p:cNvPr>
          <p:cNvSpPr txBox="1">
            <a:spLocks/>
          </p:cNvSpPr>
          <p:nvPr/>
        </p:nvSpPr>
        <p:spPr bwMode="auto">
          <a:xfrm>
            <a:off x="8126963" y="3407477"/>
            <a:ext cx="3797589" cy="1677707"/>
          </a:xfrm>
          <a:prstGeom prst="rect">
            <a:avLst/>
          </a:prstGeom>
          <a:noFill/>
          <a:ln>
            <a:noFill/>
          </a:ln>
          <a:effectLst/>
        </p:spPr>
        <p:txBody>
          <a:bodyPr vert="horz" wrap="square" lIns="91440" tIns="10800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6600"/>
              </a:buClr>
              <a:buSzPct val="80000"/>
              <a:buFontTx/>
              <a:buNone/>
              <a:defRPr sz="2400" kern="1200">
                <a:solidFill>
                  <a:schemeClr val="bg1"/>
                </a:solidFill>
                <a:latin typeface="Segoe UI" panose="020B0502040204020203" pitchFamily="34" charset="0"/>
                <a:ea typeface="+mn-ea"/>
                <a:cs typeface="Segoe UI" panose="020B0502040204020203" pitchFamily="34" charset="0"/>
              </a:defRPr>
            </a:lvl1pPr>
            <a:lvl2pPr marL="630238" indent="-274638" algn="l" rtl="0" eaLnBrk="0" fontAlgn="base" hangingPunct="0">
              <a:spcBef>
                <a:spcPct val="20000"/>
              </a:spcBef>
              <a:spcAft>
                <a:spcPct val="0"/>
              </a:spcAft>
              <a:buClr>
                <a:srgbClr val="FF6600"/>
              </a:buClr>
              <a:buSzPct val="80000"/>
              <a:buFont typeface="Wingdings" panose="05000000000000000000" pitchFamily="2" charset="2"/>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pPr>
            <a:r>
              <a:rPr lang="hu-HU" sz="2800" b="1" dirty="0">
                <a:solidFill>
                  <a:schemeClr val="accent5">
                    <a:lumMod val="50000"/>
                  </a:schemeClr>
                </a:solidFill>
              </a:rPr>
              <a:t>Mária Bartek-Lesi</a:t>
            </a:r>
          </a:p>
          <a:p>
            <a:pPr algn="ctr">
              <a:spcBef>
                <a:spcPts val="600"/>
              </a:spcBef>
            </a:pPr>
            <a:br>
              <a:rPr lang="hu-HU" sz="2800" dirty="0">
                <a:solidFill>
                  <a:schemeClr val="accent5">
                    <a:lumMod val="50000"/>
                  </a:schemeClr>
                </a:solidFill>
              </a:rPr>
            </a:br>
            <a:r>
              <a:rPr lang="hu-HU" sz="2000" i="1" dirty="0" err="1">
                <a:solidFill>
                  <a:schemeClr val="accent5">
                    <a:lumMod val="50000"/>
                  </a:schemeClr>
                </a:solidFill>
              </a:rPr>
              <a:t>Senior</a:t>
            </a:r>
            <a:r>
              <a:rPr lang="hu-HU" sz="2000" i="1" dirty="0">
                <a:solidFill>
                  <a:schemeClr val="accent5">
                    <a:lumMod val="50000"/>
                  </a:schemeClr>
                </a:solidFill>
              </a:rPr>
              <a:t> </a:t>
            </a:r>
            <a:r>
              <a:rPr lang="hu-HU" sz="2000" i="1" dirty="0" err="1">
                <a:solidFill>
                  <a:schemeClr val="accent5">
                    <a:lumMod val="50000"/>
                  </a:schemeClr>
                </a:solidFill>
              </a:rPr>
              <a:t>Reserach</a:t>
            </a:r>
            <a:r>
              <a:rPr lang="hu-HU" sz="2000" i="1" dirty="0">
                <a:solidFill>
                  <a:schemeClr val="accent5">
                    <a:lumMod val="50000"/>
                  </a:schemeClr>
                </a:solidFill>
              </a:rPr>
              <a:t> </a:t>
            </a:r>
            <a:r>
              <a:rPr lang="hu-HU" sz="2000" i="1" dirty="0" err="1">
                <a:solidFill>
                  <a:schemeClr val="accent5">
                    <a:lumMod val="50000"/>
                  </a:schemeClr>
                </a:solidFill>
              </a:rPr>
              <a:t>Associate</a:t>
            </a:r>
            <a:r>
              <a:rPr lang="hu-HU" sz="2000" i="1" dirty="0">
                <a:solidFill>
                  <a:schemeClr val="accent5">
                    <a:lumMod val="50000"/>
                  </a:schemeClr>
                </a:solidFill>
              </a:rPr>
              <a:t> </a:t>
            </a:r>
            <a:endParaRPr lang="hu-HU" sz="2800" i="1" dirty="0">
              <a:solidFill>
                <a:schemeClr val="accent5">
                  <a:lumMod val="50000"/>
                </a:schemeClr>
              </a:solidFill>
            </a:endParaRPr>
          </a:p>
          <a:p>
            <a:pPr algn="ctr">
              <a:spcBef>
                <a:spcPts val="600"/>
              </a:spcBef>
            </a:pPr>
            <a:endParaRPr lang="hu-HU" dirty="0">
              <a:solidFill>
                <a:schemeClr val="accent5">
                  <a:lumMod val="50000"/>
                </a:schemeClr>
              </a:solidFill>
            </a:endParaRPr>
          </a:p>
          <a:p>
            <a:pPr algn="ctr">
              <a:spcBef>
                <a:spcPts val="600"/>
              </a:spcBef>
            </a:pPr>
            <a:r>
              <a:rPr lang="hu-HU" sz="1800" dirty="0" err="1">
                <a:solidFill>
                  <a:schemeClr val="accent5">
                    <a:lumMod val="50000"/>
                  </a:schemeClr>
                </a:solidFill>
              </a:rPr>
              <a:t>Regional</a:t>
            </a:r>
            <a:r>
              <a:rPr lang="hu-HU" sz="1800" dirty="0">
                <a:solidFill>
                  <a:schemeClr val="accent5">
                    <a:lumMod val="50000"/>
                  </a:schemeClr>
                </a:solidFill>
              </a:rPr>
              <a:t> Centre </a:t>
            </a:r>
            <a:r>
              <a:rPr lang="hu-HU" sz="1800" dirty="0" err="1">
                <a:solidFill>
                  <a:schemeClr val="accent5">
                    <a:lumMod val="50000"/>
                  </a:schemeClr>
                </a:solidFill>
              </a:rPr>
              <a:t>for</a:t>
            </a:r>
            <a:r>
              <a:rPr lang="hu-HU" sz="1800" dirty="0">
                <a:solidFill>
                  <a:schemeClr val="accent5">
                    <a:lumMod val="50000"/>
                  </a:schemeClr>
                </a:solidFill>
              </a:rPr>
              <a:t> </a:t>
            </a:r>
            <a:r>
              <a:rPr lang="hu-HU" sz="1800" dirty="0" err="1">
                <a:solidFill>
                  <a:schemeClr val="accent5">
                    <a:lumMod val="50000"/>
                  </a:schemeClr>
                </a:solidFill>
              </a:rPr>
              <a:t>Energy</a:t>
            </a:r>
            <a:r>
              <a:rPr lang="hu-HU" sz="1800" dirty="0">
                <a:solidFill>
                  <a:schemeClr val="accent5">
                    <a:lumMod val="50000"/>
                  </a:schemeClr>
                </a:solidFill>
              </a:rPr>
              <a:t> Policy Research (REKK)</a:t>
            </a:r>
          </a:p>
          <a:p>
            <a:pPr algn="ctr">
              <a:spcBef>
                <a:spcPts val="600"/>
              </a:spcBef>
            </a:pPr>
            <a:endParaRPr lang="hu-HU" sz="2800" dirty="0">
              <a:solidFill>
                <a:schemeClr val="accent5">
                  <a:lumMod val="50000"/>
                </a:schemeClr>
              </a:solidFill>
            </a:endParaRPr>
          </a:p>
          <a:p>
            <a:pPr algn="ctr">
              <a:spcBef>
                <a:spcPts val="600"/>
              </a:spcBef>
            </a:pPr>
            <a:endParaRPr lang="hu-HU" sz="2800" dirty="0">
              <a:solidFill>
                <a:schemeClr val="accent5">
                  <a:lumMod val="50000"/>
                </a:schemeClr>
              </a:solidFill>
            </a:endParaRPr>
          </a:p>
        </p:txBody>
      </p:sp>
      <p:pic>
        <p:nvPicPr>
          <p:cNvPr id="5" name="Kép 4" descr="A képen fa, égbolt, hegy, kültéri látható&#10;&#10;Automatikusan generált leírás">
            <a:extLst>
              <a:ext uri="{FF2B5EF4-FFF2-40B4-BE49-F238E27FC236}">
                <a16:creationId xmlns:a16="http://schemas.microsoft.com/office/drawing/2014/main" id="{87539F96-64BB-4E29-AD90-42F82D0396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716418" cy="5085184"/>
          </a:xfrm>
          <a:prstGeom prst="rect">
            <a:avLst/>
          </a:prstGeom>
          <a:noFill/>
        </p:spPr>
      </p:pic>
      <p:sp>
        <p:nvSpPr>
          <p:cNvPr id="8" name="Cím 1">
            <a:extLst>
              <a:ext uri="{FF2B5EF4-FFF2-40B4-BE49-F238E27FC236}">
                <a16:creationId xmlns:a16="http://schemas.microsoft.com/office/drawing/2014/main" id="{506CCBBD-0CEC-482D-8DB1-E3B85B49C478}"/>
              </a:ext>
            </a:extLst>
          </p:cNvPr>
          <p:cNvSpPr txBox="1">
            <a:spLocks/>
          </p:cNvSpPr>
          <p:nvPr/>
        </p:nvSpPr>
        <p:spPr bwMode="auto">
          <a:xfrm>
            <a:off x="0" y="5085184"/>
            <a:ext cx="7716418" cy="1772816"/>
          </a:xfrm>
          <a:prstGeom prst="rect">
            <a:avLst/>
          </a:prstGeom>
          <a:solidFill>
            <a:srgbClr val="0D0D0D"/>
          </a:solid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cap="all" spc="100" baseline="0">
                <a:solidFill>
                  <a:schemeClr val="bg1"/>
                </a:solidFill>
                <a:latin typeface="Segoe UI" panose="020B0502040204020203" pitchFamily="34" charset="0"/>
                <a:ea typeface="+mj-ea"/>
                <a:cs typeface="Segoe UI" panose="020B0502040204020203" pitchFamily="34" charset="0"/>
              </a:defRPr>
            </a:lvl1pPr>
            <a:lvl2pPr algn="l" rtl="0" eaLnBrk="0" fontAlgn="base" hangingPunct="0">
              <a:spcBef>
                <a:spcPct val="0"/>
              </a:spcBef>
              <a:spcAft>
                <a:spcPct val="0"/>
              </a:spcAft>
              <a:defRPr sz="2800" b="1">
                <a:solidFill>
                  <a:srgbClr val="FF6600"/>
                </a:solidFill>
                <a:latin typeface="Arial Unicode MS" panose="020B0604020202020204" pitchFamily="34" charset="-128"/>
              </a:defRPr>
            </a:lvl2pPr>
            <a:lvl3pPr algn="l" rtl="0" eaLnBrk="0" fontAlgn="base" hangingPunct="0">
              <a:spcBef>
                <a:spcPct val="0"/>
              </a:spcBef>
              <a:spcAft>
                <a:spcPct val="0"/>
              </a:spcAft>
              <a:defRPr sz="2800" b="1">
                <a:solidFill>
                  <a:srgbClr val="FF6600"/>
                </a:solidFill>
                <a:latin typeface="Arial Unicode MS" panose="020B0604020202020204" pitchFamily="34" charset="-128"/>
              </a:defRPr>
            </a:lvl3pPr>
            <a:lvl4pPr algn="l" rtl="0" eaLnBrk="0" fontAlgn="base" hangingPunct="0">
              <a:spcBef>
                <a:spcPct val="0"/>
              </a:spcBef>
              <a:spcAft>
                <a:spcPct val="0"/>
              </a:spcAft>
              <a:defRPr sz="2800" b="1">
                <a:solidFill>
                  <a:srgbClr val="FF6600"/>
                </a:solidFill>
                <a:latin typeface="Arial Unicode MS" panose="020B0604020202020204" pitchFamily="34" charset="-128"/>
              </a:defRPr>
            </a:lvl4pPr>
            <a:lvl5pPr algn="l" rtl="0" eaLnBrk="0" fontAlgn="base" hangingPunct="0">
              <a:spcBef>
                <a:spcPct val="0"/>
              </a:spcBef>
              <a:spcAft>
                <a:spcPct val="0"/>
              </a:spcAft>
              <a:defRPr sz="2800" b="1">
                <a:solidFill>
                  <a:srgbClr val="FF6600"/>
                </a:solidFill>
                <a:latin typeface="Arial Unicode MS" panose="020B0604020202020204" pitchFamily="34" charset="-128"/>
              </a:defRPr>
            </a:lvl5pPr>
            <a:lvl6pPr marL="457200" algn="l" rtl="0" fontAlgn="base">
              <a:spcBef>
                <a:spcPct val="0"/>
              </a:spcBef>
              <a:spcAft>
                <a:spcPct val="0"/>
              </a:spcAft>
              <a:defRPr sz="2800" b="1">
                <a:solidFill>
                  <a:srgbClr val="FF6600"/>
                </a:solidFill>
                <a:latin typeface="Arial Unicode MS" panose="020B0604020202020204" pitchFamily="34" charset="-128"/>
              </a:defRPr>
            </a:lvl6pPr>
            <a:lvl7pPr marL="914400" algn="l" rtl="0" fontAlgn="base">
              <a:spcBef>
                <a:spcPct val="0"/>
              </a:spcBef>
              <a:spcAft>
                <a:spcPct val="0"/>
              </a:spcAft>
              <a:defRPr sz="2800" b="1">
                <a:solidFill>
                  <a:srgbClr val="FF6600"/>
                </a:solidFill>
                <a:latin typeface="Arial Unicode MS" panose="020B0604020202020204" pitchFamily="34" charset="-128"/>
              </a:defRPr>
            </a:lvl7pPr>
            <a:lvl8pPr marL="1371600" algn="l" rtl="0" fontAlgn="base">
              <a:spcBef>
                <a:spcPct val="0"/>
              </a:spcBef>
              <a:spcAft>
                <a:spcPct val="0"/>
              </a:spcAft>
              <a:defRPr sz="2800" b="1">
                <a:solidFill>
                  <a:srgbClr val="FF6600"/>
                </a:solidFill>
                <a:latin typeface="Arial Unicode MS" panose="020B0604020202020204" pitchFamily="34" charset="-128"/>
              </a:defRPr>
            </a:lvl8pPr>
            <a:lvl9pPr marL="1828800" algn="l" rtl="0" fontAlgn="base">
              <a:spcBef>
                <a:spcPct val="0"/>
              </a:spcBef>
              <a:spcAft>
                <a:spcPct val="0"/>
              </a:spcAft>
              <a:defRPr sz="2800" b="1">
                <a:solidFill>
                  <a:srgbClr val="FF6600"/>
                </a:solidFill>
                <a:latin typeface="Arial Unicode MS" panose="020B0604020202020204" pitchFamily="34" charset="-128"/>
              </a:defRPr>
            </a:lvl9pPr>
          </a:lstStyle>
          <a:p>
            <a:pPr lvl="0" algn="ctr"/>
            <a:r>
              <a:rPr lang="hu-HU" sz="2800" dirty="0" err="1">
                <a:solidFill>
                  <a:srgbClr val="FF6600"/>
                </a:solidFill>
                <a:latin typeface="Segoe UI Black" panose="020B0A02040204020203" pitchFamily="34" charset="0"/>
              </a:rPr>
              <a:t>Straight</a:t>
            </a:r>
            <a:r>
              <a:rPr lang="hu-HU" sz="2800" dirty="0">
                <a:solidFill>
                  <a:srgbClr val="FF6600"/>
                </a:solidFill>
                <a:latin typeface="Segoe UI Black" panose="020B0A02040204020203" pitchFamily="34" charset="0"/>
              </a:rPr>
              <a:t> </a:t>
            </a:r>
            <a:r>
              <a:rPr lang="hu-HU" sz="2800" dirty="0" err="1">
                <a:solidFill>
                  <a:srgbClr val="FF6600"/>
                </a:solidFill>
                <a:latin typeface="Segoe UI Black" panose="020B0A02040204020203" pitchFamily="34" charset="0"/>
              </a:rPr>
              <a:t>or</a:t>
            </a:r>
            <a:r>
              <a:rPr lang="hu-HU" sz="2800" dirty="0">
                <a:solidFill>
                  <a:srgbClr val="FF6600"/>
                </a:solidFill>
                <a:latin typeface="Segoe UI Black" panose="020B0A02040204020203" pitchFamily="34" charset="0"/>
              </a:rPr>
              <a:t> </a:t>
            </a:r>
            <a:r>
              <a:rPr lang="hu-HU" sz="2800" dirty="0" err="1">
                <a:solidFill>
                  <a:srgbClr val="FF6600"/>
                </a:solidFill>
                <a:latin typeface="Segoe UI Black" panose="020B0A02040204020203" pitchFamily="34" charset="0"/>
              </a:rPr>
              <a:t>winding</a:t>
            </a:r>
            <a:r>
              <a:rPr lang="hu-HU" sz="2800" dirty="0">
                <a:solidFill>
                  <a:srgbClr val="FF6600"/>
                </a:solidFill>
                <a:latin typeface="Segoe UI Black" panose="020B0A02040204020203" pitchFamily="34" charset="0"/>
              </a:rPr>
              <a:t>?</a:t>
            </a:r>
          </a:p>
          <a:p>
            <a:pPr lvl="0" algn="ctr"/>
            <a:r>
              <a:rPr lang="hu-HU" sz="2400" b="0" i="1" cap="none" dirty="0" err="1">
                <a:solidFill>
                  <a:srgbClr val="FF6600"/>
                </a:solidFill>
                <a:latin typeface="Segoe UI Black" panose="020B0A02040204020203" pitchFamily="34" charset="0"/>
              </a:rPr>
              <a:t>NECPs</a:t>
            </a:r>
            <a:r>
              <a:rPr lang="hu-HU" sz="2400" b="0" i="1" cap="none" dirty="0">
                <a:solidFill>
                  <a:srgbClr val="FF6600"/>
                </a:solidFill>
                <a:latin typeface="Segoe UI Black" panose="020B0A02040204020203" pitchFamily="34" charset="0"/>
              </a:rPr>
              <a:t> in the </a:t>
            </a:r>
            <a:r>
              <a:rPr lang="hu-HU" sz="2400" b="0" i="1" cap="none" dirty="0" err="1">
                <a:solidFill>
                  <a:srgbClr val="FF6600"/>
                </a:solidFill>
                <a:latin typeface="Segoe UI Black" panose="020B0A02040204020203" pitchFamily="34" charset="0"/>
              </a:rPr>
              <a:t>Danube</a:t>
            </a:r>
            <a:r>
              <a:rPr lang="hu-HU" sz="2400" b="0" i="1" cap="none" dirty="0">
                <a:solidFill>
                  <a:srgbClr val="FF6600"/>
                </a:solidFill>
                <a:latin typeface="Segoe UI Black" panose="020B0A02040204020203" pitchFamily="34" charset="0"/>
              </a:rPr>
              <a:t> </a:t>
            </a:r>
            <a:r>
              <a:rPr lang="hu-HU" sz="2400" b="0" i="1" cap="none" dirty="0" err="1">
                <a:solidFill>
                  <a:srgbClr val="FF6600"/>
                </a:solidFill>
                <a:latin typeface="Segoe UI Black" panose="020B0A02040204020203" pitchFamily="34" charset="0"/>
              </a:rPr>
              <a:t>Region</a:t>
            </a:r>
            <a:r>
              <a:rPr lang="hu-HU" sz="2400" b="0" i="1" cap="none" dirty="0">
                <a:solidFill>
                  <a:srgbClr val="FF6600"/>
                </a:solidFill>
                <a:latin typeface="Segoe UI Black" panose="020B0A02040204020203" pitchFamily="34" charset="0"/>
              </a:rPr>
              <a:t>  </a:t>
            </a:r>
          </a:p>
          <a:p>
            <a:pPr lvl="0" algn="ctr"/>
            <a:r>
              <a:rPr lang="hu-HU" sz="2400" b="0" i="1" cap="none" dirty="0">
                <a:solidFill>
                  <a:srgbClr val="FF6600"/>
                </a:solidFill>
                <a:latin typeface="Segoe UI Black" panose="020B0A02040204020203" pitchFamily="34" charset="0"/>
              </a:rPr>
              <a:t>Policy </a:t>
            </a:r>
            <a:r>
              <a:rPr lang="hu-HU" sz="2400" b="0" i="1" cap="none" dirty="0" err="1">
                <a:solidFill>
                  <a:srgbClr val="FF6600"/>
                </a:solidFill>
                <a:latin typeface="Segoe UI Black" panose="020B0A02040204020203" pitchFamily="34" charset="0"/>
              </a:rPr>
              <a:t>Recommendations</a:t>
            </a:r>
            <a:endParaRPr lang="en-US" sz="2400" b="0" i="1" cap="none" dirty="0">
              <a:solidFill>
                <a:srgbClr val="FF6600"/>
              </a:solidFill>
              <a:latin typeface="Segoe UI Black" panose="020B0A02040204020203" pitchFamily="34" charset="0"/>
            </a:endParaRPr>
          </a:p>
        </p:txBody>
      </p:sp>
    </p:spTree>
    <p:extLst>
      <p:ext uri="{BB962C8B-B14F-4D97-AF65-F5344CB8AC3E}">
        <p14:creationId xmlns:p14="http://schemas.microsoft.com/office/powerpoint/2010/main" val="117457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4EFC-21F9-41F9-BC07-74B099BD82FC}"/>
              </a:ext>
            </a:extLst>
          </p:cNvPr>
          <p:cNvSpPr>
            <a:spLocks noGrp="1"/>
          </p:cNvSpPr>
          <p:nvPr>
            <p:ph type="title"/>
          </p:nvPr>
        </p:nvSpPr>
        <p:spPr/>
        <p:txBody>
          <a:bodyPr/>
          <a:lstStyle/>
          <a:p>
            <a:r>
              <a:rPr lang="hu-HU" noProof="0" dirty="0" err="1"/>
              <a:t>Introduction</a:t>
            </a:r>
            <a:endParaRPr lang="en-US" i="1" noProof="0" dirty="0">
              <a:solidFill>
                <a:srgbClr val="0070C0"/>
              </a:solidFill>
            </a:endParaRPr>
          </a:p>
        </p:txBody>
      </p:sp>
      <p:sp>
        <p:nvSpPr>
          <p:cNvPr id="3" name="Content Placeholder 2">
            <a:extLst>
              <a:ext uri="{FF2B5EF4-FFF2-40B4-BE49-F238E27FC236}">
                <a16:creationId xmlns:a16="http://schemas.microsoft.com/office/drawing/2014/main" id="{E3222915-E38E-4096-8EC4-D519720A4D58}"/>
              </a:ext>
            </a:extLst>
          </p:cNvPr>
          <p:cNvSpPr>
            <a:spLocks noGrp="1"/>
          </p:cNvSpPr>
          <p:nvPr>
            <p:ph idx="1"/>
          </p:nvPr>
        </p:nvSpPr>
        <p:spPr>
          <a:xfrm>
            <a:off x="431372" y="1026695"/>
            <a:ext cx="10829663" cy="5355057"/>
          </a:xfrm>
          <a:ln w="9525">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lnSpc>
                <a:spcPct val="115000"/>
              </a:lnSpc>
              <a:spcBef>
                <a:spcPts val="600"/>
              </a:spcBef>
              <a:spcAft>
                <a:spcPts val="600"/>
              </a:spcAft>
            </a:pPr>
            <a:r>
              <a:rPr lang="hu-HU" sz="1800" b="0" dirty="0">
                <a:effectLst/>
                <a:latin typeface="Segoe UI" panose="020B0502040204020203" pitchFamily="34" charset="0"/>
                <a:ea typeface="Calibri" panose="020F0502020204030204" pitchFamily="34" charset="0"/>
                <a:cs typeface="Calibri" panose="020F0502020204030204" pitchFamily="34" charset="0"/>
              </a:rPr>
              <a:t>The policy </a:t>
            </a:r>
            <a:r>
              <a:rPr lang="hu-HU" sz="1800" b="0" dirty="0" err="1">
                <a:effectLst/>
                <a:latin typeface="Segoe UI" panose="020B0502040204020203" pitchFamily="34" charset="0"/>
                <a:ea typeface="Calibri" panose="020F0502020204030204" pitchFamily="34" charset="0"/>
                <a:cs typeface="Calibri" panose="020F0502020204030204" pitchFamily="34" charset="0"/>
              </a:rPr>
              <a:t>recommendations</a:t>
            </a:r>
            <a:r>
              <a:rPr lang="hu-HU" sz="1800" dirty="0">
                <a:ea typeface="Calibri" panose="020F0502020204030204" pitchFamily="34" charset="0"/>
                <a:cs typeface="Calibri" panose="020F0502020204030204" pitchFamily="34" charset="0"/>
              </a:rPr>
              <a:t> </a:t>
            </a:r>
            <a:r>
              <a:rPr lang="hu-HU" sz="1800" dirty="0" err="1">
                <a:ea typeface="Calibri" panose="020F0502020204030204" pitchFamily="34" charset="0"/>
                <a:cs typeface="Calibri" panose="020F0502020204030204" pitchFamily="34" charset="0"/>
              </a:rPr>
              <a:t>are</a:t>
            </a:r>
            <a:r>
              <a:rPr lang="hu-HU" sz="1800" dirty="0">
                <a:ea typeface="Calibri" panose="020F0502020204030204" pitchFamily="34" charset="0"/>
                <a:cs typeface="Calibri" panose="020F0502020204030204" pitchFamily="34" charset="0"/>
              </a:rPr>
              <a:t> </a:t>
            </a:r>
            <a:r>
              <a:rPr lang="hu-HU" sz="1800" b="0" dirty="0" err="1">
                <a:effectLst/>
                <a:latin typeface="Segoe UI" panose="020B0502040204020203" pitchFamily="34" charset="0"/>
                <a:ea typeface="Calibri" panose="020F0502020204030204" pitchFamily="34" charset="0"/>
                <a:cs typeface="Calibri" panose="020F0502020204030204" pitchFamily="34" charset="0"/>
              </a:rPr>
              <a:t>based</a:t>
            </a:r>
            <a:r>
              <a:rPr lang="hu-HU" sz="1800" b="0" dirty="0">
                <a:effectLst/>
                <a:latin typeface="Segoe UI" panose="020B0502040204020203" pitchFamily="34" charset="0"/>
                <a:ea typeface="Calibri" panose="020F0502020204030204" pitchFamily="34" charset="0"/>
                <a:cs typeface="Calibri" panose="020F0502020204030204" pitchFamily="34" charset="0"/>
              </a:rPr>
              <a:t> </a:t>
            </a:r>
            <a:r>
              <a:rPr lang="hu-HU" sz="1800" b="0" dirty="0" err="1">
                <a:effectLst/>
                <a:latin typeface="Segoe UI" panose="020B0502040204020203" pitchFamily="34" charset="0"/>
                <a:ea typeface="Calibri" panose="020F0502020204030204" pitchFamily="34" charset="0"/>
                <a:cs typeface="Calibri" panose="020F0502020204030204" pitchFamily="34" charset="0"/>
              </a:rPr>
              <a:t>on</a:t>
            </a:r>
            <a:r>
              <a:rPr lang="hu-HU" sz="1800" b="0" dirty="0">
                <a:effectLst/>
                <a:latin typeface="Segoe UI" panose="020B0502040204020203" pitchFamily="34" charset="0"/>
                <a:ea typeface="Calibri" panose="020F0502020204030204" pitchFamily="34" charset="0"/>
                <a:cs typeface="Calibri" panose="020F0502020204030204" pitchFamily="34" charset="0"/>
              </a:rPr>
              <a:t> the </a:t>
            </a:r>
            <a:r>
              <a:rPr lang="hu-HU" sz="1800" b="0" dirty="0" err="1">
                <a:effectLst/>
                <a:latin typeface="Segoe UI" panose="020B0502040204020203" pitchFamily="34" charset="0"/>
                <a:ea typeface="Calibri" panose="020F0502020204030204" pitchFamily="34" charset="0"/>
                <a:cs typeface="Calibri" panose="020F0502020204030204" pitchFamily="34" charset="0"/>
              </a:rPr>
              <a:t>study</a:t>
            </a:r>
            <a:r>
              <a:rPr lang="hu-HU" sz="1800" b="0" dirty="0">
                <a:effectLst/>
                <a:latin typeface="Segoe UI" panose="020B0502040204020203" pitchFamily="34" charset="0"/>
                <a:ea typeface="Calibri" panose="020F0502020204030204" pitchFamily="34" charset="0"/>
                <a:cs typeface="Calibri" panose="020F0502020204030204" pitchFamily="34" charset="0"/>
              </a:rPr>
              <a:t> </a:t>
            </a:r>
            <a:r>
              <a:rPr lang="en-GB" sz="1800" b="0" dirty="0">
                <a:effectLst/>
                <a:latin typeface="Segoe UI" panose="020B0502040204020203" pitchFamily="34" charset="0"/>
                <a:ea typeface="Calibri" panose="020F0502020204030204" pitchFamily="34" charset="0"/>
                <a:cs typeface="Calibri" panose="020F0502020204030204" pitchFamily="34" charset="0"/>
              </a:rPr>
              <a:t>“</a:t>
            </a:r>
            <a:r>
              <a:rPr lang="en-GB" sz="1800" b="0" u="none" strike="noStrike" dirty="0">
                <a:solidFill>
                  <a:srgbClr val="0563C1"/>
                </a:solidFill>
                <a:effectLst/>
                <a:latin typeface="Segoe UI" panose="020B0502040204020203" pitchFamily="34" charset="0"/>
                <a:ea typeface="Calibri" panose="020F0502020204030204" pitchFamily="34" charset="0"/>
                <a:cs typeface="Calibri" panose="020F0502020204030204" pitchFamily="34" charset="0"/>
              </a:rPr>
              <a:t>National Energy and Climate Plans in the Danube Region</a:t>
            </a:r>
            <a:r>
              <a:rPr lang="en-GB" sz="1800" b="0" dirty="0">
                <a:effectLst/>
                <a:latin typeface="Segoe UI" panose="020B0502040204020203" pitchFamily="34" charset="0"/>
                <a:ea typeface="Calibri" panose="020F0502020204030204" pitchFamily="34" charset="0"/>
                <a:cs typeface="Calibri" panose="020F0502020204030204" pitchFamily="34" charset="0"/>
              </a:rPr>
              <a:t>" published in December 2020 by the Sustainable Energy Priority Area (PA2)  of the EU Strategy for the Danube Region (EUSDR)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hu-HU" sz="1800" dirty="0" err="1">
                <a:ea typeface="Calibri" panose="020F0502020204030204" pitchFamily="34" charset="0"/>
                <a:cs typeface="Calibri" panose="020F0502020204030204" pitchFamily="34" charset="0"/>
              </a:rPr>
              <a:t>Provides</a:t>
            </a:r>
            <a:r>
              <a:rPr lang="hu-HU" sz="1800" dirty="0">
                <a:ea typeface="Calibri" panose="020F0502020204030204" pitchFamily="34" charset="0"/>
                <a:cs typeface="Calibri" panose="020F0502020204030204" pitchFamily="34" charset="0"/>
              </a:rPr>
              <a:t> </a:t>
            </a:r>
            <a:r>
              <a:rPr lang="hu-HU" sz="1800" b="0" dirty="0">
                <a:effectLst/>
                <a:latin typeface="Segoe UI" panose="020B0502040204020203" pitchFamily="34" charset="0"/>
                <a:ea typeface="Calibri" panose="020F0502020204030204" pitchFamily="34" charset="0"/>
                <a:cs typeface="Calibri" panose="020F0502020204030204" pitchFamily="34" charset="0"/>
              </a:rPr>
              <a:t>sector-</a:t>
            </a:r>
            <a:r>
              <a:rPr lang="hu-HU" sz="1800" b="0" dirty="0" err="1">
                <a:effectLst/>
                <a:latin typeface="Segoe UI" panose="020B0502040204020203" pitchFamily="34" charset="0"/>
                <a:ea typeface="Calibri" panose="020F0502020204030204" pitchFamily="34" charset="0"/>
                <a:cs typeface="Calibri" panose="020F0502020204030204" pitchFamily="34" charset="0"/>
              </a:rPr>
              <a:t>specifi</a:t>
            </a:r>
            <a:r>
              <a:rPr lang="hu-HU" sz="1800" dirty="0" err="1">
                <a:ea typeface="Calibri" panose="020F0502020204030204" pitchFamily="34" charset="0"/>
                <a:cs typeface="Calibri" panose="020F0502020204030204" pitchFamily="34" charset="0"/>
              </a:rPr>
              <a:t>c</a:t>
            </a:r>
            <a:r>
              <a:rPr lang="hu-HU" sz="1800" dirty="0">
                <a:ea typeface="Calibri" panose="020F0502020204030204" pitchFamily="34" charset="0"/>
                <a:cs typeface="Calibri" panose="020F0502020204030204" pitchFamily="34" charset="0"/>
              </a:rPr>
              <a:t> </a:t>
            </a:r>
            <a:r>
              <a:rPr lang="hu-HU" sz="1800" dirty="0" err="1">
                <a:ea typeface="Calibri" panose="020F0502020204030204" pitchFamily="34" charset="0"/>
                <a:cs typeface="Calibri" panose="020F0502020204030204" pitchFamily="34" charset="0"/>
              </a:rPr>
              <a:t>recommendations</a:t>
            </a:r>
            <a:r>
              <a:rPr lang="hu-HU" sz="1800" dirty="0">
                <a:ea typeface="Calibri" panose="020F0502020204030204" pitchFamily="34" charset="0"/>
                <a:cs typeface="Calibri" panose="020F0502020204030204" pitchFamily="34" charset="0"/>
              </a:rPr>
              <a:t> t</a:t>
            </a:r>
            <a:r>
              <a:rPr lang="en-GB" sz="1800" b="0" dirty="0">
                <a:effectLst/>
                <a:latin typeface="Segoe UI" panose="020B0502040204020203" pitchFamily="34" charset="0"/>
                <a:ea typeface="Calibri" panose="020F0502020204030204" pitchFamily="34" charset="0"/>
                <a:cs typeface="Calibri" panose="020F0502020204030204" pitchFamily="34" charset="0"/>
              </a:rPr>
              <a:t>o address the most significant policy gaps </a:t>
            </a:r>
            <a:r>
              <a:rPr lang="hu-HU" sz="1800" b="0" dirty="0" err="1">
                <a:effectLst/>
                <a:latin typeface="Segoe UI" panose="020B0502040204020203" pitchFamily="34" charset="0"/>
                <a:ea typeface="Calibri" panose="020F0502020204030204" pitchFamily="34" charset="0"/>
                <a:cs typeface="Calibri" panose="020F0502020204030204" pitchFamily="34" charset="0"/>
              </a:rPr>
              <a:t>found</a:t>
            </a:r>
            <a:r>
              <a:rPr lang="hu-HU" sz="1800" b="0" dirty="0">
                <a:effectLst/>
                <a:latin typeface="Segoe UI" panose="020B0502040204020203" pitchFamily="34" charset="0"/>
                <a:ea typeface="Calibri" panose="020F0502020204030204" pitchFamily="34" charset="0"/>
                <a:cs typeface="Calibri" panose="020F0502020204030204" pitchFamily="34" charset="0"/>
              </a:rPr>
              <a:t> in the policy </a:t>
            </a:r>
            <a:r>
              <a:rPr lang="hu-HU" sz="1800" b="0" dirty="0" err="1">
                <a:effectLst/>
                <a:latin typeface="Segoe UI" panose="020B0502040204020203" pitchFamily="34" charset="0"/>
                <a:ea typeface="Calibri" panose="020F0502020204030204" pitchFamily="34" charset="0"/>
                <a:cs typeface="Calibri" panose="020F0502020204030204" pitchFamily="34" charset="0"/>
              </a:rPr>
              <a:t>documents</a:t>
            </a:r>
            <a:r>
              <a:rPr lang="hu-HU" sz="1800" b="0" dirty="0">
                <a:effectLst/>
                <a:latin typeface="Segoe UI" panose="020B0502040204020203" pitchFamily="34" charset="0"/>
                <a:ea typeface="Calibri" panose="020F0502020204030204" pitchFamily="34" charset="0"/>
                <a:cs typeface="Calibri" panose="020F0502020204030204" pitchFamily="34" charset="0"/>
              </a:rPr>
              <a:t> </a:t>
            </a:r>
          </a:p>
          <a:p>
            <a:pPr marL="0" indent="0" algn="just">
              <a:lnSpc>
                <a:spcPct val="115000"/>
              </a:lnSpc>
              <a:spcBef>
                <a:spcPts val="600"/>
              </a:spcBef>
              <a:spcAft>
                <a:spcPts val="0"/>
              </a:spcAft>
              <a:buNone/>
            </a:pP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The report is structured around the following policy areas: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dirty="0">
                <a:effectLst/>
                <a:latin typeface="Segoe UI" panose="020B0502040204020203" pitchFamily="34" charset="0"/>
                <a:ea typeface="Calibri" panose="020F0502020204030204" pitchFamily="34" charset="0"/>
                <a:cs typeface="Calibri" panose="020F0502020204030204" pitchFamily="34" charset="0"/>
              </a:rPr>
              <a:t>1) decarbonisation across all sectors of the economy, </a:t>
            </a:r>
            <a:endParaRPr lang="hu-HU" sz="180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2) the transformation of the electricity sector,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3) deployment of renewable electricity,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4) greening the heating and cooling sectors,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5) the sustainable use of biomass resources,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6) the future role of natural gas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7) sector coupling, </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8) transition to sustainable mobility</a:t>
            </a:r>
            <a:endParaRPr lang="hu-HU" sz="1800" b="0" dirty="0">
              <a:effectLst/>
              <a:latin typeface="Segoe UI" panose="020B0502040204020203"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0"/>
              </a:spcAft>
              <a:buNone/>
            </a:pPr>
            <a:r>
              <a:rPr lang="en-GB" sz="1800" b="0" dirty="0">
                <a:effectLst/>
                <a:latin typeface="Segoe UI" panose="020B0502040204020203" pitchFamily="34" charset="0"/>
                <a:ea typeface="Calibri" panose="020F0502020204030204" pitchFamily="34" charset="0"/>
                <a:cs typeface="Calibri" panose="020F0502020204030204" pitchFamily="34" charset="0"/>
              </a:rPr>
              <a:t>9) the decarbonisation of industry. </a:t>
            </a:r>
            <a:endParaRPr lang="en-US" sz="1800" b="1" dirty="0">
              <a:effectLst/>
              <a:latin typeface="Segoe UI" panose="020B0502040204020203" pitchFamily="34" charset="0"/>
              <a:ea typeface="Calibri" panose="020F0502020204030204" pitchFamily="34" charset="0"/>
              <a:cs typeface="Calibri" panose="020F0502020204030204" pitchFamily="34" charset="0"/>
            </a:endParaRPr>
          </a:p>
          <a:p>
            <a:endParaRPr lang="en-US" noProof="0" dirty="0"/>
          </a:p>
        </p:txBody>
      </p:sp>
      <p:sp>
        <p:nvSpPr>
          <p:cNvPr id="4" name="Slide Number Placeholder 3">
            <a:extLst>
              <a:ext uri="{FF2B5EF4-FFF2-40B4-BE49-F238E27FC236}">
                <a16:creationId xmlns:a16="http://schemas.microsoft.com/office/drawing/2014/main" id="{D23715F2-2E11-4FD4-A853-EDE6A674AF4B}"/>
              </a:ext>
            </a:extLst>
          </p:cNvPr>
          <p:cNvSpPr>
            <a:spLocks noGrp="1"/>
          </p:cNvSpPr>
          <p:nvPr>
            <p:ph type="sldNum" sz="quarter" idx="10"/>
          </p:nvPr>
        </p:nvSpPr>
        <p:spPr bwMode="auto">
          <a:xfrm>
            <a:off x="11089221" y="6480180"/>
            <a:ext cx="715433"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0"/>
              </a:spcBef>
              <a:spcAft>
                <a:spcPct val="0"/>
              </a:spcAft>
              <a:defRPr sz="2000" b="1" kern="1200">
                <a:solidFill>
                  <a:schemeClr val="bg1"/>
                </a:solidFill>
                <a:latin typeface="Arial Unicode MS" panose="020B0604020202020204" pitchFamily="34" charset="-128"/>
                <a:ea typeface="+mn-ea"/>
                <a:cs typeface="+mn-cs"/>
              </a:defRPr>
            </a:lvl1pPr>
            <a:lvl2pPr marL="457200" algn="l" rtl="0" eaLnBrk="0" fontAlgn="base" hangingPunct="0">
              <a:spcBef>
                <a:spcPct val="0"/>
              </a:spcBef>
              <a:spcAft>
                <a:spcPct val="0"/>
              </a:spcAft>
              <a:defRPr sz="3200" kern="1200">
                <a:solidFill>
                  <a:schemeClr val="tx2"/>
                </a:solidFill>
                <a:latin typeface="Arial Unicode MS" panose="020B0604020202020204" pitchFamily="34" charset="-128"/>
                <a:ea typeface="+mn-ea"/>
                <a:cs typeface="+mn-cs"/>
              </a:defRPr>
            </a:lvl2pPr>
            <a:lvl3pPr marL="914400" algn="l" rtl="0" eaLnBrk="0" fontAlgn="base" hangingPunct="0">
              <a:spcBef>
                <a:spcPct val="0"/>
              </a:spcBef>
              <a:spcAft>
                <a:spcPct val="0"/>
              </a:spcAft>
              <a:defRPr sz="3200" kern="1200">
                <a:solidFill>
                  <a:schemeClr val="tx2"/>
                </a:solidFill>
                <a:latin typeface="Arial Unicode MS" panose="020B0604020202020204" pitchFamily="34" charset="-128"/>
                <a:ea typeface="+mn-ea"/>
                <a:cs typeface="+mn-cs"/>
              </a:defRPr>
            </a:lvl3pPr>
            <a:lvl4pPr marL="1371600" algn="l" rtl="0" eaLnBrk="0" fontAlgn="base" hangingPunct="0">
              <a:spcBef>
                <a:spcPct val="0"/>
              </a:spcBef>
              <a:spcAft>
                <a:spcPct val="0"/>
              </a:spcAft>
              <a:defRPr sz="3200" kern="1200">
                <a:solidFill>
                  <a:schemeClr val="tx2"/>
                </a:solidFill>
                <a:latin typeface="Arial Unicode MS" panose="020B0604020202020204" pitchFamily="34" charset="-128"/>
                <a:ea typeface="+mn-ea"/>
                <a:cs typeface="+mn-cs"/>
              </a:defRPr>
            </a:lvl4pPr>
            <a:lvl5pPr marL="1828800" algn="l" rtl="0" eaLnBrk="0" fontAlgn="base" hangingPunct="0">
              <a:spcBef>
                <a:spcPct val="0"/>
              </a:spcBef>
              <a:spcAft>
                <a:spcPct val="0"/>
              </a:spcAft>
              <a:defRPr sz="3200" kern="1200">
                <a:solidFill>
                  <a:schemeClr val="tx2"/>
                </a:solidFill>
                <a:latin typeface="Arial Unicode MS" panose="020B0604020202020204" pitchFamily="34" charset="-128"/>
                <a:ea typeface="+mn-ea"/>
                <a:cs typeface="+mn-cs"/>
              </a:defRPr>
            </a:lvl5pPr>
            <a:lvl6pPr marL="2286000" algn="l" defTabSz="914400" rtl="0" eaLnBrk="1" latinLnBrk="0" hangingPunct="1">
              <a:defRPr sz="3200" kern="1200">
                <a:solidFill>
                  <a:schemeClr val="tx2"/>
                </a:solidFill>
                <a:latin typeface="Arial Unicode MS" panose="020B0604020202020204" pitchFamily="34" charset="-128"/>
                <a:ea typeface="+mn-ea"/>
                <a:cs typeface="+mn-cs"/>
              </a:defRPr>
            </a:lvl6pPr>
            <a:lvl7pPr marL="2743200" algn="l" defTabSz="914400" rtl="0" eaLnBrk="1" latinLnBrk="0" hangingPunct="1">
              <a:defRPr sz="3200" kern="1200">
                <a:solidFill>
                  <a:schemeClr val="tx2"/>
                </a:solidFill>
                <a:latin typeface="Arial Unicode MS" panose="020B0604020202020204" pitchFamily="34" charset="-128"/>
                <a:ea typeface="+mn-ea"/>
                <a:cs typeface="+mn-cs"/>
              </a:defRPr>
            </a:lvl7pPr>
            <a:lvl8pPr marL="3200400" algn="l" defTabSz="914400" rtl="0" eaLnBrk="1" latinLnBrk="0" hangingPunct="1">
              <a:defRPr sz="3200" kern="1200">
                <a:solidFill>
                  <a:schemeClr val="tx2"/>
                </a:solidFill>
                <a:latin typeface="Arial Unicode MS" panose="020B0604020202020204" pitchFamily="34" charset="-128"/>
                <a:ea typeface="+mn-ea"/>
                <a:cs typeface="+mn-cs"/>
              </a:defRPr>
            </a:lvl8pPr>
            <a:lvl9pPr marL="3657600" algn="l" defTabSz="914400" rtl="0" eaLnBrk="1" latinLnBrk="0" hangingPunct="1">
              <a:defRPr sz="3200" kern="1200">
                <a:solidFill>
                  <a:schemeClr val="tx2"/>
                </a:solidFill>
                <a:latin typeface="Arial Unicode MS" panose="020B0604020202020204" pitchFamily="34" charset="-128"/>
                <a:ea typeface="+mn-ea"/>
                <a:cs typeface="+mn-cs"/>
              </a:defRPr>
            </a:lvl9pPr>
          </a:lstStyle>
          <a:p>
            <a:pPr>
              <a:defRPr/>
            </a:pPr>
            <a:fld id="{BD705FDC-2AB8-4609-B947-3A123D870306}" type="slidenum">
              <a:rPr lang="en-GB" altLang="hu-HU" smtClean="0"/>
              <a:pPr>
                <a:defRPr/>
              </a:pPr>
              <a:t>2</a:t>
            </a:fld>
            <a:endParaRPr lang="en-GB" altLang="hu-HU"/>
          </a:p>
        </p:txBody>
      </p:sp>
      <p:sp>
        <p:nvSpPr>
          <p:cNvPr id="5" name="Slide Number Placeholder 2">
            <a:extLst>
              <a:ext uri="{FF2B5EF4-FFF2-40B4-BE49-F238E27FC236}">
                <a16:creationId xmlns:a16="http://schemas.microsoft.com/office/drawing/2014/main" id="{3D7C60E9-36D7-4CD8-B089-33438F873C41}"/>
              </a:ext>
            </a:extLst>
          </p:cNvPr>
          <p:cNvSpPr>
            <a:spLocks noGrp="1"/>
          </p:cNvSpPr>
          <p:nvPr>
            <p:ph type="sldNum" sz="quarter" idx="4"/>
          </p:nvPr>
        </p:nvSpPr>
        <p:spPr>
          <a:xfrm>
            <a:off x="11411815" y="6554937"/>
            <a:ext cx="768349" cy="292687"/>
          </a:xfrm>
        </p:spPr>
        <p:txBody>
          <a:bodyPr wrap="square" anchor="ctr">
            <a:normAutofit/>
          </a:bodyPr>
          <a:lstStyle/>
          <a:p>
            <a:pPr>
              <a:spcAft>
                <a:spcPts val="600"/>
              </a:spcAft>
              <a:defRPr/>
            </a:pPr>
            <a:fld id="{C7E3338D-8F5B-4FC7-A0B5-AD45AC3F4C65}" type="slidenum">
              <a:rPr lang="en-GB" altLang="hu-HU" smtClean="0"/>
              <a:pPr>
                <a:spcAft>
                  <a:spcPts val="600"/>
                </a:spcAft>
                <a:defRPr/>
              </a:pPr>
              <a:t>2</a:t>
            </a:fld>
            <a:endParaRPr lang="en-GB" altLang="hu-HU" dirty="0"/>
          </a:p>
        </p:txBody>
      </p:sp>
    </p:spTree>
    <p:extLst>
      <p:ext uri="{BB962C8B-B14F-4D97-AF65-F5344CB8AC3E}">
        <p14:creationId xmlns:p14="http://schemas.microsoft.com/office/powerpoint/2010/main" val="414395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489E7AD1-A251-44E7-B13C-F4FDE880588B}"/>
              </a:ext>
            </a:extLst>
          </p:cNvPr>
          <p:cNvSpPr>
            <a:spLocks noGrp="1"/>
          </p:cNvSpPr>
          <p:nvPr>
            <p:ph type="sldNum" sz="quarter" idx="4"/>
          </p:nvPr>
        </p:nvSpPr>
        <p:spPr>
          <a:xfrm>
            <a:off x="11411815" y="6554937"/>
            <a:ext cx="768349" cy="292687"/>
          </a:xfrm>
        </p:spPr>
        <p:txBody>
          <a:bodyPr wrap="square" anchor="ctr">
            <a:normAutofit/>
          </a:bodyPr>
          <a:lstStyle/>
          <a:p>
            <a:pPr>
              <a:spcAft>
                <a:spcPts val="600"/>
              </a:spcAft>
              <a:defRPr/>
            </a:pPr>
            <a:fld id="{C7E3338D-8F5B-4FC7-A0B5-AD45AC3F4C65}" type="slidenum">
              <a:rPr lang="en-GB" altLang="hu-HU" smtClean="0"/>
              <a:pPr>
                <a:spcAft>
                  <a:spcPts val="600"/>
                </a:spcAft>
                <a:defRPr/>
              </a:pPr>
              <a:t>3</a:t>
            </a:fld>
            <a:endParaRPr lang="en-GB" altLang="hu-HU" dirty="0"/>
          </a:p>
        </p:txBody>
      </p:sp>
      <p:sp>
        <p:nvSpPr>
          <p:cNvPr id="5" name="Cím 4">
            <a:extLst>
              <a:ext uri="{FF2B5EF4-FFF2-40B4-BE49-F238E27FC236}">
                <a16:creationId xmlns:a16="http://schemas.microsoft.com/office/drawing/2014/main" id="{C0AEEA71-1DE8-4ECB-B799-5029DB714461}"/>
              </a:ext>
            </a:extLst>
          </p:cNvPr>
          <p:cNvSpPr>
            <a:spLocks noGrp="1"/>
          </p:cNvSpPr>
          <p:nvPr>
            <p:ph type="title"/>
          </p:nvPr>
        </p:nvSpPr>
        <p:spPr>
          <a:xfrm>
            <a:off x="267004" y="404728"/>
            <a:ext cx="11300581" cy="495628"/>
          </a:xfrm>
        </p:spPr>
        <p:txBody>
          <a:bodyPr wrap="square" anchor="t">
            <a:normAutofit/>
          </a:bodyPr>
          <a:lstStyle/>
          <a:p>
            <a:pPr>
              <a:lnSpc>
                <a:spcPct val="90000"/>
              </a:lnSpc>
            </a:pPr>
            <a:r>
              <a:rPr lang="hu-HU" sz="2800" noProof="0" dirty="0"/>
              <a:t>Decarbonisation</a:t>
            </a:r>
            <a:endParaRPr lang="en-US" sz="2800" noProof="0" dirty="0"/>
          </a:p>
        </p:txBody>
      </p:sp>
      <p:sp>
        <p:nvSpPr>
          <p:cNvPr id="3" name="Tartalom helye 2">
            <a:extLst>
              <a:ext uri="{FF2B5EF4-FFF2-40B4-BE49-F238E27FC236}">
                <a16:creationId xmlns:a16="http://schemas.microsoft.com/office/drawing/2014/main" id="{1A02D3F9-2224-43E4-A5F7-B53442DAF045}"/>
              </a:ext>
            </a:extLst>
          </p:cNvPr>
          <p:cNvSpPr>
            <a:spLocks noGrp="1"/>
          </p:cNvSpPr>
          <p:nvPr>
            <p:ph idx="1"/>
          </p:nvPr>
        </p:nvSpPr>
        <p:spPr>
          <a:xfrm>
            <a:off x="815416" y="1421295"/>
            <a:ext cx="10752170" cy="4960455"/>
          </a:xfrm>
        </p:spPr>
        <p:txBody>
          <a:bodyPr>
            <a:normAutofit/>
          </a:bodyPr>
          <a:lstStyle/>
          <a:p>
            <a:pPr marL="285750" indent="-285750" algn="just">
              <a:lnSpc>
                <a:spcPct val="115000"/>
              </a:lnSpc>
              <a:spcBef>
                <a:spcPts val="600"/>
              </a:spcBef>
              <a:spcAft>
                <a:spcPts val="600"/>
              </a:spcAft>
              <a:buFont typeface="Wingdings" panose="05000000000000000000" pitchFamily="2" charset="2"/>
              <a:buChar char="§"/>
            </a:pPr>
            <a:r>
              <a:rPr lang="hu-HU" sz="1800" i="1" dirty="0" err="1">
                <a:latin typeface="Calibri" panose="020F0502020204030204" pitchFamily="34" charset="0"/>
                <a:ea typeface="MS Mincho" panose="02020609040205080304" pitchFamily="49" charset="-128"/>
                <a:cs typeface="Calibri" panose="020F0502020204030204" pitchFamily="34" charset="0"/>
              </a:rPr>
              <a:t>Strengthen</a:t>
            </a:r>
            <a:r>
              <a:rPr lang="hu-HU" sz="1800" i="1" dirty="0">
                <a:effectLst/>
                <a:latin typeface="Calibri" panose="020F0502020204030204" pitchFamily="34" charset="0"/>
                <a:ea typeface="MS Mincho" panose="02020609040205080304" pitchFamily="49" charset="-128"/>
                <a:cs typeface="Calibri" panose="020F0502020204030204" pitchFamily="34" charset="0"/>
              </a:rPr>
              <a:t> GHG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emission</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reduction</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goals</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p>
          <a:p>
            <a:pPr marL="285750" indent="-285750" algn="just">
              <a:lnSpc>
                <a:spcPct val="115000"/>
              </a:lnSpc>
              <a:spcBef>
                <a:spcPts val="600"/>
              </a:spcBef>
              <a:spcAft>
                <a:spcPts val="600"/>
              </a:spcAft>
              <a:buFont typeface="Wingdings" panose="05000000000000000000" pitchFamily="2" charset="2"/>
              <a:buChar char="§"/>
            </a:pPr>
            <a:r>
              <a:rPr lang="en-GB" sz="1800" b="1" i="1" dirty="0">
                <a:effectLst/>
                <a:latin typeface="Calibri" panose="020F0502020204030204" pitchFamily="34" charset="0"/>
                <a:ea typeface="MS Mincho" panose="02020609040205080304" pitchFamily="49" charset="-128"/>
                <a:cs typeface="Calibri" panose="020F0502020204030204" pitchFamily="34" charset="0"/>
              </a:rPr>
              <a:t>Phasing out fossil fuel subsidies</a:t>
            </a:r>
            <a:r>
              <a:rPr lang="en-GB"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en-GB" sz="1800" i="1" dirty="0">
                <a:effectLst/>
                <a:latin typeface="Calibri" panose="020F0502020204030204" pitchFamily="34" charset="0"/>
                <a:ea typeface="MS Mincho" panose="02020609040205080304" pitchFamily="49" charset="-128"/>
                <a:cs typeface="Calibri" panose="020F0502020204030204" pitchFamily="34" charset="0"/>
              </a:rPr>
              <a:t>identify and gradually remove subsidies and incentives that are counterproductive to achieving climate policy goals. Consumer subsidies that cover all energy sources (including fossil energy) should be replaced by targeted subsidies for the energy poor.</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marL="285750" lvl="0" indent="-285750" algn="just" fontAlgn="base">
              <a:lnSpc>
                <a:spcPct val="115000"/>
              </a:lnSpc>
              <a:spcAft>
                <a:spcPts val="600"/>
              </a:spcAft>
              <a:buClr>
                <a:srgbClr val="EC6E22"/>
              </a:buClr>
              <a:buSzPts val="1600"/>
              <a:buFont typeface="Wingdings" panose="05000000000000000000" pitchFamily="2" charset="2"/>
              <a:buChar char="§"/>
            </a:pPr>
            <a:r>
              <a:rPr lang="hu-HU" sz="1800" i="1" dirty="0" err="1">
                <a:effectLst/>
                <a:latin typeface="Calibri" panose="020F0502020204030204" pitchFamily="34" charset="0"/>
                <a:ea typeface="MS Mincho" panose="02020609040205080304" pitchFamily="49" charset="-128"/>
                <a:cs typeface="Calibri" panose="020F0502020204030204" pitchFamily="34" charset="0"/>
              </a:rPr>
              <a:t>Introduce</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economy-wide</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carbon</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pricing</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en-GB" sz="1800" i="1" dirty="0">
                <a:effectLst/>
                <a:latin typeface="Calibri" panose="020F0502020204030204" pitchFamily="34" charset="0"/>
                <a:ea typeface="MS Mincho" panose="02020609040205080304" pitchFamily="49" charset="-128"/>
                <a:cs typeface="Calibri" panose="020F0502020204030204" pitchFamily="34" charset="0"/>
              </a:rPr>
              <a:t>to </a:t>
            </a:r>
            <a:r>
              <a:rPr lang="en-GB" sz="1800" b="1" i="1" dirty="0">
                <a:effectLst/>
                <a:latin typeface="Calibri" panose="020F0502020204030204" pitchFamily="34" charset="0"/>
                <a:ea typeface="MS Mincho" panose="02020609040205080304" pitchFamily="49" charset="-128"/>
                <a:cs typeface="Calibri" panose="020F0502020204030204" pitchFamily="34" charset="0"/>
              </a:rPr>
              <a:t>prevent a lock-in of carbon intensive assets and technologies</a:t>
            </a:r>
            <a:r>
              <a:rPr lang="en-GB" sz="1800" i="1" dirty="0">
                <a:effectLst/>
                <a:latin typeface="Calibri" panose="020F0502020204030204" pitchFamily="34" charset="0"/>
                <a:ea typeface="MS Mincho" panose="02020609040205080304" pitchFamily="49" charset="-128"/>
                <a:cs typeface="Calibri" panose="020F0502020204030204" pitchFamily="34" charset="0"/>
              </a:rPr>
              <a:t>. The social impacts arising from the increased costs need to be addressed through dedicated support targeting carbon-free solutions (energy efficiency, renewable energy use).  </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marL="285750" lvl="0" indent="-285750" algn="just" fontAlgn="base">
              <a:lnSpc>
                <a:spcPct val="115000"/>
              </a:lnSpc>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Promoting actions to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reduce energy demand through energy efficiency and energy sufficiency measures</a:t>
            </a:r>
            <a:r>
              <a:rPr lang="en-GB" sz="1800" i="1" dirty="0">
                <a:effectLst/>
                <a:latin typeface="Calibri" panose="020F0502020204030204" pitchFamily="34" charset="0"/>
                <a:ea typeface="MS Mincho" panose="02020609040205080304" pitchFamily="49" charset="-128"/>
                <a:cs typeface="Calibri" panose="020F0502020204030204" pitchFamily="34" charset="0"/>
              </a:rPr>
              <a:t> must be accompanied with</a:t>
            </a:r>
            <a:r>
              <a:rPr lang="en-GB" sz="1800" b="1" i="1" dirty="0">
                <a:effectLst/>
                <a:latin typeface="Calibri" panose="020F0502020204030204" pitchFamily="34" charset="0"/>
                <a:ea typeface="MS Mincho" panose="02020609040205080304" pitchFamily="49" charset="-128"/>
                <a:cs typeface="Calibri" panose="020F0502020204030204" pitchFamily="34" charset="0"/>
              </a:rPr>
              <a:t> information</a:t>
            </a:r>
            <a:r>
              <a:rPr lang="en-GB" sz="1800" i="1" dirty="0">
                <a:effectLst/>
                <a:latin typeface="Calibri" panose="020F0502020204030204" pitchFamily="34" charset="0"/>
                <a:ea typeface="MS Mincho" panose="02020609040205080304" pitchFamily="49" charset="-128"/>
                <a:cs typeface="Calibri" panose="020F0502020204030204" pitchFamily="34" charset="0"/>
              </a:rPr>
              <a:t> on energy-saving solutions and practices and </a:t>
            </a:r>
            <a:r>
              <a:rPr lang="en-GB" sz="1800" b="1" i="1" dirty="0">
                <a:effectLst/>
                <a:latin typeface="Calibri" panose="020F0502020204030204" pitchFamily="34" charset="0"/>
                <a:ea typeface="MS Mincho" panose="02020609040205080304" pitchFamily="49" charset="-128"/>
                <a:cs typeface="Calibri" panose="020F0502020204030204" pitchFamily="34" charset="0"/>
              </a:rPr>
              <a:t>awareness raising</a:t>
            </a:r>
            <a:r>
              <a:rPr lang="en-GB" sz="1800" i="1" dirty="0">
                <a:effectLst/>
                <a:latin typeface="Calibri" panose="020F0502020204030204" pitchFamily="34" charset="0"/>
                <a:ea typeface="MS Mincho" panose="02020609040205080304" pitchFamily="49" charset="-128"/>
                <a:cs typeface="Calibri" panose="020F0502020204030204" pitchFamily="34" charset="0"/>
              </a:rPr>
              <a:t> to </a:t>
            </a:r>
            <a:r>
              <a:rPr lang="en-GB" sz="1800" b="1" i="1" dirty="0">
                <a:effectLst/>
                <a:latin typeface="Calibri" panose="020F0502020204030204" pitchFamily="34" charset="0"/>
                <a:ea typeface="MS Mincho" panose="02020609040205080304" pitchFamily="49" charset="-128"/>
                <a:cs typeface="Calibri" panose="020F0502020204030204" pitchFamily="34" charset="0"/>
              </a:rPr>
              <a:t>facilitate a shift in social norms favouring sustainable consumption of energy services</a:t>
            </a:r>
            <a:r>
              <a:rPr lang="en-GB" sz="1800" i="1" dirty="0">
                <a:effectLst/>
                <a:latin typeface="Calibri" panose="020F0502020204030204" pitchFamily="34" charset="0"/>
                <a:ea typeface="MS Mincho" panose="02020609040205080304" pitchFamily="49" charset="-128"/>
                <a:cs typeface="Calibri" panose="020F0502020204030204" pitchFamily="34" charset="0"/>
              </a:rPr>
              <a:t>.</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9482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9FD2-008F-4395-80DB-632E408FE766}"/>
              </a:ext>
            </a:extLst>
          </p:cNvPr>
          <p:cNvSpPr>
            <a:spLocks noGrp="1"/>
          </p:cNvSpPr>
          <p:nvPr>
            <p:ph type="title"/>
          </p:nvPr>
        </p:nvSpPr>
        <p:spPr/>
        <p:txBody>
          <a:bodyPr/>
          <a:lstStyle/>
          <a:p>
            <a:r>
              <a:rPr lang="hu-HU" sz="2400" noProof="0" dirty="0" err="1"/>
              <a:t>Electricity</a:t>
            </a:r>
            <a:r>
              <a:rPr lang="hu-HU" sz="2400" noProof="0" dirty="0"/>
              <a:t> </a:t>
            </a:r>
            <a:r>
              <a:rPr lang="hu-HU" sz="2400" noProof="0" dirty="0" err="1"/>
              <a:t>markets</a:t>
            </a:r>
            <a:endParaRPr lang="en-US" sz="2400" noProof="0" dirty="0"/>
          </a:p>
        </p:txBody>
      </p:sp>
      <p:sp>
        <p:nvSpPr>
          <p:cNvPr id="5" name="Tartalom helye 4">
            <a:extLst>
              <a:ext uri="{FF2B5EF4-FFF2-40B4-BE49-F238E27FC236}">
                <a16:creationId xmlns:a16="http://schemas.microsoft.com/office/drawing/2014/main" id="{1356E162-0417-41EC-8BC4-A68687AF60DE}"/>
              </a:ext>
            </a:extLst>
          </p:cNvPr>
          <p:cNvSpPr>
            <a:spLocks noGrp="1"/>
          </p:cNvSpPr>
          <p:nvPr>
            <p:ph sz="half" idx="1"/>
          </p:nvPr>
        </p:nvSpPr>
        <p:spPr>
          <a:xfrm>
            <a:off x="527052" y="1043610"/>
            <a:ext cx="11300581" cy="5338144"/>
          </a:xfrm>
        </p:spPr>
        <p:txBody>
          <a:bodyPr>
            <a:normAutofit lnSpcReduction="10000"/>
          </a:bodyPr>
          <a:lstStyle/>
          <a:p>
            <a:pPr marL="342900" lvl="0" indent="-342900" algn="just" fontAlgn="base">
              <a:lnSpc>
                <a:spcPct val="115000"/>
              </a:lnSpc>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The strategy relying on </a:t>
            </a:r>
            <a:r>
              <a:rPr lang="en-GB" sz="1800" b="1" i="1" dirty="0">
                <a:effectLst/>
                <a:latin typeface="Calibri" panose="020F0502020204030204" pitchFamily="34" charset="0"/>
                <a:ea typeface="MS Mincho" panose="02020609040205080304" pitchFamily="49" charset="-128"/>
                <a:cs typeface="Calibri" panose="020F0502020204030204" pitchFamily="34" charset="0"/>
              </a:rPr>
              <a:t>coal fired power plants for system security needs rethinking</a:t>
            </a:r>
            <a:r>
              <a:rPr lang="en-GB" sz="1800" i="1" dirty="0">
                <a:effectLst/>
                <a:latin typeface="Calibri" panose="020F0502020204030204" pitchFamily="34" charset="0"/>
                <a:ea typeface="MS Mincho" panose="02020609040205080304" pitchFamily="49" charset="-128"/>
                <a:cs typeface="Calibri" panose="020F0502020204030204" pitchFamily="34" charset="0"/>
              </a:rPr>
              <a:t> since high CO2 prices will make coal-based power generation increasingly uneconomical and financially risky. </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15000"/>
              </a:lnSpc>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Flexibility challenges posed by intermittent distributed generation shall be met with proactive and smart regulation. </a:t>
            </a:r>
            <a:r>
              <a:rPr lang="en-GB" sz="1800" b="1" i="1" dirty="0">
                <a:effectLst/>
                <a:latin typeface="Calibri" panose="020F0502020204030204" pitchFamily="34" charset="0"/>
                <a:ea typeface="MS Mincho" panose="02020609040205080304" pitchFamily="49" charset="-128"/>
                <a:cs typeface="Calibri" panose="020F0502020204030204" pitchFamily="34" charset="0"/>
              </a:rPr>
              <a:t>In addition to encouraging flexible generation capacities</a:t>
            </a:r>
            <a:r>
              <a:rPr lang="en-GB" sz="1800" i="1" dirty="0">
                <a:effectLst/>
                <a:latin typeface="Calibri" panose="020F0502020204030204" pitchFamily="34" charset="0"/>
                <a:ea typeface="MS Mincho" panose="02020609040205080304" pitchFamily="49" charset="-128"/>
                <a:cs typeface="Calibri" panose="020F0502020204030204" pitchFamily="34" charset="0"/>
              </a:rPr>
              <a:t> policy makers are advised to put </a:t>
            </a:r>
            <a:r>
              <a:rPr lang="en-GB" sz="1800" b="1" i="1" dirty="0">
                <a:effectLst/>
                <a:latin typeface="Calibri" panose="020F0502020204030204" pitchFamily="34" charset="0"/>
                <a:ea typeface="MS Mincho" panose="02020609040205080304" pitchFamily="49" charset="-128"/>
                <a:cs typeface="Calibri" panose="020F0502020204030204" pitchFamily="34" charset="0"/>
              </a:rPr>
              <a:t>more emphasis on demand side issues</a:t>
            </a:r>
            <a:r>
              <a:rPr lang="en-GB" sz="1800" i="1" dirty="0">
                <a:effectLst/>
                <a:latin typeface="Calibri" panose="020F0502020204030204" pitchFamily="34" charset="0"/>
                <a:ea typeface="MS Mincho" panose="02020609040205080304" pitchFamily="49" charset="-128"/>
                <a:cs typeface="Calibri" panose="020F0502020204030204" pitchFamily="34" charset="0"/>
              </a:rPr>
              <a:t>, involving active customers, aggregators and energy communities in the energy transition and enabling the uptake of PPAs by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removing legislative barriers</a:t>
            </a:r>
            <a:r>
              <a:rPr lang="en-GB" sz="1800" i="1" dirty="0">
                <a:effectLst/>
                <a:latin typeface="Calibri" panose="020F0502020204030204" pitchFamily="34" charset="0"/>
                <a:ea typeface="MS Mincho" panose="02020609040205080304" pitchFamily="49" charset="-128"/>
                <a:cs typeface="Calibri" panose="020F0502020204030204" pitchFamily="34" charset="0"/>
              </a:rPr>
              <a:t>. </a:t>
            </a:r>
            <a:endParaRPr lang="hu-HU" sz="18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15000"/>
              </a:lnSpc>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Dedicated administrative and support policies shall </a:t>
            </a:r>
            <a:r>
              <a:rPr lang="en-GB" sz="1800" b="1" i="1" dirty="0">
                <a:effectLst/>
                <a:latin typeface="Calibri" panose="020F0502020204030204" pitchFamily="34" charset="0"/>
                <a:ea typeface="MS Mincho" panose="02020609040205080304" pitchFamily="49" charset="-128"/>
                <a:cs typeface="Calibri" panose="020F0502020204030204" pitchFamily="34" charset="0"/>
              </a:rPr>
              <a:t>accelerate the roll-out of storage and smart metering technologies</a:t>
            </a:r>
            <a:r>
              <a:rPr lang="en-GB" sz="1800" i="1" dirty="0">
                <a:effectLst/>
                <a:latin typeface="Calibri" panose="020F0502020204030204" pitchFamily="34" charset="0"/>
                <a:ea typeface="MS Mincho" panose="02020609040205080304" pitchFamily="49" charset="-128"/>
                <a:cs typeface="Calibri" panose="020F0502020204030204" pitchFamily="34" charset="0"/>
              </a:rPr>
              <a:t> to enable RES integration. </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algn="just">
              <a:lnSpc>
                <a:spcPct val="115000"/>
              </a:lnSpc>
              <a:spcBef>
                <a:spcPts val="600"/>
              </a:spcBef>
              <a:spcAft>
                <a:spcPts val="600"/>
              </a:spcAft>
            </a:pPr>
            <a:r>
              <a:rPr lang="en-GB" sz="1800" i="1" dirty="0">
                <a:effectLst/>
                <a:latin typeface="Calibri" panose="020F0502020204030204" pitchFamily="34" charset="0"/>
                <a:ea typeface="Segoe UI" panose="020B0502040204020203" pitchFamily="34" charset="0"/>
                <a:cs typeface="Segoe UI" panose="020B0502040204020203" pitchFamily="34" charset="0"/>
              </a:rPr>
              <a:t>Besides setting out policies to facilitate the development of transmission networks, NECPs should outline plans for the implementation of </a:t>
            </a:r>
            <a:r>
              <a:rPr lang="en-GB" sz="1800" b="1" i="1" dirty="0">
                <a:effectLst/>
                <a:latin typeface="Calibri" panose="020F0502020204030204" pitchFamily="34" charset="0"/>
                <a:ea typeface="Segoe UI" panose="020B0502040204020203" pitchFamily="34" charset="0"/>
                <a:cs typeface="Segoe UI" panose="020B0502040204020203" pitchFamily="34" charset="0"/>
              </a:rPr>
              <a:t>effective measures at the distribution network level</a:t>
            </a:r>
            <a:r>
              <a:rPr lang="en-GB" sz="1800" i="1" dirty="0">
                <a:effectLst/>
                <a:latin typeface="Calibri" panose="020F0502020204030204" pitchFamily="34" charset="0"/>
                <a:ea typeface="Segoe UI" panose="020B0502040204020203" pitchFamily="34" charset="0"/>
                <a:cs typeface="Segoe UI" panose="020B0502040204020203" pitchFamily="34" charset="0"/>
              </a:rPr>
              <a:t> addressing the concerns raised by the increasing levels of intermittent distributed generation.</a:t>
            </a:r>
            <a:endParaRPr lang="en-US" sz="1800" i="1" dirty="0">
              <a:effectLst/>
              <a:latin typeface="Calibri" panose="020F0502020204030204" pitchFamily="34" charset="0"/>
              <a:ea typeface="MS Mincho" panose="02020609040205080304" pitchFamily="49" charset="-128"/>
              <a:cs typeface="Calibri" panose="020F0502020204030204" pitchFamily="34" charset="0"/>
            </a:endParaRPr>
          </a:p>
          <a:p>
            <a:pPr algn="just">
              <a:lnSpc>
                <a:spcPct val="115000"/>
              </a:lnSpc>
              <a:spcBef>
                <a:spcPts val="600"/>
              </a:spcBef>
              <a:spcAft>
                <a:spcPts val="600"/>
              </a:spcAft>
            </a:pPr>
            <a:r>
              <a:rPr lang="en-US" i="1" dirty="0">
                <a:latin typeface="Calibri" panose="020F0502020204030204" pitchFamily="34" charset="0"/>
              </a:rPr>
              <a:t>Development of intraday and balancing markets is expected to advance via transnational platforms for sharing and activating balancing energy bids for standard balancing products (mFRR and aFRR). </a:t>
            </a:r>
            <a:endParaRPr lang="hu-HU" i="1" dirty="0">
              <a:latin typeface="Calibri" panose="020F0502020204030204" pitchFamily="34" charset="0"/>
            </a:endParaRPr>
          </a:p>
          <a:p>
            <a:pPr algn="just">
              <a:lnSpc>
                <a:spcPct val="115000"/>
              </a:lnSpc>
              <a:spcAft>
                <a:spcPts val="600"/>
              </a:spcAft>
            </a:pPr>
            <a:r>
              <a:rPr lang="en-US" i="1" dirty="0">
                <a:latin typeface="Calibri" panose="020F0502020204030204" pitchFamily="34" charset="0"/>
              </a:rPr>
              <a:t>Integrating the electricity markets of non-EU DR countries requires faster progress in electricity market reform. </a:t>
            </a:r>
          </a:p>
          <a:p>
            <a:pPr marL="342900" lvl="0" indent="-342900" algn="just" fontAlgn="base">
              <a:lnSpc>
                <a:spcPct val="115000"/>
              </a:lnSpc>
              <a:spcAft>
                <a:spcPts val="600"/>
              </a:spcAft>
              <a:buClr>
                <a:srgbClr val="EC6E22"/>
              </a:buClr>
              <a:buSzPts val="1600"/>
              <a:buFont typeface="Wingdings" panose="05000000000000000000" pitchFamily="2" charset="2"/>
              <a:buChar char=""/>
            </a:pPr>
            <a:endParaRPr lang="en-US" dirty="0"/>
          </a:p>
        </p:txBody>
      </p:sp>
    </p:spTree>
    <p:extLst>
      <p:ext uri="{BB962C8B-B14F-4D97-AF65-F5344CB8AC3E}">
        <p14:creationId xmlns:p14="http://schemas.microsoft.com/office/powerpoint/2010/main" val="284396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hu-HU" sz="2400" noProof="0" dirty="0" err="1"/>
              <a:t>Renewable</a:t>
            </a:r>
            <a:r>
              <a:rPr lang="hu-HU" sz="2400" noProof="0" dirty="0"/>
              <a:t> </a:t>
            </a:r>
            <a:r>
              <a:rPr lang="hu-HU" sz="2400" noProof="0" dirty="0" err="1"/>
              <a:t>electricity</a:t>
            </a:r>
            <a:endParaRPr lang="en-US" sz="2400" noProof="0" dirty="0"/>
          </a:p>
        </p:txBody>
      </p:sp>
      <p:sp>
        <p:nvSpPr>
          <p:cNvPr id="225283" name="Rectangle 3"/>
          <p:cNvSpPr>
            <a:spLocks noGrp="1" noChangeArrowheads="1"/>
          </p:cNvSpPr>
          <p:nvPr>
            <p:ph idx="1"/>
          </p:nvPr>
        </p:nvSpPr>
        <p:spPr>
          <a:xfrm>
            <a:off x="394114" y="900356"/>
            <a:ext cx="11173471" cy="5763915"/>
          </a:xfrm>
          <a:ln w="12700">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lvl="0" indent="-342900" algn="just" fontAlgn="base">
              <a:lnSpc>
                <a:spcPct val="115000"/>
              </a:lnSpc>
              <a:spcBef>
                <a:spcPts val="0"/>
              </a:spcBef>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In </a:t>
            </a:r>
            <a:r>
              <a:rPr lang="en-GB" sz="1800" i="1" dirty="0">
                <a:effectLst/>
                <a:latin typeface="Calibri" panose="020F0502020204030204" pitchFamily="34" charset="0"/>
                <a:ea typeface="Segoe UI" panose="020B0502040204020203" pitchFamily="34" charset="0"/>
                <a:cs typeface="Segoe UI" panose="020B0502040204020203" pitchFamily="34" charset="0"/>
              </a:rPr>
              <a:t>countries that are in a transitional phase between the old FiT and the new FiP schemes, the </a:t>
            </a:r>
            <a:r>
              <a:rPr lang="en-GB" sz="1800" b="1" i="1" dirty="0">
                <a:effectLst/>
                <a:latin typeface="Calibri" panose="020F0502020204030204" pitchFamily="34" charset="0"/>
                <a:ea typeface="Segoe UI" panose="020B0502040204020203" pitchFamily="34" charset="0"/>
                <a:cs typeface="Segoe UI" panose="020B0502040204020203" pitchFamily="34" charset="0"/>
              </a:rPr>
              <a:t>legal framework for FiP systems should be finalized</a:t>
            </a:r>
            <a:r>
              <a:rPr lang="hu-HU" sz="1800" b="1" i="1" dirty="0">
                <a:effectLst/>
                <a:latin typeface="Calibri" panose="020F0502020204030204" pitchFamily="34" charset="0"/>
                <a:ea typeface="Segoe UI" panose="020B0502040204020203" pitchFamily="34" charset="0"/>
                <a:cs typeface="Segoe UI" panose="020B0502040204020203" pitchFamily="34" charset="0"/>
              </a:rPr>
              <a:t> - </a:t>
            </a:r>
            <a:r>
              <a:rPr lang="en-GB" sz="1800" i="1" dirty="0">
                <a:effectLst/>
                <a:latin typeface="Calibri" panose="020F0502020204030204" pitchFamily="34" charset="0"/>
                <a:ea typeface="Segoe UI" panose="020B0502040204020203" pitchFamily="34" charset="0"/>
                <a:cs typeface="Segoe UI" panose="020B0502040204020203" pitchFamily="34" charset="0"/>
              </a:rPr>
              <a:t>DR countries can </a:t>
            </a:r>
            <a:r>
              <a:rPr lang="en-GB" sz="1800" b="1" i="1" dirty="0">
                <a:effectLst/>
                <a:latin typeface="Calibri" panose="020F0502020204030204" pitchFamily="34" charset="0"/>
                <a:ea typeface="Segoe UI" panose="020B0502040204020203" pitchFamily="34" charset="0"/>
                <a:cs typeface="Segoe UI" panose="020B0502040204020203" pitchFamily="34" charset="0"/>
              </a:rPr>
              <a:t>learn from the auction designs</a:t>
            </a:r>
            <a:r>
              <a:rPr lang="en-GB" sz="1800" i="1" dirty="0">
                <a:effectLst/>
                <a:latin typeface="Calibri" panose="020F0502020204030204" pitchFamily="34" charset="0"/>
                <a:ea typeface="Segoe UI" panose="020B0502040204020203" pitchFamily="34" charset="0"/>
                <a:cs typeface="Segoe UI" panose="020B0502040204020203" pitchFamily="34" charset="0"/>
              </a:rPr>
              <a:t> of </a:t>
            </a:r>
            <a:r>
              <a:rPr lang="hu-HU" sz="1800" i="1" dirty="0" err="1">
                <a:effectLst/>
                <a:latin typeface="Calibri" panose="020F0502020204030204" pitchFamily="34" charset="0"/>
                <a:ea typeface="Segoe UI" panose="020B0502040204020203" pitchFamily="34" charset="0"/>
                <a:cs typeface="Segoe UI" panose="020B0502040204020203" pitchFamily="34" charset="0"/>
              </a:rPr>
              <a:t>Germany</a:t>
            </a:r>
            <a:r>
              <a:rPr lang="hu-HU" sz="1800" i="1" dirty="0">
                <a:effectLst/>
                <a:latin typeface="Calibri" panose="020F0502020204030204" pitchFamily="34" charset="0"/>
                <a:ea typeface="Segoe UI" panose="020B0502040204020203" pitchFamily="34" charset="0"/>
                <a:cs typeface="Segoe UI" panose="020B0502040204020203" pitchFamily="34" charset="0"/>
              </a:rPr>
              <a:t>, </a:t>
            </a:r>
            <a:r>
              <a:rPr lang="hu-HU" sz="1800" i="1" dirty="0" err="1">
                <a:effectLst/>
                <a:latin typeface="Calibri" panose="020F0502020204030204" pitchFamily="34" charset="0"/>
                <a:ea typeface="Segoe UI" panose="020B0502040204020203" pitchFamily="34" charset="0"/>
                <a:cs typeface="Segoe UI" panose="020B0502040204020203" pitchFamily="34" charset="0"/>
              </a:rPr>
              <a:t>Croatia</a:t>
            </a:r>
            <a:r>
              <a:rPr lang="hu-HU" sz="1800" i="1" dirty="0">
                <a:effectLst/>
                <a:latin typeface="Calibri" panose="020F0502020204030204" pitchFamily="34" charset="0"/>
                <a:ea typeface="Segoe UI" panose="020B0502040204020203" pitchFamily="34" charset="0"/>
                <a:cs typeface="Segoe UI" panose="020B0502040204020203" pitchFamily="34" charset="0"/>
              </a:rPr>
              <a:t>, Hungary, </a:t>
            </a:r>
            <a:r>
              <a:rPr lang="hu-HU" sz="1800" i="1" dirty="0" err="1">
                <a:effectLst/>
                <a:latin typeface="Calibri" panose="020F0502020204030204" pitchFamily="34" charset="0"/>
                <a:ea typeface="Segoe UI" panose="020B0502040204020203" pitchFamily="34" charset="0"/>
                <a:cs typeface="Segoe UI" panose="020B0502040204020203" pitchFamily="34" charset="0"/>
              </a:rPr>
              <a:t>Slovenia</a:t>
            </a:r>
            <a:r>
              <a:rPr lang="en-GB" sz="1800" i="1" dirty="0">
                <a:effectLst/>
                <a:latin typeface="Calibri" panose="020F0502020204030204" pitchFamily="34" charset="0"/>
                <a:ea typeface="Segoe UI" panose="020B0502040204020203" pitchFamily="34" charset="0"/>
                <a:cs typeface="Segoe UI" panose="020B0502040204020203" pitchFamily="34" charset="0"/>
              </a:rPr>
              <a:t> when establishing their own schemes. </a:t>
            </a:r>
            <a:endParaRPr lang="en-US" sz="1800" dirty="0">
              <a:effectLst/>
              <a:latin typeface="Segoe UI" panose="020B0502040204020203" pitchFamily="34" charset="0"/>
              <a:ea typeface="Calibri" panose="020F0502020204030204" pitchFamily="34" charset="0"/>
              <a:cs typeface="Calibri" panose="020F0502020204030204" pitchFamily="34" charset="0"/>
            </a:endParaRPr>
          </a:p>
          <a:p>
            <a:pPr marL="342900" lvl="0" indent="-342900" algn="just" fontAlgn="base">
              <a:lnSpc>
                <a:spcPct val="107000"/>
              </a:lnSpc>
              <a:spcBef>
                <a:spcPts val="0"/>
              </a:spcBef>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While </a:t>
            </a:r>
            <a:r>
              <a:rPr lang="hu-HU" sz="1800" i="1" dirty="0" err="1">
                <a:effectLst/>
                <a:latin typeface="Calibri" panose="020F0502020204030204" pitchFamily="34" charset="0"/>
                <a:ea typeface="MS Mincho" panose="02020609040205080304" pitchFamily="49" charset="-128"/>
                <a:cs typeface="Calibri" panose="020F0502020204030204" pitchFamily="34" charset="0"/>
              </a:rPr>
              <a:t>operation</a:t>
            </a:r>
            <a:r>
              <a:rPr lang="hu-HU" sz="1800" i="1" dirty="0">
                <a:effectLst/>
                <a:latin typeface="Calibri" panose="020F0502020204030204" pitchFamily="34" charset="0"/>
                <a:ea typeface="MS Mincho" panose="02020609040205080304" pitchFamily="49" charset="-128"/>
                <a:cs typeface="Calibri" panose="020F0502020204030204" pitchFamily="34" charset="0"/>
              </a:rPr>
              <a:t> </a:t>
            </a:r>
            <a:r>
              <a:rPr lang="en-GB" sz="1800" i="1" dirty="0">
                <a:effectLst/>
                <a:latin typeface="Calibri" panose="020F0502020204030204" pitchFamily="34" charset="0"/>
                <a:ea typeface="MS Mincho" panose="02020609040205080304" pitchFamily="49" charset="-128"/>
                <a:cs typeface="Calibri" panose="020F0502020204030204" pitchFamily="34" charset="0"/>
              </a:rPr>
              <a:t>support often favour utility-scale projects, </a:t>
            </a:r>
            <a:r>
              <a:rPr lang="en-GB" sz="1800" b="1" i="1" dirty="0">
                <a:effectLst/>
                <a:latin typeface="Calibri" panose="020F0502020204030204" pitchFamily="34" charset="0"/>
                <a:ea typeface="MS Mincho" panose="02020609040205080304" pitchFamily="49" charset="-128"/>
                <a:cs typeface="Calibri" panose="020F0502020204030204" pitchFamily="34" charset="0"/>
              </a:rPr>
              <a:t>investment support can successfully bridge the investment gap</a:t>
            </a:r>
            <a:r>
              <a:rPr lang="en-GB" sz="1800" i="1" dirty="0">
                <a:effectLst/>
                <a:latin typeface="Calibri" panose="020F0502020204030204" pitchFamily="34" charset="0"/>
                <a:ea typeface="MS Mincho" panose="02020609040205080304" pitchFamily="49" charset="-128"/>
                <a:cs typeface="Calibri" panose="020F0502020204030204" pitchFamily="34" charset="0"/>
              </a:rPr>
              <a:t> for low-income households, municipalities, and energy communities to support their energy transition.</a:t>
            </a:r>
            <a:endParaRPr lang="en-US" sz="1800" dirty="0">
              <a:effectLst/>
              <a:latin typeface="Segoe UI" panose="020B0502040204020203" pitchFamily="34" charset="0"/>
              <a:ea typeface="Calibri" panose="020F0502020204030204" pitchFamily="34" charset="0"/>
              <a:cs typeface="Calibri" panose="020F0502020204030204" pitchFamily="34" charset="0"/>
            </a:endParaRPr>
          </a:p>
          <a:p>
            <a:pPr marL="342900" lvl="0" indent="-342900" algn="just" fontAlgn="base">
              <a:lnSpc>
                <a:spcPct val="107000"/>
              </a:lnSpc>
              <a:spcBef>
                <a:spcPts val="0"/>
              </a:spcBef>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EU energy policy aims to put the consumer at the centre of the energy transition, which should be better reflected in NECPs, especially with dedicated policies for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renewable self-consumers</a:t>
            </a:r>
            <a:r>
              <a:rPr lang="en-GB" sz="1800" i="1" dirty="0">
                <a:effectLst/>
                <a:latin typeface="Calibri" panose="020F0502020204030204" pitchFamily="34" charset="0"/>
                <a:ea typeface="MS Mincho" panose="02020609040205080304" pitchFamily="49" charset="-128"/>
                <a:cs typeface="Calibri" panose="020F0502020204030204" pitchFamily="34" charset="0"/>
              </a:rPr>
              <a:t>. DR EU member states state the aim to develop a framework for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renewable energy communities</a:t>
            </a:r>
            <a:r>
              <a:rPr lang="en-GB" sz="1800" i="1" dirty="0">
                <a:effectLst/>
                <a:latin typeface="Calibri" panose="020F0502020204030204" pitchFamily="34" charset="0"/>
                <a:ea typeface="MS Mincho" panose="02020609040205080304" pitchFamily="49" charset="-128"/>
                <a:cs typeface="Calibri" panose="020F0502020204030204" pitchFamily="34" charset="0"/>
              </a:rPr>
              <a:t> but NECPs often miss clear agendas and measures.</a:t>
            </a:r>
            <a:endParaRPr lang="en-US" sz="1800" dirty="0">
              <a:effectLst/>
              <a:latin typeface="Segoe UI" panose="020B0502040204020203" pitchFamily="34" charset="0"/>
              <a:ea typeface="Calibri" panose="020F0502020204030204" pitchFamily="34" charset="0"/>
              <a:cs typeface="Calibri" panose="020F0502020204030204" pitchFamily="34" charset="0"/>
            </a:endParaRPr>
          </a:p>
          <a:p>
            <a:pPr algn="just">
              <a:lnSpc>
                <a:spcPct val="107000"/>
              </a:lnSpc>
              <a:spcBef>
                <a:spcPts val="0"/>
              </a:spcBef>
              <a:spcAft>
                <a:spcPts val="600"/>
              </a:spcAft>
              <a:buClr>
                <a:srgbClr val="EC6E22"/>
              </a:buClr>
              <a:buSzPts val="1600"/>
              <a:buFont typeface="Wingdings" panose="05000000000000000000" pitchFamily="2" charset="2"/>
              <a:buChar char=""/>
            </a:pPr>
            <a:r>
              <a:rPr lang="en-GB" sz="1800" i="1" dirty="0">
                <a:latin typeface="Calibri" panose="020F0502020204030204" pitchFamily="34" charset="0"/>
                <a:ea typeface="MS Mincho" panose="02020609040205080304" pitchFamily="49" charset="-128"/>
                <a:cs typeface="Calibri" panose="020F0502020204030204" pitchFamily="34" charset="0"/>
              </a:rPr>
              <a:t>With wind and solar PV becoming cost competitive, NECPs shall incorporate measures to facilitate corporate </a:t>
            </a:r>
            <a:r>
              <a:rPr lang="en-GB" sz="1800" b="1" i="1" dirty="0">
                <a:latin typeface="Calibri" panose="020F0502020204030204" pitchFamily="34" charset="0"/>
                <a:ea typeface="MS Mincho" panose="02020609040205080304" pitchFamily="49" charset="-128"/>
                <a:cs typeface="Calibri" panose="020F0502020204030204" pitchFamily="34" charset="0"/>
              </a:rPr>
              <a:t>power purchase agreements</a:t>
            </a:r>
            <a:r>
              <a:rPr lang="en-GB" sz="1800" i="1" dirty="0">
                <a:latin typeface="Calibri" panose="020F0502020204030204" pitchFamily="34" charset="0"/>
                <a:ea typeface="MS Mincho" panose="02020609040205080304" pitchFamily="49" charset="-128"/>
                <a:cs typeface="Calibri" panose="020F0502020204030204" pitchFamily="34" charset="0"/>
              </a:rPr>
              <a:t> (cPPAs).</a:t>
            </a:r>
            <a:endParaRPr lang="en-US" sz="1800" dirty="0">
              <a:ea typeface="Calibri" panose="020F0502020204030204" pitchFamily="34" charset="0"/>
              <a:cs typeface="Calibri" panose="020F0502020204030204" pitchFamily="34" charset="0"/>
            </a:endParaRPr>
          </a:p>
          <a:p>
            <a:pPr algn="just">
              <a:lnSpc>
                <a:spcPct val="107000"/>
              </a:lnSpc>
              <a:spcBef>
                <a:spcPts val="0"/>
              </a:spcBef>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With growing renewable electricity deployment, increasingly scarce site selection for new installations is becoming a</a:t>
            </a:r>
            <a:r>
              <a:rPr lang="hu-HU" sz="1800" i="1" dirty="0">
                <a:effectLst/>
                <a:latin typeface="Calibri" panose="020F0502020204030204" pitchFamily="34" charset="0"/>
                <a:ea typeface="MS Mincho" panose="02020609040205080304" pitchFamily="49" charset="-128"/>
                <a:cs typeface="Calibri" panose="020F0502020204030204" pitchFamily="34" charset="0"/>
              </a:rPr>
              <a:t>n</a:t>
            </a:r>
            <a:r>
              <a:rPr lang="en-GB" sz="1800" i="1" dirty="0">
                <a:effectLst/>
                <a:latin typeface="Calibri" panose="020F0502020204030204" pitchFamily="34" charset="0"/>
                <a:ea typeface="MS Mincho" panose="02020609040205080304" pitchFamily="49" charset="-128"/>
                <a:cs typeface="Calibri" panose="020F0502020204030204" pitchFamily="34" charset="0"/>
              </a:rPr>
              <a:t> issue, due to environmental concerns and grid connectivity issues. DR countries shall engage in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regional energy planning</a:t>
            </a:r>
            <a:r>
              <a:rPr lang="en-GB" sz="1800" i="1" dirty="0">
                <a:effectLst/>
                <a:latin typeface="Calibri" panose="020F0502020204030204" pitchFamily="34" charset="0"/>
                <a:ea typeface="MS Mincho" panose="02020609040205080304" pitchFamily="49" charset="-128"/>
                <a:cs typeface="Calibri" panose="020F0502020204030204" pitchFamily="34" charset="0"/>
              </a:rPr>
              <a:t> to assure that local and regional characteristics are considered when planning and authorising new projects. </a:t>
            </a:r>
            <a:endParaRPr lang="hu-HU" sz="18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07000"/>
              </a:lnSpc>
              <a:spcBef>
                <a:spcPts val="0"/>
              </a:spcBef>
              <a:spcAft>
                <a:spcPts val="600"/>
              </a:spcAft>
              <a:buClr>
                <a:srgbClr val="EC6E22"/>
              </a:buClr>
              <a:buSzPts val="1600"/>
              <a:buFont typeface="Wingdings" panose="05000000000000000000" pitchFamily="2" charset="2"/>
              <a:buChar char=""/>
            </a:pPr>
            <a:r>
              <a:rPr lang="en-GB" sz="1800" i="1" dirty="0">
                <a:effectLst/>
                <a:latin typeface="Calibri" panose="020F0502020204030204" pitchFamily="34" charset="0"/>
                <a:ea typeface="MS Mincho" panose="02020609040205080304" pitchFamily="49" charset="-128"/>
                <a:cs typeface="Calibri" panose="020F0502020204030204" pitchFamily="34" charset="0"/>
              </a:rPr>
              <a:t>In EU member states that adopted support schemes earlier the first wave of installations will reach the end of support periods shortly after 2020. Frameworks for </a:t>
            </a:r>
            <a:r>
              <a:rPr lang="en-GB" sz="1800" b="1" i="1" dirty="0">
                <a:effectLst/>
                <a:latin typeface="Calibri" panose="020F0502020204030204" pitchFamily="34" charset="0"/>
                <a:ea typeface="MS Mincho" panose="02020609040205080304" pitchFamily="49" charset="-128"/>
                <a:cs typeface="Calibri" panose="020F0502020204030204" pitchFamily="34" charset="0"/>
              </a:rPr>
              <a:t>repowering</a:t>
            </a:r>
            <a:r>
              <a:rPr lang="en-GB" sz="1800" i="1" dirty="0">
                <a:effectLst/>
                <a:latin typeface="Calibri" panose="020F0502020204030204" pitchFamily="34" charset="0"/>
                <a:ea typeface="MS Mincho" panose="02020609040205080304" pitchFamily="49" charset="-128"/>
                <a:cs typeface="Calibri" panose="020F0502020204030204" pitchFamily="34" charset="0"/>
              </a:rPr>
              <a:t> or (where economically justified) follow-up support can keep RES-E generators operational until the end of their lifetimes. </a:t>
            </a:r>
            <a:endParaRPr lang="en-US" sz="1800" dirty="0">
              <a:effectLst/>
              <a:latin typeface="Segoe UI" panose="020B0502040204020203"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0C059ECA-3895-4B68-8BD4-2F74C85E8285}"/>
              </a:ext>
            </a:extLst>
          </p:cNvPr>
          <p:cNvSpPr>
            <a:spLocks noGrp="1"/>
          </p:cNvSpPr>
          <p:nvPr>
            <p:ph type="sldNum" sz="quarter" idx="4"/>
          </p:nvPr>
        </p:nvSpPr>
        <p:spPr>
          <a:xfrm>
            <a:off x="11411815" y="6554937"/>
            <a:ext cx="768349" cy="292687"/>
          </a:xfrm>
        </p:spPr>
        <p:txBody>
          <a:bodyPr wrap="square" anchor="ctr">
            <a:normAutofit/>
          </a:bodyPr>
          <a:lstStyle/>
          <a:p>
            <a:pPr>
              <a:spcAft>
                <a:spcPts val="600"/>
              </a:spcAft>
              <a:defRPr/>
            </a:pPr>
            <a:fld id="{C7E3338D-8F5B-4FC7-A0B5-AD45AC3F4C65}" type="slidenum">
              <a:rPr lang="en-GB" altLang="hu-HU" smtClean="0"/>
              <a:pPr>
                <a:spcAft>
                  <a:spcPts val="600"/>
                </a:spcAft>
                <a:defRPr/>
              </a:pPr>
              <a:t>5</a:t>
            </a:fld>
            <a:endParaRPr lang="en-GB" altLang="hu-HU" dirty="0"/>
          </a:p>
        </p:txBody>
      </p:sp>
    </p:spTree>
    <p:extLst>
      <p:ext uri="{BB962C8B-B14F-4D97-AF65-F5344CB8AC3E}">
        <p14:creationId xmlns:p14="http://schemas.microsoft.com/office/powerpoint/2010/main" val="3959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D8AFF4-4DF7-4AD4-A2B3-067030742E0F}"/>
              </a:ext>
            </a:extLst>
          </p:cNvPr>
          <p:cNvSpPr>
            <a:spLocks noGrp="1"/>
          </p:cNvSpPr>
          <p:nvPr>
            <p:ph type="title"/>
          </p:nvPr>
        </p:nvSpPr>
        <p:spPr/>
        <p:txBody>
          <a:bodyPr/>
          <a:lstStyle/>
          <a:p>
            <a:r>
              <a:rPr lang="hu-HU" sz="2400" noProof="0" dirty="0" err="1"/>
              <a:t>Renewable</a:t>
            </a:r>
            <a:r>
              <a:rPr lang="hu-HU" sz="2400" noProof="0" dirty="0"/>
              <a:t> </a:t>
            </a:r>
            <a:r>
              <a:rPr lang="hu-HU" sz="2400" noProof="0" dirty="0" err="1"/>
              <a:t>heating</a:t>
            </a:r>
            <a:r>
              <a:rPr lang="hu-HU" sz="2400" noProof="0" dirty="0"/>
              <a:t> and </a:t>
            </a:r>
            <a:r>
              <a:rPr lang="hu-HU" sz="2400" noProof="0" dirty="0" err="1"/>
              <a:t>cooling</a:t>
            </a:r>
            <a:endParaRPr lang="en-US" sz="2400" noProof="0" dirty="0"/>
          </a:p>
        </p:txBody>
      </p:sp>
      <p:sp>
        <p:nvSpPr>
          <p:cNvPr id="4" name="Dia számának helye 3">
            <a:extLst>
              <a:ext uri="{FF2B5EF4-FFF2-40B4-BE49-F238E27FC236}">
                <a16:creationId xmlns:a16="http://schemas.microsoft.com/office/drawing/2014/main" id="{D7564604-4DAB-478D-B17E-4B83B563484C}"/>
              </a:ext>
            </a:extLst>
          </p:cNvPr>
          <p:cNvSpPr>
            <a:spLocks noGrp="1"/>
          </p:cNvSpPr>
          <p:nvPr>
            <p:ph type="sldNum" sz="quarter" idx="4"/>
          </p:nvPr>
        </p:nvSpPr>
        <p:spPr/>
        <p:txBody>
          <a:bodyPr/>
          <a:lstStyle/>
          <a:p>
            <a:pPr>
              <a:defRPr/>
            </a:pPr>
            <a:fld id="{C7E3338D-8F5B-4FC7-A0B5-AD45AC3F4C65}" type="slidenum">
              <a:rPr lang="en-GB" altLang="hu-HU" smtClean="0"/>
              <a:pPr>
                <a:defRPr/>
              </a:pPr>
              <a:t>6</a:t>
            </a:fld>
            <a:endParaRPr lang="en-GB" altLang="hu-HU"/>
          </a:p>
        </p:txBody>
      </p:sp>
      <p:sp>
        <p:nvSpPr>
          <p:cNvPr id="6" name="Tartalom helye 5">
            <a:extLst>
              <a:ext uri="{FF2B5EF4-FFF2-40B4-BE49-F238E27FC236}">
                <a16:creationId xmlns:a16="http://schemas.microsoft.com/office/drawing/2014/main" id="{FD4A06FA-320C-4E1A-A173-3C88B0E7879F}"/>
              </a:ext>
            </a:extLst>
          </p:cNvPr>
          <p:cNvSpPr>
            <a:spLocks noGrp="1"/>
          </p:cNvSpPr>
          <p:nvPr>
            <p:ph idx="1"/>
          </p:nvPr>
        </p:nvSpPr>
        <p:spPr>
          <a:xfrm>
            <a:off x="431372" y="900357"/>
            <a:ext cx="11617291" cy="5481396"/>
          </a:xfrm>
        </p:spPr>
        <p:txBody>
          <a:bodyPr>
            <a:normAutofit/>
          </a:bodyPr>
          <a:lstStyle/>
          <a:p>
            <a:pPr>
              <a:spcAft>
                <a:spcPts val="0"/>
              </a:spcAft>
            </a:pPr>
            <a:r>
              <a:rPr lang="hu-HU" sz="1600" i="1" dirty="0"/>
              <a:t>I</a:t>
            </a:r>
            <a:r>
              <a:rPr lang="en-US" sz="1800" i="1" dirty="0">
                <a:latin typeface="Calibri" panose="020F0502020204030204" pitchFamily="34" charset="0"/>
                <a:ea typeface="MS Mincho" panose="02020609040205080304" pitchFamily="49" charset="-128"/>
                <a:cs typeface="Calibri" panose="020F0502020204030204" pitchFamily="34" charset="0"/>
              </a:rPr>
              <a:t>t is essential to </a:t>
            </a:r>
            <a:r>
              <a:rPr lang="en-US" sz="1800" b="1" i="1" dirty="0">
                <a:latin typeface="Calibri" panose="020F0502020204030204" pitchFamily="34" charset="0"/>
                <a:ea typeface="MS Mincho" panose="02020609040205080304" pitchFamily="49" charset="-128"/>
                <a:cs typeface="Calibri" panose="020F0502020204030204" pitchFamily="34" charset="0"/>
              </a:rPr>
              <a:t>increase the predictability of support </a:t>
            </a:r>
            <a:r>
              <a:rPr lang="en-US" sz="1800" i="1" dirty="0">
                <a:latin typeface="Calibri" panose="020F0502020204030204" pitchFamily="34" charset="0"/>
                <a:ea typeface="MS Mincho" panose="02020609040205080304" pitchFamily="49" charset="-128"/>
                <a:cs typeface="Calibri" panose="020F0502020204030204" pitchFamily="34" charset="0"/>
              </a:rPr>
              <a:t>for renewable heating and cooling, both in terms of timing and budget size. </a:t>
            </a:r>
          </a:p>
          <a:p>
            <a:pPr>
              <a:spcAft>
                <a:spcPts val="0"/>
              </a:spcAft>
            </a:pPr>
            <a:r>
              <a:rPr lang="hu-HU" sz="1800" i="1" dirty="0">
                <a:latin typeface="Calibri" panose="020F0502020204030204" pitchFamily="34" charset="0"/>
                <a:ea typeface="MS Mincho" panose="02020609040205080304" pitchFamily="49" charset="-128"/>
                <a:cs typeface="Calibri" panose="020F0502020204030204" pitchFamily="34" charset="0"/>
              </a:rPr>
              <a:t>T</a:t>
            </a:r>
            <a:r>
              <a:rPr lang="en-US" sz="1800" i="1" dirty="0">
                <a:latin typeface="Calibri" panose="020F0502020204030204" pitchFamily="34" charset="0"/>
                <a:ea typeface="MS Mincho" panose="02020609040205080304" pitchFamily="49" charset="-128"/>
                <a:cs typeface="Calibri" panose="020F0502020204030204" pitchFamily="34" charset="0"/>
              </a:rPr>
              <a:t>he </a:t>
            </a:r>
            <a:r>
              <a:rPr lang="en-US" sz="1800" b="1" i="1" dirty="0">
                <a:latin typeface="Calibri" panose="020F0502020204030204" pitchFamily="34" charset="0"/>
                <a:ea typeface="MS Mincho" panose="02020609040205080304" pitchFamily="49" charset="-128"/>
                <a:cs typeface="Calibri" panose="020F0502020204030204" pitchFamily="34" charset="0"/>
              </a:rPr>
              <a:t>introduction of guarantees of origin </a:t>
            </a:r>
            <a:r>
              <a:rPr lang="hu-HU" sz="1800" b="1" i="1" dirty="0" err="1">
                <a:latin typeface="Calibri" panose="020F0502020204030204" pitchFamily="34" charset="0"/>
                <a:ea typeface="MS Mincho" panose="02020609040205080304" pitchFamily="49" charset="-128"/>
                <a:cs typeface="Calibri" panose="020F0502020204030204" pitchFamily="34" charset="0"/>
              </a:rPr>
              <a:t>for</a:t>
            </a:r>
            <a:r>
              <a:rPr lang="hu-HU" sz="1800" b="1" i="1" dirty="0">
                <a:latin typeface="Calibri" panose="020F0502020204030204" pitchFamily="34" charset="0"/>
                <a:ea typeface="MS Mincho" panose="02020609040205080304" pitchFamily="49" charset="-128"/>
                <a:cs typeface="Calibri" panose="020F0502020204030204" pitchFamily="34" charset="0"/>
              </a:rPr>
              <a:t> RES-H </a:t>
            </a:r>
            <a:r>
              <a:rPr lang="hu-HU" sz="1800" i="1" dirty="0" err="1">
                <a:latin typeface="Calibri" panose="020F0502020204030204" pitchFamily="34" charset="0"/>
                <a:ea typeface="MS Mincho" panose="02020609040205080304" pitchFamily="49" charset="-128"/>
                <a:cs typeface="Calibri" panose="020F0502020204030204" pitchFamily="34" charset="0"/>
              </a:rPr>
              <a:t>should</a:t>
            </a:r>
            <a:r>
              <a:rPr lang="hu-HU" sz="1800" i="1" dirty="0">
                <a:latin typeface="Calibri" panose="020F0502020204030204" pitchFamily="34" charset="0"/>
                <a:ea typeface="MS Mincho" panose="02020609040205080304" pitchFamily="49" charset="-128"/>
                <a:cs typeface="Calibri" panose="020F0502020204030204" pitchFamily="34" charset="0"/>
              </a:rPr>
              <a:t> be </a:t>
            </a:r>
            <a:r>
              <a:rPr lang="hu-HU" sz="1800" i="1" dirty="0" err="1">
                <a:latin typeface="Calibri" panose="020F0502020204030204" pitchFamily="34" charset="0"/>
                <a:ea typeface="MS Mincho" panose="02020609040205080304" pitchFamily="49" charset="-128"/>
                <a:cs typeface="Calibri" panose="020F0502020204030204" pitchFamily="34" charset="0"/>
              </a:rPr>
              <a:t>considered</a:t>
            </a:r>
            <a:r>
              <a:rPr lang="hu-HU" sz="1800" i="1" dirty="0">
                <a:latin typeface="Calibri" panose="020F0502020204030204" pitchFamily="34" charset="0"/>
                <a:ea typeface="MS Mincho" panose="02020609040205080304" pitchFamily="49" charset="-128"/>
                <a:cs typeface="Calibri" panose="020F0502020204030204" pitchFamily="34" charset="0"/>
              </a:rPr>
              <a:t>.</a:t>
            </a:r>
            <a:endParaRPr lang="en-US" sz="1800" i="1" dirty="0">
              <a:latin typeface="Calibri" panose="020F0502020204030204" pitchFamily="34" charset="0"/>
              <a:ea typeface="MS Mincho" panose="02020609040205080304" pitchFamily="49" charset="-128"/>
              <a:cs typeface="Calibri" panose="020F0502020204030204" pitchFamily="34" charset="0"/>
            </a:endParaRPr>
          </a:p>
          <a:p>
            <a:pPr>
              <a:spcAft>
                <a:spcPts val="0"/>
              </a:spcAft>
            </a:pPr>
            <a:r>
              <a:rPr lang="en-US" sz="1800" i="1" dirty="0">
                <a:latin typeface="Calibri" panose="020F0502020204030204" pitchFamily="34" charset="0"/>
                <a:ea typeface="MS Mincho" panose="02020609040205080304" pitchFamily="49" charset="-128"/>
                <a:cs typeface="Calibri" panose="020F0502020204030204" pitchFamily="34" charset="0"/>
              </a:rPr>
              <a:t>Measures towards </a:t>
            </a:r>
            <a:r>
              <a:rPr lang="en-US" sz="1800" b="1" i="1" dirty="0">
                <a:latin typeface="Calibri" panose="020F0502020204030204" pitchFamily="34" charset="0"/>
                <a:ea typeface="MS Mincho" panose="02020609040205080304" pitchFamily="49" charset="-128"/>
                <a:cs typeface="Calibri" panose="020F0502020204030204" pitchFamily="34" charset="0"/>
              </a:rPr>
              <a:t>technological and fuel diversification </a:t>
            </a:r>
            <a:r>
              <a:rPr lang="en-US" sz="1800" i="1" dirty="0">
                <a:latin typeface="Calibri" panose="020F0502020204030204" pitchFamily="34" charset="0"/>
                <a:ea typeface="MS Mincho" panose="02020609040205080304" pitchFamily="49" charset="-128"/>
                <a:cs typeface="Calibri" panose="020F0502020204030204" pitchFamily="34" charset="0"/>
              </a:rPr>
              <a:t>must be a key priority </a:t>
            </a:r>
            <a:r>
              <a:rPr lang="hu-HU" sz="1800" i="1" dirty="0">
                <a:latin typeface="Calibri" panose="020F0502020204030204" pitchFamily="34" charset="0"/>
                <a:ea typeface="MS Mincho" panose="02020609040205080304" pitchFamily="49" charset="-128"/>
                <a:cs typeface="Calibri" panose="020F0502020204030204" pitchFamily="34" charset="0"/>
              </a:rPr>
              <a:t>- m</a:t>
            </a:r>
            <a:r>
              <a:rPr lang="en-US" sz="1800" i="1" dirty="0" err="1">
                <a:latin typeface="Calibri" panose="020F0502020204030204" pitchFamily="34" charset="0"/>
                <a:ea typeface="MS Mincho" panose="02020609040205080304" pitchFamily="49" charset="-128"/>
                <a:cs typeface="Calibri" panose="020F0502020204030204" pitchFamily="34" charset="0"/>
              </a:rPr>
              <a:t>odern</a:t>
            </a:r>
            <a:r>
              <a:rPr lang="en-US" sz="1800" i="1" dirty="0">
                <a:latin typeface="Calibri" panose="020F0502020204030204" pitchFamily="34" charset="0"/>
                <a:ea typeface="MS Mincho" panose="02020609040205080304" pitchFamily="49" charset="-128"/>
                <a:cs typeface="Calibri" panose="020F0502020204030204" pitchFamily="34" charset="0"/>
              </a:rPr>
              <a:t> individual and collective heating systems (e. g. heat pumps) shall be positioned to replace fossil-fuel based heating by creating a level playing field for biomass alternatives.</a:t>
            </a:r>
          </a:p>
          <a:p>
            <a:pPr>
              <a:spcAft>
                <a:spcPts val="0"/>
              </a:spcAft>
            </a:pPr>
            <a:r>
              <a:rPr lang="en-US" sz="1800" i="1" dirty="0">
                <a:latin typeface="Calibri" panose="020F0502020204030204" pitchFamily="34" charset="0"/>
                <a:ea typeface="MS Mincho" panose="02020609040205080304" pitchFamily="49" charset="-128"/>
                <a:cs typeface="Calibri" panose="020F0502020204030204" pitchFamily="34" charset="0"/>
              </a:rPr>
              <a:t>The dense structure of district heating infrastructure in CEE would be well suited to </a:t>
            </a:r>
            <a:r>
              <a:rPr lang="en-US" sz="1800" b="1" i="1" dirty="0">
                <a:latin typeface="Calibri" panose="020F0502020204030204" pitchFamily="34" charset="0"/>
                <a:ea typeface="MS Mincho" panose="02020609040205080304" pitchFamily="49" charset="-128"/>
                <a:cs typeface="Calibri" panose="020F0502020204030204" pitchFamily="34" charset="0"/>
              </a:rPr>
              <a:t>utilize geothermal energy</a:t>
            </a:r>
            <a:r>
              <a:rPr lang="en-US" sz="1800" i="1" dirty="0">
                <a:latin typeface="Calibri" panose="020F0502020204030204" pitchFamily="34" charset="0"/>
                <a:ea typeface="MS Mincho" panose="02020609040205080304" pitchFamily="49" charset="-128"/>
                <a:cs typeface="Calibri" panose="020F0502020204030204" pitchFamily="34" charset="0"/>
              </a:rPr>
              <a:t>. The potential for geothermal energy needs to become a higher priority where it can be exploited at a reasonable cost. </a:t>
            </a:r>
          </a:p>
          <a:p>
            <a:pPr>
              <a:spcAft>
                <a:spcPts val="0"/>
              </a:spcAft>
            </a:pPr>
            <a:r>
              <a:rPr lang="en-US" sz="1800" i="1" dirty="0">
                <a:effectLst/>
                <a:latin typeface="Calibri" panose="020F0502020204030204" pitchFamily="34" charset="0"/>
                <a:ea typeface="MS Mincho" panose="02020609040205080304" pitchFamily="49" charset="-128"/>
                <a:cs typeface="Calibri" panose="020F0502020204030204" pitchFamily="34" charset="0"/>
              </a:rPr>
              <a:t>Governments should increase their capacities to </a:t>
            </a:r>
            <a:r>
              <a:rPr lang="en-US" sz="1800" b="1" i="1" dirty="0">
                <a:effectLst/>
                <a:latin typeface="Calibri" panose="020F0502020204030204" pitchFamily="34" charset="0"/>
                <a:ea typeface="MS Mincho" panose="02020609040205080304" pitchFamily="49" charset="-128"/>
                <a:cs typeface="Calibri" panose="020F0502020204030204" pitchFamily="34" charset="0"/>
              </a:rPr>
              <a:t>fight energy poverty</a:t>
            </a:r>
            <a:r>
              <a:rPr lang="en-US" sz="1800" i="1" dirty="0">
                <a:effectLst/>
                <a:latin typeface="Calibri" panose="020F0502020204030204" pitchFamily="34" charset="0"/>
                <a:ea typeface="MS Mincho" panose="02020609040205080304" pitchFamily="49" charset="-128"/>
                <a:cs typeface="Calibri" panose="020F0502020204030204" pitchFamily="34" charset="0"/>
              </a:rPr>
              <a:t>, which is closely linked to the lowest efficiency biomass heating and the worst air pollution. Household biomass in old, </a:t>
            </a:r>
            <a:r>
              <a:rPr lang="en-US" sz="1800" b="1" i="1" dirty="0">
                <a:effectLst/>
                <a:latin typeface="Calibri" panose="020F0502020204030204" pitchFamily="34" charset="0"/>
                <a:ea typeface="MS Mincho" panose="02020609040205080304" pitchFamily="49" charset="-128"/>
                <a:cs typeface="Calibri" panose="020F0502020204030204" pitchFamily="34" charset="0"/>
              </a:rPr>
              <a:t>outdated stoves and furnaces should be phased-out with support for modern heating devices and energy efficiency improvements</a:t>
            </a:r>
            <a:r>
              <a:rPr lang="en-US" sz="1800" i="1" dirty="0">
                <a:effectLst/>
                <a:latin typeface="Calibri" panose="020F0502020204030204" pitchFamily="34" charset="0"/>
                <a:ea typeface="MS Mincho" panose="02020609040205080304" pitchFamily="49" charset="-128"/>
                <a:cs typeface="Calibri" panose="020F0502020204030204" pitchFamily="34" charset="0"/>
              </a:rPr>
              <a:t>.</a:t>
            </a:r>
            <a:endParaRPr lang="hu-HU" sz="1800" i="1" dirty="0">
              <a:effectLst/>
              <a:latin typeface="Calibri" panose="020F0502020204030204" pitchFamily="34" charset="0"/>
              <a:ea typeface="MS Mincho" panose="02020609040205080304" pitchFamily="49" charset="-128"/>
              <a:cs typeface="Calibri" panose="020F0502020204030204" pitchFamily="34" charset="0"/>
            </a:endParaRPr>
          </a:p>
          <a:p>
            <a:pPr>
              <a:spcAft>
                <a:spcPts val="0"/>
              </a:spcAft>
            </a:pPr>
            <a:r>
              <a:rPr lang="en-US" sz="1800" i="1" dirty="0">
                <a:latin typeface="Calibri" panose="020F0502020204030204" pitchFamily="34" charset="0"/>
                <a:ea typeface="MS Mincho" panose="02020609040205080304" pitchFamily="49" charset="-128"/>
                <a:cs typeface="Calibri" panose="020F0502020204030204" pitchFamily="34" charset="0"/>
              </a:rPr>
              <a:t>There are several countries in the region where the operation of biomass markets is not transparent. If the role of biomass remains significant, support must be conditional on meeting </a:t>
            </a:r>
            <a:r>
              <a:rPr lang="en-US" sz="1800" b="1" i="1" dirty="0">
                <a:latin typeface="Calibri" panose="020F0502020204030204" pitchFamily="34" charset="0"/>
                <a:ea typeface="MS Mincho" panose="02020609040205080304" pitchFamily="49" charset="-128"/>
                <a:cs typeface="Calibri" panose="020F0502020204030204" pitchFamily="34" charset="0"/>
              </a:rPr>
              <a:t>strict sustainability criteria of biomass sourcing</a:t>
            </a:r>
            <a:r>
              <a:rPr lang="hu-HU" sz="1800" b="1" i="1" dirty="0">
                <a:latin typeface="Calibri" panose="020F0502020204030204" pitchFamily="34" charset="0"/>
                <a:ea typeface="MS Mincho" panose="02020609040205080304" pitchFamily="49" charset="-128"/>
                <a:cs typeface="Calibri" panose="020F0502020204030204" pitchFamily="34" charset="0"/>
              </a:rPr>
              <a:t>.</a:t>
            </a:r>
          </a:p>
          <a:p>
            <a:pPr>
              <a:spcAft>
                <a:spcPts val="0"/>
              </a:spcAft>
            </a:pPr>
            <a:r>
              <a:rPr lang="en-US" sz="1800" i="1" dirty="0">
                <a:effectLst/>
                <a:latin typeface="Calibri" panose="020F0502020204030204" pitchFamily="34" charset="0"/>
                <a:ea typeface="MS Mincho" panose="02020609040205080304" pitchFamily="49" charset="-128"/>
                <a:cs typeface="Calibri" panose="020F0502020204030204" pitchFamily="34" charset="0"/>
              </a:rPr>
              <a:t>There is a one-sided climate policy outlined by these strategic documents: supporting biomass-to-energy while ignoring the </a:t>
            </a:r>
            <a:r>
              <a:rPr lang="en-US" sz="1800" b="1" i="1" dirty="0">
                <a:effectLst/>
                <a:latin typeface="Calibri" panose="020F0502020204030204" pitchFamily="34" charset="0"/>
                <a:ea typeface="MS Mincho" panose="02020609040205080304" pitchFamily="49" charset="-128"/>
                <a:cs typeface="Calibri" panose="020F0502020204030204" pitchFamily="34" charset="0"/>
              </a:rPr>
              <a:t>climate economic value of forest sequestration</a:t>
            </a:r>
            <a:r>
              <a:rPr lang="en-US" sz="1800" i="1" dirty="0">
                <a:effectLst/>
                <a:latin typeface="Calibri" panose="020F0502020204030204" pitchFamily="34" charset="0"/>
                <a:ea typeface="MS Mincho" panose="02020609040205080304" pitchFamily="49" charset="-128"/>
                <a:cs typeface="Calibri" panose="020F0502020204030204" pitchFamily="34" charset="0"/>
              </a:rPr>
              <a:t> and carbon storage. Without integrated climate policy instruments targeting biomass resources, any further support for biomass-to-energy should be reconsidered.</a:t>
            </a:r>
          </a:p>
          <a:p>
            <a:pPr marL="0" indent="0">
              <a:spcAft>
                <a:spcPts val="0"/>
              </a:spcAft>
              <a:buNone/>
            </a:pPr>
            <a:endParaRPr lang="en-US" sz="1600" dirty="0"/>
          </a:p>
          <a:p>
            <a:pPr marL="0" indent="0">
              <a:buNone/>
            </a:pPr>
            <a:endParaRPr lang="en-US" sz="1600" dirty="0"/>
          </a:p>
        </p:txBody>
      </p:sp>
    </p:spTree>
    <p:extLst>
      <p:ext uri="{BB962C8B-B14F-4D97-AF65-F5344CB8AC3E}">
        <p14:creationId xmlns:p14="http://schemas.microsoft.com/office/powerpoint/2010/main" val="372443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088D8B-2D6C-429D-BBD6-53DB991F2AE0}"/>
              </a:ext>
            </a:extLst>
          </p:cNvPr>
          <p:cNvSpPr>
            <a:spLocks noGrp="1"/>
          </p:cNvSpPr>
          <p:nvPr>
            <p:ph type="title"/>
          </p:nvPr>
        </p:nvSpPr>
        <p:spPr/>
        <p:txBody>
          <a:bodyPr/>
          <a:lstStyle/>
          <a:p>
            <a:r>
              <a:rPr lang="hu-HU" dirty="0" err="1"/>
              <a:t>Natural</a:t>
            </a:r>
            <a:r>
              <a:rPr lang="hu-HU" dirty="0"/>
              <a:t> </a:t>
            </a:r>
            <a:r>
              <a:rPr lang="hu-HU" dirty="0" err="1"/>
              <a:t>gas</a:t>
            </a:r>
            <a:endParaRPr lang="en-US" dirty="0"/>
          </a:p>
        </p:txBody>
      </p:sp>
      <p:sp>
        <p:nvSpPr>
          <p:cNvPr id="3" name="Tartalom helye 2">
            <a:extLst>
              <a:ext uri="{FF2B5EF4-FFF2-40B4-BE49-F238E27FC236}">
                <a16:creationId xmlns:a16="http://schemas.microsoft.com/office/drawing/2014/main" id="{11E1BA2F-D2A6-43D5-865D-B4D188CDF523}"/>
              </a:ext>
            </a:extLst>
          </p:cNvPr>
          <p:cNvSpPr>
            <a:spLocks noGrp="1"/>
          </p:cNvSpPr>
          <p:nvPr>
            <p:ph idx="1"/>
          </p:nvPr>
        </p:nvSpPr>
        <p:spPr>
          <a:xfrm>
            <a:off x="431372" y="1138335"/>
            <a:ext cx="11136213" cy="5243417"/>
          </a:xfrm>
        </p:spPr>
        <p:txBody>
          <a:bodyPr>
            <a:normAutofit/>
          </a:bodyPr>
          <a:lstStyle/>
          <a:p>
            <a:pPr marL="0" indent="0" algn="just">
              <a:lnSpc>
                <a:spcPct val="115000"/>
              </a:lnSpc>
              <a:spcBef>
                <a:spcPts val="600"/>
              </a:spcBef>
              <a:spcAft>
                <a:spcPts val="600"/>
              </a:spcAft>
              <a:buNone/>
            </a:pPr>
            <a:r>
              <a:rPr lang="en-GB" sz="1800" dirty="0">
                <a:effectLst/>
                <a:latin typeface="Segoe UI" panose="020B0502040204020203" pitchFamily="34" charset="0"/>
                <a:ea typeface="Calibri" panose="020F0502020204030204" pitchFamily="34" charset="0"/>
                <a:cs typeface="Calibri" panose="020F0502020204030204" pitchFamily="34" charset="0"/>
              </a:rPr>
              <a:t>With a few additional and long planned projects, new DR markets will be able to access natural gas, but the timing of these plans is highly uncertain, therefore there is a risk that the new investments result in stranded assets.</a:t>
            </a:r>
            <a:endParaRPr lang="en-US" sz="1800" dirty="0">
              <a:effectLst/>
              <a:latin typeface="Segoe UI" panose="020B0502040204020203"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hu-HU" sz="1800" b="1" i="1" dirty="0" err="1">
                <a:effectLst/>
                <a:latin typeface="Segoe UI" panose="020B0502040204020203" pitchFamily="34" charset="0"/>
                <a:ea typeface="Calibri" panose="020F0502020204030204" pitchFamily="34" charset="0"/>
                <a:cs typeface="Calibri" panose="020F0502020204030204" pitchFamily="34" charset="0"/>
              </a:rPr>
              <a:t>Avoid</a:t>
            </a:r>
            <a:r>
              <a:rPr lang="hu-HU" sz="1800" b="1" i="1" dirty="0">
                <a:effectLst/>
                <a:latin typeface="Segoe UI" panose="020B0502040204020203" pitchFamily="34" charset="0"/>
                <a:ea typeface="Calibri" panose="020F0502020204030204" pitchFamily="34" charset="0"/>
                <a:cs typeface="Calibri" panose="020F0502020204030204" pitchFamily="34" charset="0"/>
              </a:rPr>
              <a:t> </a:t>
            </a:r>
            <a:r>
              <a:rPr lang="en-US" sz="1800" b="1" i="1" dirty="0">
                <a:effectLst/>
                <a:latin typeface="Segoe UI" panose="020B0502040204020203" pitchFamily="34" charset="0"/>
                <a:ea typeface="Calibri" panose="020F0502020204030204" pitchFamily="34" charset="0"/>
                <a:cs typeface="Calibri" panose="020F0502020204030204" pitchFamily="34" charset="0"/>
              </a:rPr>
              <a:t>visions of “gas as a bridging fuel</a:t>
            </a:r>
            <a:r>
              <a:rPr lang="en-US" sz="1800" i="1" dirty="0">
                <a:effectLst/>
                <a:latin typeface="Segoe UI" panose="020B0502040204020203" pitchFamily="34" charset="0"/>
                <a:ea typeface="Calibri" panose="020F0502020204030204" pitchFamily="34" charset="0"/>
                <a:cs typeface="Calibri" panose="020F0502020204030204" pitchFamily="34" charset="0"/>
              </a:rPr>
              <a:t>” that sets the wrong incentives for potential investors. </a:t>
            </a:r>
            <a:r>
              <a:rPr lang="en-US" sz="1800" i="1" dirty="0">
                <a:cs typeface="Calibri" panose="020F0502020204030204" pitchFamily="34" charset="0"/>
              </a:rPr>
              <a:t>No subsidies should be provided to </a:t>
            </a:r>
            <a:r>
              <a:rPr lang="hu-HU" sz="1800" i="1" dirty="0" err="1">
                <a:cs typeface="Calibri" panose="020F0502020204030204" pitchFamily="34" charset="0"/>
              </a:rPr>
              <a:t>invest</a:t>
            </a:r>
            <a:r>
              <a:rPr lang="hu-HU" sz="1800" i="1" dirty="0">
                <a:cs typeface="Calibri" panose="020F0502020204030204" pitchFamily="34" charset="0"/>
              </a:rPr>
              <a:t> in </a:t>
            </a:r>
            <a:r>
              <a:rPr lang="hu-HU" sz="1800" i="1" dirty="0" err="1">
                <a:cs typeface="Calibri" panose="020F0502020204030204" pitchFamily="34" charset="0"/>
              </a:rPr>
              <a:t>projects</a:t>
            </a:r>
            <a:r>
              <a:rPr lang="hu-HU" sz="1800" i="1" dirty="0">
                <a:cs typeface="Calibri" panose="020F0502020204030204" pitchFamily="34" charset="0"/>
              </a:rPr>
              <a:t> </a:t>
            </a:r>
            <a:r>
              <a:rPr lang="hu-HU" sz="1800" i="1" dirty="0" err="1">
                <a:cs typeface="Calibri" panose="020F0502020204030204" pitchFamily="34" charset="0"/>
              </a:rPr>
              <a:t>relying</a:t>
            </a:r>
            <a:r>
              <a:rPr lang="hu-HU" sz="1800" i="1" dirty="0">
                <a:cs typeface="Calibri" panose="020F0502020204030204" pitchFamily="34" charset="0"/>
              </a:rPr>
              <a:t> </a:t>
            </a:r>
            <a:r>
              <a:rPr lang="hu-HU" sz="1800" i="1" dirty="0" err="1">
                <a:cs typeface="Calibri" panose="020F0502020204030204" pitchFamily="34" charset="0"/>
              </a:rPr>
              <a:t>on</a:t>
            </a:r>
            <a:r>
              <a:rPr lang="hu-HU" sz="1800" i="1" dirty="0">
                <a:cs typeface="Calibri" panose="020F0502020204030204" pitchFamily="34" charset="0"/>
              </a:rPr>
              <a:t> </a:t>
            </a:r>
            <a:r>
              <a:rPr lang="en-US" sz="1800" i="1" dirty="0">
                <a:cs typeface="Calibri" panose="020F0502020204030204" pitchFamily="34" charset="0"/>
              </a:rPr>
              <a:t>fossil fuels. A clear signal should be sent to project promoters not to invest into assets that will be unprofitable after 10-15 years.</a:t>
            </a:r>
          </a:p>
          <a:p>
            <a:pPr algn="just">
              <a:lnSpc>
                <a:spcPct val="115000"/>
              </a:lnSpc>
              <a:spcBef>
                <a:spcPts val="600"/>
              </a:spcBef>
              <a:spcAft>
                <a:spcPts val="600"/>
              </a:spcAft>
            </a:pPr>
            <a:r>
              <a:rPr lang="en-US" sz="1800" i="1" dirty="0">
                <a:cs typeface="Calibri" panose="020F0502020204030204" pitchFamily="34" charset="0"/>
              </a:rPr>
              <a:t>Because natural gas is still a very important heating fuel for many countries in the DR, a tailor-made plan is needed to </a:t>
            </a:r>
            <a:r>
              <a:rPr lang="en-US" sz="1800" b="1" i="1" dirty="0">
                <a:cs typeface="Calibri" panose="020F0502020204030204" pitchFamily="34" charset="0"/>
              </a:rPr>
              <a:t>provide decarbonized alternative heating </a:t>
            </a:r>
            <a:r>
              <a:rPr lang="en-US" sz="1800" i="1" dirty="0">
                <a:cs typeface="Calibri" panose="020F0502020204030204" pitchFamily="34" charset="0"/>
              </a:rPr>
              <a:t>at affordable prices for low-income consumers. In those DR WB6 countries that do not use natural gas in the household heating sector, </a:t>
            </a:r>
            <a:r>
              <a:rPr lang="en-US" sz="1800" b="1" i="1" dirty="0">
                <a:cs typeface="Calibri" panose="020F0502020204030204" pitchFamily="34" charset="0"/>
              </a:rPr>
              <a:t>coal, biomass, and other fuels should be switched to direct electrification and renewable solutions</a:t>
            </a:r>
            <a:r>
              <a:rPr lang="en-US" sz="1800" i="1" dirty="0">
                <a:cs typeface="Calibri" panose="020F0502020204030204" pitchFamily="34" charset="0"/>
              </a:rPr>
              <a:t>.  </a:t>
            </a:r>
          </a:p>
          <a:p>
            <a:pPr marL="342900" lvl="0" indent="-342900" algn="just" fontAlgn="base">
              <a:lnSpc>
                <a:spcPct val="115000"/>
              </a:lnSpc>
              <a:spcAft>
                <a:spcPts val="600"/>
              </a:spcAft>
              <a:buClr>
                <a:srgbClr val="EC6E22"/>
              </a:buClr>
              <a:buSzPts val="1600"/>
              <a:buFont typeface="Wingdings" panose="05000000000000000000" pitchFamily="2" charset="2"/>
              <a:buChar char=""/>
            </a:pPr>
            <a:r>
              <a:rPr lang="en-US" sz="1800" i="1" dirty="0">
                <a:cs typeface="Calibri" panose="020F0502020204030204" pitchFamily="34" charset="0"/>
              </a:rPr>
              <a:t>Introducing natural gas to new markets should not be supported. </a:t>
            </a:r>
            <a:endParaRPr lang="hu-HU" sz="1800" i="1" dirty="0">
              <a:cs typeface="Calibri" panose="020F0502020204030204" pitchFamily="34" charset="0"/>
            </a:endParaRPr>
          </a:p>
          <a:p>
            <a:pPr marL="342900" lvl="0" indent="-342900" algn="just" fontAlgn="base">
              <a:lnSpc>
                <a:spcPct val="115000"/>
              </a:lnSpc>
              <a:spcAft>
                <a:spcPts val="600"/>
              </a:spcAft>
              <a:buClr>
                <a:srgbClr val="EC6E22"/>
              </a:buClr>
              <a:buSzPts val="1600"/>
              <a:buFont typeface="Wingdings" panose="05000000000000000000" pitchFamily="2" charset="2"/>
              <a:buChar char=""/>
            </a:pPr>
            <a:r>
              <a:rPr lang="en-US" sz="1800" i="1" dirty="0">
                <a:cs typeface="Calibri" panose="020F0502020204030204" pitchFamily="34" charset="0"/>
              </a:rPr>
              <a:t>Energy efficiency and building renovation plans must be supported through training and education of skilled workers and by setting up reliable and independent advisory services transparently.</a:t>
            </a:r>
          </a:p>
          <a:p>
            <a:endParaRPr lang="en-US" dirty="0"/>
          </a:p>
        </p:txBody>
      </p:sp>
      <p:sp>
        <p:nvSpPr>
          <p:cNvPr id="4" name="Dia számának helye 3">
            <a:extLst>
              <a:ext uri="{FF2B5EF4-FFF2-40B4-BE49-F238E27FC236}">
                <a16:creationId xmlns:a16="http://schemas.microsoft.com/office/drawing/2014/main" id="{84124471-575F-49B0-BF91-D45A5A5A6291}"/>
              </a:ext>
            </a:extLst>
          </p:cNvPr>
          <p:cNvSpPr>
            <a:spLocks noGrp="1"/>
          </p:cNvSpPr>
          <p:nvPr>
            <p:ph type="sldNum" sz="quarter" idx="4"/>
          </p:nvPr>
        </p:nvSpPr>
        <p:spPr/>
        <p:txBody>
          <a:bodyPr/>
          <a:lstStyle/>
          <a:p>
            <a:pPr>
              <a:defRPr/>
            </a:pPr>
            <a:fld id="{C7E3338D-8F5B-4FC7-A0B5-AD45AC3F4C65}" type="slidenum">
              <a:rPr lang="en-GB" altLang="hu-HU" smtClean="0"/>
              <a:pPr>
                <a:defRPr/>
              </a:pPr>
              <a:t>7</a:t>
            </a:fld>
            <a:endParaRPr lang="en-GB" altLang="hu-HU"/>
          </a:p>
        </p:txBody>
      </p:sp>
    </p:spTree>
    <p:extLst>
      <p:ext uri="{BB962C8B-B14F-4D97-AF65-F5344CB8AC3E}">
        <p14:creationId xmlns:p14="http://schemas.microsoft.com/office/powerpoint/2010/main" val="381077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6088D8B-2D6C-429D-BBD6-53DB991F2AE0}"/>
              </a:ext>
            </a:extLst>
          </p:cNvPr>
          <p:cNvSpPr>
            <a:spLocks noGrp="1"/>
          </p:cNvSpPr>
          <p:nvPr>
            <p:ph type="title"/>
          </p:nvPr>
        </p:nvSpPr>
        <p:spPr/>
        <p:txBody>
          <a:bodyPr/>
          <a:lstStyle/>
          <a:p>
            <a:r>
              <a:rPr lang="hu-HU" dirty="0" err="1"/>
              <a:t>Transportation</a:t>
            </a:r>
            <a:endParaRPr lang="en-US" dirty="0"/>
          </a:p>
        </p:txBody>
      </p:sp>
      <p:sp>
        <p:nvSpPr>
          <p:cNvPr id="3" name="Tartalom helye 2">
            <a:extLst>
              <a:ext uri="{FF2B5EF4-FFF2-40B4-BE49-F238E27FC236}">
                <a16:creationId xmlns:a16="http://schemas.microsoft.com/office/drawing/2014/main" id="{11E1BA2F-D2A6-43D5-865D-B4D188CDF523}"/>
              </a:ext>
            </a:extLst>
          </p:cNvPr>
          <p:cNvSpPr>
            <a:spLocks noGrp="1"/>
          </p:cNvSpPr>
          <p:nvPr>
            <p:ph idx="1"/>
          </p:nvPr>
        </p:nvSpPr>
        <p:spPr>
          <a:xfrm>
            <a:off x="422041" y="967372"/>
            <a:ext cx="11617291" cy="5880252"/>
          </a:xfrm>
        </p:spPr>
        <p:txBody>
          <a:bodyPr>
            <a:normAutofit fontScale="92500" lnSpcReduction="20000"/>
          </a:bodyPr>
          <a:lstStyle/>
          <a:p>
            <a:pPr marL="342900" lvl="0" indent="-342900" algn="just" fontAlgn="base">
              <a:lnSpc>
                <a:spcPct val="115000"/>
              </a:lnSpc>
              <a:spcBef>
                <a:spcPts val="0"/>
              </a:spcBef>
              <a:spcAft>
                <a:spcPts val="600"/>
              </a:spcAft>
              <a:buClr>
                <a:srgbClr val="EC6E22"/>
              </a:buClr>
              <a:buSzPts val="1600"/>
              <a:buFont typeface="Wingdings" panose="05000000000000000000" pitchFamily="2" charset="2"/>
              <a:buChar char=""/>
            </a:pPr>
            <a:r>
              <a:rPr lang="hu-HU" sz="1900" i="1" dirty="0">
                <a:effectLst/>
                <a:latin typeface="Calibri" panose="020F0502020204030204" pitchFamily="34" charset="0"/>
                <a:ea typeface="MS Mincho" panose="02020609040205080304" pitchFamily="49" charset="-128"/>
                <a:cs typeface="Calibri" panose="020F0502020204030204" pitchFamily="34" charset="0"/>
              </a:rPr>
              <a:t>C</a:t>
            </a:r>
            <a:r>
              <a:rPr lang="en-GB" sz="1900" i="1" dirty="0" err="1">
                <a:effectLst/>
                <a:latin typeface="Calibri" panose="020F0502020204030204" pitchFamily="34" charset="0"/>
                <a:ea typeface="MS Mincho" panose="02020609040205080304" pitchFamily="49" charset="-128"/>
                <a:cs typeface="Calibri" panose="020F0502020204030204" pitchFamily="34" charset="0"/>
              </a:rPr>
              <a:t>urrent</a:t>
            </a:r>
            <a:r>
              <a:rPr lang="en-GB" sz="1900" i="1" dirty="0">
                <a:effectLst/>
                <a:latin typeface="Calibri" panose="020F0502020204030204" pitchFamily="34" charset="0"/>
                <a:ea typeface="MS Mincho" panose="02020609040205080304" pitchFamily="49" charset="-128"/>
                <a:cs typeface="Calibri" panose="020F0502020204030204" pitchFamily="34" charset="0"/>
              </a:rPr>
              <a:t> system</a:t>
            </a:r>
            <a:r>
              <a:rPr lang="hu-HU" sz="1900" i="1" dirty="0">
                <a:effectLst/>
                <a:latin typeface="Calibri" panose="020F0502020204030204" pitchFamily="34" charset="0"/>
                <a:ea typeface="MS Mincho" panose="02020609040205080304" pitchFamily="49" charset="-128"/>
                <a:cs typeface="Calibri" panose="020F0502020204030204" pitchFamily="34" charset="0"/>
              </a:rPr>
              <a:t>s</a:t>
            </a:r>
            <a:r>
              <a:rPr lang="en-GB" sz="1900" i="1" dirty="0">
                <a:effectLst/>
                <a:latin typeface="Calibri" panose="020F0502020204030204" pitchFamily="34" charset="0"/>
                <a:ea typeface="MS Mincho" panose="02020609040205080304" pitchFamily="49" charset="-128"/>
                <a:cs typeface="Calibri" panose="020F0502020204030204" pitchFamily="34" charset="0"/>
              </a:rPr>
              <a:t> of </a:t>
            </a:r>
            <a:r>
              <a:rPr lang="en-GB" sz="1900" b="1" i="1" dirty="0">
                <a:effectLst/>
                <a:latin typeface="Calibri" panose="020F0502020204030204" pitchFamily="34" charset="0"/>
                <a:ea typeface="MS Mincho" panose="02020609040205080304" pitchFamily="49" charset="-128"/>
                <a:cs typeface="Calibri" panose="020F0502020204030204" pitchFamily="34" charset="0"/>
              </a:rPr>
              <a:t>subsidies</a:t>
            </a:r>
            <a:r>
              <a:rPr lang="en-GB" sz="1900" i="1" dirty="0">
                <a:effectLst/>
                <a:latin typeface="Calibri" panose="020F0502020204030204" pitchFamily="34" charset="0"/>
                <a:ea typeface="MS Mincho" panose="02020609040205080304" pitchFamily="49" charset="-128"/>
                <a:cs typeface="Calibri" panose="020F0502020204030204" pitchFamily="34" charset="0"/>
              </a:rPr>
              <a:t> </a:t>
            </a:r>
            <a:r>
              <a:rPr lang="hu-HU" sz="1900" i="1" dirty="0" err="1">
                <a:effectLst/>
                <a:latin typeface="Calibri" panose="020F0502020204030204" pitchFamily="34" charset="0"/>
                <a:ea typeface="MS Mincho" panose="02020609040205080304" pitchFamily="49" charset="-128"/>
                <a:cs typeface="Calibri" panose="020F0502020204030204" pitchFamily="34" charset="0"/>
              </a:rPr>
              <a:t>for</a:t>
            </a:r>
            <a:r>
              <a:rPr lang="hu-HU" sz="1900" i="1" dirty="0">
                <a:effectLst/>
                <a:latin typeface="Calibri" panose="020F0502020204030204" pitchFamily="34" charset="0"/>
                <a:ea typeface="MS Mincho" panose="02020609040205080304" pitchFamily="49" charset="-128"/>
                <a:cs typeface="Calibri" panose="020F0502020204030204" pitchFamily="34" charset="0"/>
              </a:rPr>
              <a:t> </a:t>
            </a:r>
            <a:r>
              <a:rPr lang="hu-HU" sz="1900" i="1" dirty="0" err="1">
                <a:effectLst/>
                <a:latin typeface="Calibri" panose="020F0502020204030204" pitchFamily="34" charset="0"/>
                <a:ea typeface="MS Mincho" panose="02020609040205080304" pitchFamily="49" charset="-128"/>
                <a:cs typeface="Calibri" panose="020F0502020204030204" pitchFamily="34" charset="0"/>
              </a:rPr>
              <a:t>electromobility</a:t>
            </a:r>
            <a:r>
              <a:rPr lang="hu-HU" sz="1900" i="1" dirty="0">
                <a:effectLst/>
                <a:latin typeface="Calibri" panose="020F0502020204030204" pitchFamily="34" charset="0"/>
                <a:ea typeface="MS Mincho" panose="02020609040205080304" pitchFamily="49" charset="-128"/>
                <a:cs typeface="Calibri" panose="020F0502020204030204" pitchFamily="34" charset="0"/>
              </a:rPr>
              <a:t> </a:t>
            </a:r>
            <a:r>
              <a:rPr lang="en-GB" sz="1900" i="1" dirty="0">
                <a:effectLst/>
                <a:latin typeface="Calibri" panose="020F0502020204030204" pitchFamily="34" charset="0"/>
                <a:ea typeface="MS Mincho" panose="02020609040205080304" pitchFamily="49" charset="-128"/>
                <a:cs typeface="Calibri" panose="020F0502020204030204" pitchFamily="34" charset="0"/>
              </a:rPr>
              <a:t>are</a:t>
            </a:r>
            <a:r>
              <a:rPr lang="en-GB" sz="1900" b="1" i="1" dirty="0">
                <a:effectLst/>
                <a:latin typeface="Calibri" panose="020F0502020204030204" pitchFamily="34" charset="0"/>
                <a:ea typeface="MS Mincho" panose="02020609040205080304" pitchFamily="49" charset="-128"/>
                <a:cs typeface="Calibri" panose="020F0502020204030204" pitchFamily="34" charset="0"/>
              </a:rPr>
              <a:t> not sufficiently targeted</a:t>
            </a:r>
            <a:r>
              <a:rPr lang="en-GB" sz="1900" i="1" dirty="0">
                <a:effectLst/>
                <a:latin typeface="Calibri" panose="020F0502020204030204" pitchFamily="34" charset="0"/>
                <a:ea typeface="MS Mincho" panose="02020609040205080304" pitchFamily="49" charset="-128"/>
                <a:cs typeface="Calibri" panose="020F0502020204030204" pitchFamily="34" charset="0"/>
              </a:rPr>
              <a:t>. In the case of purchase premiums, the introduction of a price cap for eligible cars would be </a:t>
            </a:r>
            <a:r>
              <a:rPr lang="hu-HU" sz="1900" i="1" dirty="0" err="1">
                <a:latin typeface="Calibri" panose="020F0502020204030204" pitchFamily="34" charset="0"/>
                <a:ea typeface="MS Mincho" panose="02020609040205080304" pitchFamily="49" charset="-128"/>
                <a:cs typeface="Calibri" panose="020F0502020204030204" pitchFamily="34" charset="0"/>
              </a:rPr>
              <a:t>important</a:t>
            </a:r>
            <a:r>
              <a:rPr lang="en-GB" sz="1900" i="1" dirty="0">
                <a:effectLst/>
                <a:latin typeface="Calibri" panose="020F0502020204030204" pitchFamily="34" charset="0"/>
                <a:ea typeface="MS Mincho" panose="02020609040205080304" pitchFamily="49" charset="-128"/>
                <a:cs typeface="Calibri" panose="020F0502020204030204" pitchFamily="34" charset="0"/>
              </a:rPr>
              <a:t>.</a:t>
            </a:r>
            <a:r>
              <a:rPr lang="hu-HU" sz="1900" i="1" dirty="0">
                <a:effectLst/>
                <a:latin typeface="Calibri" panose="020F0502020204030204" pitchFamily="34" charset="0"/>
                <a:ea typeface="MS Mincho" panose="02020609040205080304" pitchFamily="49" charset="-128"/>
                <a:cs typeface="Calibri" panose="020F0502020204030204" pitchFamily="34" charset="0"/>
              </a:rPr>
              <a:t> </a:t>
            </a:r>
            <a:r>
              <a:rPr lang="en-GB" sz="1900" i="1" dirty="0">
                <a:effectLst/>
                <a:latin typeface="Calibri" panose="020F0502020204030204" pitchFamily="34" charset="0"/>
                <a:ea typeface="MS Mincho" panose="02020609040205080304" pitchFamily="49" charset="-128"/>
                <a:cs typeface="Calibri" panose="020F0502020204030204" pitchFamily="34" charset="0"/>
              </a:rPr>
              <a:t>Austria and Germany provide an indirect incentive in the form of </a:t>
            </a:r>
            <a:r>
              <a:rPr lang="en-GB" sz="1900" b="1" i="1" dirty="0">
                <a:effectLst/>
                <a:latin typeface="Calibri" panose="020F0502020204030204" pitchFamily="34" charset="0"/>
                <a:ea typeface="MS Mincho" panose="02020609040205080304" pitchFamily="49" charset="-128"/>
                <a:cs typeface="Calibri" panose="020F0502020204030204" pitchFamily="34" charset="0"/>
              </a:rPr>
              <a:t>CO2 emission-based taxes</a:t>
            </a:r>
            <a:r>
              <a:rPr lang="en-GB" sz="1900" i="1" dirty="0">
                <a:effectLst/>
                <a:latin typeface="Calibri" panose="020F0502020204030204" pitchFamily="34" charset="0"/>
                <a:ea typeface="MS Mincho" panose="02020609040205080304" pitchFamily="49" charset="-128"/>
                <a:cs typeface="Calibri" panose="020F0502020204030204" pitchFamily="34" charset="0"/>
              </a:rPr>
              <a:t>, driving both the business sector and households towards lower or zero emission vehicles that differentiate between full-electric and plug-in hybrid vehicles.</a:t>
            </a:r>
            <a:endParaRPr lang="en-US" sz="19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15000"/>
              </a:lnSpc>
              <a:spcBef>
                <a:spcPts val="0"/>
              </a:spcBef>
              <a:spcAft>
                <a:spcPts val="600"/>
              </a:spcAft>
              <a:buClr>
                <a:srgbClr val="EC6E22"/>
              </a:buClr>
              <a:buSzPts val="1600"/>
              <a:buFont typeface="Wingdings" panose="05000000000000000000" pitchFamily="2" charset="2"/>
              <a:buChar char=""/>
            </a:pPr>
            <a:r>
              <a:rPr lang="en-GB" sz="1900" i="1" dirty="0">
                <a:effectLst/>
                <a:latin typeface="Calibri" panose="020F0502020204030204" pitchFamily="34" charset="0"/>
                <a:ea typeface="MS Mincho" panose="02020609040205080304" pitchFamily="49" charset="-128"/>
                <a:cs typeface="Calibri" panose="020F0502020204030204" pitchFamily="34" charset="0"/>
              </a:rPr>
              <a:t>Instead of increasing mandates for first-generation biofuel blending rates, DR countries should implement </a:t>
            </a:r>
            <a:r>
              <a:rPr lang="en-GB" sz="1900" b="1" i="1" dirty="0">
                <a:effectLst/>
                <a:latin typeface="Calibri" panose="020F0502020204030204" pitchFamily="34" charset="0"/>
                <a:ea typeface="MS Mincho" panose="02020609040205080304" pitchFamily="49" charset="-128"/>
                <a:cs typeface="Calibri" panose="020F0502020204030204" pitchFamily="34" charset="0"/>
              </a:rPr>
              <a:t>support schemes for advanced biofuels</a:t>
            </a:r>
            <a:r>
              <a:rPr lang="en-GB" sz="1900" i="1" dirty="0">
                <a:effectLst/>
                <a:latin typeface="Calibri" panose="020F0502020204030204" pitchFamily="34" charset="0"/>
                <a:ea typeface="MS Mincho" panose="02020609040205080304" pitchFamily="49" charset="-128"/>
                <a:cs typeface="Calibri" panose="020F0502020204030204" pitchFamily="34" charset="0"/>
              </a:rPr>
              <a:t> and related blending requirements, focusing on the gradual replacement of conventional biofuels.</a:t>
            </a:r>
            <a:endParaRPr lang="en-US" sz="19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15000"/>
              </a:lnSpc>
              <a:spcBef>
                <a:spcPts val="0"/>
              </a:spcBef>
              <a:spcAft>
                <a:spcPts val="600"/>
              </a:spcAft>
              <a:buClr>
                <a:srgbClr val="EC6E22"/>
              </a:buClr>
              <a:buSzPts val="1600"/>
              <a:buFont typeface="Wingdings" panose="05000000000000000000" pitchFamily="2" charset="2"/>
              <a:buChar char=""/>
            </a:pPr>
            <a:r>
              <a:rPr lang="en-GB" sz="1900" i="1" dirty="0">
                <a:effectLst/>
                <a:latin typeface="Calibri" panose="020F0502020204030204" pitchFamily="34" charset="0"/>
                <a:ea typeface="MS Mincho" panose="02020609040205080304" pitchFamily="49" charset="-128"/>
                <a:cs typeface="Calibri" panose="020F0502020204030204" pitchFamily="34" charset="0"/>
              </a:rPr>
              <a:t>Modal shift should be facilitated with </a:t>
            </a:r>
            <a:r>
              <a:rPr lang="en-GB" sz="1900" b="1" i="1" dirty="0">
                <a:effectLst/>
                <a:latin typeface="Calibri" panose="020F0502020204030204" pitchFamily="34" charset="0"/>
                <a:ea typeface="MS Mincho" panose="02020609040205080304" pitchFamily="49" charset="-128"/>
                <a:cs typeface="Calibri" panose="020F0502020204030204" pitchFamily="34" charset="0"/>
              </a:rPr>
              <a:t>support for rail transport through price discounts</a:t>
            </a:r>
            <a:r>
              <a:rPr lang="en-GB" sz="1900" i="1" dirty="0">
                <a:effectLst/>
                <a:latin typeface="Calibri" panose="020F0502020204030204" pitchFamily="34" charset="0"/>
                <a:ea typeface="MS Mincho" panose="02020609040205080304" pitchFamily="49" charset="-128"/>
                <a:cs typeface="Calibri" panose="020F0502020204030204" pitchFamily="34" charset="0"/>
              </a:rPr>
              <a:t>. Germany is a good example, where in addition to raising the tax on airline tickets, the VAT on long-distance train tickets has been reduced.</a:t>
            </a:r>
            <a:r>
              <a:rPr lang="hu-HU" sz="1900" i="1" dirty="0">
                <a:effectLst/>
                <a:latin typeface="Calibri" panose="020F0502020204030204" pitchFamily="34" charset="0"/>
                <a:ea typeface="MS Mincho" panose="02020609040205080304" pitchFamily="49" charset="-128"/>
                <a:cs typeface="Calibri" panose="020F0502020204030204" pitchFamily="34" charset="0"/>
              </a:rPr>
              <a:t> </a:t>
            </a:r>
            <a:r>
              <a:rPr lang="en-GB" sz="1900" i="1" dirty="0">
                <a:effectLst/>
                <a:latin typeface="Calibri" panose="020F0502020204030204" pitchFamily="34" charset="0"/>
                <a:ea typeface="MS Mincho" panose="02020609040205080304" pitchFamily="49" charset="-128"/>
                <a:cs typeface="Calibri" panose="020F0502020204030204" pitchFamily="34" charset="0"/>
              </a:rPr>
              <a:t>The development plans for </a:t>
            </a:r>
            <a:r>
              <a:rPr lang="en-GB" sz="1900" b="1" i="1" dirty="0">
                <a:effectLst/>
                <a:latin typeface="Calibri" panose="020F0502020204030204" pitchFamily="34" charset="0"/>
                <a:ea typeface="MS Mincho" panose="02020609040205080304" pitchFamily="49" charset="-128"/>
                <a:cs typeface="Calibri" panose="020F0502020204030204" pitchFamily="34" charset="0"/>
              </a:rPr>
              <a:t>non-motorised transport modes</a:t>
            </a:r>
            <a:r>
              <a:rPr lang="en-GB" sz="1900" i="1" dirty="0">
                <a:effectLst/>
                <a:latin typeface="Calibri" panose="020F0502020204030204" pitchFamily="34" charset="0"/>
                <a:ea typeface="MS Mincho" panose="02020609040205080304" pitchFamily="49" charset="-128"/>
                <a:cs typeface="Calibri" panose="020F0502020204030204" pitchFamily="34" charset="0"/>
              </a:rPr>
              <a:t> should also cover pedestrian infrastructure. </a:t>
            </a:r>
            <a:endParaRPr lang="hu-HU" sz="19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just" fontAlgn="base">
              <a:lnSpc>
                <a:spcPct val="115000"/>
              </a:lnSpc>
              <a:spcBef>
                <a:spcPts val="0"/>
              </a:spcBef>
              <a:spcAft>
                <a:spcPts val="600"/>
              </a:spcAft>
              <a:buClr>
                <a:srgbClr val="EC6E22"/>
              </a:buClr>
              <a:buSzPts val="1600"/>
              <a:buFont typeface="Wingdings" panose="05000000000000000000" pitchFamily="2" charset="2"/>
              <a:buChar char=""/>
            </a:pPr>
            <a:r>
              <a:rPr lang="en-GB" sz="1900" b="1" i="1" dirty="0">
                <a:effectLst/>
                <a:latin typeface="Calibri" panose="020F0502020204030204" pitchFamily="34" charset="0"/>
                <a:ea typeface="MS Mincho" panose="02020609040205080304" pitchFamily="49" charset="-128"/>
                <a:cs typeface="Calibri" panose="020F0502020204030204" pitchFamily="34" charset="0"/>
              </a:rPr>
              <a:t>Consumer awareness campaigns</a:t>
            </a:r>
            <a:r>
              <a:rPr lang="en-GB" sz="1900" i="1" dirty="0">
                <a:effectLst/>
                <a:latin typeface="Calibri" panose="020F0502020204030204" pitchFamily="34" charset="0"/>
                <a:ea typeface="MS Mincho" panose="02020609040205080304" pitchFamily="49" charset="-128"/>
                <a:cs typeface="Calibri" panose="020F0502020204030204" pitchFamily="34" charset="0"/>
              </a:rPr>
              <a:t> should be widespread and fundamental in sustainable mobility strategies. There are many options in this area, such as the promotion of cycling</a:t>
            </a:r>
            <a:r>
              <a:rPr lang="hu-HU" sz="1900" i="1" dirty="0">
                <a:effectLst/>
                <a:latin typeface="Calibri" panose="020F0502020204030204" pitchFamily="34" charset="0"/>
                <a:ea typeface="MS Mincho" panose="02020609040205080304" pitchFamily="49" charset="-128"/>
                <a:cs typeface="Calibri" panose="020F0502020204030204" pitchFamily="34" charset="0"/>
              </a:rPr>
              <a:t>,</a:t>
            </a:r>
            <a:r>
              <a:rPr lang="en-GB" sz="1900" i="1" dirty="0">
                <a:effectLst/>
                <a:latin typeface="Calibri" panose="020F0502020204030204" pitchFamily="34" charset="0"/>
                <a:ea typeface="MS Mincho" panose="02020609040205080304" pitchFamily="49" charset="-128"/>
                <a:cs typeface="Calibri" panose="020F0502020204030204" pitchFamily="34" charset="0"/>
              </a:rPr>
              <a:t> walking, and use of public transportation</a:t>
            </a:r>
            <a:endParaRPr lang="en-US" sz="1900" i="1" dirty="0">
              <a:effectLst/>
              <a:latin typeface="Calibri" panose="020F0502020204030204" pitchFamily="34" charset="0"/>
              <a:ea typeface="MS Mincho" panose="02020609040205080304" pitchFamily="49" charset="-128"/>
              <a:cs typeface="Calibri" panose="020F0502020204030204" pitchFamily="34" charset="0"/>
            </a:endParaRPr>
          </a:p>
          <a:p>
            <a:pPr marL="342900" lvl="0" indent="-342900" algn="l" fontAlgn="base">
              <a:lnSpc>
                <a:spcPct val="107000"/>
              </a:lnSpc>
              <a:spcBef>
                <a:spcPts val="0"/>
              </a:spcBef>
              <a:spcAft>
                <a:spcPts val="800"/>
              </a:spcAft>
              <a:buClr>
                <a:srgbClr val="EC6E22"/>
              </a:buClr>
              <a:buSzPts val="1600"/>
              <a:buFont typeface="Wingdings" panose="05000000000000000000" pitchFamily="2" charset="2"/>
              <a:buChar char=""/>
            </a:pPr>
            <a:r>
              <a:rPr lang="en-US" sz="1900" i="1" dirty="0">
                <a:effectLst/>
                <a:latin typeface="Calibri" panose="020F0502020204030204" pitchFamily="34" charset="0"/>
                <a:ea typeface="MS Mincho" panose="02020609040205080304" pitchFamily="49" charset="-128"/>
                <a:cs typeface="Calibri" panose="020F0502020204030204" pitchFamily="34" charset="0"/>
              </a:rPr>
              <a:t>Supporting home-office work and facilitating online administration can contribute to the </a:t>
            </a:r>
            <a:r>
              <a:rPr lang="en-US" sz="1900" b="1" i="1" dirty="0">
                <a:effectLst/>
                <a:latin typeface="Calibri" panose="020F0502020204030204" pitchFamily="34" charset="0"/>
                <a:ea typeface="MS Mincho" panose="02020609040205080304" pitchFamily="49" charset="-128"/>
                <a:cs typeface="Calibri" panose="020F0502020204030204" pitchFamily="34" charset="0"/>
              </a:rPr>
              <a:t>indirect reduction of demand for transport</a:t>
            </a:r>
            <a:r>
              <a:rPr lang="en-US" sz="1900" i="1" dirty="0">
                <a:effectLst/>
                <a:latin typeface="Calibri" panose="020F0502020204030204" pitchFamily="34" charset="0"/>
                <a:ea typeface="MS Mincho" panose="02020609040205080304" pitchFamily="49" charset="-128"/>
                <a:cs typeface="Calibri" panose="020F0502020204030204" pitchFamily="34" charset="0"/>
              </a:rPr>
              <a:t>, including car traffic. Spatial planning with more services and shops available near residential areas can have a similar effect.</a:t>
            </a:r>
          </a:p>
          <a:p>
            <a:pPr marL="342900" lvl="0" indent="-342900" algn="l" fontAlgn="base">
              <a:lnSpc>
                <a:spcPct val="107000"/>
              </a:lnSpc>
              <a:spcBef>
                <a:spcPts val="0"/>
              </a:spcBef>
              <a:spcAft>
                <a:spcPts val="600"/>
              </a:spcAft>
              <a:buClr>
                <a:srgbClr val="EC6E22"/>
              </a:buClr>
              <a:buSzPts val="1600"/>
              <a:buFont typeface="Wingdings" panose="05000000000000000000" pitchFamily="2" charset="2"/>
              <a:buChar char=""/>
            </a:pPr>
            <a:r>
              <a:rPr lang="en-US" sz="1900" i="1" dirty="0">
                <a:effectLst/>
                <a:latin typeface="Calibri" panose="020F0502020204030204" pitchFamily="34" charset="0"/>
                <a:ea typeface="MS Mincho" panose="02020609040205080304" pitchFamily="49" charset="-128"/>
                <a:cs typeface="Calibri" panose="020F0502020204030204" pitchFamily="34" charset="0"/>
              </a:rPr>
              <a:t>In addition, </a:t>
            </a:r>
            <a:r>
              <a:rPr lang="en-US" sz="1900" b="1" i="1" dirty="0">
                <a:effectLst/>
                <a:latin typeface="Calibri" panose="020F0502020204030204" pitchFamily="34" charset="0"/>
                <a:ea typeface="MS Mincho" panose="02020609040205080304" pitchFamily="49" charset="-128"/>
                <a:cs typeface="Calibri" panose="020F0502020204030204" pitchFamily="34" charset="0"/>
              </a:rPr>
              <a:t>speed reductions and the introduction of low-traffic zones</a:t>
            </a:r>
            <a:r>
              <a:rPr lang="en-US" sz="1900" i="1" dirty="0">
                <a:effectLst/>
                <a:latin typeface="Calibri" panose="020F0502020204030204" pitchFamily="34" charset="0"/>
                <a:ea typeface="MS Mincho" panose="02020609040205080304" pitchFamily="49" charset="-128"/>
                <a:cs typeface="Calibri" panose="020F0502020204030204" pitchFamily="34" charset="0"/>
              </a:rPr>
              <a:t> have a dampening effect on emissions within cities. These measures will only be effective if public transport and infrastructure for non-motorized transport modes (biking and walking) are developed in parallel.</a:t>
            </a:r>
          </a:p>
          <a:p>
            <a:pPr marL="342900" lvl="0" indent="-342900" algn="just" fontAlgn="base">
              <a:lnSpc>
                <a:spcPct val="107000"/>
              </a:lnSpc>
              <a:spcBef>
                <a:spcPts val="0"/>
              </a:spcBef>
              <a:spcAft>
                <a:spcPts val="600"/>
              </a:spcAft>
              <a:buClr>
                <a:srgbClr val="EC6E22"/>
              </a:buClr>
              <a:buSzPts val="1600"/>
              <a:buFont typeface="Wingdings" panose="05000000000000000000" pitchFamily="2" charset="2"/>
              <a:buChar char=""/>
            </a:pPr>
            <a:r>
              <a:rPr lang="en-US" sz="1900" b="1" i="1" dirty="0">
                <a:effectLst/>
                <a:latin typeface="Calibri" panose="020F0502020204030204" pitchFamily="34" charset="0"/>
                <a:ea typeface="MS Mincho" panose="02020609040205080304" pitchFamily="49" charset="-128"/>
                <a:cs typeface="Calibri" panose="020F0502020204030204" pitchFamily="34" charset="0"/>
              </a:rPr>
              <a:t>Cooperation between DR countries</a:t>
            </a:r>
            <a:r>
              <a:rPr lang="en-US" sz="1900" i="1" dirty="0">
                <a:effectLst/>
                <a:latin typeface="Calibri" panose="020F0502020204030204" pitchFamily="34" charset="0"/>
                <a:ea typeface="MS Mincho" panose="02020609040205080304" pitchFamily="49" charset="-128"/>
                <a:cs typeface="Calibri" panose="020F0502020204030204" pitchFamily="34" charset="0"/>
              </a:rPr>
              <a:t> to remove physical and non-physical barriers along the main transport corridors is essential for the establishment of seamless, modern, and clean transportation systems throughout the region. </a:t>
            </a:r>
            <a:endParaRPr lang="hu-HU" sz="1900" i="1" dirty="0">
              <a:effectLst/>
              <a:latin typeface="Calibri" panose="020F0502020204030204" pitchFamily="34" charset="0"/>
              <a:ea typeface="MS Mincho" panose="02020609040205080304" pitchFamily="49" charset="-128"/>
              <a:cs typeface="Calibri" panose="020F0502020204030204" pitchFamily="34" charset="0"/>
            </a:endParaRPr>
          </a:p>
          <a:p>
            <a:endParaRPr lang="en-US" sz="1100" dirty="0"/>
          </a:p>
        </p:txBody>
      </p:sp>
      <p:sp>
        <p:nvSpPr>
          <p:cNvPr id="4" name="Dia számának helye 3">
            <a:extLst>
              <a:ext uri="{FF2B5EF4-FFF2-40B4-BE49-F238E27FC236}">
                <a16:creationId xmlns:a16="http://schemas.microsoft.com/office/drawing/2014/main" id="{84124471-575F-49B0-BF91-D45A5A5A6291}"/>
              </a:ext>
            </a:extLst>
          </p:cNvPr>
          <p:cNvSpPr>
            <a:spLocks noGrp="1"/>
          </p:cNvSpPr>
          <p:nvPr>
            <p:ph type="sldNum" sz="quarter" idx="4"/>
          </p:nvPr>
        </p:nvSpPr>
        <p:spPr/>
        <p:txBody>
          <a:bodyPr/>
          <a:lstStyle/>
          <a:p>
            <a:pPr>
              <a:defRPr/>
            </a:pPr>
            <a:fld id="{C7E3338D-8F5B-4FC7-A0B5-AD45AC3F4C65}" type="slidenum">
              <a:rPr lang="en-GB" altLang="hu-HU" smtClean="0"/>
              <a:pPr>
                <a:defRPr/>
              </a:pPr>
              <a:t>8</a:t>
            </a:fld>
            <a:endParaRPr lang="en-GB" altLang="hu-HU"/>
          </a:p>
        </p:txBody>
      </p:sp>
    </p:spTree>
    <p:extLst>
      <p:ext uri="{BB962C8B-B14F-4D97-AF65-F5344CB8AC3E}">
        <p14:creationId xmlns:p14="http://schemas.microsoft.com/office/powerpoint/2010/main" val="25296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a:extLst>
              <a:ext uri="{FF2B5EF4-FFF2-40B4-BE49-F238E27FC236}">
                <a16:creationId xmlns:a16="http://schemas.microsoft.com/office/drawing/2014/main" id="{A0FAAEB3-EE60-4F54-94FB-158AF22665F2}"/>
              </a:ext>
            </a:extLst>
          </p:cNvPr>
          <p:cNvSpPr>
            <a:spLocks noGrp="1"/>
          </p:cNvSpPr>
          <p:nvPr>
            <p:ph type="title"/>
          </p:nvPr>
        </p:nvSpPr>
        <p:spPr>
          <a:xfrm>
            <a:off x="715564" y="2777604"/>
            <a:ext cx="5976937" cy="647700"/>
          </a:xfrm>
        </p:spPr>
        <p:txBody>
          <a:bodyPr/>
          <a:lstStyle/>
          <a:p>
            <a:r>
              <a:rPr lang="en-US" noProof="0"/>
              <a:t>Thank you for your attention!</a:t>
            </a:r>
          </a:p>
        </p:txBody>
      </p:sp>
      <p:sp>
        <p:nvSpPr>
          <p:cNvPr id="12" name="Alcím 2">
            <a:extLst>
              <a:ext uri="{FF2B5EF4-FFF2-40B4-BE49-F238E27FC236}">
                <a16:creationId xmlns:a16="http://schemas.microsoft.com/office/drawing/2014/main" id="{F8F8A3BD-B68F-447E-8204-7A7250C50EA4}"/>
              </a:ext>
            </a:extLst>
          </p:cNvPr>
          <p:cNvSpPr txBox="1">
            <a:spLocks/>
          </p:cNvSpPr>
          <p:nvPr/>
        </p:nvSpPr>
        <p:spPr bwMode="auto">
          <a:xfrm>
            <a:off x="688774" y="5091708"/>
            <a:ext cx="7704855"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Font typeface="Arial Unicode MS" pitchFamily="34" charset="-128"/>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l"/>
            <a:r>
              <a:rPr lang="hu-HU" sz="2000" b="1" kern="0" dirty="0">
                <a:solidFill>
                  <a:schemeClr val="accent1"/>
                </a:solidFill>
                <a:latin typeface="Segoe UI" panose="020B0502040204020203" pitchFamily="34" charset="0"/>
                <a:cs typeface="Segoe UI" panose="020B0502040204020203" pitchFamily="34" charset="0"/>
              </a:rPr>
              <a:t>Mária Bartek-Lesi</a:t>
            </a:r>
          </a:p>
          <a:p>
            <a:pPr algn="l"/>
            <a:r>
              <a:rPr lang="hu-HU" sz="2000" kern="0" dirty="0">
                <a:solidFill>
                  <a:schemeClr val="accent1"/>
                </a:solidFill>
                <a:latin typeface="Segoe UI" panose="020B0502040204020203" pitchFamily="34" charset="0"/>
                <a:cs typeface="Segoe UI" panose="020B0502040204020203" pitchFamily="34" charset="0"/>
              </a:rPr>
              <a:t>maria.barteklesi@rekk.hu</a:t>
            </a:r>
          </a:p>
          <a:p>
            <a:pPr algn="l"/>
            <a:r>
              <a:rPr lang="hu-HU" sz="2000" kern="0" dirty="0">
                <a:solidFill>
                  <a:schemeClr val="accent1"/>
                </a:solidFill>
                <a:latin typeface="Segoe UI" panose="020B0502040204020203" pitchFamily="34" charset="0"/>
                <a:cs typeface="Segoe UI" panose="020B0502040204020203" pitchFamily="34" charset="0"/>
              </a:rPr>
              <a:t>www.rekk.hu</a:t>
            </a:r>
          </a:p>
        </p:txBody>
      </p:sp>
    </p:spTree>
    <p:extLst>
      <p:ext uri="{BB962C8B-B14F-4D97-AF65-F5344CB8AC3E}">
        <p14:creationId xmlns:p14="http://schemas.microsoft.com/office/powerpoint/2010/main" val="2782392981"/>
      </p:ext>
    </p:extLst>
  </p:cSld>
  <p:clrMapOvr>
    <a:masterClrMapping/>
  </p:clrMapOvr>
</p:sld>
</file>

<file path=ppt/theme/theme1.xml><?xml version="1.0" encoding="utf-8"?>
<a:theme xmlns:a="http://schemas.openxmlformats.org/drawingml/2006/main" name="rekk_alapitvany">
  <a:themeElements>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fontScheme name="REKK-sablo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smtClean="0">
            <a:ln>
              <a:noFill/>
            </a:ln>
            <a:solidFill>
              <a:schemeClr val="tx2"/>
            </a:solidFill>
            <a:effectLst/>
            <a:latin typeface="Arial Unicode MS"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a:headEnd type="none" w="med" len="med"/>
          <a:tailEnd type="triangle"/>
        </a:ln>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kk_alapitvany" id="{DF8E97BF-ABFC-45C6-9BA4-995E6CABC763}" vid="{D2ABF6E3-8F8E-4AD8-BA92-1D296E7B44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6DF3463C2677554986412F754D96B349" ma:contentTypeVersion="9" ma:contentTypeDescription="Új dokumentum létrehozása." ma:contentTypeScope="" ma:versionID="671162168e85aa49394ab415b17411a4">
  <xsd:schema xmlns:xsd="http://www.w3.org/2001/XMLSchema" xmlns:xs="http://www.w3.org/2001/XMLSchema" xmlns:p="http://schemas.microsoft.com/office/2006/metadata/properties" xmlns:ns2="873f0d14-6c7d-40e3-b7ba-fbb8f55a21b2" targetNamespace="http://schemas.microsoft.com/office/2006/metadata/properties" ma:root="true" ma:fieldsID="89e79a756a57a6a875b6bdf679cdae98" ns2:_="">
    <xsd:import namespace="873f0d14-6c7d-40e3-b7ba-fbb8f55a21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f0d14-6c7d-40e3-b7ba-fbb8f55a2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5E6C1-CE71-47BE-AFE3-E45ED0FC70E3}">
  <ds:schemaRefs>
    <ds:schemaRef ds:uri="http://schemas.microsoft.com/sharepoint/v3/contenttype/forms"/>
  </ds:schemaRefs>
</ds:datastoreItem>
</file>

<file path=customXml/itemProps2.xml><?xml version="1.0" encoding="utf-8"?>
<ds:datastoreItem xmlns:ds="http://schemas.openxmlformats.org/officeDocument/2006/customXml" ds:itemID="{ACED4CA6-D8A4-40A2-B182-C3FA1D44AB54}">
  <ds:schemaRefs>
    <ds:schemaRef ds:uri="873f0d14-6c7d-40e3-b7ba-fbb8f55a21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469EF9A-30D4-4CB9-8225-B4A89D5B88D7}">
  <ds:schemaRefs>
    <ds:schemaRef ds:uri="873f0d14-6c7d-40e3-b7ba-fbb8f55a21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670</TotalTime>
  <Words>1559</Words>
  <Application>Microsoft Office PowerPoint</Application>
  <PresentationFormat>Widescreen</PresentationFormat>
  <Paragraphs>77</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 Unicode MS</vt:lpstr>
      <vt:lpstr>Calibri</vt:lpstr>
      <vt:lpstr>Muli</vt:lpstr>
      <vt:lpstr>Segoe UI</vt:lpstr>
      <vt:lpstr>Segoe UI Black</vt:lpstr>
      <vt:lpstr>Wingdings</vt:lpstr>
      <vt:lpstr>rekk_alapitvany</vt:lpstr>
      <vt:lpstr>PowerPoint Presentation</vt:lpstr>
      <vt:lpstr>Introduction</vt:lpstr>
      <vt:lpstr>Decarbonisation</vt:lpstr>
      <vt:lpstr>Electricity markets</vt:lpstr>
      <vt:lpstr>Renewable electricity</vt:lpstr>
      <vt:lpstr>Renewable heating and cooling</vt:lpstr>
      <vt:lpstr>Natural gas</vt:lpstr>
      <vt:lpstr>Transportation</vt:lpstr>
      <vt:lpstr>Thank you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Kotek</dc:creator>
  <cp:lastModifiedBy>Bartek-Lesi Mária</cp:lastModifiedBy>
  <cp:revision>10</cp:revision>
  <cp:lastPrinted>2021-12-13T20:06:31Z</cp:lastPrinted>
  <dcterms:created xsi:type="dcterms:W3CDTF">2014-09-11T07:36:19Z</dcterms:created>
  <dcterms:modified xsi:type="dcterms:W3CDTF">2021-12-15T13:19:55Z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0x0101006DF3463C2677554986412F754D96B349</vt:lpwstr>
  </property>
  <property fmtid="{D5CDD505-2E9C-101B-9397-08002B2CF9AE}" pid="3" name="AuthorIds_UIVersion_9728">
    <vt:lpwstr>40</vt:lpwstr>
  </property>
</Properties>
</file>