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88" r:id="rId4"/>
    <p:sldId id="289" r:id="rId5"/>
    <p:sldId id="291" r:id="rId6"/>
    <p:sldId id="290" r:id="rId7"/>
    <p:sldId id="322" r:id="rId8"/>
    <p:sldId id="323" r:id="rId9"/>
    <p:sldId id="327" r:id="rId10"/>
    <p:sldId id="332" r:id="rId11"/>
    <p:sldId id="333" r:id="rId12"/>
    <p:sldId id="328" r:id="rId13"/>
    <p:sldId id="334" r:id="rId14"/>
    <p:sldId id="331" r:id="rId15"/>
    <p:sldId id="330" r:id="rId16"/>
    <p:sldId id="329" r:id="rId17"/>
    <p:sldId id="335" r:id="rId18"/>
    <p:sldId id="300" r:id="rId19"/>
    <p:sldId id="309" r:id="rId20"/>
    <p:sldId id="310" r:id="rId21"/>
    <p:sldId id="311" r:id="rId22"/>
  </p:sldIdLst>
  <p:sldSz cx="12192000" cy="6858000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ECAE13E-1342-4835-B82B-E9941F8EBB0A}">
          <p14:sldIdLst>
            <p14:sldId id="256"/>
            <p14:sldId id="270"/>
            <p14:sldId id="288"/>
            <p14:sldId id="289"/>
            <p14:sldId id="291"/>
            <p14:sldId id="290"/>
            <p14:sldId id="322"/>
            <p14:sldId id="323"/>
            <p14:sldId id="327"/>
            <p14:sldId id="332"/>
            <p14:sldId id="333"/>
            <p14:sldId id="328"/>
            <p14:sldId id="334"/>
            <p14:sldId id="331"/>
            <p14:sldId id="330"/>
            <p14:sldId id="329"/>
            <p14:sldId id="335"/>
            <p14:sldId id="300"/>
            <p14:sldId id="309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imicová Zuzana" initials="Š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251" autoAdjust="0"/>
  </p:normalViewPr>
  <p:slideViewPr>
    <p:cSldViewPr snapToGrid="0">
      <p:cViewPr varScale="1">
        <p:scale>
          <a:sx n="99" d="100"/>
          <a:sy n="99" d="100"/>
        </p:scale>
        <p:origin x="9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CD52ED-CA5D-480C-BDC1-1B6015068F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09CC23-3437-4848-A231-6E4682FE19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0575A-822A-4661-B09C-BF0F397D8B24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FACC2B-4692-403B-8B34-A077722ECB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D6CCF0-8175-4F46-83E0-F825520C9EA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47821-6577-492A-9BCB-9F8436E788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3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1824E-138E-4EC9-B721-80DA1E027DB4}" type="datetimeFigureOut">
              <a:rPr lang="cs-CZ" smtClean="0"/>
              <a:t>22.06.2022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AD48B-DD3F-4B38-B4BC-7892E712F2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49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Dear</a:t>
            </a:r>
            <a:r>
              <a:rPr lang="cs-CZ" dirty="0"/>
              <a:t> </a:t>
            </a:r>
            <a:r>
              <a:rPr lang="cs-CZ" dirty="0" err="1"/>
              <a:t>colleages</a:t>
            </a:r>
            <a:r>
              <a:rPr lang="cs-CZ" dirty="0"/>
              <a:t>,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would</a:t>
            </a:r>
            <a:r>
              <a:rPr lang="cs-CZ" dirty="0"/>
              <a:t> like to </a:t>
            </a:r>
            <a:r>
              <a:rPr lang="cs-CZ" dirty="0" err="1"/>
              <a:t>wamrly</a:t>
            </a:r>
            <a:r>
              <a:rPr lang="cs-CZ" dirty="0"/>
              <a:t> </a:t>
            </a:r>
            <a:r>
              <a:rPr lang="cs-CZ" dirty="0" err="1"/>
              <a:t>welcome</a:t>
            </a:r>
            <a:r>
              <a:rPr lang="cs-CZ" dirty="0"/>
              <a:t> you at the 24 </a:t>
            </a:r>
            <a:r>
              <a:rPr lang="cs-CZ" dirty="0" err="1"/>
              <a:t>sg</a:t>
            </a:r>
            <a:r>
              <a:rPr lang="cs-CZ" dirty="0"/>
              <a:t> </a:t>
            </a:r>
            <a:r>
              <a:rPr lang="cs-CZ" dirty="0" err="1"/>
              <a:t>meeting</a:t>
            </a:r>
            <a:r>
              <a:rPr lang="cs-CZ" dirty="0"/>
              <a:t> of the PA2. </a:t>
            </a:r>
          </a:p>
          <a:p>
            <a:endParaRPr lang="cs-CZ" dirty="0"/>
          </a:p>
          <a:p>
            <a:r>
              <a:rPr lang="cs-CZ" dirty="0"/>
              <a:t>I am </a:t>
            </a:r>
            <a:r>
              <a:rPr lang="cs-CZ" dirty="0" err="1"/>
              <a:t>very</a:t>
            </a:r>
            <a:r>
              <a:rPr lang="cs-CZ" dirty="0"/>
              <a:t> happy to </a:t>
            </a:r>
            <a:r>
              <a:rPr lang="cs-CZ" dirty="0" err="1"/>
              <a:t>see</a:t>
            </a:r>
            <a:r>
              <a:rPr lang="cs-CZ" dirty="0"/>
              <a:t> you </a:t>
            </a:r>
            <a:r>
              <a:rPr lang="cs-CZ" dirty="0" err="1"/>
              <a:t>here</a:t>
            </a:r>
            <a:r>
              <a:rPr lang="cs-CZ" dirty="0"/>
              <a:t> as this </a:t>
            </a:r>
            <a:r>
              <a:rPr lang="cs-CZ" dirty="0" err="1"/>
              <a:t>meeting</a:t>
            </a:r>
            <a:r>
              <a:rPr lang="cs-CZ" dirty="0"/>
              <a:t> and </a:t>
            </a:r>
            <a:r>
              <a:rPr lang="cs-CZ" dirty="0" err="1"/>
              <a:t>outcomes</a:t>
            </a:r>
            <a:r>
              <a:rPr lang="cs-CZ" dirty="0"/>
              <a:t> </a:t>
            </a:r>
            <a:r>
              <a:rPr lang="cs-CZ" dirty="0" err="1"/>
              <a:t>fo</a:t>
            </a:r>
            <a:r>
              <a:rPr lang="cs-CZ" dirty="0"/>
              <a:t> </a:t>
            </a:r>
            <a:r>
              <a:rPr lang="cs-CZ" dirty="0" err="1"/>
              <a:t>toadys</a:t>
            </a:r>
            <a:r>
              <a:rPr lang="cs-CZ" dirty="0"/>
              <a:t> </a:t>
            </a:r>
            <a:r>
              <a:rPr lang="cs-CZ" dirty="0" err="1"/>
              <a:t>meeting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be </a:t>
            </a:r>
            <a:r>
              <a:rPr lang="cs-CZ" dirty="0" err="1"/>
              <a:t>very</a:t>
            </a:r>
            <a:r>
              <a:rPr lang="cs-CZ" dirty="0"/>
              <a:t> </a:t>
            </a:r>
            <a:r>
              <a:rPr lang="cs-CZ" dirty="0" err="1"/>
              <a:t>crucial</a:t>
            </a:r>
            <a:r>
              <a:rPr lang="cs-CZ" dirty="0"/>
              <a:t> and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an </a:t>
            </a:r>
            <a:r>
              <a:rPr lang="cs-CZ" dirty="0" err="1"/>
              <a:t>impact</a:t>
            </a:r>
            <a:r>
              <a:rPr lang="cs-CZ" dirty="0"/>
              <a:t> on the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of the PA2.</a:t>
            </a:r>
          </a:p>
          <a:p>
            <a:endParaRPr lang="cs-CZ" dirty="0"/>
          </a:p>
          <a:p>
            <a:r>
              <a:rPr lang="cs-CZ" dirty="0"/>
              <a:t>As i </a:t>
            </a:r>
            <a:r>
              <a:rPr lang="cs-CZ" dirty="0" err="1"/>
              <a:t>informed</a:t>
            </a:r>
            <a:r>
              <a:rPr lang="cs-CZ" dirty="0"/>
              <a:t> you in </a:t>
            </a:r>
            <a:r>
              <a:rPr lang="cs-CZ" dirty="0" err="1"/>
              <a:t>advance</a:t>
            </a:r>
            <a:r>
              <a:rPr lang="cs-CZ" dirty="0"/>
              <a:t>, we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very</a:t>
            </a:r>
            <a:r>
              <a:rPr lang="cs-CZ" dirty="0"/>
              <a:t> full agenda and </a:t>
            </a:r>
            <a:r>
              <a:rPr lang="cs-CZ" dirty="0" err="1"/>
              <a:t>therefore</a:t>
            </a:r>
            <a:r>
              <a:rPr lang="cs-CZ" dirty="0"/>
              <a:t> we </a:t>
            </a:r>
            <a:r>
              <a:rPr lang="cs-CZ" dirty="0" err="1"/>
              <a:t>decided</a:t>
            </a:r>
            <a:r>
              <a:rPr lang="cs-CZ" dirty="0"/>
              <a:t> to </a:t>
            </a:r>
            <a:r>
              <a:rPr lang="cs-CZ" dirty="0" err="1"/>
              <a:t>focus</a:t>
            </a:r>
            <a:r>
              <a:rPr lang="cs-CZ" dirty="0"/>
              <a:t> more on the </a:t>
            </a:r>
            <a:r>
              <a:rPr lang="cs-CZ" dirty="0" err="1"/>
              <a:t>topics</a:t>
            </a:r>
            <a:r>
              <a:rPr lang="cs-CZ" dirty="0"/>
              <a:t>, such us </a:t>
            </a:r>
            <a:r>
              <a:rPr lang="cs-CZ" dirty="0" err="1"/>
              <a:t>flagships</a:t>
            </a:r>
            <a:r>
              <a:rPr lang="cs-CZ" dirty="0"/>
              <a:t> of PA2, energy priority for the </a:t>
            </a:r>
            <a:r>
              <a:rPr lang="cs-CZ" dirty="0" err="1"/>
              <a:t>next</a:t>
            </a:r>
            <a:r>
              <a:rPr lang="cs-CZ" dirty="0"/>
              <a:t> pac project.</a:t>
            </a:r>
          </a:p>
          <a:p>
            <a:endParaRPr lang="cs-CZ" dirty="0"/>
          </a:p>
          <a:p>
            <a:r>
              <a:rPr lang="cs-CZ" dirty="0" err="1"/>
              <a:t>But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we start with the </a:t>
            </a:r>
            <a:r>
              <a:rPr lang="cs-CZ" dirty="0" err="1"/>
              <a:t>firdt</a:t>
            </a:r>
            <a:r>
              <a:rPr lang="cs-CZ" dirty="0"/>
              <a:t> agenda point, i </a:t>
            </a:r>
            <a:r>
              <a:rPr lang="cs-CZ" dirty="0" err="1"/>
              <a:t>would</a:t>
            </a:r>
            <a:r>
              <a:rPr lang="cs-CZ" dirty="0"/>
              <a:t> like to </a:t>
            </a:r>
            <a:r>
              <a:rPr lang="cs-CZ" dirty="0" err="1"/>
              <a:t>express</a:t>
            </a:r>
            <a:r>
              <a:rPr lang="cs-CZ" dirty="0"/>
              <a:t> in the name of our PAC TEAM and </a:t>
            </a:r>
            <a:r>
              <a:rPr lang="cs-CZ" dirty="0" err="1"/>
              <a:t>indeed</a:t>
            </a:r>
            <a:r>
              <a:rPr lang="cs-CZ" dirty="0"/>
              <a:t> the </a:t>
            </a:r>
            <a:r>
              <a:rPr lang="cs-CZ" dirty="0" err="1"/>
              <a:t>whole</a:t>
            </a:r>
            <a:r>
              <a:rPr lang="cs-CZ" dirty="0"/>
              <a:t> </a:t>
            </a:r>
            <a:r>
              <a:rPr lang="cs-CZ" dirty="0" err="1"/>
              <a:t>eusdr</a:t>
            </a:r>
            <a:r>
              <a:rPr lang="cs-CZ" dirty="0"/>
              <a:t>, our </a:t>
            </a:r>
            <a:r>
              <a:rPr lang="cs-CZ" dirty="0" err="1"/>
              <a:t>sadness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the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ongoing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in Ukraine. </a:t>
            </a:r>
          </a:p>
          <a:p>
            <a:endParaRPr lang="cs-CZ" dirty="0"/>
          </a:p>
          <a:p>
            <a:r>
              <a:rPr lang="cs-CZ" dirty="0"/>
              <a:t>The </a:t>
            </a:r>
            <a:r>
              <a:rPr lang="cs-CZ" dirty="0" err="1"/>
              <a:t>eusdr</a:t>
            </a:r>
            <a:r>
              <a:rPr lang="cs-CZ" dirty="0"/>
              <a:t> </a:t>
            </a:r>
            <a:r>
              <a:rPr lang="cs-CZ" dirty="0" err="1"/>
              <a:t>stringly</a:t>
            </a:r>
            <a:r>
              <a:rPr lang="cs-CZ" dirty="0"/>
              <a:t> </a:t>
            </a:r>
            <a:r>
              <a:rPr lang="cs-CZ" dirty="0" err="1"/>
              <a:t>condemms</a:t>
            </a:r>
            <a:r>
              <a:rPr lang="cs-CZ" dirty="0"/>
              <a:t> this </a:t>
            </a:r>
            <a:r>
              <a:rPr lang="cs-CZ" dirty="0" err="1"/>
              <a:t>attack</a:t>
            </a:r>
            <a:r>
              <a:rPr lang="cs-CZ" dirty="0"/>
              <a:t> and </a:t>
            </a:r>
            <a:r>
              <a:rPr lang="cs-CZ" dirty="0" err="1"/>
              <a:t>stand</a:t>
            </a:r>
            <a:r>
              <a:rPr lang="cs-CZ" dirty="0"/>
              <a:t> with our </a:t>
            </a:r>
            <a:r>
              <a:rPr lang="cs-CZ" dirty="0" err="1"/>
              <a:t>colleagues</a:t>
            </a:r>
            <a:r>
              <a:rPr lang="cs-CZ" dirty="0"/>
              <a:t>, </a:t>
            </a:r>
            <a:r>
              <a:rPr lang="cs-CZ" dirty="0" err="1"/>
              <a:t>friends</a:t>
            </a:r>
            <a:r>
              <a:rPr lang="cs-CZ" dirty="0"/>
              <a:t> and all </a:t>
            </a:r>
            <a:r>
              <a:rPr lang="cs-CZ" dirty="0" err="1"/>
              <a:t>people</a:t>
            </a:r>
            <a:r>
              <a:rPr lang="cs-CZ" dirty="0"/>
              <a:t> in Ukraine. </a:t>
            </a:r>
          </a:p>
          <a:p>
            <a:endParaRPr lang="cs-CZ" dirty="0"/>
          </a:p>
          <a:p>
            <a:r>
              <a:rPr lang="cs-CZ" dirty="0"/>
              <a:t>As you know, Ukraine </a:t>
            </a:r>
            <a:r>
              <a:rPr lang="cs-CZ" dirty="0" err="1"/>
              <a:t>helds</a:t>
            </a:r>
            <a:r>
              <a:rPr lang="cs-CZ" dirty="0"/>
              <a:t> </a:t>
            </a:r>
            <a:r>
              <a:rPr lang="cs-CZ" dirty="0" err="1"/>
              <a:t>presidency</a:t>
            </a:r>
            <a:r>
              <a:rPr lang="cs-CZ" dirty="0"/>
              <a:t> of </a:t>
            </a:r>
            <a:r>
              <a:rPr lang="cs-CZ" dirty="0" err="1"/>
              <a:t>eusdr</a:t>
            </a:r>
            <a:r>
              <a:rPr lang="cs-CZ" dirty="0"/>
              <a:t> in this </a:t>
            </a:r>
            <a:r>
              <a:rPr lang="cs-CZ" dirty="0" err="1"/>
              <a:t>year</a:t>
            </a:r>
            <a:r>
              <a:rPr lang="cs-CZ" dirty="0"/>
              <a:t> and </a:t>
            </a:r>
            <a:r>
              <a:rPr lang="cs-CZ" dirty="0" err="1"/>
              <a:t>due</a:t>
            </a:r>
            <a:r>
              <a:rPr lang="cs-CZ" dirty="0"/>
              <a:t> to the </a:t>
            </a:r>
            <a:r>
              <a:rPr lang="cs-CZ" dirty="0" err="1"/>
              <a:t>war</a:t>
            </a:r>
            <a:r>
              <a:rPr lang="cs-CZ" dirty="0"/>
              <a:t> it </a:t>
            </a:r>
            <a:r>
              <a:rPr lang="cs-CZ" dirty="0" err="1"/>
              <a:t>handed</a:t>
            </a:r>
            <a:r>
              <a:rPr lang="cs-CZ" dirty="0"/>
              <a:t> over the </a:t>
            </a:r>
            <a:r>
              <a:rPr lang="cs-CZ" dirty="0" err="1"/>
              <a:t>presidencx</a:t>
            </a:r>
            <a:r>
              <a:rPr lang="cs-CZ" dirty="0"/>
              <a:t> </a:t>
            </a:r>
            <a:r>
              <a:rPr lang="cs-CZ" dirty="0" err="1"/>
              <a:t>duties</a:t>
            </a:r>
            <a:r>
              <a:rPr lang="cs-CZ" dirty="0"/>
              <a:t> to the </a:t>
            </a:r>
            <a:r>
              <a:rPr lang="cs-CZ" dirty="0" err="1"/>
              <a:t>eusdr</a:t>
            </a:r>
            <a:r>
              <a:rPr lang="cs-CZ" dirty="0"/>
              <a:t> trio </a:t>
            </a:r>
            <a:r>
              <a:rPr lang="cs-CZ" dirty="0" err="1"/>
              <a:t>presidency</a:t>
            </a:r>
            <a:r>
              <a:rPr lang="cs-CZ" dirty="0"/>
              <a:t>. </a:t>
            </a:r>
            <a:r>
              <a:rPr lang="cs-CZ" dirty="0" err="1"/>
              <a:t>HOWEVER</a:t>
            </a:r>
            <a:r>
              <a:rPr lang="cs-CZ" dirty="0"/>
              <a:t>, we </a:t>
            </a:r>
            <a:r>
              <a:rPr lang="cs-CZ" dirty="0" err="1"/>
              <a:t>have</a:t>
            </a:r>
            <a:r>
              <a:rPr lang="cs-CZ" dirty="0"/>
              <a:t> good news, </a:t>
            </a:r>
            <a:r>
              <a:rPr lang="cs-CZ" dirty="0" err="1"/>
              <a:t>ukraine</a:t>
            </a:r>
            <a:r>
              <a:rPr lang="cs-CZ" dirty="0"/>
              <a:t> is back and </a:t>
            </a:r>
            <a:r>
              <a:rPr lang="cs-CZ" dirty="0" err="1"/>
              <a:t>agaimn</a:t>
            </a:r>
            <a:r>
              <a:rPr lang="cs-CZ" dirty="0"/>
              <a:t> in the </a:t>
            </a:r>
            <a:r>
              <a:rPr lang="cs-CZ" dirty="0" err="1"/>
              <a:t>chair</a:t>
            </a:r>
            <a:r>
              <a:rPr lang="cs-CZ" dirty="0"/>
              <a:t> of the </a:t>
            </a:r>
            <a:r>
              <a:rPr lang="cs-CZ" dirty="0" err="1"/>
              <a:t>eusdr</a:t>
            </a:r>
            <a:r>
              <a:rPr lang="cs-CZ" dirty="0"/>
              <a:t> </a:t>
            </a:r>
            <a:r>
              <a:rPr lang="cs-CZ" dirty="0" err="1"/>
              <a:t>presidency</a:t>
            </a:r>
            <a:r>
              <a:rPr lang="cs-CZ" dirty="0"/>
              <a:t>. For your </a:t>
            </a:r>
            <a:r>
              <a:rPr lang="cs-CZ" dirty="0" err="1"/>
              <a:t>information</a:t>
            </a:r>
            <a:r>
              <a:rPr lang="cs-CZ" dirty="0"/>
              <a:t>, </a:t>
            </a:r>
            <a:r>
              <a:rPr lang="cs-CZ" dirty="0" err="1"/>
              <a:t>ukraine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host the 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forum</a:t>
            </a:r>
            <a:r>
              <a:rPr lang="cs-CZ" dirty="0"/>
              <a:t> in </a:t>
            </a:r>
            <a:r>
              <a:rPr lang="cs-CZ" dirty="0" err="1"/>
              <a:t>ther</a:t>
            </a:r>
            <a:r>
              <a:rPr lang="cs-CZ" dirty="0"/>
              <a:t> </a:t>
            </a:r>
            <a:r>
              <a:rPr lang="cs-CZ" dirty="0" err="1"/>
              <a:t>autumn</a:t>
            </a:r>
            <a:r>
              <a:rPr lang="cs-CZ" dirty="0"/>
              <a:t> </a:t>
            </a:r>
            <a:r>
              <a:rPr lang="cs-CZ" dirty="0" err="1"/>
              <a:t>but</a:t>
            </a:r>
            <a:r>
              <a:rPr lang="cs-CZ" dirty="0"/>
              <a:t> in online </a:t>
            </a:r>
            <a:r>
              <a:rPr lang="cs-CZ" dirty="0" err="1"/>
              <a:t>format</a:t>
            </a:r>
            <a:r>
              <a:rPr lang="cs-CZ" dirty="0"/>
              <a:t>. So for </a:t>
            </a:r>
            <a:r>
              <a:rPr lang="cs-CZ" dirty="0" err="1"/>
              <a:t>those</a:t>
            </a:r>
            <a:r>
              <a:rPr lang="cs-CZ" dirty="0"/>
              <a:t>, who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join</a:t>
            </a:r>
            <a:r>
              <a:rPr lang="cs-CZ" dirty="0"/>
              <a:t> </a:t>
            </a:r>
            <a:r>
              <a:rPr lang="cs-CZ" dirty="0" err="1"/>
              <a:t>physicly</a:t>
            </a:r>
            <a:r>
              <a:rPr lang="cs-CZ" dirty="0"/>
              <a:t> </a:t>
            </a:r>
            <a:r>
              <a:rPr lang="cs-CZ" dirty="0" err="1"/>
              <a:t>anyway</a:t>
            </a:r>
            <a:r>
              <a:rPr lang="cs-CZ" dirty="0"/>
              <a:t>, it is a good </a:t>
            </a:r>
            <a:r>
              <a:rPr lang="cs-CZ" dirty="0" err="1"/>
              <a:t>oppoortunity</a:t>
            </a:r>
            <a:r>
              <a:rPr lang="cs-CZ" dirty="0"/>
              <a:t> to follow </a:t>
            </a:r>
            <a:r>
              <a:rPr lang="cs-CZ" dirty="0" err="1"/>
              <a:t>ther</a:t>
            </a:r>
            <a:r>
              <a:rPr lang="cs-CZ" dirty="0"/>
              <a:t> </a:t>
            </a:r>
            <a:r>
              <a:rPr lang="cs-CZ" dirty="0" err="1"/>
              <a:t>annual</a:t>
            </a:r>
            <a:r>
              <a:rPr lang="cs-CZ" dirty="0"/>
              <a:t> </a:t>
            </a:r>
            <a:r>
              <a:rPr lang="cs-CZ" dirty="0" err="1"/>
              <a:t>forum</a:t>
            </a:r>
            <a:r>
              <a:rPr lang="cs-CZ" dirty="0"/>
              <a:t> in hybrid </a:t>
            </a:r>
            <a:r>
              <a:rPr lang="cs-CZ" dirty="0" err="1"/>
              <a:t>format</a:t>
            </a:r>
            <a:r>
              <a:rPr lang="cs-CZ" dirty="0"/>
              <a:t>. </a:t>
            </a:r>
          </a:p>
          <a:p>
            <a:r>
              <a:rPr lang="cs-CZ" dirty="0"/>
              <a:t>So </a:t>
            </a:r>
            <a:r>
              <a:rPr lang="cs-CZ" dirty="0" err="1"/>
              <a:t>now</a:t>
            </a:r>
            <a:r>
              <a:rPr lang="cs-CZ" dirty="0"/>
              <a:t> </a:t>
            </a:r>
            <a:r>
              <a:rPr lang="cs-CZ" dirty="0" err="1"/>
              <a:t>lets</a:t>
            </a:r>
            <a:r>
              <a:rPr lang="cs-CZ" dirty="0"/>
              <a:t> start. We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liek</a:t>
            </a:r>
            <a:r>
              <a:rPr lang="cs-CZ" dirty="0"/>
              <a:t> to start with the first point, </a:t>
            </a:r>
            <a:r>
              <a:rPr lang="cs-CZ" dirty="0" err="1"/>
              <a:t>which</a:t>
            </a:r>
            <a:r>
              <a:rPr lang="cs-CZ" dirty="0"/>
              <a:t> is the report of </a:t>
            </a:r>
            <a:r>
              <a:rPr lang="cs-CZ" dirty="0" err="1"/>
              <a:t>pacs</a:t>
            </a:r>
            <a:r>
              <a:rPr lang="cs-CZ" dirty="0"/>
              <a:t>.,</a:t>
            </a:r>
            <a:r>
              <a:rPr lang="cs-CZ" dirty="0" err="1"/>
              <a:t>rpogroess</a:t>
            </a:r>
            <a:r>
              <a:rPr lang="cs-CZ" dirty="0"/>
              <a:t> </a:t>
            </a:r>
            <a:r>
              <a:rPr lang="cs-CZ" dirty="0" err="1"/>
              <a:t>since</a:t>
            </a:r>
            <a:r>
              <a:rPr lang="cs-CZ" dirty="0"/>
              <a:t> the </a:t>
            </a:r>
            <a:r>
              <a:rPr lang="cs-CZ" dirty="0" err="1"/>
              <a:t>last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 </a:t>
            </a:r>
            <a:r>
              <a:rPr lang="cs-CZ" dirty="0" err="1"/>
              <a:t>meeting</a:t>
            </a:r>
            <a:r>
              <a:rPr lang="cs-CZ" dirty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85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97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39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876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 we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 new </a:t>
            </a:r>
            <a:r>
              <a:rPr lang="cs-CZ" dirty="0" err="1"/>
              <a:t>faces</a:t>
            </a:r>
            <a:r>
              <a:rPr lang="cs-CZ" dirty="0"/>
              <a:t> and </a:t>
            </a:r>
            <a:r>
              <a:rPr lang="cs-CZ" dirty="0" err="1"/>
              <a:t>due</a:t>
            </a:r>
            <a:r>
              <a:rPr lang="cs-CZ" dirty="0"/>
              <a:t> to the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cirumsatecs</a:t>
            </a:r>
            <a:r>
              <a:rPr lang="cs-CZ" dirty="0"/>
              <a:t> the </a:t>
            </a:r>
            <a:r>
              <a:rPr lang="cs-CZ" dirty="0" err="1"/>
              <a:t>situation</a:t>
            </a:r>
            <a:r>
              <a:rPr lang="cs-CZ" dirty="0"/>
              <a:t> on energy market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changingn</a:t>
            </a:r>
            <a:r>
              <a:rPr lang="cs-CZ" dirty="0"/>
              <a:t> and </a:t>
            </a:r>
            <a:r>
              <a:rPr lang="cs-CZ" dirty="0" err="1"/>
              <a:t>challenging</a:t>
            </a:r>
            <a:r>
              <a:rPr lang="cs-CZ" dirty="0"/>
              <a:t>, i </a:t>
            </a:r>
            <a:r>
              <a:rPr lang="cs-CZ" dirty="0" err="1"/>
              <a:t>would</a:t>
            </a:r>
            <a:r>
              <a:rPr lang="cs-CZ" dirty="0"/>
              <a:t> like to </a:t>
            </a:r>
            <a:r>
              <a:rPr lang="cs-CZ" dirty="0" err="1"/>
              <a:t>ask</a:t>
            </a:r>
            <a:r>
              <a:rPr lang="cs-CZ" dirty="0"/>
              <a:t> you to </a:t>
            </a:r>
            <a:r>
              <a:rPr lang="cs-CZ" dirty="0" err="1"/>
              <a:t>provide</a:t>
            </a:r>
            <a:r>
              <a:rPr lang="cs-CZ" dirty="0"/>
              <a:t> a </a:t>
            </a:r>
            <a:r>
              <a:rPr lang="cs-CZ" dirty="0" err="1"/>
              <a:t>couple</a:t>
            </a:r>
            <a:r>
              <a:rPr lang="cs-CZ" dirty="0"/>
              <a:t> of </a:t>
            </a:r>
            <a:r>
              <a:rPr lang="cs-CZ" dirty="0" err="1"/>
              <a:t>sentences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you ar </a:t>
            </a:r>
            <a:r>
              <a:rPr lang="cs-CZ" dirty="0" err="1"/>
              <a:t>eworking</a:t>
            </a:r>
            <a:r>
              <a:rPr lang="cs-CZ" dirty="0"/>
              <a:t> on, </a:t>
            </a:r>
            <a:r>
              <a:rPr lang="cs-CZ" dirty="0" err="1"/>
              <a:t>xour</a:t>
            </a:r>
            <a:r>
              <a:rPr lang="cs-CZ" dirty="0"/>
              <a:t> </a:t>
            </a:r>
            <a:r>
              <a:rPr lang="cs-CZ" dirty="0" err="1"/>
              <a:t>instiution</a:t>
            </a:r>
            <a:r>
              <a:rPr lang="cs-CZ" dirty="0"/>
              <a:t> and how is </a:t>
            </a:r>
            <a:r>
              <a:rPr lang="cs-CZ" dirty="0" err="1"/>
              <a:t>dealing</a:t>
            </a:r>
            <a:r>
              <a:rPr lang="cs-CZ" dirty="0"/>
              <a:t> your country with the </a:t>
            </a:r>
            <a:r>
              <a:rPr lang="cs-CZ" dirty="0" err="1"/>
              <a:t>current</a:t>
            </a:r>
            <a:r>
              <a:rPr lang="cs-CZ" dirty="0"/>
              <a:t> energy </a:t>
            </a:r>
            <a:r>
              <a:rPr lang="cs-CZ" dirty="0" err="1"/>
              <a:t>crisis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We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gop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analpahtebitaclly</a:t>
            </a:r>
            <a:r>
              <a:rPr lang="cs-CZ" dirty="0"/>
              <a:t>. So please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525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Now</a:t>
            </a:r>
            <a:r>
              <a:rPr lang="cs-CZ" dirty="0"/>
              <a:t> </a:t>
            </a:r>
            <a:r>
              <a:rPr lang="cs-CZ" dirty="0" err="1"/>
              <a:t>annamaria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provide</a:t>
            </a:r>
            <a:r>
              <a:rPr lang="cs-CZ" dirty="0"/>
              <a:t> you info </a:t>
            </a:r>
            <a:r>
              <a:rPr lang="cs-CZ" dirty="0" err="1"/>
              <a:t>about</a:t>
            </a:r>
            <a:r>
              <a:rPr lang="cs-CZ" dirty="0"/>
              <a:t> the </a:t>
            </a:r>
            <a:r>
              <a:rPr lang="cs-CZ" dirty="0" err="1"/>
              <a:t>upcoming</a:t>
            </a:r>
            <a:r>
              <a:rPr lang="cs-CZ" dirty="0"/>
              <a:t> pac project,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last</a:t>
            </a:r>
            <a:r>
              <a:rPr lang="cs-CZ" dirty="0"/>
              <a:t> from </a:t>
            </a:r>
            <a:r>
              <a:rPr lang="de-DE" dirty="0"/>
              <a:t>2023-2029</a:t>
            </a:r>
            <a:endParaRPr lang="en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087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918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asnwering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opinion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functioning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SG </a:t>
            </a:r>
            <a:r>
              <a:rPr lang="cs-CZ" dirty="0" err="1"/>
              <a:t>Meetings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are as </a:t>
            </a:r>
            <a:r>
              <a:rPr lang="cs-CZ" dirty="0" err="1"/>
              <a:t>follows</a:t>
            </a:r>
            <a:r>
              <a:rPr lang="cs-CZ" dirty="0"/>
              <a:t>: </a:t>
            </a:r>
          </a:p>
          <a:p>
            <a:r>
              <a:rPr lang="cs-CZ" dirty="0"/>
              <a:t>AOB: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anonymous</a:t>
            </a:r>
            <a:r>
              <a:rPr lang="cs-CZ" dirty="0"/>
              <a:t> JAM </a:t>
            </a:r>
            <a:r>
              <a:rPr lang="cs-CZ" dirty="0" err="1"/>
              <a:t>Survey</a:t>
            </a:r>
            <a:r>
              <a:rPr lang="cs-CZ" dirty="0"/>
              <a:t> :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AD48B-DD3F-4B38-B4BC-7892E712F21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4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66E7D-3379-407C-936E-C791744B9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7498BC-E328-4B5F-9890-3370DA787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F25A7F-2FDE-43D8-96CA-558AEA2B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8627F-E0DF-4A4C-9F36-FF7C514AB4D3}" type="datetime1">
              <a:rPr lang="cs-CZ" smtClean="0"/>
              <a:t>22.06.2022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3FC5B-1B10-43D0-9CBB-1642E9C0C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6DD497-78B7-4E45-80BA-F7ACD831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84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25F15-F329-463E-904F-DD6C0DED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B40783-44FF-41F2-BB5C-7180DAF36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36C584-1D04-4C6C-9FD2-77889539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7D6E-6232-4182-BCA9-12294D0EA45E}" type="datetime1">
              <a:rPr lang="cs-CZ" smtClean="0"/>
              <a:t>22.06.2022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767B2-6AE3-4732-9EB1-F4258316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E2C5AE-117A-43BA-8FB4-74CF76A8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7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7337C9-367B-4178-AF8C-9477BB526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FC8BD3-FF4F-409F-A931-1868F9831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1BB068-92BF-4BE0-84A5-B6F9EEB0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2BAD-5BDD-4316-B688-9DB3AFCDA6E8}" type="datetime1">
              <a:rPr lang="cs-CZ" smtClean="0"/>
              <a:t>22.06.2022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99684-50CA-4218-9242-1D774255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FE0A24-BE05-46D4-80C2-2F74DCA0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7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1B637-E90C-47D6-9CF7-F7D5DE80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E714F9-E16D-4117-BF5D-4C50A6B1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B5E7C-D241-48F8-9ECA-11CC8A6D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8C83-B73A-423F-AAF5-4A767005644F}" type="datetime1">
              <a:rPr lang="cs-CZ" smtClean="0"/>
              <a:t>22.06.2022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5133B7-EC90-4A95-A1BF-8864C3D9D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D7294F-03B2-42B8-85FC-06FB0059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0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77634-5848-433B-A419-D0CB0C48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C206DD-FE9F-4C02-86B0-58EEAA0CD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8683B5-B5B6-409D-822B-A59E7AC7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7DAE-D099-480A-8CB8-1BDF41A9AEF9}" type="datetime1">
              <a:rPr lang="cs-CZ" smtClean="0"/>
              <a:t>22.06.2022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D735C4-B368-461F-A5C8-650FAAC2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F95C51-6566-4EC7-BB0E-19EE87AE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5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A479D-CEFC-4DAF-BCBC-F9F8D7FB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89AD58-BF51-4A6B-A379-2EFC2A756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14D1B3-1BF4-4183-838C-DBD9AD7F7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EAED24-DF5E-43BC-8263-FB4A8C21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FB00C-E98C-4965-8302-E8E7A3B6CC4C}" type="datetime1">
              <a:rPr lang="cs-CZ" smtClean="0"/>
              <a:t>22.06.2022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F558DB-956A-4C9F-8E04-AA3892B1D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CB49F6-21F2-47E3-8565-F5CA72BD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54025-4941-445A-9BB2-4A37F0B0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10B109D-B654-4F55-81E2-64782F449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2E653BD-43A2-4B01-8974-746E75327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ECF5CBF-79E2-4AFB-8C86-9BA823E46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8827188-B162-4D44-A1BD-67FD56466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7476ED-32BB-45D7-B1E7-53EA407C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3F95-F23A-493E-B870-05A06C0C207C}" type="datetime1">
              <a:rPr lang="cs-CZ" smtClean="0"/>
              <a:t>22.06.2022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AF0DAA-A093-4FB4-99A3-696B9B63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5352B5-4940-404D-9FDA-9D942B1B8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F948E-9298-417C-95A4-4EC4A285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A555A1-C41D-4295-BABD-D28C1AC3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8B5-B5F9-4462-8668-4BA6011E9C70}" type="datetime1">
              <a:rPr lang="cs-CZ" smtClean="0"/>
              <a:t>22.06.2022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51CFC3-DB3B-4F78-B7DC-3670321B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D5046D7-5D09-4F0B-A7E2-6190A0F33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3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33B638-FF7D-4D73-86A2-596E0FA72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2039-07A4-47AB-AC64-68027440316C}" type="datetime1">
              <a:rPr lang="cs-CZ" smtClean="0"/>
              <a:t>22.06.2022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425EF6-F3B8-4888-B7CE-B751187F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AB9687-1944-4DD3-A90F-ACE2F245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1AD2A-5A86-464D-9738-90AD5E7A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30B478-5BCF-46E4-9117-DC99B2F0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9486D70-1F48-411E-9F98-5BFEE6511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0830B8-FCD6-42AD-BC11-F198BA66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6381-40FE-4BBE-AE16-ECCF673D3F0A}" type="datetime1">
              <a:rPr lang="cs-CZ" smtClean="0"/>
              <a:t>22.06.2022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94BD78-7F4A-468A-B951-E4903C62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E2DB3F-1E54-4A16-8D7B-A9B254BF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88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34A91-8B84-4114-9797-51FEF64B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1276BF-7179-4B18-913C-D83E4E107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0396239-CBED-4E34-9BF9-923A0960A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CB82A6-9613-4A23-952C-E8D3F3D0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AE3D-3D70-4D56-87B1-6A957647EABD}" type="datetime1">
              <a:rPr lang="cs-CZ" smtClean="0"/>
              <a:t>22.06.2022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03B9EE-D1BB-4669-A7F6-E03ABE47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DEB1FC-5F3A-4363-8D30-3CB92592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512B93-C69F-43D5-87AA-3893EACEB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5BD721C-B3A7-45F2-ADAF-3E66181DF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16A97E-B563-4FCB-AB8D-67E8CDB1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E700-C9EA-48A0-88F7-25044DC0B7CA}" type="datetime1">
              <a:rPr lang="cs-CZ" smtClean="0"/>
              <a:t>22.06.2022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FE449-AE6E-4261-84F0-3F5E618B6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0AF3AA-143C-4375-B819-E1A271222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9ABB2-D78B-4AEC-9BFF-9AB4B88DD4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0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terreg-danube.eu/about-dtp/new-funding-2021-2027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danube-region.eu/wp-content/uploads/2022/05/EUSDR_ImpactEvaluation_Final_report_22051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european-sustainable-energy-week.b2match.io/agenda?session=c2Vzc2lvbjoxMjMwNzg%3D&amp;track_id=211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EB1F2-FFDE-4B28-A9C1-5E4088C79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515" y="1620438"/>
            <a:ext cx="9233483" cy="1322354"/>
          </a:xfrm>
        </p:spPr>
        <p:txBody>
          <a:bodyPr>
            <a:noAutofit/>
          </a:bodyPr>
          <a:lstStyle/>
          <a:p>
            <a:br>
              <a:rPr lang="cs-CZ" sz="4400" dirty="0"/>
            </a:br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The 2</a:t>
            </a:r>
            <a:r>
              <a:rPr lang="hu-HU" sz="44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GB" sz="4400" b="1" dirty="0" err="1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GB" sz="4400" b="1" dirty="0">
                <a:solidFill>
                  <a:schemeClr val="accent1">
                    <a:lumMod val="50000"/>
                  </a:schemeClr>
                </a:solidFill>
              </a:rPr>
              <a:t> Steering Group Meeting of the Priority Area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41FC6-66E0-4581-935F-B4BF9D48E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9256" y="3166793"/>
            <a:ext cx="9144000" cy="922716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June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24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202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2,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10:00-12:30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Online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DD0D6B0-1136-458A-B33E-59ACC6CDA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96" y="236224"/>
            <a:ext cx="3184483" cy="110363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3E4BB81-1989-4DC4-9169-A221D21E1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717" y="114404"/>
            <a:ext cx="3189675" cy="130858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C4FABC5-9CF7-49F6-85AF-1636A2391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72" y="5035677"/>
            <a:ext cx="2270709" cy="132235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36FA1C6-03B1-4754-8EA5-DD6D6944AFA8}"/>
              </a:ext>
            </a:extLst>
          </p:cNvPr>
          <p:cNvSpPr txBox="1"/>
          <p:nvPr/>
        </p:nvSpPr>
        <p:spPr>
          <a:xfrm>
            <a:off x="4600557" y="572595"/>
            <a:ext cx="3605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43595A7-27B9-4D38-ADD4-6466D848E3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952" y="4965950"/>
            <a:ext cx="1922939" cy="1839098"/>
          </a:xfrm>
          <a:prstGeom prst="rect">
            <a:avLst/>
          </a:prstGeom>
        </p:spPr>
      </p:pic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7C0C0F20-73A6-4D79-BD9F-D51EE9DFE1C8}"/>
              </a:ext>
            </a:extLst>
          </p:cNvPr>
          <p:cNvCxnSpPr/>
          <p:nvPr/>
        </p:nvCxnSpPr>
        <p:spPr>
          <a:xfrm>
            <a:off x="1505821" y="3140242"/>
            <a:ext cx="92456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Obrázek 17">
            <a:extLst>
              <a:ext uri="{FF2B5EF4-FFF2-40B4-BE49-F238E27FC236}">
                <a16:creationId xmlns:a16="http://schemas.microsoft.com/office/drawing/2014/main" id="{E33ACEF1-6839-412B-A341-CED7E4F5A0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82" y="4351716"/>
            <a:ext cx="4344180" cy="202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3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C2A548DE-34C9-A2DC-3772-5B87A3401E92}"/>
              </a:ext>
            </a:extLst>
          </p:cNvPr>
          <p:cNvSpPr txBox="1"/>
          <p:nvPr/>
        </p:nvSpPr>
        <p:spPr>
          <a:xfrm>
            <a:off x="3671483" y="1230552"/>
            <a:ext cx="5587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PAC 3 project (2023-2029) 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7751B610-D4D6-EA08-A833-818E6EA0A7DF}"/>
              </a:ext>
            </a:extLst>
          </p:cNvPr>
          <p:cNvSpPr txBox="1"/>
          <p:nvPr/>
        </p:nvSpPr>
        <p:spPr>
          <a:xfrm>
            <a:off x="1062201" y="2322503"/>
            <a:ext cx="9698844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6-years project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duration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- d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etailed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description of the workplan at least for the first two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years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l"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2-yearly review of project budget and activities and adjustment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(budget and content) in case of significant deviation from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original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AF</a:t>
            </a:r>
          </a:p>
          <a:p>
            <a:pPr algn="l">
              <a:spcBef>
                <a:spcPts val="600"/>
              </a:spcBef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Half-yearly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reporting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period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l">
              <a:spcBef>
                <a:spcPts val="600"/>
              </a:spcBef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Timeline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Offical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launch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LP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seminar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July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5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Opening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EmS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Sept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22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Submission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deadline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Oct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22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Approval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: Nov-Dec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Contracting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Jan-febr 2023</a:t>
            </a:r>
          </a:p>
          <a:p>
            <a:pPr algn="l">
              <a:spcBef>
                <a:spcPts val="600"/>
              </a:spcBef>
            </a:pP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DFD7919-8B29-46A9-7BA8-79FB1501E3B9}"/>
              </a:ext>
            </a:extLst>
          </p:cNvPr>
          <p:cNvSpPr txBox="1"/>
          <p:nvPr/>
        </p:nvSpPr>
        <p:spPr>
          <a:xfrm>
            <a:off x="6465036" y="3927811"/>
            <a:ext cx="4057658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chemeClr val="bg1"/>
                </a:solidFill>
                <a:latin typeface="+mj-lt"/>
              </a:rPr>
              <a:t>Project start and </a:t>
            </a:r>
            <a:r>
              <a:rPr lang="hu-HU" sz="2800" b="1" dirty="0" err="1">
                <a:solidFill>
                  <a:schemeClr val="bg1"/>
                </a:solidFill>
                <a:latin typeface="+mj-lt"/>
              </a:rPr>
              <a:t>eligibility</a:t>
            </a:r>
            <a:r>
              <a:rPr lang="hu-HU" sz="2800" b="1" dirty="0">
                <a:solidFill>
                  <a:schemeClr val="bg1"/>
                </a:solidFill>
                <a:latin typeface="+mj-lt"/>
              </a:rPr>
              <a:t>: </a:t>
            </a:r>
            <a:r>
              <a:rPr lang="hu-HU" sz="2800" b="1" dirty="0" err="1">
                <a:solidFill>
                  <a:schemeClr val="bg1"/>
                </a:solidFill>
                <a:latin typeface="+mj-lt"/>
              </a:rPr>
              <a:t>January</a:t>
            </a:r>
            <a:r>
              <a:rPr lang="hu-HU" sz="2800" b="1" dirty="0">
                <a:solidFill>
                  <a:schemeClr val="bg1"/>
                </a:solidFill>
                <a:latin typeface="+mj-lt"/>
              </a:rPr>
              <a:t> 1, 2023</a:t>
            </a:r>
          </a:p>
        </p:txBody>
      </p:sp>
    </p:spTree>
    <p:extLst>
      <p:ext uri="{BB962C8B-B14F-4D97-AF65-F5344CB8AC3E}">
        <p14:creationId xmlns:p14="http://schemas.microsoft.com/office/powerpoint/2010/main" val="56147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A38EE1E-F8CA-C4F4-17C8-79C26CE8CD13}"/>
              </a:ext>
            </a:extLst>
          </p:cNvPr>
          <p:cNvSpPr txBox="1"/>
          <p:nvPr/>
        </p:nvSpPr>
        <p:spPr>
          <a:xfrm>
            <a:off x="418892" y="2639179"/>
            <a:ext cx="112292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coordinate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Steering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Groups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activities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better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involvement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SG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Members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Priority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Areas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’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activities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implementing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EUSDR Action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Plan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facilitate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embedding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of the EUSDR into EU-funded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programmes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support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policy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policy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initiatives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well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usage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cutting-edge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knowledge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enhance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coordination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between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core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stakeholders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encourage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their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involvement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implementation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updating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EUSDR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To facilitate on-going projects and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development of future projects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C858A14A-817B-FA2A-67AB-1F42D28AC91F}"/>
              </a:ext>
            </a:extLst>
          </p:cNvPr>
          <p:cNvSpPr txBox="1"/>
          <p:nvPr/>
        </p:nvSpPr>
        <p:spPr>
          <a:xfrm>
            <a:off x="2692668" y="1403362"/>
            <a:ext cx="6097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PAC 3 project (2023-2029) 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5324BE8D-A3B6-2C8C-B844-A92E72D2F02C}"/>
              </a:ext>
            </a:extLst>
          </p:cNvPr>
          <p:cNvSpPr txBox="1"/>
          <p:nvPr/>
        </p:nvSpPr>
        <p:spPr>
          <a:xfrm>
            <a:off x="418892" y="2205945"/>
            <a:ext cx="4015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5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specific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objectives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be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addressed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96870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9" y="5609704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60" y="303062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10167059" y="5303520"/>
            <a:ext cx="1810879" cy="142836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C2A548DE-34C9-A2DC-3772-5B87A3401E92}"/>
              </a:ext>
            </a:extLst>
          </p:cNvPr>
          <p:cNvSpPr txBox="1"/>
          <p:nvPr/>
        </p:nvSpPr>
        <p:spPr>
          <a:xfrm>
            <a:off x="3488603" y="1230552"/>
            <a:ext cx="4669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Points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for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discussion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A38EE1E-F8CA-C4F4-17C8-79C26CE8CD13}"/>
              </a:ext>
            </a:extLst>
          </p:cNvPr>
          <p:cNvSpPr txBox="1"/>
          <p:nvPr/>
        </p:nvSpPr>
        <p:spPr>
          <a:xfrm>
            <a:off x="1039897" y="2002675"/>
            <a:ext cx="1122926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1.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Steering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Group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activities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ideas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for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improvement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? </a:t>
            </a:r>
          </a:p>
          <a:p>
            <a:pPr algn="l"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Policy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technological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topics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Suggested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prior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topics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 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Diversification of gas supplies/alternative energy sources to ensure energy security of the Danube Region (HU coordination)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Enhanced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utilisation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renewables (partly follow up of the PAC2 project topics - mainly the heating -cooling sector, but addressing new sources 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e.g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biomass, solar) and sectors (transport and power) (HU coordination)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Support the development of hydrogen economy in the Danube Region- production, storage/transport and end-uses  (HU coordination)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Energy efficiency in industry (CZ coordination)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Financial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opportunities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West Balkan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countries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(CZ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coordination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pport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the uptake of  citizen-driven energy actions at local levels (joint CZ-HU coordination)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l">
              <a:spcBef>
                <a:spcPts val="600"/>
              </a:spcBef>
            </a:pP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l">
              <a:spcBef>
                <a:spcPts val="600"/>
              </a:spcBef>
            </a:pPr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1" name="Kép 10">
            <a:extLst>
              <a:ext uri="{FF2B5EF4-FFF2-40B4-BE49-F238E27FC236}">
                <a16:creationId xmlns:a16="http://schemas.microsoft.com/office/drawing/2014/main" id="{8B74E5CE-C6D4-B939-6F9E-30F5C396B7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363" y="2007357"/>
            <a:ext cx="449043" cy="449043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C837F8CF-04CA-F084-CB45-75922F3FA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043" y="2496547"/>
            <a:ext cx="352876" cy="35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30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C2A548DE-34C9-A2DC-3772-5B87A3401E92}"/>
              </a:ext>
            </a:extLst>
          </p:cNvPr>
          <p:cNvSpPr txBox="1"/>
          <p:nvPr/>
        </p:nvSpPr>
        <p:spPr>
          <a:xfrm>
            <a:off x="3488603" y="1230552"/>
            <a:ext cx="4669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Points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for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discussion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A38EE1E-F8CA-C4F4-17C8-79C26CE8CD13}"/>
              </a:ext>
            </a:extLst>
          </p:cNvPr>
          <p:cNvSpPr txBox="1"/>
          <p:nvPr/>
        </p:nvSpPr>
        <p:spPr>
          <a:xfrm>
            <a:off x="850407" y="2047262"/>
            <a:ext cx="112292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4. Stakeholder </a:t>
            </a:r>
            <a:r>
              <a:rPr lang="de-DE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involvement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ideas for improvement?  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(PA2 workshop 2021 Nov,  EUSDR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Needs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Assessment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etc.)</a:t>
            </a:r>
          </a:p>
          <a:p>
            <a:pPr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Embedding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of the EUSDR into EU-funded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programmes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l"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5. Project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generation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B7F4E06D-65F8-B995-78E7-82746B77AF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886" y="2905744"/>
            <a:ext cx="327353" cy="327353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2CC8297E-21B5-D17A-AD1E-A2849739F8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886" y="2131064"/>
            <a:ext cx="327353" cy="327353"/>
          </a:xfrm>
          <a:prstGeom prst="rect">
            <a:avLst/>
          </a:prstGeom>
        </p:spPr>
      </p:pic>
      <p:sp>
        <p:nvSpPr>
          <p:cNvPr id="17" name="Szövegdoboz 16">
            <a:extLst>
              <a:ext uri="{FF2B5EF4-FFF2-40B4-BE49-F238E27FC236}">
                <a16:creationId xmlns:a16="http://schemas.microsoft.com/office/drawing/2014/main" id="{63CB07A1-867A-A287-2C0B-4A45151FB310}"/>
              </a:ext>
            </a:extLst>
          </p:cNvPr>
          <p:cNvSpPr txBox="1"/>
          <p:nvPr/>
        </p:nvSpPr>
        <p:spPr>
          <a:xfrm>
            <a:off x="7356725" y="2859387"/>
            <a:ext cx="43680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ideas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for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improvement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? </a:t>
            </a:r>
          </a:p>
          <a:p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PA2 workshop 2021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Oct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LoR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-s)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hu-HU" sz="2000" dirty="0"/>
          </a:p>
        </p:txBody>
      </p:sp>
      <p:sp>
        <p:nvSpPr>
          <p:cNvPr id="18" name="Jobb oldali kapcsos zárójel 17">
            <a:extLst>
              <a:ext uri="{FF2B5EF4-FFF2-40B4-BE49-F238E27FC236}">
                <a16:creationId xmlns:a16="http://schemas.microsoft.com/office/drawing/2014/main" id="{06626729-A417-63FB-BBFA-B6DA8DCE4D0D}"/>
              </a:ext>
            </a:extLst>
          </p:cNvPr>
          <p:cNvSpPr/>
          <p:nvPr/>
        </p:nvSpPr>
        <p:spPr>
          <a:xfrm>
            <a:off x="6857494" y="2902070"/>
            <a:ext cx="144379" cy="62252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5D14A09D-4056-A008-5A0B-40BFE817E2CB}"/>
              </a:ext>
            </a:extLst>
          </p:cNvPr>
          <p:cNvSpPr txBox="1"/>
          <p:nvPr/>
        </p:nvSpPr>
        <p:spPr>
          <a:xfrm>
            <a:off x="1424539" y="4273617"/>
            <a:ext cx="71562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sz="2000" b="1" dirty="0">
                <a:solidFill>
                  <a:srgbClr val="C00000"/>
                </a:solidFill>
                <a:latin typeface="+mj-lt"/>
              </a:rPr>
              <a:t>DTP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new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Call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is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expected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to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come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out in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September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2022</a:t>
            </a:r>
          </a:p>
          <a:p>
            <a:pPr>
              <a:spcBef>
                <a:spcPts val="600"/>
              </a:spcBef>
            </a:pPr>
            <a:r>
              <a:rPr lang="hu-HU" sz="2000" b="1" dirty="0">
                <a:solidFill>
                  <a:srgbClr val="C00000"/>
                </a:solidFill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https://www.interreg-danube.eu/about-dtp/new-funding-2021-2027</a:t>
            </a:r>
            <a:endParaRPr lang="hu-HU" sz="2000" b="1" dirty="0">
              <a:solidFill>
                <a:srgbClr val="C00000"/>
              </a:solidFill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hu-HU" sz="2000" b="1" dirty="0">
                <a:solidFill>
                  <a:srgbClr val="C00000"/>
                </a:solidFill>
                <a:latin typeface="+mj-lt"/>
              </a:rPr>
              <a:t>2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step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application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submission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deadline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rgbClr val="C00000"/>
                </a:solidFill>
                <a:latin typeface="+mj-lt"/>
              </a:rPr>
              <a:t>Phase</a:t>
            </a:r>
            <a:r>
              <a:rPr lang="hu-HU" sz="2000" b="1" dirty="0">
                <a:solidFill>
                  <a:srgbClr val="C00000"/>
                </a:solidFill>
                <a:latin typeface="+mj-lt"/>
              </a:rPr>
              <a:t> 1: November 2022</a:t>
            </a:r>
          </a:p>
        </p:txBody>
      </p:sp>
    </p:spTree>
    <p:extLst>
      <p:ext uri="{BB962C8B-B14F-4D97-AF65-F5344CB8AC3E}">
        <p14:creationId xmlns:p14="http://schemas.microsoft.com/office/powerpoint/2010/main" val="8659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98BAA1AD-F872-4317-6A95-A8E4EBB08CD9}"/>
              </a:ext>
            </a:extLst>
          </p:cNvPr>
          <p:cNvSpPr txBox="1"/>
          <p:nvPr/>
        </p:nvSpPr>
        <p:spPr>
          <a:xfrm>
            <a:off x="1171642" y="1029447"/>
            <a:ext cx="9848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Flagships</a:t>
            </a:r>
            <a:endParaRPr lang="hu-HU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hu-HU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https://danube-region.eu/projects-and-funding/eusdr-strategic-projects/ 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D18BE4C0-CACC-AC2E-7CAB-600599CEE9B2}"/>
              </a:ext>
            </a:extLst>
          </p:cNvPr>
          <p:cNvSpPr txBox="1"/>
          <p:nvPr/>
        </p:nvSpPr>
        <p:spPr>
          <a:xfrm>
            <a:off x="402311" y="2065366"/>
            <a:ext cx="1138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rojects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or processes of high importance for the Danube Region’s that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the progress achieved in implementing 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EUSDR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demonstrate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good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transferable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practices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enhance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national and international/transnational visibility for the EUSDR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s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trengthen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sector or branch, or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generat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value chains to important common challenges faced within the Danube Region;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etc.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63DA0A36-23D2-4370-672E-72E9CBEDF71B}"/>
              </a:ext>
            </a:extLst>
          </p:cNvPr>
          <p:cNvSpPr txBox="1"/>
          <p:nvPr/>
        </p:nvSpPr>
        <p:spPr>
          <a:xfrm>
            <a:off x="370405" y="3690840"/>
            <a:ext cx="5232971" cy="1323439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Criteria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: </a:t>
            </a:r>
          </a:p>
          <a:p>
            <a:pPr marL="457200" indent="-457200" algn="l">
              <a:buFont typeface="+mj-lt"/>
              <a:buAutoNum type="arabicPeriod"/>
            </a:pPr>
            <a:r>
              <a:rPr lang="hu-HU" sz="2000" b="1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ontributes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to one or more targets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AP</a:t>
            </a:r>
          </a:p>
          <a:p>
            <a:pPr marL="457200" indent="-457200" algn="l">
              <a:buFont typeface="+mj-lt"/>
              <a:buAutoNum type="arabicPeriod"/>
            </a:pPr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Macro-regional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dimension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hu-HU" sz="2000" b="1" dirty="0">
                <a:solidFill>
                  <a:schemeClr val="bg1"/>
                </a:solidFill>
                <a:latin typeface="+mj-lt"/>
              </a:rPr>
              <a:t>Multi-</a:t>
            </a:r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level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governance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+mj-lt"/>
              </a:rPr>
              <a:t>approach</a:t>
            </a:r>
            <a:r>
              <a:rPr lang="hu-HU" sz="2000" b="1" dirty="0">
                <a:solidFill>
                  <a:schemeClr val="bg1"/>
                </a:solidFill>
                <a:latin typeface="+mj-lt"/>
              </a:rPr>
              <a:t> </a:t>
            </a:r>
            <a:endParaRPr lang="en-US" sz="1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3AB7A25-CD8C-DE69-6E3D-583E9845D15C}"/>
              </a:ext>
            </a:extLst>
          </p:cNvPr>
          <p:cNvSpPr txBox="1"/>
          <p:nvPr/>
        </p:nvSpPr>
        <p:spPr>
          <a:xfrm>
            <a:off x="5758048" y="3696400"/>
            <a:ext cx="1413977" cy="1477328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hu-HU" b="1" dirty="0" err="1">
                <a:solidFill>
                  <a:schemeClr val="bg1"/>
                </a:solidFill>
                <a:latin typeface="+mj-lt"/>
              </a:rPr>
              <a:t>Type</a:t>
            </a:r>
            <a:r>
              <a:rPr lang="hu-HU" b="1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bg1"/>
                </a:solidFill>
                <a:latin typeface="+mj-lt"/>
              </a:rPr>
              <a:t>Project(s)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chemeClr val="bg1"/>
                </a:solidFill>
                <a:latin typeface="+mj-lt"/>
              </a:rPr>
              <a:t>Process</a:t>
            </a:r>
            <a:endParaRPr lang="hu-HU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chemeClr val="bg1"/>
                </a:solidFill>
                <a:latin typeface="+mj-lt"/>
              </a:rPr>
              <a:t>Newtwork</a:t>
            </a:r>
            <a:endParaRPr lang="hu-HU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chemeClr val="bg1"/>
                </a:solidFill>
                <a:latin typeface="+mj-lt"/>
              </a:rPr>
              <a:t>Platform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FA2E08BD-7BD5-005A-FCCC-E00AFAF32207}"/>
              </a:ext>
            </a:extLst>
          </p:cNvPr>
          <p:cNvSpPr txBox="1"/>
          <p:nvPr/>
        </p:nvSpPr>
        <p:spPr>
          <a:xfrm>
            <a:off x="7342424" y="3696400"/>
            <a:ext cx="2738635" cy="1477328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chemeClr val="bg1"/>
                </a:solidFill>
                <a:latin typeface="+mj-lt"/>
              </a:rPr>
              <a:t>Status: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chemeClr val="bg1"/>
                </a:solidFill>
                <a:latin typeface="+mj-lt"/>
              </a:rPr>
              <a:t>Planning</a:t>
            </a:r>
            <a:r>
              <a:rPr lang="hu-HU" b="1" dirty="0">
                <a:solidFill>
                  <a:schemeClr val="bg1"/>
                </a:solidFill>
                <a:latin typeface="+mj-lt"/>
              </a:rPr>
              <a:t>/</a:t>
            </a:r>
            <a:r>
              <a:rPr lang="hu-HU" b="1" dirty="0" err="1">
                <a:solidFill>
                  <a:schemeClr val="bg1"/>
                </a:solidFill>
                <a:latin typeface="+mj-lt"/>
              </a:rPr>
              <a:t>preparatory</a:t>
            </a:r>
            <a:endParaRPr lang="hu-HU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chemeClr val="bg1"/>
                </a:solidFill>
                <a:latin typeface="+mj-lt"/>
              </a:rPr>
              <a:t>Implementation</a:t>
            </a:r>
            <a:r>
              <a:rPr lang="hu-HU" b="1" dirty="0">
                <a:solidFill>
                  <a:schemeClr val="bg1"/>
                </a:solidFill>
                <a:latin typeface="+mj-lt"/>
              </a:rPr>
              <a:t>/</a:t>
            </a:r>
            <a:r>
              <a:rPr lang="hu-HU" b="1" dirty="0" err="1">
                <a:solidFill>
                  <a:schemeClr val="bg1"/>
                </a:solidFill>
                <a:latin typeface="+mj-lt"/>
              </a:rPr>
              <a:t>ongoing</a:t>
            </a:r>
            <a:endParaRPr lang="hu-HU" b="1" dirty="0">
              <a:solidFill>
                <a:schemeClr val="bg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 err="1">
                <a:solidFill>
                  <a:schemeClr val="bg1"/>
                </a:solidFill>
                <a:latin typeface="+mj-lt"/>
              </a:rPr>
              <a:t>Copmleted</a:t>
            </a:r>
            <a:endParaRPr lang="hu-HU" b="1" dirty="0">
              <a:solidFill>
                <a:schemeClr val="bg1"/>
              </a:solidFill>
              <a:latin typeface="+mj-lt"/>
            </a:endParaRPr>
          </a:p>
          <a:p>
            <a:endParaRPr lang="hu-HU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FB6E7EB5-5E43-6227-A23E-D7F29FED9755}"/>
              </a:ext>
            </a:extLst>
          </p:cNvPr>
          <p:cNvSpPr txBox="1"/>
          <p:nvPr/>
        </p:nvSpPr>
        <p:spPr>
          <a:xfrm>
            <a:off x="2297382" y="5273505"/>
            <a:ext cx="6307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Selection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based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SG decision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Max  3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flagships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/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year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be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submitted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DSP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template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): „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certificate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” +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communication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enhance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visibility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Submission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deadline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flagship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template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July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1529958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1" y="5648330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63050201-E623-6E3B-7C55-430A61AE2951}"/>
              </a:ext>
            </a:extLst>
          </p:cNvPr>
          <p:cNvSpPr txBox="1"/>
          <p:nvPr/>
        </p:nvSpPr>
        <p:spPr>
          <a:xfrm>
            <a:off x="4149185" y="1106906"/>
            <a:ext cx="389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Flagship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proposals</a:t>
            </a:r>
            <a:endParaRPr lang="hu-HU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15AB4A50-2775-8F99-CD23-1305B6D8FBA2}"/>
              </a:ext>
            </a:extLst>
          </p:cNvPr>
          <p:cNvSpPr txBox="1"/>
          <p:nvPr/>
        </p:nvSpPr>
        <p:spPr>
          <a:xfrm>
            <a:off x="466658" y="1843668"/>
            <a:ext cx="10785275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1.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Enhancing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hydrogen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economy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EUSDR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process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Link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4: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Improve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energy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efficient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cost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efficient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innovative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low-carbon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technologies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including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smart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solutions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while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respecting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principle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technological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neutrality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Elements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project in preparation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HyEfre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submitted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Central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Europe Program, decision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expected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December 2022) –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if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successful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be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labelled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define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prior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topics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overall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hydrogen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value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chain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EUSDR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countries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encourage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project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generation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these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topics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including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IPCEI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projects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coordination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actions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support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regional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hydrogen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strategy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(EUSALP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good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practice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Phase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planning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4430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5F0C2A4-394A-6A5C-29E0-49F3136C0819}"/>
              </a:ext>
            </a:extLst>
          </p:cNvPr>
          <p:cNvSpPr txBox="1"/>
          <p:nvPr/>
        </p:nvSpPr>
        <p:spPr>
          <a:xfrm>
            <a:off x="4149185" y="1106906"/>
            <a:ext cx="389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Flagship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proposals</a:t>
            </a:r>
            <a:endParaRPr lang="hu-HU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A094FDE5-6088-C02C-627F-56EB54911AA7}"/>
              </a:ext>
            </a:extLst>
          </p:cNvPr>
          <p:cNvSpPr txBox="1"/>
          <p:nvPr/>
        </p:nvSpPr>
        <p:spPr>
          <a:xfrm>
            <a:off x="750771" y="1861746"/>
            <a:ext cx="10886171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Promote local low-carbon energy communities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project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Link to Act  6: To exchange best practices and to develop activities to decrease energy poverty, to increase the protection of vulnerable consumers and to empower consumers to engage in the energy market.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Elements: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	EEA along the Danube project ongoing – to be labelled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	generation of a follow-up project in the first DTP Call targeting „energy communities” (in a broader sense)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Phase: planning/implementation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55577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4" y="5728633"/>
            <a:ext cx="1634843" cy="95205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10432022" y="5445137"/>
            <a:ext cx="1545916" cy="1219369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10A0AB1-9692-009B-D8DF-CA633696BA27}"/>
              </a:ext>
            </a:extLst>
          </p:cNvPr>
          <p:cNvSpPr txBox="1"/>
          <p:nvPr/>
        </p:nvSpPr>
        <p:spPr>
          <a:xfrm>
            <a:off x="4149185" y="1106906"/>
            <a:ext cx="3893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Flagship</a:t>
            </a:r>
            <a:r>
              <a:rPr lang="hu-HU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hu-HU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proposals</a:t>
            </a:r>
            <a:endParaRPr lang="hu-HU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878705B9-CDAC-8655-04C1-2AA704E3C7E6}"/>
              </a:ext>
            </a:extLst>
          </p:cNvPr>
          <p:cNvSpPr txBox="1"/>
          <p:nvPr/>
        </p:nvSpPr>
        <p:spPr>
          <a:xfrm>
            <a:off x="393031" y="2178211"/>
            <a:ext cx="11405937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3. Diversification of gas supply in EUSDR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process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Link to Act 5: To enforce regional cooperation with the aim of supporting the implementation of projects connecting energy markets 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Elements: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	Study on how to reduce gas import independence in the Danube Region – to be completed by Nov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2022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	EUSEW workshop to be held on September 19: How to accelerate natural gas phase out in Central and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Easter Europe?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•	follow up activities based 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the outcomes of the study and the workshop  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Phase: implementation/planning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89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248" y="2163205"/>
            <a:ext cx="9596582" cy="171429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Presentation of first results: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How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accelerate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natural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gas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phase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out in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danube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44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region</a:t>
            </a:r>
            <a: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?</a:t>
            </a:r>
            <a:br>
              <a:rPr lang="hu-HU" sz="44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11" y="3885556"/>
            <a:ext cx="8848035" cy="25687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Mr Péter Kotek, Mr Gábor Horváth - REKK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258521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</p:spTree>
    <p:extLst>
      <p:ext uri="{BB962C8B-B14F-4D97-AF65-F5344CB8AC3E}">
        <p14:creationId xmlns:p14="http://schemas.microsoft.com/office/powerpoint/2010/main" val="1105009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163" y="1642127"/>
            <a:ext cx="8174182" cy="1305507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            		AOB, Q&amp;A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644" y="3643208"/>
            <a:ext cx="7519466" cy="2221816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192738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B0F0"/>
                </a:solidFill>
              </a:rPr>
              <a:t>Priority Area 2- EU </a:t>
            </a:r>
            <a:r>
              <a:rPr lang="cs-CZ" sz="1100" b="1" dirty="0" err="1">
                <a:solidFill>
                  <a:srgbClr val="00B0F0"/>
                </a:solidFill>
              </a:rPr>
              <a:t>Strategy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for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the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Danube</a:t>
            </a:r>
            <a:r>
              <a:rPr lang="cs-CZ" sz="1100" b="1" dirty="0">
                <a:solidFill>
                  <a:srgbClr val="00B0F0"/>
                </a:solidFill>
              </a:rPr>
              <a:t> Region</a:t>
            </a:r>
          </a:p>
          <a:p>
            <a:r>
              <a:rPr lang="cs-CZ" sz="1100" b="1" dirty="0">
                <a:solidFill>
                  <a:srgbClr val="00B0F0"/>
                </a:solidFill>
              </a:rPr>
              <a:t>                             </a:t>
            </a:r>
            <a:r>
              <a:rPr lang="cs-CZ" sz="1100" b="1" dirty="0" err="1">
                <a:solidFill>
                  <a:srgbClr val="00B0F0"/>
                </a:solidFill>
              </a:rPr>
              <a:t>Sustainable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Energy</a:t>
            </a:r>
            <a:endParaRPr lang="cs-CZ" sz="1100" b="1" dirty="0">
              <a:solidFill>
                <a:srgbClr val="00B0F0"/>
              </a:solidFill>
            </a:endParaRP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CAE0EA3-D004-47B8-9B75-EF2D73184374}"/>
              </a:ext>
            </a:extLst>
          </p:cNvPr>
          <p:cNvCxnSpPr>
            <a:cxnSpLocks/>
          </p:cNvCxnSpPr>
          <p:nvPr/>
        </p:nvCxnSpPr>
        <p:spPr>
          <a:xfrm>
            <a:off x="1926163" y="2717614"/>
            <a:ext cx="7890729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lačítko akce: Nápověda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76AB474-D8B0-4C1C-851C-996D25C8695A}"/>
              </a:ext>
            </a:extLst>
          </p:cNvPr>
          <p:cNvSpPr/>
          <p:nvPr/>
        </p:nvSpPr>
        <p:spPr>
          <a:xfrm>
            <a:off x="4676457" y="3086671"/>
            <a:ext cx="2673593" cy="18540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40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343" y="152294"/>
            <a:ext cx="3491347" cy="1032592"/>
          </a:xfrm>
        </p:spPr>
        <p:txBody>
          <a:bodyPr>
            <a:normAutofit fontScale="90000"/>
          </a:bodyPr>
          <a:lstStyle/>
          <a:p>
            <a:r>
              <a:rPr lang="cs-CZ" dirty="0"/>
              <a:t>				   </a:t>
            </a:r>
            <a:br>
              <a:rPr lang="cs-CZ" dirty="0"/>
            </a:br>
            <a:r>
              <a:rPr lang="cs-CZ" dirty="0"/>
              <a:t>           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Agenda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196" y="143040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E6104F72-DAE1-14C6-A543-F79E0D17D397}"/>
              </a:ext>
            </a:extLst>
          </p:cNvPr>
          <p:cNvSpPr txBox="1"/>
          <p:nvPr/>
        </p:nvSpPr>
        <p:spPr>
          <a:xfrm>
            <a:off x="860759" y="1730004"/>
            <a:ext cx="1111717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09:45 – 10:00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Registration (Connection to Webex)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10:00 – 10:05	Welcome and Introduction, Family Photo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10:05 – 10:15	Report of the CZ And HU PAC´s: Progress since the 22th Steering Group Meeting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10:15 – 10:45	Roundtable Discussion between PAC´s and SG Member´s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10:45 – 11:15	New PAC Project 2023-2029, Introduction, Discussion, Voting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11:15-11:45	Selection of Flagship projects/activities of PA2, Discussion, Voting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11:45-12:15	“How to make the Danube Region independent of Russian Gas?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”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Presentation of ongoing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study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nd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EUSEW workshop preparation, discussion and voting on country fact sheets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12:15-12:20	 AOB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12:20-12:25	 Closing Words</a:t>
            </a:r>
          </a:p>
        </p:txBody>
      </p:sp>
    </p:spTree>
    <p:extLst>
      <p:ext uri="{BB962C8B-B14F-4D97-AF65-F5344CB8AC3E}">
        <p14:creationId xmlns:p14="http://schemas.microsoft.com/office/powerpoint/2010/main" val="1923740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50" y="1557231"/>
            <a:ext cx="8174182" cy="121937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             	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   Closing words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312" y="2567050"/>
            <a:ext cx="7519466" cy="2807333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Ms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1">
                    <a:lumMod val="75000"/>
                  </a:schemeClr>
                </a:solidFill>
              </a:rPr>
              <a:t>Zuzana</a:t>
            </a:r>
            <a:r>
              <a:rPr lang="hu-HU" dirty="0">
                <a:solidFill>
                  <a:schemeClr val="accent1">
                    <a:lumMod val="75000"/>
                  </a:schemeClr>
                </a:solidFill>
              </a:rPr>
              <a:t> SIMICOVÁ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, PAC (CZ), Ministry of Industry and Trade of the Czech Republic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Ms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Annamária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NÁDOR, PAC (HU), Ministry of Foreign Affairs and Trade of Hungary</a:t>
            </a:r>
          </a:p>
          <a:p>
            <a:pPr marL="0" lv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283966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CAE0EA3-D004-47B8-9B75-EF2D73184374}"/>
              </a:ext>
            </a:extLst>
          </p:cNvPr>
          <p:cNvCxnSpPr>
            <a:cxnSpLocks/>
          </p:cNvCxnSpPr>
          <p:nvPr/>
        </p:nvCxnSpPr>
        <p:spPr>
          <a:xfrm>
            <a:off x="1942312" y="2567051"/>
            <a:ext cx="7890729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43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648" y="1981379"/>
            <a:ext cx="8174182" cy="121937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Thank you for your time and valuable inputs!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966" y="3635702"/>
            <a:ext cx="7519466" cy="22218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3651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CAE0EA3-D004-47B8-9B75-EF2D73184374}"/>
              </a:ext>
            </a:extLst>
          </p:cNvPr>
          <p:cNvCxnSpPr>
            <a:cxnSpLocks/>
          </p:cNvCxnSpPr>
          <p:nvPr/>
        </p:nvCxnSpPr>
        <p:spPr>
          <a:xfrm>
            <a:off x="2297381" y="3300346"/>
            <a:ext cx="7890729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Obrázek 11">
            <a:extLst>
              <a:ext uri="{FF2B5EF4-FFF2-40B4-BE49-F238E27FC236}">
                <a16:creationId xmlns:a16="http://schemas.microsoft.com/office/drawing/2014/main" id="{BD8EC5AD-8B08-41FA-8BB5-86D249BD07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20" y="3635702"/>
            <a:ext cx="3962400" cy="263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08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048" y="2805281"/>
            <a:ext cx="4727917" cy="814180"/>
          </a:xfrm>
        </p:spPr>
        <p:txBody>
          <a:bodyPr>
            <a:normAutofit fontScale="90000"/>
          </a:bodyPr>
          <a:lstStyle/>
          <a:p>
            <a:r>
              <a:rPr lang="cs-CZ" dirty="0"/>
              <a:t>				   </a:t>
            </a:r>
            <a:br>
              <a:rPr lang="cs-CZ" dirty="0"/>
            </a:br>
            <a:r>
              <a:rPr lang="cs-CZ" dirty="0"/>
              <a:t>    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Opening remarks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105620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</p:spTree>
    <p:extLst>
      <p:ext uri="{BB962C8B-B14F-4D97-AF65-F5344CB8AC3E}">
        <p14:creationId xmlns:p14="http://schemas.microsoft.com/office/powerpoint/2010/main" val="33964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479" y="1251966"/>
            <a:ext cx="7575056" cy="1305507"/>
          </a:xfrm>
        </p:spPr>
        <p:txBody>
          <a:bodyPr>
            <a:normAutofit fontScale="90000"/>
          </a:bodyPr>
          <a:lstStyle/>
          <a:p>
            <a:r>
              <a:rPr lang="cs-CZ" dirty="0"/>
              <a:t>				   </a:t>
            </a:r>
            <a:br>
              <a:rPr lang="cs-CZ" dirty="0"/>
            </a:b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Report of the PACs: Progress since the 2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3rd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 SG Meeting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6215" y="3018242"/>
            <a:ext cx="7186384" cy="2658657"/>
          </a:xfrm>
        </p:spPr>
        <p:txBody>
          <a:bodyPr>
            <a:normAutofit fontScale="92500" lnSpcReduction="10000"/>
          </a:bodyPr>
          <a:lstStyle/>
          <a:p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Ms </a:t>
            </a:r>
            <a:r>
              <a:rPr lang="cs-CZ" sz="3000" dirty="0">
                <a:solidFill>
                  <a:schemeClr val="accent1">
                    <a:lumMod val="75000"/>
                  </a:schemeClr>
                </a:solidFill>
              </a:rPr>
              <a:t>Zuzana Šimicová</a:t>
            </a:r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, PAC (CZ), Ministry of Industry and Trade of the Czech Republic</a:t>
            </a:r>
          </a:p>
          <a:p>
            <a:pPr marL="0" lvl="0" indent="0">
              <a:buNone/>
            </a:pPr>
            <a:endParaRPr lang="en-GB" sz="3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Ms Annamária N</a:t>
            </a:r>
            <a:r>
              <a:rPr lang="hu-HU" sz="3000" dirty="0" err="1">
                <a:solidFill>
                  <a:schemeClr val="accent1">
                    <a:lumMod val="75000"/>
                  </a:schemeClr>
                </a:solidFill>
              </a:rPr>
              <a:t>ádor</a:t>
            </a:r>
            <a:r>
              <a:rPr lang="en-GB" sz="3000" dirty="0">
                <a:solidFill>
                  <a:schemeClr val="accent1">
                    <a:lumMod val="75000"/>
                  </a:schemeClr>
                </a:solidFill>
              </a:rPr>
              <a:t>, PAC (HU), Ministry of Foreign Affairs and Trade of Hungary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149681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</p:spTree>
    <p:extLst>
      <p:ext uri="{BB962C8B-B14F-4D97-AF65-F5344CB8AC3E}">
        <p14:creationId xmlns:p14="http://schemas.microsoft.com/office/powerpoint/2010/main" val="367502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759" y="974810"/>
            <a:ext cx="7575056" cy="943540"/>
          </a:xfrm>
        </p:spPr>
        <p:txBody>
          <a:bodyPr>
            <a:normAutofit fontScale="90000"/>
          </a:bodyPr>
          <a:lstStyle/>
          <a:p>
            <a:r>
              <a:rPr lang="cs-CZ" dirty="0"/>
              <a:t>				   </a:t>
            </a:r>
            <a:br>
              <a:rPr lang="cs-CZ" dirty="0"/>
            </a:br>
            <a:r>
              <a:rPr lang="cs-CZ" dirty="0"/>
              <a:t>		  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Joint  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activities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3" y="17880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9961432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rgbClr val="00B0F0"/>
                </a:solidFill>
              </a:rPr>
              <a:t>Priority Area 2- EU </a:t>
            </a:r>
            <a:r>
              <a:rPr lang="cs-CZ" sz="1100" b="1" dirty="0" err="1">
                <a:solidFill>
                  <a:srgbClr val="00B0F0"/>
                </a:solidFill>
              </a:rPr>
              <a:t>Strategy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for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the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Danube</a:t>
            </a:r>
            <a:r>
              <a:rPr lang="cs-CZ" sz="1100" b="1" dirty="0">
                <a:solidFill>
                  <a:srgbClr val="00B0F0"/>
                </a:solidFill>
              </a:rPr>
              <a:t> Region</a:t>
            </a:r>
          </a:p>
          <a:p>
            <a:r>
              <a:rPr lang="cs-CZ" sz="1100" b="1" dirty="0">
                <a:solidFill>
                  <a:srgbClr val="00B0F0"/>
                </a:solidFill>
              </a:rPr>
              <a:t>                             </a:t>
            </a:r>
            <a:r>
              <a:rPr lang="cs-CZ" sz="1100" b="1" dirty="0" err="1">
                <a:solidFill>
                  <a:srgbClr val="00B0F0"/>
                </a:solidFill>
              </a:rPr>
              <a:t>Sustainable</a:t>
            </a:r>
            <a:r>
              <a:rPr lang="cs-CZ" sz="1100" b="1" dirty="0">
                <a:solidFill>
                  <a:srgbClr val="00B0F0"/>
                </a:solidFill>
              </a:rPr>
              <a:t> </a:t>
            </a:r>
            <a:r>
              <a:rPr lang="cs-CZ" sz="1100" b="1" dirty="0" err="1">
                <a:solidFill>
                  <a:srgbClr val="00B0F0"/>
                </a:solidFill>
              </a:rPr>
              <a:t>Energy</a:t>
            </a:r>
            <a:endParaRPr lang="cs-CZ" sz="1100" b="1" dirty="0">
              <a:solidFill>
                <a:srgbClr val="00B0F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15DEC6E-A27B-CAC2-3DE8-F2E22E107F9B}"/>
              </a:ext>
            </a:extLst>
          </p:cNvPr>
          <p:cNvSpPr txBox="1"/>
          <p:nvPr/>
        </p:nvSpPr>
        <p:spPr>
          <a:xfrm>
            <a:off x="565400" y="2104670"/>
            <a:ext cx="110611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Strategic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meeting (Febr 8 Budapest)</a:t>
            </a:r>
          </a:p>
          <a:p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EUSDR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Implementation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report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2020-2021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based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detailed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30 p.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questionanire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): </a:t>
            </a:r>
          </a:p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Main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achievements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progress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next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steps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/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each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(AP),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horizontal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activities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capitalization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projects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funding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cooperation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with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stakeholders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SG, policy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developments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opportunities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and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challenges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7"/>
              </a:rPr>
              <a:t>https://danube-region.eu/wp-content/uploads/2022/05/EUSDR_ImpactEvaluation_Final_report_220511.pdf</a:t>
            </a:r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Preparation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Flagships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separate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agenda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point</a:t>
            </a:r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Preparation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next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PAC project –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separate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agenda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point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endParaRPr lang="hu-HU" sz="2000" b="1" dirty="0" err="1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463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				   </a:t>
            </a:r>
            <a:br>
              <a:rPr lang="cs-CZ" dirty="0"/>
            </a:br>
            <a:endParaRPr lang="cs-CZ" b="1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5" name="Zástupný symbol pro číslo snímku 14">
            <a:extLst>
              <a:ext uri="{FF2B5EF4-FFF2-40B4-BE49-F238E27FC236}">
                <a16:creationId xmlns:a16="http://schemas.microsoft.com/office/drawing/2014/main" id="{ED1C57AD-180D-4AC4-BCF2-E0531885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Slide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err="1">
                <a:solidFill>
                  <a:srgbClr val="00B0F0"/>
                </a:solidFill>
              </a:rPr>
              <a:t>Nr</a:t>
            </a:r>
            <a:r>
              <a:rPr lang="cs-CZ" b="1" dirty="0">
                <a:solidFill>
                  <a:srgbClr val="00B0F0"/>
                </a:solidFill>
              </a:rPr>
              <a:t>. </a:t>
            </a:r>
            <a:fld id="{50E9ABB2-D78B-4AEC-9BFF-9AB4B88DD410}" type="slidenum">
              <a:rPr lang="cs-CZ" b="1" smtClean="0">
                <a:solidFill>
                  <a:srgbClr val="00B0F0"/>
                </a:solidFill>
              </a:rPr>
              <a:t>6</a:t>
            </a:fld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098" y="136525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10001705" y="5073951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23972952-C469-7CEF-1DD9-91A6C2B8D243}"/>
              </a:ext>
            </a:extLst>
          </p:cNvPr>
          <p:cNvSpPr txBox="1"/>
          <p:nvPr/>
        </p:nvSpPr>
        <p:spPr>
          <a:xfrm>
            <a:off x="3898232" y="1565345"/>
            <a:ext cx="4204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 err="1">
                <a:solidFill>
                  <a:srgbClr val="002060"/>
                </a:solidFill>
              </a:rPr>
              <a:t>Progress</a:t>
            </a:r>
            <a:r>
              <a:rPr lang="hu-HU" sz="4000" dirty="0">
                <a:solidFill>
                  <a:srgbClr val="002060"/>
                </a:solidFill>
              </a:rPr>
              <a:t> </a:t>
            </a:r>
            <a:r>
              <a:rPr lang="hu-HU" sz="4000" dirty="0" err="1">
                <a:solidFill>
                  <a:srgbClr val="002060"/>
                </a:solidFill>
              </a:rPr>
              <a:t>on</a:t>
            </a:r>
            <a:r>
              <a:rPr lang="hu-HU" sz="4000" dirty="0">
                <a:solidFill>
                  <a:srgbClr val="002060"/>
                </a:solidFill>
              </a:rPr>
              <a:t> CZ </a:t>
            </a:r>
            <a:r>
              <a:rPr lang="hu-HU" sz="4000" dirty="0" err="1">
                <a:solidFill>
                  <a:srgbClr val="002060"/>
                </a:solidFill>
              </a:rPr>
              <a:t>side</a:t>
            </a:r>
            <a:endParaRPr lang="hu-HU" sz="40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C627F-1D6E-F1C0-A62A-926DA8374F82}"/>
              </a:ext>
            </a:extLst>
          </p:cNvPr>
          <p:cNvSpPr txBox="1"/>
          <p:nvPr/>
        </p:nvSpPr>
        <p:spPr>
          <a:xfrm>
            <a:off x="1078817" y="2513234"/>
            <a:ext cx="892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Tx/>
              <a:buChar char="-"/>
            </a:pP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Newsletter 2021</a:t>
            </a:r>
          </a:p>
          <a:p>
            <a:pPr marL="285750" indent="-285750" algn="l">
              <a:buFontTx/>
              <a:buChar char="-"/>
            </a:pP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Study on Energy </a:t>
            </a:r>
            <a:r>
              <a:rPr lang="de-DE" sz="2000" b="1" dirty="0" err="1">
                <a:solidFill>
                  <a:schemeClr val="accent1">
                    <a:lumMod val="75000"/>
                  </a:schemeClr>
                </a:solidFill>
              </a:rPr>
              <a:t>efficiency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de-DE" sz="2000" b="1" dirty="0" err="1">
                <a:solidFill>
                  <a:schemeClr val="accent1">
                    <a:lumMod val="75000"/>
                  </a:schemeClr>
                </a:solidFill>
              </a:rPr>
              <a:t>buildings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in EUSDR</a:t>
            </a: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MRS Workshop on </a:t>
            </a:r>
            <a:r>
              <a:rPr lang="de-DE" sz="2000" b="1" dirty="0" err="1">
                <a:solidFill>
                  <a:schemeClr val="accent1">
                    <a:lumMod val="75000"/>
                  </a:schemeClr>
                </a:solidFill>
              </a:rPr>
              <a:t>Fostering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 the Renovation Wave in the Danube and </a:t>
            </a:r>
            <a:r>
              <a:rPr lang="de-DE" sz="2000" b="1" dirty="0" err="1">
                <a:solidFill>
                  <a:schemeClr val="accent1">
                    <a:lumMod val="75000"/>
                  </a:schemeClr>
                </a:solidFill>
              </a:rPr>
              <a:t>Adriatic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de-DE" sz="2000" b="1" dirty="0" err="1">
                <a:solidFill>
                  <a:schemeClr val="accent1">
                    <a:lumMod val="75000"/>
                  </a:schemeClr>
                </a:solidFill>
              </a:rPr>
              <a:t>Ionian</a:t>
            </a: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 MRS</a:t>
            </a:r>
          </a:p>
          <a:p>
            <a:pPr marL="285750" indent="-285750" algn="l">
              <a:buFontTx/>
              <a:buChar char="-"/>
            </a:pPr>
            <a:endParaRPr lang="de-DE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de-DE" sz="2000" b="1" dirty="0">
                <a:solidFill>
                  <a:schemeClr val="accent1">
                    <a:lumMod val="75000"/>
                  </a:schemeClr>
                </a:solidFill>
              </a:rPr>
              <a:t>Kick off Event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“Energy Award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along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the Danube”</a:t>
            </a:r>
          </a:p>
          <a:p>
            <a:pPr marL="285750" indent="-285750" algn="l">
              <a:buFontTx/>
              <a:buChar char="-"/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Expert Workshop “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Outcomes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of the energy </a:t>
            </a:r>
            <a:r>
              <a:rPr lang="cs-CZ" sz="2000" b="1" dirty="0" err="1">
                <a:solidFill>
                  <a:schemeClr val="accent1">
                    <a:lumMod val="75000"/>
                  </a:schemeClr>
                </a:solidFill>
              </a:rPr>
              <a:t>efficiency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 in EUSDR” - TODAY</a:t>
            </a:r>
            <a:endParaRPr lang="en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5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599295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				   </a:t>
            </a:r>
            <a:br>
              <a:rPr lang="cs-CZ" dirty="0"/>
            </a:br>
            <a:endParaRPr lang="cs-CZ" b="1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86" y="1353433"/>
            <a:ext cx="10398027" cy="5665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r>
              <a:rPr lang="cs-CZ" sz="4000" dirty="0">
                <a:solidFill>
                  <a:srgbClr val="002060"/>
                </a:solidFill>
              </a:rPr>
              <a:t>Progress on HU side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Zástupný symbol pro číslo snímku 14">
            <a:extLst>
              <a:ext uri="{FF2B5EF4-FFF2-40B4-BE49-F238E27FC236}">
                <a16:creationId xmlns:a16="http://schemas.microsoft.com/office/drawing/2014/main" id="{ED1C57AD-180D-4AC4-BCF2-E0531885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Slide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err="1">
                <a:solidFill>
                  <a:srgbClr val="00B0F0"/>
                </a:solidFill>
              </a:rPr>
              <a:t>Nr</a:t>
            </a:r>
            <a:r>
              <a:rPr lang="cs-CZ" b="1" dirty="0">
                <a:solidFill>
                  <a:srgbClr val="00B0F0"/>
                </a:solidFill>
              </a:rPr>
              <a:t>. </a:t>
            </a:r>
            <a:fld id="{50E9ABB2-D78B-4AEC-9BFF-9AB4B88DD410}" type="slidenum">
              <a:rPr lang="cs-CZ" b="1" smtClean="0">
                <a:solidFill>
                  <a:srgbClr val="00B0F0"/>
                </a:solidFill>
              </a:rPr>
              <a:t>7</a:t>
            </a:fld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996" y="193493"/>
            <a:ext cx="2972215" cy="121937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10027932" y="5267444"/>
            <a:ext cx="2016506" cy="159055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C17DA30D-C0AE-F624-88D5-C4F383CB4EC5}"/>
              </a:ext>
            </a:extLst>
          </p:cNvPr>
          <p:cNvSpPr txBox="1"/>
          <p:nvPr/>
        </p:nvSpPr>
        <p:spPr>
          <a:xfrm>
            <a:off x="370405" y="2004975"/>
            <a:ext cx="114511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ASP in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HyEfRE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(„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Driving green hydrogen and efficient renewables integration for a balanced and sustainable central European energy system via targeted entrepreneurial and policy decision-making support)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submitted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Central Europe Program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February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2022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) 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Development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Cooperation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Partnership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Program (US-UA):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„Geothermal Development Assistance to foster the green transition of the heating sector in Ukraine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proposal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submitted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in 2022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January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but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than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suspended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due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war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  <a:p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Defining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prior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energy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topics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questionnaire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+ SG workshop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March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31 +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evaluation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outputs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- 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under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agenda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point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New PAC project 2023-209 </a:t>
            </a:r>
          </a:p>
          <a:p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Cross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-MRS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cooperation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Participation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at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EUSALP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Hydrogen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workshop (May 19,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Bolzano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&amp; online)</a:t>
            </a:r>
          </a:p>
        </p:txBody>
      </p:sp>
    </p:spTree>
    <p:extLst>
      <p:ext uri="{BB962C8B-B14F-4D97-AF65-F5344CB8AC3E}">
        <p14:creationId xmlns:p14="http://schemas.microsoft.com/office/powerpoint/2010/main" val="155352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10001705" y="5073951"/>
            <a:ext cx="2016506" cy="159055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				   </a:t>
            </a:r>
            <a:br>
              <a:rPr lang="cs-CZ" dirty="0"/>
            </a:br>
            <a:endParaRPr lang="cs-CZ" b="1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58" y="1168008"/>
            <a:ext cx="10515600" cy="10453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Progress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on HU </a:t>
            </a: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side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996" y="112711"/>
            <a:ext cx="2972215" cy="121937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5F4F176-55FF-8073-4C66-D30A16814871}"/>
              </a:ext>
            </a:extLst>
          </p:cNvPr>
          <p:cNvSpPr txBox="1"/>
          <p:nvPr/>
        </p:nvSpPr>
        <p:spPr>
          <a:xfrm>
            <a:off x="494358" y="1801030"/>
            <a:ext cx="10515600" cy="3691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1.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Reacting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energy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impacts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the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Russian-Ukrainian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war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security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of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supply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HOW TO MAKE THE DANUBE REGION INDEPENDENT OF RUSSIAN GAS -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ongoing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study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separate</a:t>
            </a: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agenda </a:t>
            </a:r>
            <a:r>
              <a:rPr lang="hu-HU" sz="20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point</a:t>
            </a:r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How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accelerate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natural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gas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phase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out in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Central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cap="all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Eastern</a:t>
            </a:r>
            <a:r>
              <a:rPr lang="hu-HU" sz="2000" b="1" cap="all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Europe?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Successful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application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to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EUSEW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extended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programme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September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19, 13:30- 15:00 online)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Registration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is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open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! –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please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spread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this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info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i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7"/>
              </a:rPr>
              <a:t>https://european-sustainable-energy-week.b2match.io/agenda?session=c2Vzc2lvbjoxMjMwNzg%3D&amp;track_id=21187</a:t>
            </a:r>
            <a:endParaRPr lang="hu-H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2.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Promoting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green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district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heating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</a:t>
            </a:r>
            <a:r>
              <a:rPr lang="hu-HU" sz="2000" b="1" u="sng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geothermal</a:t>
            </a:r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) 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8B85CF24-74D0-1DAF-4967-2793EE5DAE63}"/>
              </a:ext>
            </a:extLst>
          </p:cNvPr>
          <p:cNvSpPr txBox="1"/>
          <p:nvPr/>
        </p:nvSpPr>
        <p:spPr>
          <a:xfrm>
            <a:off x="2092503" y="5432782"/>
            <a:ext cx="8114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Feasibility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study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technology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transfer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with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focus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on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W-Balkan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countries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E-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learning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hu-HU" sz="20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material</a:t>
            </a:r>
            <a:endParaRPr lang="hu-H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27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E5203A8-97EC-4AC4-B412-70708849C78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" b="16568"/>
          <a:stretch/>
        </p:blipFill>
        <p:spPr>
          <a:xfrm>
            <a:off x="10001705" y="5073951"/>
            <a:ext cx="2016506" cy="159055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2948C29-CBD2-4BFA-98E9-1BB71FE72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5374388"/>
            <a:ext cx="1926976" cy="112218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AD7A1D3-D5DB-43C6-8DDB-8FDB38D7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				   </a:t>
            </a:r>
            <a:br>
              <a:rPr lang="cs-CZ" dirty="0"/>
            </a:br>
            <a:endParaRPr lang="cs-CZ" b="1" dirty="0">
              <a:solidFill>
                <a:schemeClr val="accent1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8856B6-9E40-44E3-AD99-BEB4B0F72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63" y="1332081"/>
            <a:ext cx="118041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Roundtable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Discussion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between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PAC´s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and SG </a:t>
            </a:r>
            <a:r>
              <a:rPr lang="cs-CZ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Members</a:t>
            </a:r>
            <a:r>
              <a:rPr lang="cs-CZ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F28C0E-B65C-4F46-B155-44748F148D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63" y="365125"/>
            <a:ext cx="2722549" cy="9435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C41F81-ACCB-42D9-8C76-1909E961BC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22" y="112711"/>
            <a:ext cx="2972215" cy="121937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A4B2BC4-9EFB-45F1-8961-4C6C6DFF0E3A}"/>
              </a:ext>
            </a:extLst>
          </p:cNvPr>
          <p:cNvSpPr txBox="1"/>
          <p:nvPr/>
        </p:nvSpPr>
        <p:spPr>
          <a:xfrm>
            <a:off x="4553110" y="543923"/>
            <a:ext cx="3823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Priority Area 2- EU Strategy for the Danube Region</a:t>
            </a:r>
          </a:p>
          <a:p>
            <a:r>
              <a:rPr lang="en-GB" sz="1100" b="1" dirty="0">
                <a:solidFill>
                  <a:srgbClr val="00B0F0"/>
                </a:solidFill>
              </a:rPr>
              <a:t>                             Sustainable Energy</a:t>
            </a:r>
          </a:p>
        </p:txBody>
      </p:sp>
    </p:spTree>
    <p:extLst>
      <p:ext uri="{BB962C8B-B14F-4D97-AF65-F5344CB8AC3E}">
        <p14:creationId xmlns:p14="http://schemas.microsoft.com/office/powerpoint/2010/main" val="2667054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2284</TotalTime>
  <Words>1860</Words>
  <Application>Microsoft Office PowerPoint</Application>
  <PresentationFormat>Widescreen</PresentationFormat>
  <Paragraphs>197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Motiv Office</vt:lpstr>
      <vt:lpstr> The 24th Steering Group Meeting of the Priority Area 2</vt:lpstr>
      <vt:lpstr>                    Agenda</vt:lpstr>
      <vt:lpstr>            Opening remarks </vt:lpstr>
      <vt:lpstr>        Report of the PACs: Progress since the 23rd SG Meeting</vt:lpstr>
      <vt:lpstr>             Joint  activities</vt:lpstr>
      <vt:lpstr>         </vt:lpstr>
      <vt:lpstr>         </vt:lpstr>
      <vt:lpstr>         </vt:lpstr>
      <vt:lpstr>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Presentation of first results: How to accelerate natural gas phase out in the danube region?  </vt:lpstr>
      <vt:lpstr>               AOB, Q&amp;A </vt:lpstr>
      <vt:lpstr>                 Closing words</vt:lpstr>
      <vt:lpstr>Thank you for your time and valuable inputs!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Strategic Meeting of the Priority Area 2 Coordinators</dc:title>
  <dc:creator>Šimicová Zuzana</dc:creator>
  <cp:lastModifiedBy>Zuzana Simicova</cp:lastModifiedBy>
  <cp:revision>147</cp:revision>
  <cp:lastPrinted>2020-12-03T07:55:45Z</cp:lastPrinted>
  <dcterms:created xsi:type="dcterms:W3CDTF">2020-11-09T15:32:08Z</dcterms:created>
  <dcterms:modified xsi:type="dcterms:W3CDTF">2022-06-22T16:58:38Z</dcterms:modified>
</cp:coreProperties>
</file>