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1" r:id="rId3"/>
    <p:sldId id="257" r:id="rId4"/>
    <p:sldId id="282" r:id="rId5"/>
    <p:sldId id="280" r:id="rId6"/>
    <p:sldId id="273" r:id="rId7"/>
    <p:sldId id="278" r:id="rId8"/>
    <p:sldId id="279" r:id="rId9"/>
    <p:sldId id="259" r:id="rId10"/>
    <p:sldId id="269" r:id="rId11"/>
    <p:sldId id="277" r:id="rId12"/>
    <p:sldId id="27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411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896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804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615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2416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322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24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73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506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182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485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AFD60-C845-4E28-A7AB-185CE62C3D9B}" type="datetimeFigureOut">
              <a:rPr lang="hu-HU" smtClean="0"/>
              <a:t>2023. 10. 11.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1BB0E-9493-479F-B9A5-B362E6D063F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871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hyperlink" Target="https://www.wbif.eu/sectors/energy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https://interreg.e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4DFC9675-FBB6-3B37-263E-A227F70E1D52}"/>
              </a:ext>
            </a:extLst>
          </p:cNvPr>
          <p:cNvSpPr txBox="1"/>
          <p:nvPr/>
        </p:nvSpPr>
        <p:spPr>
          <a:xfrm>
            <a:off x="2633201" y="5989989"/>
            <a:ext cx="723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geothermal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Tuzla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20203. </a:t>
            </a:r>
            <a:r>
              <a:rPr lang="hu-HU" sz="1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  <a:r>
              <a:rPr lang="hu-HU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5E45C82-9597-2840-2E81-73B8D3397BE2}"/>
              </a:ext>
            </a:extLst>
          </p:cNvPr>
          <p:cNvSpPr txBox="1"/>
          <p:nvPr/>
        </p:nvSpPr>
        <p:spPr>
          <a:xfrm>
            <a:off x="2024024" y="2368259"/>
            <a:ext cx="8599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hu-HU" sz="4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tenders</a:t>
            </a:r>
            <a:r>
              <a:rPr lang="hu-H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6A43CC7-E4AE-9514-4493-E046037207BE}"/>
              </a:ext>
            </a:extLst>
          </p:cNvPr>
          <p:cNvSpPr txBox="1"/>
          <p:nvPr/>
        </p:nvSpPr>
        <p:spPr>
          <a:xfrm flipH="1">
            <a:off x="2315774" y="4217615"/>
            <a:ext cx="7686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Annamária Nádor</a:t>
            </a:r>
          </a:p>
          <a:p>
            <a:pPr algn="ctr"/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hu-H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Trade</a:t>
            </a:r>
          </a:p>
        </p:txBody>
      </p:sp>
    </p:spTree>
    <p:extLst>
      <p:ext uri="{BB962C8B-B14F-4D97-AF65-F5344CB8AC3E}">
        <p14:creationId xmlns:p14="http://schemas.microsoft.com/office/powerpoint/2010/main" val="2120999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7ED83E5-69BE-58A6-3AB9-E5883B4A4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539" y="1674410"/>
            <a:ext cx="7195448" cy="5017274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7DCA260C-6390-A54B-34CB-B40FE6986A09}"/>
              </a:ext>
            </a:extLst>
          </p:cNvPr>
          <p:cNvSpPr txBox="1"/>
          <p:nvPr/>
        </p:nvSpPr>
        <p:spPr>
          <a:xfrm>
            <a:off x="2110509" y="1097429"/>
            <a:ext cx="1225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https://ec.europa.eu/info/funding-tenders/opportunities/portal/screen/home</a:t>
            </a:r>
          </a:p>
        </p:txBody>
      </p:sp>
    </p:spTree>
    <p:extLst>
      <p:ext uri="{BB962C8B-B14F-4D97-AF65-F5344CB8AC3E}">
        <p14:creationId xmlns:p14="http://schemas.microsoft.com/office/powerpoint/2010/main" val="34520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0946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B0FB164D-85B9-8FA4-7E2B-3EF555357BC9}"/>
              </a:ext>
            </a:extLst>
          </p:cNvPr>
          <p:cNvSpPr txBox="1"/>
          <p:nvPr/>
        </p:nvSpPr>
        <p:spPr>
          <a:xfrm>
            <a:off x="5001995" y="1200104"/>
            <a:ext cx="12252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https://www.euro-access.eu/en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6ADA3668-3963-216F-5A9F-185318FDC12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333"/>
          <a:stretch/>
        </p:blipFill>
        <p:spPr>
          <a:xfrm>
            <a:off x="304800" y="1735702"/>
            <a:ext cx="11887200" cy="4788825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53B8008E-34DF-36E9-032C-5680D2143FDD}"/>
              </a:ext>
            </a:extLst>
          </p:cNvPr>
          <p:cNvSpPr txBox="1"/>
          <p:nvPr/>
        </p:nvSpPr>
        <p:spPr>
          <a:xfrm flipH="1">
            <a:off x="6665081" y="4130114"/>
            <a:ext cx="12377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FA83932-FAA8-A632-C29F-239CB124DB51}"/>
              </a:ext>
            </a:extLst>
          </p:cNvPr>
          <p:cNvSpPr txBox="1"/>
          <p:nvPr/>
        </p:nvSpPr>
        <p:spPr>
          <a:xfrm flipH="1">
            <a:off x="4882224" y="4130114"/>
            <a:ext cx="6446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</a:t>
            </a:r>
          </a:p>
        </p:txBody>
      </p:sp>
    </p:spTree>
    <p:extLst>
      <p:ext uri="{BB962C8B-B14F-4D97-AF65-F5344CB8AC3E}">
        <p14:creationId xmlns:p14="http://schemas.microsoft.com/office/powerpoint/2010/main" val="4038113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5755608-5DB3-CEF0-6478-ED97AD0144BB}"/>
              </a:ext>
            </a:extLst>
          </p:cNvPr>
          <p:cNvSpPr txBox="1"/>
          <p:nvPr/>
        </p:nvSpPr>
        <p:spPr>
          <a:xfrm flipH="1">
            <a:off x="1374050" y="2268443"/>
            <a:ext cx="53020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luck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financing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hu-HU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 </a:t>
            </a:r>
          </a:p>
        </p:txBody>
      </p:sp>
      <p:pic>
        <p:nvPicPr>
          <p:cNvPr id="1026" name="Picture 2" descr="A legszebb, legnagyobb és legbonyolultabb labirintusok">
            <a:extLst>
              <a:ext uri="{FF2B5EF4-FFF2-40B4-BE49-F238E27FC236}">
                <a16:creationId xmlns:a16="http://schemas.microsoft.com/office/drawing/2014/main" id="{91208BD3-AB27-E9EC-347B-ED13CE38E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325" y="1220382"/>
            <a:ext cx="4538002" cy="453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1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832EE22-9D01-C2D7-BCE3-58DCCFE41059}"/>
              </a:ext>
            </a:extLst>
          </p:cNvPr>
          <p:cNvSpPr txBox="1"/>
          <p:nvPr/>
        </p:nvSpPr>
        <p:spPr>
          <a:xfrm>
            <a:off x="350981" y="1426843"/>
            <a:ext cx="1145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Bosnia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Herzegovina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granted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candidate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in December 2022 →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CF95CB1A-E933-DA7D-82BC-96DD3F3FBFA5}"/>
              </a:ext>
            </a:extLst>
          </p:cNvPr>
          <p:cNvSpPr txBox="1"/>
          <p:nvPr/>
        </p:nvSpPr>
        <p:spPr>
          <a:xfrm>
            <a:off x="866004" y="2788873"/>
            <a:ext cx="12256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pre-accession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(IPA-III)</a:t>
            </a:r>
          </a:p>
          <a:p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Balkan </a:t>
            </a:r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(WBIF)</a:t>
            </a:r>
          </a:p>
          <a:p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 (</a:t>
            </a:r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program)</a:t>
            </a:r>
          </a:p>
          <a:p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  <a:p>
            <a:r>
              <a:rPr lang="hu-HU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LIFE-CET</a:t>
            </a:r>
          </a:p>
          <a:p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184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18E3DB0B-9495-5CF1-0CE8-1B0B2C2195EB}"/>
              </a:ext>
            </a:extLst>
          </p:cNvPr>
          <p:cNvSpPr txBox="1"/>
          <p:nvPr/>
        </p:nvSpPr>
        <p:spPr>
          <a:xfrm flipH="1">
            <a:off x="2993435" y="959803"/>
            <a:ext cx="7317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pre-accession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(IPA-III)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CBF79F49-B0D8-52C9-67EC-E8731F2B31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019" y="2044379"/>
            <a:ext cx="5805961" cy="4482452"/>
          </a:xfrm>
          <a:prstGeom prst="rect">
            <a:avLst/>
          </a:prstGeom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AAE62BE9-3CB8-91F6-53BA-7F760F822C2A}"/>
              </a:ext>
            </a:extLst>
          </p:cNvPr>
          <p:cNvSpPr txBox="1"/>
          <p:nvPr/>
        </p:nvSpPr>
        <p:spPr>
          <a:xfrm>
            <a:off x="3837420" y="1523443"/>
            <a:ext cx="12330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https://neighbourhood-enlargement.ec.europa</a:t>
            </a:r>
          </a:p>
        </p:txBody>
      </p:sp>
      <p:sp>
        <p:nvSpPr>
          <p:cNvPr id="27" name="Szövegdoboz 26">
            <a:extLst>
              <a:ext uri="{FF2B5EF4-FFF2-40B4-BE49-F238E27FC236}">
                <a16:creationId xmlns:a16="http://schemas.microsoft.com/office/drawing/2014/main" id="{CE5AE931-640C-2175-3AD3-1C03FF95C462}"/>
              </a:ext>
            </a:extLst>
          </p:cNvPr>
          <p:cNvSpPr txBox="1"/>
          <p:nvPr/>
        </p:nvSpPr>
        <p:spPr>
          <a:xfrm>
            <a:off x="6272980" y="2742381"/>
            <a:ext cx="46181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support</a:t>
            </a:r>
            <a:r>
              <a:rPr lang="hu-HU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enlargement region with financial and technical assistance to implement the necessary political and economic reforms</a:t>
            </a:r>
            <a:r>
              <a:rPr lang="hu-HU"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1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DCD12274-FE5A-3350-AFB6-118370C519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92"/>
          <a:stretch/>
        </p:blipFill>
        <p:spPr>
          <a:xfrm>
            <a:off x="450575" y="1006226"/>
            <a:ext cx="5306490" cy="4265123"/>
          </a:xfrm>
          <a:prstGeom prst="rect">
            <a:avLst/>
          </a:prstGeom>
        </p:spPr>
      </p:pic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6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4489854-486B-67B1-42FC-AC9CE31307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24392" y="4738790"/>
            <a:ext cx="7697274" cy="2048161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5856AFC3-DB3D-EC57-22C8-5ABCFF1D6A90}"/>
              </a:ext>
            </a:extLst>
          </p:cNvPr>
          <p:cNvSpPr/>
          <p:nvPr/>
        </p:nvSpPr>
        <p:spPr>
          <a:xfrm>
            <a:off x="759832" y="3528291"/>
            <a:ext cx="1228436" cy="27709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98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FCA1AE15-4C81-24FF-49FA-C2FA0B308535}"/>
              </a:ext>
            </a:extLst>
          </p:cNvPr>
          <p:cNvSpPr txBox="1"/>
          <p:nvPr/>
        </p:nvSpPr>
        <p:spPr>
          <a:xfrm flipH="1">
            <a:off x="1840406" y="921594"/>
            <a:ext cx="10199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Balkan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Framework (WBIF)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872B2C2F-DDD7-BC5E-E8BB-8B9A91A7CA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404" y="2104402"/>
            <a:ext cx="8811491" cy="3220666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78693DBD-27C2-FA3B-BE73-09A317C5BD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845" y="3548940"/>
            <a:ext cx="5617777" cy="329726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C99526E8-3C82-B888-9AA1-613948ED4971}"/>
              </a:ext>
            </a:extLst>
          </p:cNvPr>
          <p:cNvSpPr txBox="1"/>
          <p:nvPr/>
        </p:nvSpPr>
        <p:spPr>
          <a:xfrm>
            <a:off x="1374050" y="1593826"/>
            <a:ext cx="101991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hlinkClick r:id="rId9"/>
              </a:rPr>
              <a:t>https://www.wbif.eu/sectors/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energy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https://www.wbif.eu/beneficiaries/bosnia-and-herzegovina</a:t>
            </a:r>
          </a:p>
        </p:txBody>
      </p:sp>
    </p:spTree>
    <p:extLst>
      <p:ext uri="{BB962C8B-B14F-4D97-AF65-F5344CB8AC3E}">
        <p14:creationId xmlns:p14="http://schemas.microsoft.com/office/powerpoint/2010/main" val="22925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47C11F7-C493-3C27-A7F0-B7B6B8D1EAE3}"/>
              </a:ext>
            </a:extLst>
          </p:cNvPr>
          <p:cNvSpPr txBox="1"/>
          <p:nvPr/>
        </p:nvSpPr>
        <p:spPr>
          <a:xfrm flipH="1">
            <a:off x="1301262" y="1052033"/>
            <a:ext cx="1049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ERDF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Interreg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programs</a:t>
            </a:r>
            <a:endParaRPr lang="hu-H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CD51C44-908E-80BA-ED28-2AEEFC6F47B1}"/>
              </a:ext>
            </a:extLst>
          </p:cNvPr>
          <p:cNvSpPr txBox="1"/>
          <p:nvPr/>
        </p:nvSpPr>
        <p:spPr>
          <a:xfrm>
            <a:off x="2407333" y="1646979"/>
            <a:ext cx="9008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hlinkClick r:id="rId7"/>
              </a:rPr>
              <a:t>https://interreg.eu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https://www.interreg-danube.eu/dtp-archive/about-dtp/new-funding-2021-2027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0103FE47-3180-A48E-1D41-F07BAEC6C86D}"/>
              </a:ext>
            </a:extLst>
          </p:cNvPr>
          <p:cNvSpPr txBox="1"/>
          <p:nvPr/>
        </p:nvSpPr>
        <p:spPr>
          <a:xfrm flipH="1">
            <a:off x="419011" y="2348240"/>
            <a:ext cx="10620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B: </a:t>
            </a:r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Transnational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hu-H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Territoral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coopeartion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nhance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institutional capacity of public authorities and stakeholders to implement macro-regional strategies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F40F4491-90B5-BE1C-B13E-BB398D2177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07333" y="3671679"/>
            <a:ext cx="5236147" cy="2977336"/>
          </a:xfrm>
          <a:prstGeom prst="rect">
            <a:avLst/>
          </a:prstGeom>
        </p:spPr>
      </p:pic>
      <p:sp>
        <p:nvSpPr>
          <p:cNvPr id="16" name="Szövegdoboz 15">
            <a:extLst>
              <a:ext uri="{FF2B5EF4-FFF2-40B4-BE49-F238E27FC236}">
                <a16:creationId xmlns:a16="http://schemas.microsoft.com/office/drawing/2014/main" id="{56F48EA6-8300-7C29-6968-BBC07546BC47}"/>
              </a:ext>
            </a:extLst>
          </p:cNvPr>
          <p:cNvSpPr txBox="1"/>
          <p:nvPr/>
        </p:nvSpPr>
        <p:spPr>
          <a:xfrm>
            <a:off x="419011" y="3910860"/>
            <a:ext cx="12256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Danube</a:t>
            </a: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EA472465-05C1-5CAE-541B-24711B7E59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7621" y="3549505"/>
            <a:ext cx="4951211" cy="3099509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DF8699E1-CAA0-315B-0273-DD697B7F2F08}"/>
              </a:ext>
            </a:extLst>
          </p:cNvPr>
          <p:cNvSpPr txBox="1"/>
          <p:nvPr/>
        </p:nvSpPr>
        <p:spPr>
          <a:xfrm flipH="1">
            <a:off x="296774" y="4795317"/>
            <a:ext cx="3111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2nd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launched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end of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2023,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submission</a:t>
            </a:r>
            <a:r>
              <a:rPr lang="hu-H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2124 </a:t>
            </a:r>
            <a:r>
              <a:rPr lang="hu-HU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endParaRPr lang="hu-H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8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723764" y="105911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75F7DC27-ACD4-292C-2157-AF8D589DFC02}"/>
              </a:ext>
            </a:extLst>
          </p:cNvPr>
          <p:cNvSpPr txBox="1"/>
          <p:nvPr/>
        </p:nvSpPr>
        <p:spPr>
          <a:xfrm flipH="1">
            <a:off x="4527814" y="673086"/>
            <a:ext cx="528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Europe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EF50C9F-920F-4DCA-6FAC-F80F5AD4A4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047"/>
          <a:stretch/>
        </p:blipFill>
        <p:spPr>
          <a:xfrm>
            <a:off x="2310786" y="2493736"/>
            <a:ext cx="7083944" cy="4258353"/>
          </a:xfrm>
          <a:prstGeom prst="rect">
            <a:avLst/>
          </a:prstGeom>
        </p:spPr>
      </p:pic>
      <p:sp>
        <p:nvSpPr>
          <p:cNvPr id="18" name="Téglalap 17">
            <a:extLst>
              <a:ext uri="{FF2B5EF4-FFF2-40B4-BE49-F238E27FC236}">
                <a16:creationId xmlns:a16="http://schemas.microsoft.com/office/drawing/2014/main" id="{C1EB9F48-1A98-839F-92B6-B71115A176F3}"/>
              </a:ext>
            </a:extLst>
          </p:cNvPr>
          <p:cNvSpPr/>
          <p:nvPr/>
        </p:nvSpPr>
        <p:spPr>
          <a:xfrm>
            <a:off x="4911498" y="5714062"/>
            <a:ext cx="1764606" cy="1990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D2C53AB4-68AE-92C0-D2F3-C89002B6A685}"/>
              </a:ext>
            </a:extLst>
          </p:cNvPr>
          <p:cNvSpPr txBox="1"/>
          <p:nvPr/>
        </p:nvSpPr>
        <p:spPr>
          <a:xfrm>
            <a:off x="152399" y="1725445"/>
            <a:ext cx="120141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 program in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supports research and innovation 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oughout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entire value chain, from frontier research to the market uptake of innovation</a:t>
            </a:r>
            <a:endParaRPr lang="hu-HU" dirty="0"/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0EA5EC73-B0EE-0840-AB61-E421452BCD29}"/>
              </a:ext>
            </a:extLst>
          </p:cNvPr>
          <p:cNvSpPr txBox="1"/>
          <p:nvPr/>
        </p:nvSpPr>
        <p:spPr>
          <a:xfrm flipH="1">
            <a:off x="2363291" y="3967621"/>
            <a:ext cx="5024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FF0000"/>
                </a:solidFill>
              </a:rPr>
              <a:t>Fundamental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research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A627DFD0-E9F5-3D71-7C94-69B90D664106}"/>
              </a:ext>
            </a:extLst>
          </p:cNvPr>
          <p:cNvSpPr txBox="1"/>
          <p:nvPr/>
        </p:nvSpPr>
        <p:spPr>
          <a:xfrm flipH="1">
            <a:off x="4527814" y="4043991"/>
            <a:ext cx="225442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400" b="1" dirty="0" err="1">
                <a:solidFill>
                  <a:srgbClr val="FF0000"/>
                </a:solidFill>
              </a:rPr>
              <a:t>Technological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development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from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research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to</a:t>
            </a:r>
            <a:r>
              <a:rPr lang="hu-HU" sz="1400" b="1" dirty="0">
                <a:solidFill>
                  <a:srgbClr val="FF0000"/>
                </a:solidFill>
              </a:rPr>
              <a:t> market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80A17831-B5C0-7421-31AB-5EDBF24CA84D}"/>
              </a:ext>
            </a:extLst>
          </p:cNvPr>
          <p:cNvSpPr txBox="1"/>
          <p:nvPr/>
        </p:nvSpPr>
        <p:spPr>
          <a:xfrm>
            <a:off x="6882566" y="3513423"/>
            <a:ext cx="2158861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1400" b="1" dirty="0" err="1">
                <a:solidFill>
                  <a:srgbClr val="FF0000"/>
                </a:solidFill>
              </a:rPr>
              <a:t>Innovation</a:t>
            </a:r>
            <a:r>
              <a:rPr lang="hu-HU" sz="1400" b="1" dirty="0">
                <a:solidFill>
                  <a:srgbClr val="FF0000"/>
                </a:solidFill>
              </a:rPr>
              <a:t>, market </a:t>
            </a:r>
            <a:r>
              <a:rPr lang="hu-HU" sz="1400" b="1" dirty="0" err="1">
                <a:solidFill>
                  <a:srgbClr val="FF0000"/>
                </a:solidFill>
              </a:rPr>
              <a:t>uptake</a:t>
            </a:r>
            <a:endParaRPr lang="hu-HU" sz="1400" b="1" dirty="0">
              <a:solidFill>
                <a:srgbClr val="FF0000"/>
              </a:solidFill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43997918-9B34-BB00-223F-D20F10E6DFCC}"/>
              </a:ext>
            </a:extLst>
          </p:cNvPr>
          <p:cNvSpPr txBox="1"/>
          <p:nvPr/>
        </p:nvSpPr>
        <p:spPr>
          <a:xfrm>
            <a:off x="152399" y="1196162"/>
            <a:ext cx="12274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https://research-and-innovation.ec.europa.eu/funding/funding-opportunities/funding-programmes-and-open-calls/horizon-europe_en</a:t>
            </a:r>
          </a:p>
        </p:txBody>
      </p:sp>
    </p:spTree>
    <p:extLst>
      <p:ext uri="{BB962C8B-B14F-4D97-AF65-F5344CB8AC3E}">
        <p14:creationId xmlns:p14="http://schemas.microsoft.com/office/powerpoint/2010/main" val="3535150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242678" y="6361978"/>
            <a:ext cx="6060604" cy="329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5645" algn="ctr">
              <a:lnSpc>
                <a:spcPct val="115000"/>
              </a:lnSpc>
              <a:spcAft>
                <a:spcPts val="600"/>
              </a:spcAft>
              <a:tabLst>
                <a:tab pos="2743200" algn="ctr"/>
                <a:tab pos="5486400" algn="r"/>
              </a:tabLst>
            </a:pP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This project was supported as part of Sustainable Energy, an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Interreg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Danube Region </a:t>
            </a:r>
            <a:r>
              <a:rPr lang="en-US" sz="700" dirty="0" err="1">
                <a:effectLst/>
                <a:latin typeface="Roboto"/>
                <a:ea typeface="MS Mincho"/>
                <a:cs typeface="Times New Roman" panose="02020603050405020304" pitchFamily="18" charset="0"/>
              </a:rPr>
              <a:t>Programme</a:t>
            </a:r>
            <a:r>
              <a:rPr lang="en-US" sz="700" dirty="0">
                <a:effectLst/>
                <a:latin typeface="Roboto"/>
                <a:ea typeface="MS Mincho"/>
                <a:cs typeface="Times New Roman" panose="02020603050405020304" pitchFamily="18" charset="0"/>
              </a:rPr>
              <a:t> project co-funded by the European Union (ERDF fund) with the financial contribution of partner states and institutions.</a:t>
            </a:r>
            <a:endParaRPr lang="hu-HU" sz="1000" dirty="0">
              <a:effectLst/>
              <a:latin typeface="Trebuchet MS" panose="020B0603020202020204" pitchFamily="34" charset="0"/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81585C18-90C7-6E43-CA81-311B4EB11009}"/>
              </a:ext>
            </a:extLst>
          </p:cNvPr>
          <p:cNvSpPr txBox="1"/>
          <p:nvPr/>
        </p:nvSpPr>
        <p:spPr>
          <a:xfrm flipH="1">
            <a:off x="1219200" y="1099128"/>
            <a:ext cx="1052945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COST: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Cooperation in Science and Technology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(600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</a:t>
            </a:r>
            <a:r>
              <a:rPr lang="hu-H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€)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701051C-7DE1-959E-69D6-7B97C4065E29}"/>
              </a:ext>
            </a:extLst>
          </p:cNvPr>
          <p:cNvSpPr txBox="1"/>
          <p:nvPr/>
        </p:nvSpPr>
        <p:spPr>
          <a:xfrm>
            <a:off x="443346" y="2296804"/>
            <a:ext cx="47127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nterdisciplinary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activities for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(EU and beyond) to jointly develop their own ideas and new initiatives across all scientific and technological fields 	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F012258C-A2B9-7008-CD4D-2DF9CA7DB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0037" y="2372355"/>
            <a:ext cx="6162370" cy="3757543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6428E734-C9AB-E50E-7F77-DDA870C97EB4}"/>
              </a:ext>
            </a:extLst>
          </p:cNvPr>
          <p:cNvSpPr txBox="1"/>
          <p:nvPr/>
        </p:nvSpPr>
        <p:spPr>
          <a:xfrm>
            <a:off x="7485501" y="2009866"/>
            <a:ext cx="41230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https://www.geothermal-dhc.eu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0E630CB-FDE9-9D76-217E-80AF7136E28A}"/>
              </a:ext>
            </a:extLst>
          </p:cNvPr>
          <p:cNvSpPr txBox="1"/>
          <p:nvPr/>
        </p:nvSpPr>
        <p:spPr>
          <a:xfrm>
            <a:off x="1219200" y="1581919"/>
            <a:ext cx="330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https://www.cost.eu/</a:t>
            </a: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35A6ED67-3030-0FFF-F55C-CA79A7EAA4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6472" y="4055889"/>
            <a:ext cx="4416552" cy="27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Kép 516167085" descr="A képen szöveg, Betűtípus, embléma, Grafika látható&#10;&#10;Automatikusan generált leír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692" y="6159266"/>
            <a:ext cx="1240773" cy="6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228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52399" y="152400"/>
            <a:ext cx="24357697" cy="3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399" y="1381124"/>
            <a:ext cx="2435769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3" name="Obrázek 4">
            <a:extLst>
              <a:ext uri="{FF2B5EF4-FFF2-40B4-BE49-F238E27FC236}">
                <a16:creationId xmlns:a16="http://schemas.microsoft.com/office/drawing/2014/main" id="{9E5203A8-97EC-4AC4-B412-70708849C78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" b="16568"/>
          <a:stretch/>
        </p:blipFill>
        <p:spPr>
          <a:xfrm>
            <a:off x="978302" y="6183732"/>
            <a:ext cx="791497" cy="662470"/>
          </a:xfrm>
          <a:prstGeom prst="rect">
            <a:avLst/>
          </a:prstGeom>
        </p:spPr>
      </p:pic>
      <p:pic>
        <p:nvPicPr>
          <p:cNvPr id="1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04" y="117174"/>
            <a:ext cx="1423035" cy="7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t="17375" r="-1549"/>
          <a:stretch/>
        </p:blipFill>
        <p:spPr>
          <a:xfrm>
            <a:off x="866004" y="129785"/>
            <a:ext cx="4691186" cy="72404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9210" y="152400"/>
            <a:ext cx="1004305" cy="64912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D03169F1-43DD-FE12-58B7-4175D8F01EE9}"/>
              </a:ext>
            </a:extLst>
          </p:cNvPr>
          <p:cNvSpPr txBox="1"/>
          <p:nvPr/>
        </p:nvSpPr>
        <p:spPr>
          <a:xfrm flipH="1">
            <a:off x="1301262" y="1070710"/>
            <a:ext cx="10492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LIFE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Clean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Energy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Transition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3200" b="1" dirty="0" err="1">
                <a:solidFill>
                  <a:schemeClr val="accent1">
                    <a:lumMod val="50000"/>
                  </a:schemeClr>
                </a:solidFill>
              </a:rPr>
              <a:t>sub</a:t>
            </a:r>
            <a:r>
              <a:rPr lang="hu-HU" sz="3200" b="1" dirty="0">
                <a:solidFill>
                  <a:schemeClr val="accent1">
                    <a:lumMod val="50000"/>
                  </a:schemeClr>
                </a:solidFill>
              </a:rPr>
              <a:t>-program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00ADAB5D-7771-5F16-7104-B7DE4D92CE25}"/>
              </a:ext>
            </a:extLst>
          </p:cNvPr>
          <p:cNvSpPr txBox="1"/>
          <p:nvPr/>
        </p:nvSpPr>
        <p:spPr>
          <a:xfrm>
            <a:off x="2811567" y="1703720"/>
            <a:ext cx="12254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https://cinea.ec.europa.eu/programmes/life/clean-energy-transition_en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DB00852-C92B-3FE1-214F-6AA9DACB71A8}"/>
              </a:ext>
            </a:extLst>
          </p:cNvPr>
          <p:cNvSpPr txBox="1"/>
          <p:nvPr/>
        </p:nvSpPr>
        <p:spPr>
          <a:xfrm>
            <a:off x="152399" y="2229048"/>
            <a:ext cx="115798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u-HU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</a:t>
            </a:r>
            <a:r>
              <a:rPr lang="hu-HU" sz="20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  <a:r>
              <a:rPr lang="hu-HU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facilitating the transition towards an energy-efficient, renewable energy-based, climate-neutral economy by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coordination and support actions</a:t>
            </a:r>
            <a:endParaRPr lang="hu-HU" sz="20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hu-HU" sz="20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hu-HU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000" u="sng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hu-HU" sz="20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the development of local and regional investment projects;</a:t>
            </a:r>
          </a:p>
          <a:p>
            <a:pPr>
              <a:spcBef>
                <a:spcPts val="600"/>
              </a:spcBef>
            </a:pP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 3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u-H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hu-HU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hu-HU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0154A539-92A7-906B-6848-926AD5971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0933" y="3741815"/>
            <a:ext cx="4183140" cy="29810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3A18E009-50AD-CFA7-57DE-FF43866C81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4918" y="3741816"/>
            <a:ext cx="3956781" cy="29810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21" name="Szövegdoboz 20">
            <a:extLst>
              <a:ext uri="{FF2B5EF4-FFF2-40B4-BE49-F238E27FC236}">
                <a16:creationId xmlns:a16="http://schemas.microsoft.com/office/drawing/2014/main" id="{1065459E-3D35-AC2C-C394-574426393DAB}"/>
              </a:ext>
            </a:extLst>
          </p:cNvPr>
          <p:cNvSpPr txBox="1"/>
          <p:nvPr/>
        </p:nvSpPr>
        <p:spPr>
          <a:xfrm>
            <a:off x="3666146" y="5072384"/>
            <a:ext cx="1398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6,5 </a:t>
            </a: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685988D1-0BD7-E55D-AA3F-384F915FC5FC}"/>
              </a:ext>
            </a:extLst>
          </p:cNvPr>
          <p:cNvSpPr txBox="1"/>
          <p:nvPr/>
        </p:nvSpPr>
        <p:spPr>
          <a:xfrm>
            <a:off x="7946165" y="5000391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billion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euro</a:t>
            </a:r>
          </a:p>
        </p:txBody>
      </p:sp>
    </p:spTree>
    <p:extLst>
      <p:ext uri="{BB962C8B-B14F-4D97-AF65-F5344CB8AC3E}">
        <p14:creationId xmlns:p14="http://schemas.microsoft.com/office/powerpoint/2010/main" val="1468171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814</Words>
  <Application>Microsoft Office PowerPoint</Application>
  <PresentationFormat>Szélesvásznú</PresentationFormat>
  <Paragraphs>61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Trebuchet MS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Marci</dc:creator>
  <cp:lastModifiedBy>Nádor Annamária</cp:lastModifiedBy>
  <cp:revision>22</cp:revision>
  <dcterms:created xsi:type="dcterms:W3CDTF">2023-09-15T14:13:06Z</dcterms:created>
  <dcterms:modified xsi:type="dcterms:W3CDTF">2023-10-11T09:28:01Z</dcterms:modified>
</cp:coreProperties>
</file>