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17" r:id="rId5"/>
    <p:sldId id="2540" r:id="rId6"/>
    <p:sldId id="2541" r:id="rId7"/>
    <p:sldId id="2547" r:id="rId8"/>
    <p:sldId id="2542" r:id="rId9"/>
    <p:sldId id="2576" r:id="rId10"/>
    <p:sldId id="2543" r:id="rId11"/>
    <p:sldId id="2575" r:id="rId12"/>
    <p:sldId id="2553" r:id="rId13"/>
    <p:sldId id="2555" r:id="rId14"/>
    <p:sldId id="2558" r:id="rId15"/>
  </p:sldIdLst>
  <p:sldSz cx="9144000" cy="5143500" type="screen16x9"/>
  <p:notesSz cx="7023100" cy="9309100"/>
  <p:custDataLst>
    <p:tags r:id="rId18"/>
  </p:custDataLst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orient="horz" pos="2904">
          <p15:clr>
            <a:srgbClr val="A4A3A4"/>
          </p15:clr>
        </p15:guide>
        <p15:guide id="3" orient="horz" pos="1547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277">
          <p15:clr>
            <a:srgbClr val="A4A3A4"/>
          </p15:clr>
        </p15:guide>
        <p15:guide id="6" orient="horz" pos="595">
          <p15:clr>
            <a:srgbClr val="A4A3A4"/>
          </p15:clr>
        </p15:guide>
        <p15:guide id="7" pos="5558">
          <p15:clr>
            <a:srgbClr val="A4A3A4"/>
          </p15:clr>
        </p15:guide>
        <p15:guide id="8" pos="5641">
          <p15:clr>
            <a:srgbClr val="A4A3A4"/>
          </p15:clr>
        </p15:guide>
        <p15:guide id="9" pos="2905">
          <p15:clr>
            <a:srgbClr val="A4A3A4"/>
          </p15:clr>
        </p15:guide>
        <p15:guide id="10" pos="169">
          <p15:clr>
            <a:srgbClr val="A4A3A4"/>
          </p15:clr>
        </p15:guide>
        <p15:guide id="11" pos="284">
          <p15:clr>
            <a:srgbClr val="A4A3A4"/>
          </p15:clr>
        </p15:guide>
        <p15:guide id="12" pos="2801">
          <p15:clr>
            <a:srgbClr val="A4A3A4"/>
          </p15:clr>
        </p15:guide>
        <p15:guide id="13" pos="3009">
          <p15:clr>
            <a:srgbClr val="A4A3A4"/>
          </p15:clr>
        </p15:guide>
        <p15:guide id="14" pos="3756">
          <p15:clr>
            <a:srgbClr val="A4A3A4"/>
          </p15:clr>
        </p15:guide>
        <p15:guide id="15" pos="454">
          <p15:clr>
            <a:srgbClr val="A4A3A4"/>
          </p15:clr>
        </p15:guide>
        <p15:guide id="16" pos="1872">
          <p15:clr>
            <a:srgbClr val="A4A3A4"/>
          </p15:clr>
        </p15:guide>
        <p15:guide id="17" pos="2053">
          <p15:clr>
            <a:srgbClr val="A4A3A4"/>
          </p15:clr>
        </p15:guide>
        <p15:guide id="18" pos="3933">
          <p15:clr>
            <a:srgbClr val="A4A3A4"/>
          </p15:clr>
        </p15:guide>
        <p15:guide id="19" pos="5594">
          <p15:clr>
            <a:srgbClr val="A4A3A4"/>
          </p15:clr>
        </p15:guide>
        <p15:guide id="20" pos="1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D9D9D9"/>
    <a:srgbClr val="2465C9"/>
    <a:srgbClr val="F2F2F2"/>
    <a:srgbClr val="FDEC00"/>
    <a:srgbClr val="F1F4F6"/>
    <a:srgbClr val="435771"/>
    <a:srgbClr val="57A9E5"/>
    <a:srgbClr val="F1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F958A8-B11B-4BDF-962D-D50541A56758}" v="6" dt="2023-10-09T08:59:14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5" autoAdjust="0"/>
    <p:restoredTop sz="94657" autoAdjust="0"/>
  </p:normalViewPr>
  <p:slideViewPr>
    <p:cSldViewPr snapToGrid="0" snapToObjects="1" showGuides="1">
      <p:cViewPr varScale="1">
        <p:scale>
          <a:sx n="164" d="100"/>
          <a:sy n="164" d="100"/>
        </p:scale>
        <p:origin x="570" y="138"/>
      </p:cViewPr>
      <p:guideLst>
        <p:guide orient="horz" pos="1728"/>
        <p:guide orient="horz" pos="2904"/>
        <p:guide orient="horz" pos="1547"/>
        <p:guide orient="horz" pos="2682"/>
        <p:guide orient="horz" pos="277"/>
        <p:guide orient="horz" pos="595"/>
        <p:guide pos="5558"/>
        <p:guide pos="5641"/>
        <p:guide pos="2905"/>
        <p:guide pos="169"/>
        <p:guide pos="284"/>
        <p:guide pos="2801"/>
        <p:guide pos="3009"/>
        <p:guide pos="3756"/>
        <p:guide pos="454"/>
        <p:guide pos="1872"/>
        <p:guide pos="2053"/>
        <p:guide pos="3933"/>
        <p:guide pos="5594"/>
        <p:guide pos="1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6" d="100"/>
          <a:sy n="106" d="100"/>
        </p:scale>
        <p:origin x="5200" y="8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en-GB" dirty="0">
              <a:latin typeface="UniCredit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F37F00A6-155A-6E4A-BF0B-C3193F7B3A28}" type="datetimeFigureOut">
              <a:rPr lang="it-IT" smtClean="0">
                <a:latin typeface="UniCredit"/>
              </a:rPr>
              <a:pPr/>
              <a:t>10/10/2023</a:t>
            </a:fld>
            <a:endParaRPr lang="en-GB" dirty="0">
              <a:latin typeface="UniCredit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en-GB" dirty="0">
              <a:latin typeface="UniCredi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74D7749E-6FD4-054C-B125-6F223B528008}" type="slidenum">
              <a:rPr lang="en-GB" smtClean="0">
                <a:latin typeface="UniCredit"/>
              </a:rPr>
              <a:pPr/>
              <a:t>‹#›</a:t>
            </a:fld>
            <a:endParaRPr lang="en-GB" dirty="0">
              <a:latin typeface="UniCredit"/>
            </a:endParaRPr>
          </a:p>
        </p:txBody>
      </p:sp>
    </p:spTree>
    <p:extLst>
      <p:ext uri="{BB962C8B-B14F-4D97-AF65-F5344CB8AC3E}">
        <p14:creationId xmlns:p14="http://schemas.microsoft.com/office/powerpoint/2010/main" val="22636102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>
                <a:latin typeface="UniCredit"/>
              </a:defRPr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>
                <a:latin typeface="UniCredit"/>
              </a:defRPr>
            </a:lvl1pPr>
          </a:lstStyle>
          <a:p>
            <a:fld id="{1B529B0E-304D-D34E-98C3-2D2B57153184}" type="datetimeFigureOut">
              <a:rPr lang="it-IT" smtClean="0"/>
              <a:pPr/>
              <a:t>10/10/2023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8" tIns="47954" rIns="95908" bIns="47954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5908" tIns="47954" rIns="95908" bIns="47954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>
                <a:latin typeface="UniCredit"/>
              </a:defRPr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>
                <a:latin typeface="UniCredit"/>
              </a:defRPr>
            </a:lvl1pPr>
          </a:lstStyle>
          <a:p>
            <a:fld id="{7324B4B6-CBA5-1244-B8EA-AE20083886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5691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UniCredi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UniCredi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UniCredi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UniCredi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UniCredi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ver Slide Tex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sere neue Lagerhalle">
            <a:extLst>
              <a:ext uri="{FF2B5EF4-FFF2-40B4-BE49-F238E27FC236}">
                <a16:creationId xmlns:a16="http://schemas.microsoft.com/office/drawing/2014/main" id="{3EB5FCA3-3C32-4EBE-9401-E4F229F404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0" y="2921000"/>
            <a:ext cx="91440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egnaposto testo 26"/>
          <p:cNvSpPr>
            <a:spLocks noGrp="1"/>
          </p:cNvSpPr>
          <p:nvPr>
            <p:ph type="body" sz="quarter" idx="13" hasCustomPrompt="1"/>
          </p:nvPr>
        </p:nvSpPr>
        <p:spPr>
          <a:xfrm>
            <a:off x="448084" y="1382521"/>
            <a:ext cx="8286350" cy="626333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FontTx/>
              <a:buNone/>
              <a:defRPr sz="26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subtitle</a:t>
            </a:r>
            <a:endParaRPr lang="en-GB" dirty="0"/>
          </a:p>
        </p:txBody>
      </p:sp>
      <p:sp>
        <p:nvSpPr>
          <p:cNvPr id="28" name="Segnaposto testo 26"/>
          <p:cNvSpPr>
            <a:spLocks noGrp="1"/>
          </p:cNvSpPr>
          <p:nvPr>
            <p:ph type="body" sz="quarter" idx="14" hasCustomPrompt="1"/>
          </p:nvPr>
        </p:nvSpPr>
        <p:spPr>
          <a:xfrm>
            <a:off x="448083" y="2117849"/>
            <a:ext cx="5040000" cy="2088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name</a:t>
            </a:r>
            <a:r>
              <a:rPr lang="it-IT" dirty="0"/>
              <a:t> and </a:t>
            </a:r>
            <a:r>
              <a:rPr lang="it-IT" dirty="0" err="1"/>
              <a:t>function</a:t>
            </a:r>
            <a:endParaRPr lang="en-GB" dirty="0"/>
          </a:p>
        </p:txBody>
      </p:sp>
      <p:sp>
        <p:nvSpPr>
          <p:cNvPr id="29" name="Segnaposto testo 26"/>
          <p:cNvSpPr>
            <a:spLocks noGrp="1"/>
          </p:cNvSpPr>
          <p:nvPr>
            <p:ph type="body" sz="quarter" idx="15" hasCustomPrompt="1"/>
          </p:nvPr>
        </p:nvSpPr>
        <p:spPr>
          <a:xfrm>
            <a:off x="448084" y="2409824"/>
            <a:ext cx="5039999" cy="2088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city and date</a:t>
            </a:r>
            <a:endParaRPr lang="en-GB" dirty="0"/>
          </a:p>
        </p:txBody>
      </p:sp>
      <p:sp>
        <p:nvSpPr>
          <p:cNvPr id="31" name="Segnaposto testo 30"/>
          <p:cNvSpPr>
            <a:spLocks noGrp="1"/>
          </p:cNvSpPr>
          <p:nvPr>
            <p:ph type="body" sz="quarter" idx="16" hasCustomPrompt="1"/>
          </p:nvPr>
        </p:nvSpPr>
        <p:spPr>
          <a:xfrm>
            <a:off x="448083" y="670323"/>
            <a:ext cx="6663344" cy="626333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FontTx/>
              <a:buNone/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00"/>
              </a:lnSpc>
              <a:buFontTx/>
              <a:buNone/>
              <a:defRPr sz="3500" b="1" i="0"/>
            </a:lvl2pPr>
            <a:lvl3pPr marL="914400" indent="0">
              <a:lnSpc>
                <a:spcPts val="3500"/>
              </a:lnSpc>
              <a:buFontTx/>
              <a:buNone/>
              <a:defRPr sz="3500" b="1" i="0"/>
            </a:lvl3pPr>
            <a:lvl4pPr marL="1371600" indent="0">
              <a:lnSpc>
                <a:spcPts val="3500"/>
              </a:lnSpc>
              <a:buFontTx/>
              <a:buNone/>
              <a:defRPr sz="3500" b="1" i="0"/>
            </a:lvl4pPr>
            <a:lvl5pPr marL="1828800" indent="0">
              <a:lnSpc>
                <a:spcPts val="3500"/>
              </a:lnSpc>
              <a:buFontTx/>
              <a:buNone/>
              <a:defRPr sz="3500" b="1" i="0"/>
            </a:lvl5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title</a:t>
            </a:r>
            <a:endParaRPr lang="en-GB" dirty="0"/>
          </a:p>
        </p:txBody>
      </p:sp>
      <p:pic>
        <p:nvPicPr>
          <p:cNvPr id="4" name="Picture 2" descr="isoplus (Schweiz) AG">
            <a:extLst>
              <a:ext uri="{FF2B5EF4-FFF2-40B4-BE49-F238E27FC236}">
                <a16:creationId xmlns:a16="http://schemas.microsoft.com/office/drawing/2014/main" id="{8AAF36F0-C9FA-B36B-FD51-40FF114BFE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83" y="1817872"/>
            <a:ext cx="1933575" cy="8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6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Slide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 not remove" hidden="1">
            <a:extLst>
              <a:ext uri="{FF2B5EF4-FFF2-40B4-BE49-F238E27FC236}">
                <a16:creationId xmlns:a16="http://schemas.microsoft.com/office/drawing/2014/main" id="{E76B8C03-D493-0EF4-88FF-6DDB720FEEE7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FD0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AA256E92-D54C-4E5B-B5AE-1E3795AB706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0000" y="945000"/>
            <a:ext cx="8680324" cy="3312000"/>
          </a:xfrm>
        </p:spPr>
        <p:txBody>
          <a:bodyPr>
            <a:noAutofit/>
          </a:bodyPr>
          <a:lstStyle>
            <a:lvl1pPr marL="180000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778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612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0612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00612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2° level</a:t>
            </a:r>
          </a:p>
          <a:p>
            <a:pPr lvl="2"/>
            <a:r>
              <a:rPr lang="it-IT" dirty="0"/>
              <a:t>3° level</a:t>
            </a:r>
          </a:p>
          <a:p>
            <a:pPr lvl="3"/>
            <a:r>
              <a:rPr lang="it-IT" dirty="0"/>
              <a:t>4° level</a:t>
            </a:r>
          </a:p>
          <a:p>
            <a:pPr lvl="4"/>
            <a:r>
              <a:rPr lang="it-IT" dirty="0"/>
              <a:t>5° level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270000" y="4736167"/>
            <a:ext cx="277226" cy="2632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olo 1"/>
          <p:cNvSpPr>
            <a:spLocks noGrp="1"/>
          </p:cNvSpPr>
          <p:nvPr>
            <p:ph type="title" hasCustomPrompt="1"/>
          </p:nvPr>
        </p:nvSpPr>
        <p:spPr>
          <a:xfrm>
            <a:off x="269999" y="0"/>
            <a:ext cx="8680325" cy="72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title</a:t>
            </a:r>
            <a:endParaRPr lang="en-GB" dirty="0"/>
          </a:p>
        </p:txBody>
      </p:sp>
      <p:sp>
        <p:nvSpPr>
          <p:cNvPr id="14" name="Footer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4603750"/>
            <a:ext cx="7704000" cy="36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66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48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32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41119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Slide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69999" y="0"/>
            <a:ext cx="8680325" cy="72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title</a:t>
            </a:r>
            <a:endParaRPr lang="en-GB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270000" y="945000"/>
            <a:ext cx="4176000" cy="3312000"/>
          </a:xfrm>
        </p:spPr>
        <p:txBody>
          <a:bodyPr>
            <a:noAutofit/>
          </a:bodyPr>
          <a:lstStyle>
            <a:lvl1pPr marL="180000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778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612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0612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00612" indent="-180000"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2° level</a:t>
            </a:r>
          </a:p>
          <a:p>
            <a:pPr lvl="2"/>
            <a:r>
              <a:rPr lang="it-IT" dirty="0"/>
              <a:t>3° level</a:t>
            </a:r>
          </a:p>
          <a:p>
            <a:pPr lvl="3"/>
            <a:r>
              <a:rPr lang="it-IT" dirty="0"/>
              <a:t>4° level</a:t>
            </a:r>
          </a:p>
          <a:p>
            <a:pPr lvl="4"/>
            <a:r>
              <a:rPr lang="it-IT" dirty="0"/>
              <a:t>5° level</a:t>
            </a:r>
            <a:endParaRPr lang="en-GB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4"/>
          </p:nvPr>
        </p:nvSpPr>
        <p:spPr>
          <a:xfrm>
            <a:off x="270000" y="4736167"/>
            <a:ext cx="277226" cy="2632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egnaposto contenuto 3"/>
          <p:cNvSpPr>
            <a:spLocks noGrp="1"/>
          </p:cNvSpPr>
          <p:nvPr>
            <p:ph sz="half" idx="22" hasCustomPrompt="1"/>
          </p:nvPr>
        </p:nvSpPr>
        <p:spPr>
          <a:xfrm>
            <a:off x="4778574" y="945000"/>
            <a:ext cx="4176000" cy="3312000"/>
          </a:xfrm>
        </p:spPr>
        <p:txBody>
          <a:bodyPr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69863" algn="l" defTabSz="457200" rtl="0" eaLnBrk="1" latinLnBrk="0" hangingPunct="1">
              <a:spcBef>
                <a:spcPct val="20000"/>
              </a:spcBef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>
                  <a:lumMod val="100000"/>
                </a:srgbClr>
              </a:buClr>
              <a:buSzPct val="100000"/>
              <a:buFontTx/>
              <a:buBlip>
                <a:blip r:embed="rId2"/>
              </a:buBlip>
              <a:defRPr lang="en-GB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2°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3°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/>
              <a:t>4°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/>
              <a:t>5° </a:t>
            </a:r>
            <a:r>
              <a:rPr lang="it-IT" dirty="0" err="1"/>
              <a:t>level</a:t>
            </a:r>
            <a:endParaRPr lang="en-GB" dirty="0"/>
          </a:p>
        </p:txBody>
      </p:sp>
      <p:sp>
        <p:nvSpPr>
          <p:cNvPr id="13" name="Footer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4603750"/>
            <a:ext cx="7704000" cy="36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66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48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32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08403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 not remove" hidden="1">
            <a:extLst>
              <a:ext uri="{FF2B5EF4-FFF2-40B4-BE49-F238E27FC236}">
                <a16:creationId xmlns:a16="http://schemas.microsoft.com/office/drawing/2014/main" id="{6A83829B-5832-EFF1-4798-917578003E39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FD0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41E1E3-D755-C1EB-0DBD-DF09D5DA4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11" y="-24737"/>
            <a:ext cx="9290458" cy="52596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AFDDB-B720-693B-288A-420BD1291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58CD98-044F-5A84-6C8E-405EEC88A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2" descr="isoplus (Schweiz) AG">
            <a:extLst>
              <a:ext uri="{FF2B5EF4-FFF2-40B4-BE49-F238E27FC236}">
                <a16:creationId xmlns:a16="http://schemas.microsoft.com/office/drawing/2014/main" id="{C40093BA-0B7B-B7DB-A060-60F0457A38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44" y="4649720"/>
            <a:ext cx="787680" cy="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12">
            <a:extLst>
              <a:ext uri="{FF2B5EF4-FFF2-40B4-BE49-F238E27FC236}">
                <a16:creationId xmlns:a16="http://schemas.microsoft.com/office/drawing/2014/main" id="{B242B247-C6CC-F070-FC0D-7D5B85E35794}"/>
              </a:ext>
            </a:extLst>
          </p:cNvPr>
          <p:cNvSpPr/>
          <p:nvPr userDrawn="1"/>
        </p:nvSpPr>
        <p:spPr bwMode="gray">
          <a:xfrm>
            <a:off x="291500" y="918272"/>
            <a:ext cx="612000" cy="314748"/>
          </a:xfrm>
          <a:prstGeom prst="parallelogram">
            <a:avLst>
              <a:gd name="adj" fmla="val 29410"/>
            </a:avLst>
          </a:prstGeom>
          <a:solidFill>
            <a:srgbClr val="FDE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arallelogram 14">
            <a:extLst>
              <a:ext uri="{FF2B5EF4-FFF2-40B4-BE49-F238E27FC236}">
                <a16:creationId xmlns:a16="http://schemas.microsoft.com/office/drawing/2014/main" id="{70BD0D61-DF83-99E1-970C-80387ED3D545}"/>
              </a:ext>
            </a:extLst>
          </p:cNvPr>
          <p:cNvSpPr/>
          <p:nvPr userDrawn="1"/>
        </p:nvSpPr>
        <p:spPr bwMode="gray">
          <a:xfrm>
            <a:off x="860319" y="918272"/>
            <a:ext cx="6112195" cy="314749"/>
          </a:xfrm>
          <a:prstGeom prst="parallelogram">
            <a:avLst>
              <a:gd name="adj" fmla="val 2941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F7279869-C9BB-7C90-ECD8-DF6FA9D20D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450" y="918273"/>
            <a:ext cx="5481752" cy="314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Agenda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9F05C56-5506-77A9-22D3-DD064EB22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848" y="918274"/>
            <a:ext cx="447303" cy="314746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de-DE" dirty="0"/>
              <a:t>Listing</a:t>
            </a:r>
          </a:p>
        </p:txBody>
      </p:sp>
    </p:spTree>
    <p:extLst>
      <p:ext uri="{BB962C8B-B14F-4D97-AF65-F5344CB8AC3E}">
        <p14:creationId xmlns:p14="http://schemas.microsoft.com/office/powerpoint/2010/main" val="58355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6E8536BB-34AD-0E67-BBD0-697E7FFD2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96" y="-51435"/>
            <a:ext cx="9191591" cy="51949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AFDDB-B720-693B-288A-420BD1291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58CD98-044F-5A84-6C8E-405EEC88A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2" descr="isoplus (Schweiz) AG">
            <a:extLst>
              <a:ext uri="{FF2B5EF4-FFF2-40B4-BE49-F238E27FC236}">
                <a16:creationId xmlns:a16="http://schemas.microsoft.com/office/drawing/2014/main" id="{BDA7E826-C389-9B6F-2511-437A16353F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44" y="4649720"/>
            <a:ext cx="787680" cy="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12">
            <a:extLst>
              <a:ext uri="{FF2B5EF4-FFF2-40B4-BE49-F238E27FC236}">
                <a16:creationId xmlns:a16="http://schemas.microsoft.com/office/drawing/2014/main" id="{26E8850A-8E8A-1F7A-467F-B291CC517532}"/>
              </a:ext>
            </a:extLst>
          </p:cNvPr>
          <p:cNvSpPr/>
          <p:nvPr userDrawn="1"/>
        </p:nvSpPr>
        <p:spPr bwMode="gray">
          <a:xfrm>
            <a:off x="291500" y="918272"/>
            <a:ext cx="612000" cy="314748"/>
          </a:xfrm>
          <a:prstGeom prst="parallelogram">
            <a:avLst>
              <a:gd name="adj" fmla="val 29410"/>
            </a:avLst>
          </a:prstGeom>
          <a:solidFill>
            <a:srgbClr val="FDE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arallelogram 14">
            <a:extLst>
              <a:ext uri="{FF2B5EF4-FFF2-40B4-BE49-F238E27FC236}">
                <a16:creationId xmlns:a16="http://schemas.microsoft.com/office/drawing/2014/main" id="{DFF88F30-74DC-55BC-DB3B-01A32867DFE8}"/>
              </a:ext>
            </a:extLst>
          </p:cNvPr>
          <p:cNvSpPr/>
          <p:nvPr userDrawn="1"/>
        </p:nvSpPr>
        <p:spPr bwMode="gray">
          <a:xfrm>
            <a:off x="860319" y="918272"/>
            <a:ext cx="6112195" cy="314749"/>
          </a:xfrm>
          <a:prstGeom prst="parallelogram">
            <a:avLst>
              <a:gd name="adj" fmla="val 2941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838A009-AE0B-EE90-2DD6-78F5BB606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450" y="918273"/>
            <a:ext cx="5481752" cy="314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Agenda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DBE4C5-6915-1810-E76E-BABD6C9A0C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848" y="918274"/>
            <a:ext cx="447303" cy="314746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de-DE" dirty="0"/>
              <a:t>Listing</a:t>
            </a:r>
          </a:p>
        </p:txBody>
      </p:sp>
    </p:spTree>
    <p:extLst>
      <p:ext uri="{BB962C8B-B14F-4D97-AF65-F5344CB8AC3E}">
        <p14:creationId xmlns:p14="http://schemas.microsoft.com/office/powerpoint/2010/main" val="205469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261116C4-3315-B794-E16E-3921E5F08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0209" y="-25717"/>
            <a:ext cx="9184416" cy="51949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AFDDB-B720-693B-288A-420BD1291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Chapter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58CD98-044F-5A84-6C8E-405EEC88A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2" descr="isoplus (Schweiz) AG">
            <a:extLst>
              <a:ext uri="{FF2B5EF4-FFF2-40B4-BE49-F238E27FC236}">
                <a16:creationId xmlns:a16="http://schemas.microsoft.com/office/drawing/2014/main" id="{63BB98A2-1C6C-46F8-9CC8-AA1F8608F9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44" y="4649720"/>
            <a:ext cx="787680" cy="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rallelogram 14">
            <a:extLst>
              <a:ext uri="{FF2B5EF4-FFF2-40B4-BE49-F238E27FC236}">
                <a16:creationId xmlns:a16="http://schemas.microsoft.com/office/drawing/2014/main" id="{357EA0D6-B416-B7E2-9AB6-9CD70AA03016}"/>
              </a:ext>
            </a:extLst>
          </p:cNvPr>
          <p:cNvSpPr/>
          <p:nvPr userDrawn="1"/>
        </p:nvSpPr>
        <p:spPr bwMode="gray">
          <a:xfrm>
            <a:off x="860319" y="918272"/>
            <a:ext cx="6112195" cy="314749"/>
          </a:xfrm>
          <a:prstGeom prst="parallelogram">
            <a:avLst>
              <a:gd name="adj" fmla="val 2941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arallelogram 12">
            <a:extLst>
              <a:ext uri="{FF2B5EF4-FFF2-40B4-BE49-F238E27FC236}">
                <a16:creationId xmlns:a16="http://schemas.microsoft.com/office/drawing/2014/main" id="{34E9A503-FA65-C7C0-ECD3-A4726E55DC4B}"/>
              </a:ext>
            </a:extLst>
          </p:cNvPr>
          <p:cNvSpPr/>
          <p:nvPr userDrawn="1"/>
        </p:nvSpPr>
        <p:spPr bwMode="gray">
          <a:xfrm>
            <a:off x="291500" y="918272"/>
            <a:ext cx="612000" cy="314748"/>
          </a:xfrm>
          <a:prstGeom prst="parallelogram">
            <a:avLst>
              <a:gd name="adj" fmla="val 29410"/>
            </a:avLst>
          </a:prstGeom>
          <a:solidFill>
            <a:srgbClr val="FDE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BB9475-4CD8-E64C-54C3-D25626434D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450" y="918273"/>
            <a:ext cx="5481752" cy="314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Agenda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12AA683-520F-81D6-2D40-3A9BAD3167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848" y="918274"/>
            <a:ext cx="447303" cy="314746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de-DE" dirty="0"/>
              <a:t>Listing</a:t>
            </a:r>
          </a:p>
        </p:txBody>
      </p:sp>
    </p:spTree>
    <p:extLst>
      <p:ext uri="{BB962C8B-B14F-4D97-AF65-F5344CB8AC3E}">
        <p14:creationId xmlns:p14="http://schemas.microsoft.com/office/powerpoint/2010/main" val="347826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9080281-545C-0F4F-72F3-06D4E33D5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66970" y="-41295"/>
            <a:ext cx="9277939" cy="5226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AFDDB-B720-693B-288A-420BD1291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Chapter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58CD98-044F-5A84-6C8E-405EEC88A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2" descr="isoplus (Schweiz) AG">
            <a:extLst>
              <a:ext uri="{FF2B5EF4-FFF2-40B4-BE49-F238E27FC236}">
                <a16:creationId xmlns:a16="http://schemas.microsoft.com/office/drawing/2014/main" id="{DA09C71D-F274-1BEF-6F72-B59B58C49E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44" y="4649720"/>
            <a:ext cx="787680" cy="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12">
            <a:extLst>
              <a:ext uri="{FF2B5EF4-FFF2-40B4-BE49-F238E27FC236}">
                <a16:creationId xmlns:a16="http://schemas.microsoft.com/office/drawing/2014/main" id="{32313A16-4355-335D-4DC4-D55B986DEE30}"/>
              </a:ext>
            </a:extLst>
          </p:cNvPr>
          <p:cNvSpPr/>
          <p:nvPr userDrawn="1"/>
        </p:nvSpPr>
        <p:spPr bwMode="gray">
          <a:xfrm>
            <a:off x="291500" y="918272"/>
            <a:ext cx="612000" cy="314748"/>
          </a:xfrm>
          <a:prstGeom prst="parallelogram">
            <a:avLst>
              <a:gd name="adj" fmla="val 29410"/>
            </a:avLst>
          </a:prstGeom>
          <a:solidFill>
            <a:srgbClr val="FDE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arallelogram 14">
            <a:extLst>
              <a:ext uri="{FF2B5EF4-FFF2-40B4-BE49-F238E27FC236}">
                <a16:creationId xmlns:a16="http://schemas.microsoft.com/office/drawing/2014/main" id="{1F10CE51-C745-2C4E-7EBB-6A0537AD136C}"/>
              </a:ext>
            </a:extLst>
          </p:cNvPr>
          <p:cNvSpPr/>
          <p:nvPr userDrawn="1"/>
        </p:nvSpPr>
        <p:spPr bwMode="gray">
          <a:xfrm>
            <a:off x="860319" y="918272"/>
            <a:ext cx="6112195" cy="314749"/>
          </a:xfrm>
          <a:prstGeom prst="parallelogram">
            <a:avLst>
              <a:gd name="adj" fmla="val 2941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49DB1F-10DC-9229-E921-BB3A659BD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450" y="918273"/>
            <a:ext cx="5481752" cy="314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FF53C47-3D4B-5294-9F80-52E3D46B87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848" y="918274"/>
            <a:ext cx="447303" cy="314746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de-DE" dirty="0"/>
              <a:t>Listing</a:t>
            </a:r>
          </a:p>
        </p:txBody>
      </p:sp>
    </p:spTree>
    <p:extLst>
      <p:ext uri="{BB962C8B-B14F-4D97-AF65-F5344CB8AC3E}">
        <p14:creationId xmlns:p14="http://schemas.microsoft.com/office/powerpoint/2010/main" val="141353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DA47E3C-02DF-B97B-294C-1EEF332D94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32" y="-25717"/>
            <a:ext cx="9170065" cy="51949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AFDDB-B720-693B-288A-420BD1291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58CD98-044F-5A84-6C8E-405EEC88A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2" descr="isoplus (Schweiz) AG">
            <a:extLst>
              <a:ext uri="{FF2B5EF4-FFF2-40B4-BE49-F238E27FC236}">
                <a16:creationId xmlns:a16="http://schemas.microsoft.com/office/drawing/2014/main" id="{80100D3D-4C28-583F-70C1-D518488F7C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44" y="4649720"/>
            <a:ext cx="787680" cy="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12">
            <a:extLst>
              <a:ext uri="{FF2B5EF4-FFF2-40B4-BE49-F238E27FC236}">
                <a16:creationId xmlns:a16="http://schemas.microsoft.com/office/drawing/2014/main" id="{24EE34B5-71EE-5BF0-7138-9BFFC2A8E9C5}"/>
              </a:ext>
            </a:extLst>
          </p:cNvPr>
          <p:cNvSpPr/>
          <p:nvPr userDrawn="1"/>
        </p:nvSpPr>
        <p:spPr bwMode="gray">
          <a:xfrm>
            <a:off x="291500" y="918272"/>
            <a:ext cx="612000" cy="314748"/>
          </a:xfrm>
          <a:prstGeom prst="parallelogram">
            <a:avLst>
              <a:gd name="adj" fmla="val 29410"/>
            </a:avLst>
          </a:prstGeom>
          <a:solidFill>
            <a:srgbClr val="FDE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llelogram 14">
            <a:extLst>
              <a:ext uri="{FF2B5EF4-FFF2-40B4-BE49-F238E27FC236}">
                <a16:creationId xmlns:a16="http://schemas.microsoft.com/office/drawing/2014/main" id="{4650B246-FD3B-8613-D0E6-47466CA43251}"/>
              </a:ext>
            </a:extLst>
          </p:cNvPr>
          <p:cNvSpPr/>
          <p:nvPr userDrawn="1"/>
        </p:nvSpPr>
        <p:spPr bwMode="gray">
          <a:xfrm>
            <a:off x="860319" y="918272"/>
            <a:ext cx="6112195" cy="314749"/>
          </a:xfrm>
          <a:prstGeom prst="parallelogram">
            <a:avLst>
              <a:gd name="adj" fmla="val 2941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680579A-18C5-793B-7132-696997671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450" y="918273"/>
            <a:ext cx="5481752" cy="314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Agenda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B9B5B1-F18A-16FD-2231-C3FF36F05D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848" y="918274"/>
            <a:ext cx="447303" cy="314746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de-DE" dirty="0"/>
              <a:t>Listing</a:t>
            </a:r>
          </a:p>
        </p:txBody>
      </p:sp>
    </p:spTree>
    <p:extLst>
      <p:ext uri="{BB962C8B-B14F-4D97-AF65-F5344CB8AC3E}">
        <p14:creationId xmlns:p14="http://schemas.microsoft.com/office/powerpoint/2010/main" val="271979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BAB5EB0-7FBA-EA39-9E45-7A3265C87D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188432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1" imgH="412" progId="TCLayout.ActiveDocument.1">
                  <p:embed/>
                </p:oleObj>
              </mc:Choice>
              <mc:Fallback>
                <p:oleObj name="think-cell Slide" r:id="rId11" imgW="411" imgH="41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AB5EB0-7FBA-EA39-9E45-7A3265C87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70000" y="0"/>
            <a:ext cx="8680324" cy="72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it-IT" dirty="0" err="1"/>
              <a:t>Insert</a:t>
            </a:r>
            <a:r>
              <a:rPr lang="it-IT" dirty="0"/>
              <a:t> title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70000" y="945000"/>
            <a:ext cx="8680324" cy="33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err="1"/>
              <a:t>Insert</a:t>
            </a:r>
            <a:r>
              <a:rPr lang="it-IT" dirty="0"/>
              <a:t> text</a:t>
            </a:r>
          </a:p>
          <a:p>
            <a:pPr marL="176213" lvl="0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13"/>
              </a:buBlip>
            </a:pPr>
            <a:endParaRPr lang="it-IT" dirty="0"/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0" y="720000"/>
            <a:ext cx="9144000" cy="0"/>
          </a:xfrm>
          <a:prstGeom prst="line">
            <a:avLst/>
          </a:prstGeom>
          <a:noFill/>
          <a:ln w="19050">
            <a:solidFill>
              <a:srgbClr val="FDEC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it-IT" dirty="0">
              <a:latin typeface="UniCredit"/>
            </a:endParaRPr>
          </a:p>
        </p:txBody>
      </p:sp>
      <p:sp>
        <p:nvSpPr>
          <p:cNvPr id="14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270000" y="4736167"/>
            <a:ext cx="277226" cy="2632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03000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DEDD76A-7D96-6F4D-9EDC-9FC108E5A9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ADB048FA-13AE-4EFB-8A00-A4D8D6A80A7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4423500"/>
            <a:ext cx="9144000" cy="0"/>
          </a:xfrm>
          <a:prstGeom prst="line">
            <a:avLst/>
          </a:prstGeom>
          <a:noFill/>
          <a:ln w="19050">
            <a:solidFill>
              <a:srgbClr val="FDEC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it-IT" dirty="0">
              <a:latin typeface="UniCredit"/>
            </a:endParaRPr>
          </a:p>
        </p:txBody>
      </p:sp>
      <p:pic>
        <p:nvPicPr>
          <p:cNvPr id="4" name="Picture 2" descr="isoplus (Schweiz) AG">
            <a:extLst>
              <a:ext uri="{FF2B5EF4-FFF2-40B4-BE49-F238E27FC236}">
                <a16:creationId xmlns:a16="http://schemas.microsoft.com/office/drawing/2014/main" id="{734881D6-E556-E463-F30F-A80861824E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44" y="4649720"/>
            <a:ext cx="787680" cy="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2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3" r:id="rId3"/>
    <p:sldLayoutId id="2147483663" r:id="rId4"/>
    <p:sldLayoutId id="2147483666" r:id="rId5"/>
    <p:sldLayoutId id="2147483665" r:id="rId6"/>
    <p:sldLayoutId id="2147483664" r:id="rId7"/>
    <p:sldLayoutId id="2147483667" r:id="rId8"/>
  </p:sldLayoutIdLst>
  <p:hf hdr="0" ftr="0" dt="0"/>
  <p:txStyles>
    <p:titleStyle>
      <a:lvl1pPr algn="l" defTabSz="457200" rtl="0" eaLnBrk="1" latinLnBrk="0" hangingPunct="1">
        <a:lnSpc>
          <a:spcPts val="24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457200" rtl="0" eaLnBrk="1" latinLnBrk="0" hangingPunct="1">
        <a:spcBef>
          <a:spcPct val="20000"/>
        </a:spcBef>
        <a:buClr>
          <a:srgbClr val="E1061C"/>
        </a:buClr>
        <a:buFontTx/>
        <a:buBlip>
          <a:blip r:embed="rId13"/>
        </a:buBlip>
        <a:defRPr lang="it-IT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6213" indent="-176213" algn="l" defTabSz="457200" rtl="0" eaLnBrk="1" latinLnBrk="0" hangingPunct="1">
        <a:spcBef>
          <a:spcPct val="20000"/>
        </a:spcBef>
        <a:buClr>
          <a:srgbClr val="E1061C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46100" indent="-184150" algn="l" defTabSz="457200" rtl="0" eaLnBrk="1" latinLnBrk="0" hangingPunct="1">
        <a:spcBef>
          <a:spcPct val="20000"/>
        </a:spcBef>
        <a:buClr>
          <a:srgbClr val="E1061C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12788" indent="-169863" algn="l" defTabSz="457200" rtl="0" eaLnBrk="1" latinLnBrk="0" hangingPunct="1">
        <a:spcBef>
          <a:spcPct val="20000"/>
        </a:spcBef>
        <a:buClr>
          <a:srgbClr val="E1061C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96938" indent="-182563" algn="l" defTabSz="457200" rtl="0" eaLnBrk="1" latinLnBrk="0" hangingPunct="1">
        <a:spcBef>
          <a:spcPct val="20000"/>
        </a:spcBef>
        <a:buClr>
          <a:srgbClr val="E1061C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2.jpg"/><Relationship Id="rId4" Type="http://schemas.openxmlformats.org/officeDocument/2006/relationships/image" Target="../media/image1.e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.jpg"/><Relationship Id="rId10" Type="http://schemas.openxmlformats.org/officeDocument/2006/relationships/image" Target="../media/image31.jpeg"/><Relationship Id="rId4" Type="http://schemas.openxmlformats.org/officeDocument/2006/relationships/image" Target="../media/image1.em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3B3640-924E-8C7E-D75E-08442EEFC5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82" y="1701985"/>
            <a:ext cx="8161961" cy="1061237"/>
          </a:xfrm>
        </p:spPr>
        <p:txBody>
          <a:bodyPr/>
          <a:lstStyle/>
          <a:p>
            <a:r>
              <a:rPr lang="hu-HU" sz="2000" dirty="0" err="1"/>
              <a:t>Tuzla</a:t>
            </a:r>
            <a:r>
              <a:rPr lang="hu-HU" sz="2000" dirty="0"/>
              <a:t> BIH 12.10.</a:t>
            </a:r>
            <a:r>
              <a:rPr lang="de-DE" sz="2000" dirty="0"/>
              <a:t>2023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0564C41-181D-1E69-EA84-4B8D01349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813" y="533957"/>
            <a:ext cx="8332230" cy="2229266"/>
          </a:xfrm>
        </p:spPr>
        <p:txBody>
          <a:bodyPr/>
          <a:lstStyle/>
          <a:p>
            <a:r>
              <a:rPr lang="hu-HU" dirty="0" err="1"/>
              <a:t>isoplus</a:t>
            </a:r>
            <a:r>
              <a:rPr lang="hu-HU" dirty="0"/>
              <a:t> Budapest presentation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CC5BA4-D95A-E77E-05CB-39710A34DD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35513"/>
            <a:ext cx="277813" cy="263525"/>
          </a:xfrm>
        </p:spPr>
        <p:txBody>
          <a:bodyPr/>
          <a:lstStyle/>
          <a:p>
            <a:fld id="{9DEDD76A-7D96-6F4D-9EDC-9FC108E5A9F9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0" name="Kép 9" descr="A képen szöveg, Betűtípus, Grafika, kör látható&#10;&#10;Automatikusan generált leírás">
            <a:extLst>
              <a:ext uri="{FF2B5EF4-FFF2-40B4-BE49-F238E27FC236}">
                <a16:creationId xmlns:a16="http://schemas.microsoft.com/office/drawing/2014/main" id="{BE5E8617-55E8-86DD-2F15-B5E93664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976" y="1575170"/>
            <a:ext cx="2352211" cy="12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0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06517E23-7FC4-F96E-A3D4-C632A62D3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29CF8DA8-316B-6D49-34C5-7D4D095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1" y="0"/>
            <a:ext cx="8825334" cy="720000"/>
          </a:xfrm>
        </p:spPr>
        <p:txBody>
          <a:bodyPr/>
          <a:lstStyle/>
          <a:p>
            <a:r>
              <a:rPr lang="hu-HU" sz="2000" kern="12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  </a:t>
            </a:r>
            <a:r>
              <a:rPr lang="hu-HU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E</a:t>
            </a:r>
            <a:r>
              <a:rPr lang="en-US" sz="2000" kern="12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vents </a:t>
            </a:r>
            <a:endParaRPr lang="hu-HU" sz="2000" dirty="0">
              <a:highlight>
                <a:srgbClr val="FFFFFF"/>
              </a:highlight>
            </a:endParaRP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729DEBE-963D-1023-66E3-81A1588210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000" y="4603750"/>
            <a:ext cx="7364875" cy="539750"/>
          </a:xfrm>
        </p:spPr>
        <p:txBody>
          <a:bodyPr/>
          <a:lstStyle/>
          <a:p>
            <a:r>
              <a:rPr lang="hu-HU" sz="1400" b="1" dirty="0"/>
              <a:t>Fair &amp; </a:t>
            </a:r>
            <a:r>
              <a:rPr lang="hu-HU" sz="1400" b="1" dirty="0" err="1"/>
              <a:t>Exhibition</a:t>
            </a:r>
            <a:r>
              <a:rPr lang="hu-HU" sz="1400" b="1" dirty="0"/>
              <a:t> HDHA/</a:t>
            </a:r>
            <a:r>
              <a:rPr lang="hu-HU" sz="1400" b="1" dirty="0" err="1"/>
              <a:t>Matászsz</a:t>
            </a:r>
            <a:endParaRPr lang="hu-HU" sz="1400" b="1" dirty="0"/>
          </a:p>
          <a:p>
            <a:r>
              <a:rPr lang="hu-HU" sz="1400" b="1" dirty="0" err="1"/>
              <a:t>Onsite</a:t>
            </a:r>
            <a:r>
              <a:rPr lang="hu-HU" sz="1400" b="1" dirty="0"/>
              <a:t> </a:t>
            </a:r>
            <a:r>
              <a:rPr lang="hu-HU" sz="1400" b="1" dirty="0" err="1"/>
              <a:t>visit</a:t>
            </a:r>
            <a:r>
              <a:rPr lang="hu-HU" sz="1400" b="1" dirty="0"/>
              <a:t> Plovdiv/EVN/PEM</a:t>
            </a:r>
          </a:p>
        </p:txBody>
      </p:sp>
      <p:pic>
        <p:nvPicPr>
          <p:cNvPr id="15" name="Tartalom helye 14">
            <a:extLst>
              <a:ext uri="{FF2B5EF4-FFF2-40B4-BE49-F238E27FC236}">
                <a16:creationId xmlns:a16="http://schemas.microsoft.com/office/drawing/2014/main" id="{9FB0F4A8-959E-CCC2-863E-5218B39AA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3" y="1202699"/>
            <a:ext cx="2288076" cy="305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298BA3B-3AE3-438E-0465-698A1ABBF9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296" y="646247"/>
            <a:ext cx="2893408" cy="231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9A2BEB2-E1AF-BF0F-4400-04AD62F58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388" y="1225723"/>
            <a:ext cx="2375612" cy="300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769A09E3-6651-40DA-3752-ADE24E2FC0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325" y="2109277"/>
            <a:ext cx="2995222" cy="2246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06FFFE0-AFA0-585C-9ECC-C6750B74A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873" y="4590983"/>
            <a:ext cx="78645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emlős, róka, kültéri, talaj látható">
            <a:extLst>
              <a:ext uri="{FF2B5EF4-FFF2-40B4-BE49-F238E27FC236}">
                <a16:creationId xmlns:a16="http://schemas.microsoft.com/office/drawing/2014/main" id="{2D386578-962C-E332-EC52-E2DEC7D10C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875" y="720000"/>
            <a:ext cx="4054813" cy="36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701FBE47-C3D3-E5B3-A05A-F56DF00C4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03F9ABCD-3EE8-753E-97F8-2C9A683B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What makes the location to something very special</a:t>
            </a:r>
            <a:endParaRPr lang="hu-HU" sz="20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02352C5-6229-30A8-B854-C929DBEDA1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61" y="4482001"/>
            <a:ext cx="7333292" cy="609694"/>
          </a:xfrm>
        </p:spPr>
        <p:txBody>
          <a:bodyPr/>
          <a:lstStyle/>
          <a:p>
            <a:r>
              <a:rPr lang="en-US" sz="1400" b="1" dirty="0"/>
              <a:t>Environmentally friendly &amp; safety by FOX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2BEC1C3-F8B7-1C67-CAAE-E10C0CFB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872" y="4599743"/>
            <a:ext cx="78645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0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B0E116-4B3E-6EED-BC0A-D329DAF792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2" progId="TCLayout.ActiveDocument.1">
                  <p:embed/>
                </p:oleObj>
              </mc:Choice>
              <mc:Fallback>
                <p:oleObj name="think-cell Slide" r:id="rId3" imgW="411" imgH="412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B0E116-4B3E-6EED-BC0A-D329DAF79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D65C8-492C-F604-83CF-8BF9D220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578DA7-A75C-3766-8391-95F311D0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hu-HU" sz="2000" dirty="0"/>
              <a:t>i</a:t>
            </a:r>
            <a:r>
              <a:rPr lang="en-US" sz="2000" dirty="0" err="1"/>
              <a:t>soplus</a:t>
            </a:r>
            <a:r>
              <a:rPr lang="hu-HU" sz="2000" dirty="0"/>
              <a:t> Hungary</a:t>
            </a:r>
            <a:r>
              <a:rPr lang="en-US" sz="2000" dirty="0"/>
              <a:t>  -  location</a:t>
            </a:r>
            <a:r>
              <a:rPr lang="hu-HU" sz="2000" dirty="0"/>
              <a:t> Budapest</a:t>
            </a:r>
            <a:endParaRPr lang="de-DE" sz="2000" dirty="0"/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D2170267-4768-AFCC-FE87-F379283ABBD1}"/>
              </a:ext>
            </a:extLst>
          </p:cNvPr>
          <p:cNvSpPr txBox="1">
            <a:spLocks/>
          </p:cNvSpPr>
          <p:nvPr/>
        </p:nvSpPr>
        <p:spPr>
          <a:xfrm>
            <a:off x="656228" y="808146"/>
            <a:ext cx="3915770" cy="3783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5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/>
              <a:t>foundation			</a:t>
            </a:r>
            <a:r>
              <a:rPr lang="en-US" sz="1400" dirty="0">
                <a:highlight>
                  <a:srgbClr val="FFFFFF"/>
                </a:highlight>
              </a:rPr>
              <a:t>1987.04.27</a:t>
            </a:r>
          </a:p>
          <a:p>
            <a:pPr marL="0" indent="0">
              <a:buClrTx/>
              <a:buNone/>
            </a:pPr>
            <a:endParaRPr lang="en-US" sz="1400" dirty="0"/>
          </a:p>
          <a:p>
            <a:pPr marL="0" indent="0">
              <a:buClrTx/>
              <a:buNone/>
            </a:pPr>
            <a:r>
              <a:rPr lang="en-US" sz="1400" dirty="0"/>
              <a:t>plant size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area		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37.749 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roofed area	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8.280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m²</a:t>
            </a:r>
          </a:p>
          <a:p>
            <a:pPr marL="0" lvl="1" indent="0">
              <a:buClrTx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number of employees (May 2023)</a:t>
            </a:r>
          </a:p>
          <a:p>
            <a:pPr lvl="2">
              <a:buClrTx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white collar	 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  <a:p>
            <a:pPr lvl="2">
              <a:buClrTx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blue collar		 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  <a:p>
            <a:pPr lvl="2">
              <a:buClrTx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hired worker         21</a:t>
            </a:r>
          </a:p>
          <a:p>
            <a:pPr marL="0" lvl="1" indent="0">
              <a:buClrTx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produced quantities in 2022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pipes	       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164.634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fittings		  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5.587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others		     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986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                  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346.515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ClrTx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ClrTx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nhaltsplatzhalter 8">
            <a:extLst>
              <a:ext uri="{FF2B5EF4-FFF2-40B4-BE49-F238E27FC236}">
                <a16:creationId xmlns:a16="http://schemas.microsoft.com/office/drawing/2014/main" id="{B1FD5552-FEF3-5F81-1905-4B766564F0C6}"/>
              </a:ext>
            </a:extLst>
          </p:cNvPr>
          <p:cNvSpPr txBox="1">
            <a:spLocks/>
          </p:cNvSpPr>
          <p:nvPr/>
        </p:nvSpPr>
        <p:spPr>
          <a:xfrm>
            <a:off x="4572003" y="973183"/>
            <a:ext cx="4091937" cy="32395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5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r>
              <a:rPr lang="en-US" sz="1400" dirty="0">
                <a:highlight>
                  <a:srgbClr val="FFFF00"/>
                </a:highlight>
              </a:rPr>
              <a:t>Factory photo (ideally from the air)</a:t>
            </a:r>
            <a:endParaRPr lang="de-DE" sz="1400" dirty="0">
              <a:highlight>
                <a:srgbClr val="FFFF00"/>
              </a:highlight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C9C842C-6EC1-37E4-7E84-BC004F266E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881" y="764961"/>
            <a:ext cx="5144443" cy="366687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8" name="Kép 7" descr="A képen szöveg, Betűtípus, Grafika, kör látható&#10;&#10;Automatikusan generált leírás">
            <a:extLst>
              <a:ext uri="{FF2B5EF4-FFF2-40B4-BE49-F238E27FC236}">
                <a16:creationId xmlns:a16="http://schemas.microsoft.com/office/drawing/2014/main" id="{5CDE57D9-8308-0E85-D40A-541CE0A36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855" y="4591734"/>
            <a:ext cx="787469" cy="4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4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B0E116-4B3E-6EED-BC0A-D329DAF792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2" progId="TCLayout.ActiveDocument.1">
                  <p:embed/>
                </p:oleObj>
              </mc:Choice>
              <mc:Fallback>
                <p:oleObj name="think-cell Slide" r:id="rId3" imgW="411" imgH="412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B0E116-4B3E-6EED-BC0A-D329DAF79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D65C8-492C-F604-83CF-8BF9D220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578DA7-A75C-3766-8391-95F311D0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2000" dirty="0">
                <a:highlight>
                  <a:srgbClr val="FFFFFF"/>
                </a:highlight>
              </a:rPr>
              <a:t>isoplus </a:t>
            </a:r>
            <a:r>
              <a:rPr lang="hu-HU" sz="2000" dirty="0">
                <a:highlight>
                  <a:srgbClr val="FFFFFF"/>
                </a:highlight>
              </a:rPr>
              <a:t>Budapest</a:t>
            </a:r>
            <a:r>
              <a:rPr lang="en-US" sz="2000" dirty="0">
                <a:highlight>
                  <a:srgbClr val="FFFFFF"/>
                </a:highlight>
              </a:rPr>
              <a:t>  -  </a:t>
            </a:r>
            <a:r>
              <a:rPr lang="en-US" sz="2000" dirty="0"/>
              <a:t>production technology &amp; capacity</a:t>
            </a:r>
            <a:endParaRPr lang="de-DE" sz="2000" dirty="0"/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D2170267-4768-AFCC-FE87-F379283ABBD1}"/>
              </a:ext>
            </a:extLst>
          </p:cNvPr>
          <p:cNvSpPr txBox="1">
            <a:spLocks/>
          </p:cNvSpPr>
          <p:nvPr/>
        </p:nvSpPr>
        <p:spPr>
          <a:xfrm>
            <a:off x="656228" y="866923"/>
            <a:ext cx="3821066" cy="4276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5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400" dirty="0"/>
              <a:t>extrusion lines				</a:t>
            </a:r>
          </a:p>
          <a:p>
            <a:pPr marL="342900" indent="-342900">
              <a:buClr>
                <a:schemeClr val="tx1"/>
              </a:buClr>
              <a:buAutoNum type="arabicPeriod"/>
            </a:pPr>
            <a:r>
              <a:rPr lang="en-US" sz="1400" dirty="0"/>
              <a:t>  90 mm -    630 mm</a:t>
            </a:r>
          </a:p>
          <a:p>
            <a:pPr marL="342900" indent="-342900">
              <a:buClr>
                <a:schemeClr val="tx1"/>
              </a:buClr>
              <a:buAutoNum type="arabicPeriod"/>
            </a:pPr>
            <a:r>
              <a:rPr lang="en-US" sz="1400" dirty="0"/>
              <a:t>670 mm - 1.000 mm</a:t>
            </a:r>
          </a:p>
          <a:p>
            <a:pPr marL="342900" indent="-342900">
              <a:buClr>
                <a:schemeClr val="tx1"/>
              </a:buClr>
              <a:buAutoNum type="arabicPeriod"/>
            </a:pPr>
            <a:r>
              <a:rPr lang="en-US" sz="1400" dirty="0"/>
              <a:t>400 mm - 1.200 mm</a:t>
            </a:r>
          </a:p>
          <a:p>
            <a:pPr marL="0" indent="0">
              <a:buClr>
                <a:schemeClr val="tx1"/>
              </a:buClr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Clr>
                <a:schemeClr val="tx1"/>
              </a:buClr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disconti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-foaming tables			</a:t>
            </a:r>
          </a:p>
          <a:p>
            <a:pPr marL="0" lvl="1" indent="0">
              <a:buClr>
                <a:schemeClr val="tx1"/>
              </a:buCl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6M, 12M, 16M</a:t>
            </a:r>
          </a:p>
          <a:p>
            <a:pPr marL="0" lvl="1" indent="-7937">
              <a:buClr>
                <a:schemeClr val="tx1"/>
              </a:buClr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-7937">
              <a:buClr>
                <a:schemeClr val="tx1"/>
              </a:buCl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fitting production</a:t>
            </a:r>
          </a:p>
          <a:p>
            <a:pPr lvl="2">
              <a:buClr>
                <a:schemeClr val="tx1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steel pipe bending machine</a:t>
            </a:r>
          </a:p>
          <a:p>
            <a:pPr lvl="2">
              <a:buClr>
                <a:schemeClr val="tx1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PE-welding machines		</a:t>
            </a:r>
          </a:p>
          <a:p>
            <a:pPr lvl="2">
              <a:buClr>
                <a:schemeClr val="tx1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90 mm – 800 mm   (1.200 mm)</a:t>
            </a:r>
          </a:p>
          <a:p>
            <a:pPr lvl="2">
              <a:buClr>
                <a:schemeClr val="tx1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steel welding boxes		</a:t>
            </a:r>
          </a:p>
          <a:p>
            <a:pPr marL="0" lvl="1" indent="0">
              <a:buClr>
                <a:schemeClr val="tx1"/>
              </a:buClr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nhaltsplatzhalter 8">
            <a:extLst>
              <a:ext uri="{FF2B5EF4-FFF2-40B4-BE49-F238E27FC236}">
                <a16:creationId xmlns:a16="http://schemas.microsoft.com/office/drawing/2014/main" id="{B1FD5552-FEF3-5F81-1905-4B766564F0C6}"/>
              </a:ext>
            </a:extLst>
          </p:cNvPr>
          <p:cNvSpPr txBox="1">
            <a:spLocks/>
          </p:cNvSpPr>
          <p:nvPr/>
        </p:nvSpPr>
        <p:spPr>
          <a:xfrm>
            <a:off x="4666709" y="910375"/>
            <a:ext cx="3348990" cy="248019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5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r>
              <a:rPr lang="en-US" sz="1400" dirty="0"/>
              <a:t>Photos from each biggest</a:t>
            </a:r>
          </a:p>
          <a:p>
            <a:pPr marL="0" indent="0" algn="ctr">
              <a:buFontTx/>
              <a:buNone/>
            </a:pPr>
            <a:r>
              <a:rPr lang="en-US" sz="1400" dirty="0"/>
              <a:t>production machine</a:t>
            </a:r>
            <a:endParaRPr lang="de-DE" sz="14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CA54351-FF2B-62F1-A850-01951A6571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74900"/>
            <a:ext cx="4170529" cy="123934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F70FB0F-5DD9-5013-7E48-F29627F1C8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29" y="2143244"/>
            <a:ext cx="4572000" cy="135864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8D586A8-C5C3-0DE1-CBE0-8908C4AE57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760" y="3556167"/>
            <a:ext cx="4091938" cy="144328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D19F658-781F-1E8E-B1E2-BD51A24DE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3872" y="4663574"/>
            <a:ext cx="78645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435E9AF1-B826-6316-8208-69529EAE2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304" y="723520"/>
            <a:ext cx="8799020" cy="3533480"/>
          </a:xfrm>
        </p:spPr>
        <p:txBody>
          <a:bodyPr/>
          <a:lstStyle/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teel welding machines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57613886-5142-039A-DA81-500D3BC20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EC598DDE-F3A5-98C8-C858-1BCAF490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roduction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technologies</a:t>
            </a:r>
            <a:endParaRPr lang="hu-HU" sz="20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D306CF1-DE47-94E4-90D1-05A99DF087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482" y="2615310"/>
            <a:ext cx="2594919" cy="150826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96A4D10-779B-4B63-43D0-4227D2381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016" y="1309947"/>
            <a:ext cx="2465173" cy="1552046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AB3CCD1-A850-15CB-9338-D98E020921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42" y="1133425"/>
            <a:ext cx="2368230" cy="345713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20931AA-2276-E111-0D31-0A597DC576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995" y="650103"/>
            <a:ext cx="2594919" cy="3769877"/>
          </a:xfrm>
          <a:prstGeom prst="rect">
            <a:avLst/>
          </a:prstGeom>
          <a:ln w="28575">
            <a:solidFill>
              <a:schemeClr val="accent6">
                <a:lumMod val="75000"/>
                <a:lumOff val="25000"/>
              </a:schemeClr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6037F3-502E-E294-84B3-7D9DD19F6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872" y="4656377"/>
            <a:ext cx="78645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F89C0C0E-94F1-EB93-370F-C409CB2B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277" y="720000"/>
            <a:ext cx="2365453" cy="2298391"/>
          </a:xfrm>
          <a:prstGeom prst="rect">
            <a:avLst/>
          </a:prstGeom>
        </p:spPr>
      </p:pic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B0E116-4B3E-6EED-BC0A-D329DAF792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2" progId="TCLayout.ActiveDocument.1">
                  <p:embed/>
                </p:oleObj>
              </mc:Choice>
              <mc:Fallback>
                <p:oleObj name="think-cell Slide" r:id="rId4" imgW="411" imgH="412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B0E116-4B3E-6EED-BC0A-D329DAF79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D65C8-492C-F604-83CF-8BF9D220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578DA7-A75C-3766-8391-95F311D0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2000" dirty="0"/>
              <a:t>isoplus </a:t>
            </a:r>
            <a:r>
              <a:rPr lang="hu-HU" sz="2000" dirty="0">
                <a:highlight>
                  <a:srgbClr val="FFFFFF"/>
                </a:highlight>
              </a:rPr>
              <a:t>Budapest</a:t>
            </a:r>
            <a:r>
              <a:rPr lang="en-US" sz="2000" dirty="0"/>
              <a:t>  -  product overview</a:t>
            </a:r>
            <a:endParaRPr lang="de-DE" sz="2000" dirty="0"/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D2170267-4768-AFCC-FE87-F379283ABBD1}"/>
              </a:ext>
            </a:extLst>
          </p:cNvPr>
          <p:cNvSpPr txBox="1">
            <a:spLocks/>
          </p:cNvSpPr>
          <p:nvPr/>
        </p:nvSpPr>
        <p:spPr>
          <a:xfrm>
            <a:off x="193677" y="866923"/>
            <a:ext cx="6141340" cy="38692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6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400" dirty="0"/>
              <a:t>pre-isolated pipes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outside dimension PE-jackets [Da]</a:t>
            </a:r>
          </a:p>
          <a:p>
            <a:pPr lvl="3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single				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90 – 1.200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pipe lengths			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6, 12, 16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steel pipe technology	        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seamless, spiral, longitudinal, </a:t>
            </a:r>
          </a:p>
          <a:p>
            <a:pPr marL="361950" lvl="2" indent="0">
              <a:buClr>
                <a:schemeClr val="tx1"/>
              </a:buClr>
              <a:buNone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coated pipes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alarm systems			Nordic, </a:t>
            </a:r>
            <a:r>
              <a:rPr lang="en-US" sz="14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Brandes</a:t>
            </a:r>
            <a:endParaRPr lang="en-US" sz="14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curved pipes			up to Da 400 mm/PEHD</a:t>
            </a:r>
          </a:p>
          <a:p>
            <a:pPr marL="0" lvl="1" indent="0">
              <a:buClr>
                <a:schemeClr val="tx1"/>
              </a:buClr>
              <a:buNone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Fittings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outside dimension PE-jackets [Da]</a:t>
            </a:r>
          </a:p>
          <a:p>
            <a:pPr lvl="3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single				90 – 1.200 mm</a:t>
            </a:r>
          </a:p>
          <a:p>
            <a:pPr lvl="2">
              <a:buClr>
                <a:schemeClr val="tx1"/>
              </a:buClr>
            </a:pP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bend technology		forged and welded, cold bend</a:t>
            </a:r>
          </a:p>
          <a:p>
            <a:pPr lvl="2">
              <a:buClr>
                <a:schemeClr val="tx1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 descr="A képen síp, acél, gyár, mérnöki tudomány látható">
            <a:extLst>
              <a:ext uri="{FF2B5EF4-FFF2-40B4-BE49-F238E27FC236}">
                <a16:creationId xmlns:a16="http://schemas.microsoft.com/office/drawing/2014/main" id="{98FF87C2-E53B-69F6-50BB-BF7ED427FA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274" y="648810"/>
            <a:ext cx="1937871" cy="267285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1542639-0604-097F-BF16-DCC50C2A103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483" y="3321663"/>
            <a:ext cx="2120162" cy="954914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4ACFEFD-F084-68B7-52DE-F73BEA130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3872" y="4631849"/>
            <a:ext cx="786452" cy="40846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C9B1AC0-5E02-89C6-C04D-E698DBB6C0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876" y="2929098"/>
            <a:ext cx="2120162" cy="15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5D5C74E3-9BB1-E3DF-3E97-4BEF3ABE6B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 dirty="0"/>
              <a:t>pre-isolated steel pipes</a:t>
            </a:r>
            <a:endParaRPr lang="en-US" sz="1400" dirty="0"/>
          </a:p>
          <a:p>
            <a:pPr lvl="5"/>
            <a:r>
              <a:rPr lang="en-US" sz="1200" dirty="0" err="1"/>
              <a:t>Győr</a:t>
            </a:r>
            <a:r>
              <a:rPr lang="en-US" sz="1200" dirty="0"/>
              <a:t>/AUDI			DN400/560			10 188m</a:t>
            </a:r>
          </a:p>
          <a:p>
            <a:pPr lvl="5"/>
            <a:r>
              <a:rPr lang="en-US" sz="1200" dirty="0" err="1"/>
              <a:t>Békéscsaba</a:t>
            </a:r>
            <a:r>
              <a:rPr lang="en-US" sz="1200" dirty="0"/>
              <a:t> 		DN32-DN150/250		4 500m</a:t>
            </a:r>
          </a:p>
          <a:p>
            <a:pPr lvl="5"/>
            <a:r>
              <a:rPr lang="en-US" sz="1200" dirty="0"/>
              <a:t>Miskolc </a:t>
            </a:r>
            <a:r>
              <a:rPr lang="en-US" sz="1200" dirty="0" err="1"/>
              <a:t>Mályi</a:t>
            </a:r>
            <a:r>
              <a:rPr lang="en-US" sz="1200" dirty="0"/>
              <a:t>		DN200/315			2 004m</a:t>
            </a:r>
            <a:r>
              <a:rPr lang="en-US" sz="1400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flexible compound systems PEX, </a:t>
            </a:r>
            <a:r>
              <a:rPr lang="en-US" sz="1200" dirty="0"/>
              <a:t>6 bar end 10 bar</a:t>
            </a:r>
          </a:p>
          <a:p>
            <a:pPr lvl="5"/>
            <a:r>
              <a:rPr lang="en-US" sz="1200" dirty="0" err="1"/>
              <a:t>Földes</a:t>
            </a:r>
            <a:r>
              <a:rPr lang="en-US" sz="1200" dirty="0"/>
              <a:t>			 </a:t>
            </a:r>
            <a:r>
              <a:rPr lang="en-US" sz="1200" dirty="0" err="1"/>
              <a:t>isopex</a:t>
            </a:r>
            <a:r>
              <a:rPr lang="en-US" sz="1200" dirty="0"/>
              <a:t>® H-40-H-110/10		6 000m</a:t>
            </a:r>
          </a:p>
          <a:p>
            <a:pPr lvl="5"/>
            <a:r>
              <a:rPr lang="en-US" sz="1200" dirty="0" err="1"/>
              <a:t>Létavértes</a:t>
            </a:r>
            <a:r>
              <a:rPr lang="en-US" sz="1200" dirty="0"/>
              <a:t> 		 	 </a:t>
            </a:r>
            <a:r>
              <a:rPr lang="en-US" sz="1200" dirty="0" err="1"/>
              <a:t>isopex</a:t>
            </a:r>
            <a:r>
              <a:rPr lang="en-US" sz="1200" dirty="0"/>
              <a:t>® H-25-H-125/180		3 000m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pre-isolated PP pipes, </a:t>
            </a:r>
            <a:r>
              <a:rPr lang="en-US" sz="1200" dirty="0"/>
              <a:t>SDR 11,17, etc.	</a:t>
            </a:r>
          </a:p>
          <a:p>
            <a:pPr lvl="5"/>
            <a:r>
              <a:rPr lang="en-US" sz="1200" dirty="0" err="1"/>
              <a:t>Mórahalom</a:t>
            </a:r>
            <a:r>
              <a:rPr lang="en-US" sz="1200" dirty="0"/>
              <a:t> 		 PP - DN200/315		3 996m</a:t>
            </a:r>
          </a:p>
          <a:p>
            <a:pPr lvl="5"/>
            <a:r>
              <a:rPr lang="en-US" sz="1200" dirty="0" err="1"/>
              <a:t>Lenti</a:t>
            </a:r>
            <a:r>
              <a:rPr lang="en-US" sz="1200" dirty="0"/>
              <a:t>			 PP – DN160/250		3 504m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A14DA1C-81DF-4D4E-21B9-293DBC3C3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BEA7940B-5AD2-1BC3-143D-9ECC7C6A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Geothermal Projects in Hungary</a:t>
            </a:r>
          </a:p>
        </p:txBody>
      </p:sp>
      <p:pic>
        <p:nvPicPr>
          <p:cNvPr id="9" name="Kép 8" descr="A képen szöveg, Betűtípus, Grafika, kör látható&#10;&#10;Automatikusan generált leírás">
            <a:extLst>
              <a:ext uri="{FF2B5EF4-FFF2-40B4-BE49-F238E27FC236}">
                <a16:creationId xmlns:a16="http://schemas.microsoft.com/office/drawing/2014/main" id="{8882ADE4-5A52-5F2F-5FB9-AA32452A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973" y="4577083"/>
            <a:ext cx="875217" cy="456077"/>
          </a:xfrm>
          <a:prstGeom prst="rect">
            <a:avLst/>
          </a:prstGeom>
        </p:spPr>
      </p:pic>
      <p:pic>
        <p:nvPicPr>
          <p:cNvPr id="10" name="Grafik 139">
            <a:extLst>
              <a:ext uri="{FF2B5EF4-FFF2-40B4-BE49-F238E27FC236}">
                <a16:creationId xmlns:a16="http://schemas.microsoft.com/office/drawing/2014/main" id="{00000000-0008-0000-0000-00008C0000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32534">
            <a:off x="7799992" y="2066526"/>
            <a:ext cx="942166" cy="1010445"/>
          </a:xfrm>
          <a:prstGeom prst="rect">
            <a:avLst/>
          </a:prstGeom>
        </p:spPr>
      </p:pic>
      <p:pic>
        <p:nvPicPr>
          <p:cNvPr id="12" name="Kép 11" descr="A képen tervezés látható&#10;&#10;Automatikusan generált leírás">
            <a:extLst>
              <a:ext uri="{FF2B5EF4-FFF2-40B4-BE49-F238E27FC236}">
                <a16:creationId xmlns:a16="http://schemas.microsoft.com/office/drawing/2014/main" id="{6FFD2B28-9F7A-0C5F-E250-000219A1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055135"/>
            <a:ext cx="1561540" cy="823636"/>
          </a:xfrm>
          <a:prstGeom prst="rect">
            <a:avLst/>
          </a:prstGeom>
        </p:spPr>
      </p:pic>
      <p:pic>
        <p:nvPicPr>
          <p:cNvPr id="18" name="Kép 17" descr="A képen síp, Acél béléscső látható&#10;&#10;Automatikusan generált leírás">
            <a:extLst>
              <a:ext uri="{FF2B5EF4-FFF2-40B4-BE49-F238E27FC236}">
                <a16:creationId xmlns:a16="http://schemas.microsoft.com/office/drawing/2014/main" id="{BDF94ABE-72DF-BB01-D8F9-03E9F8E308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771" y="3160565"/>
            <a:ext cx="1561540" cy="103793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898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B0E116-4B3E-6EED-BC0A-D329DAF792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2" progId="TCLayout.ActiveDocument.1">
                  <p:embed/>
                </p:oleObj>
              </mc:Choice>
              <mc:Fallback>
                <p:oleObj name="think-cell Slide" r:id="rId3" imgW="411" imgH="412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B0E116-4B3E-6EED-BC0A-D329DAF79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D65C8-492C-F604-83CF-8BF9D220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578DA7-A75C-3766-8391-95F311D0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hu-HU" sz="1800" dirty="0"/>
              <a:t>i</a:t>
            </a:r>
            <a:r>
              <a:rPr lang="en-US" sz="1800" dirty="0" err="1"/>
              <a:t>soplus</a:t>
            </a:r>
            <a:r>
              <a:rPr lang="en-US" sz="1800" dirty="0"/>
              <a:t> </a:t>
            </a:r>
            <a:r>
              <a:rPr lang="en-US" sz="1800" dirty="0">
                <a:highlight>
                  <a:srgbClr val="FFFFFF"/>
                </a:highlight>
              </a:rPr>
              <a:t>Budapest</a:t>
            </a:r>
            <a:r>
              <a:rPr lang="en-US" sz="1800" dirty="0"/>
              <a:t>  -  plant project </a:t>
            </a:r>
            <a:br>
              <a:rPr lang="en-US" sz="1800" dirty="0"/>
            </a:br>
            <a:r>
              <a:rPr lang="en-US" sz="1800" dirty="0"/>
              <a:t>new production facility for 16m </a:t>
            </a:r>
            <a:r>
              <a:rPr lang="en-US" sz="1800" dirty="0" err="1"/>
              <a:t>lenght</a:t>
            </a:r>
            <a:r>
              <a:rPr lang="en-US" sz="1800" dirty="0"/>
              <a:t> DN1.000/1.200 mm</a:t>
            </a:r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D2170267-4768-AFCC-FE87-F379283ABBD1}"/>
              </a:ext>
            </a:extLst>
          </p:cNvPr>
          <p:cNvSpPr txBox="1">
            <a:spLocks/>
          </p:cNvSpPr>
          <p:nvPr/>
        </p:nvSpPr>
        <p:spPr>
          <a:xfrm>
            <a:off x="656227" y="866924"/>
            <a:ext cx="5662929" cy="35352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5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nhaltsplatzhalter 8">
            <a:extLst>
              <a:ext uri="{FF2B5EF4-FFF2-40B4-BE49-F238E27FC236}">
                <a16:creationId xmlns:a16="http://schemas.microsoft.com/office/drawing/2014/main" id="{CD56BE68-F48F-B20E-221E-0D2CDD1530FA}"/>
              </a:ext>
            </a:extLst>
          </p:cNvPr>
          <p:cNvSpPr txBox="1">
            <a:spLocks/>
          </p:cNvSpPr>
          <p:nvPr/>
        </p:nvSpPr>
        <p:spPr>
          <a:xfrm>
            <a:off x="73420" y="866924"/>
            <a:ext cx="4246954" cy="35352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Tx/>
              <a:buBlip>
                <a:blip r:embed="rId5"/>
              </a:buBlip>
              <a:defRPr lang="it-IT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6100" indent="-184150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2788" indent="-1698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6938" indent="-182563" algn="l" defTabSz="457200" rtl="0" eaLnBrk="1" latinLnBrk="0" hangingPunct="1">
              <a:spcBef>
                <a:spcPct val="20000"/>
              </a:spcBef>
              <a:buClr>
                <a:srgbClr val="E1061C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400" dirty="0"/>
              <a:t>Presentation of the currently most important factory projects: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FF"/>
                </a:highlight>
              </a:rPr>
              <a:t>factory extension new 16 M pipe production line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FF"/>
                </a:highlight>
              </a:rPr>
              <a:t>capacity increase new extruder 1.200 mm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FF"/>
                </a:highlight>
              </a:rPr>
              <a:t>new foaming table 16 M, 2 x foaming machine</a:t>
            </a:r>
          </a:p>
          <a:p>
            <a:pPr marL="361950" lvl="2" indent="0">
              <a:buClr>
                <a:schemeClr val="tx1"/>
              </a:buClr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 descr="A képen talaj, terület, por, piszkos látható">
            <a:extLst>
              <a:ext uri="{FF2B5EF4-FFF2-40B4-BE49-F238E27FC236}">
                <a16:creationId xmlns:a16="http://schemas.microsoft.com/office/drawing/2014/main" id="{A91737CC-EC74-A7C7-3AF4-51B6FDBFDF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52" y="2449524"/>
            <a:ext cx="3252644" cy="201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A képen mennyezet, fedett pályás, raktár, kocsi látható">
            <a:extLst>
              <a:ext uri="{FF2B5EF4-FFF2-40B4-BE49-F238E27FC236}">
                <a16:creationId xmlns:a16="http://schemas.microsoft.com/office/drawing/2014/main" id="{22308E7B-2AF3-17AC-EEE7-90943DA427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188" y="1084827"/>
            <a:ext cx="2950664" cy="173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mennyezet, fedett pályás látható">
            <a:extLst>
              <a:ext uri="{FF2B5EF4-FFF2-40B4-BE49-F238E27FC236}">
                <a16:creationId xmlns:a16="http://schemas.microsoft.com/office/drawing/2014/main" id="{1B0C7C18-B7BF-BDB1-D271-E0025AD6A0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106" y="3034163"/>
            <a:ext cx="3311085" cy="1862485"/>
          </a:xfrm>
          <a:prstGeom prst="rect">
            <a:avLst/>
          </a:prstGeom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64725777">
                  <a:custGeom>
                    <a:avLst/>
                    <a:gdLst>
                      <a:gd name="connsiteX0" fmla="*/ 0 w 3311085"/>
                      <a:gd name="connsiteY0" fmla="*/ 0 h 1862485"/>
                      <a:gd name="connsiteX1" fmla="*/ 618069 w 3311085"/>
                      <a:gd name="connsiteY1" fmla="*/ 0 h 1862485"/>
                      <a:gd name="connsiteX2" fmla="*/ 1070584 w 3311085"/>
                      <a:gd name="connsiteY2" fmla="*/ 0 h 1862485"/>
                      <a:gd name="connsiteX3" fmla="*/ 1589321 w 3311085"/>
                      <a:gd name="connsiteY3" fmla="*/ 0 h 1862485"/>
                      <a:gd name="connsiteX4" fmla="*/ 2074947 w 3311085"/>
                      <a:gd name="connsiteY4" fmla="*/ 0 h 1862485"/>
                      <a:gd name="connsiteX5" fmla="*/ 2593683 w 3311085"/>
                      <a:gd name="connsiteY5" fmla="*/ 0 h 1862485"/>
                      <a:gd name="connsiteX6" fmla="*/ 3311085 w 3311085"/>
                      <a:gd name="connsiteY6" fmla="*/ 0 h 1862485"/>
                      <a:gd name="connsiteX7" fmla="*/ 3311085 w 3311085"/>
                      <a:gd name="connsiteY7" fmla="*/ 446996 h 1862485"/>
                      <a:gd name="connsiteX8" fmla="*/ 3311085 w 3311085"/>
                      <a:gd name="connsiteY8" fmla="*/ 893993 h 1862485"/>
                      <a:gd name="connsiteX9" fmla="*/ 3311085 w 3311085"/>
                      <a:gd name="connsiteY9" fmla="*/ 1378239 h 1862485"/>
                      <a:gd name="connsiteX10" fmla="*/ 3311085 w 3311085"/>
                      <a:gd name="connsiteY10" fmla="*/ 1862485 h 1862485"/>
                      <a:gd name="connsiteX11" fmla="*/ 2858570 w 3311085"/>
                      <a:gd name="connsiteY11" fmla="*/ 1862485 h 1862485"/>
                      <a:gd name="connsiteX12" fmla="*/ 2306723 w 3311085"/>
                      <a:gd name="connsiteY12" fmla="*/ 1862485 h 1862485"/>
                      <a:gd name="connsiteX13" fmla="*/ 1688653 w 3311085"/>
                      <a:gd name="connsiteY13" fmla="*/ 1862485 h 1862485"/>
                      <a:gd name="connsiteX14" fmla="*/ 1103695 w 3311085"/>
                      <a:gd name="connsiteY14" fmla="*/ 1862485 h 1862485"/>
                      <a:gd name="connsiteX15" fmla="*/ 618069 w 3311085"/>
                      <a:gd name="connsiteY15" fmla="*/ 1862485 h 1862485"/>
                      <a:gd name="connsiteX16" fmla="*/ 0 w 3311085"/>
                      <a:gd name="connsiteY16" fmla="*/ 1862485 h 1862485"/>
                      <a:gd name="connsiteX17" fmla="*/ 0 w 3311085"/>
                      <a:gd name="connsiteY17" fmla="*/ 1359614 h 1862485"/>
                      <a:gd name="connsiteX18" fmla="*/ 0 w 3311085"/>
                      <a:gd name="connsiteY18" fmla="*/ 856743 h 1862485"/>
                      <a:gd name="connsiteX19" fmla="*/ 0 w 3311085"/>
                      <a:gd name="connsiteY19" fmla="*/ 0 h 186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311085" h="1862485" fill="none" extrusionOk="0">
                        <a:moveTo>
                          <a:pt x="0" y="0"/>
                        </a:moveTo>
                        <a:cubicBezTo>
                          <a:pt x="189249" y="-2582"/>
                          <a:pt x="354753" y="41127"/>
                          <a:pt x="618069" y="0"/>
                        </a:cubicBezTo>
                        <a:cubicBezTo>
                          <a:pt x="881385" y="-41127"/>
                          <a:pt x="975973" y="17518"/>
                          <a:pt x="1070584" y="0"/>
                        </a:cubicBezTo>
                        <a:cubicBezTo>
                          <a:pt x="1165195" y="-17518"/>
                          <a:pt x="1428917" y="18204"/>
                          <a:pt x="1589321" y="0"/>
                        </a:cubicBezTo>
                        <a:cubicBezTo>
                          <a:pt x="1749725" y="-18204"/>
                          <a:pt x="1946956" y="5897"/>
                          <a:pt x="2074947" y="0"/>
                        </a:cubicBezTo>
                        <a:cubicBezTo>
                          <a:pt x="2202938" y="-5897"/>
                          <a:pt x="2449954" y="29880"/>
                          <a:pt x="2593683" y="0"/>
                        </a:cubicBezTo>
                        <a:cubicBezTo>
                          <a:pt x="2737412" y="-29880"/>
                          <a:pt x="3112551" y="53776"/>
                          <a:pt x="3311085" y="0"/>
                        </a:cubicBezTo>
                        <a:cubicBezTo>
                          <a:pt x="3343454" y="153087"/>
                          <a:pt x="3263332" y="230459"/>
                          <a:pt x="3311085" y="446996"/>
                        </a:cubicBezTo>
                        <a:cubicBezTo>
                          <a:pt x="3358838" y="663533"/>
                          <a:pt x="3267957" y="759973"/>
                          <a:pt x="3311085" y="893993"/>
                        </a:cubicBezTo>
                        <a:cubicBezTo>
                          <a:pt x="3354213" y="1028013"/>
                          <a:pt x="3273569" y="1219058"/>
                          <a:pt x="3311085" y="1378239"/>
                        </a:cubicBezTo>
                        <a:cubicBezTo>
                          <a:pt x="3348601" y="1537420"/>
                          <a:pt x="3271512" y="1747930"/>
                          <a:pt x="3311085" y="1862485"/>
                        </a:cubicBezTo>
                        <a:cubicBezTo>
                          <a:pt x="3091589" y="1886830"/>
                          <a:pt x="3058342" y="1857601"/>
                          <a:pt x="2858570" y="1862485"/>
                        </a:cubicBezTo>
                        <a:cubicBezTo>
                          <a:pt x="2658799" y="1867369"/>
                          <a:pt x="2461216" y="1854223"/>
                          <a:pt x="2306723" y="1862485"/>
                        </a:cubicBezTo>
                        <a:cubicBezTo>
                          <a:pt x="2152230" y="1870747"/>
                          <a:pt x="1910000" y="1858813"/>
                          <a:pt x="1688653" y="1862485"/>
                        </a:cubicBezTo>
                        <a:cubicBezTo>
                          <a:pt x="1467306" y="1866157"/>
                          <a:pt x="1379774" y="1860994"/>
                          <a:pt x="1103695" y="1862485"/>
                        </a:cubicBezTo>
                        <a:cubicBezTo>
                          <a:pt x="827616" y="1863976"/>
                          <a:pt x="799456" y="1855735"/>
                          <a:pt x="618069" y="1862485"/>
                        </a:cubicBezTo>
                        <a:cubicBezTo>
                          <a:pt x="436682" y="1869235"/>
                          <a:pt x="248966" y="1858593"/>
                          <a:pt x="0" y="1862485"/>
                        </a:cubicBezTo>
                        <a:cubicBezTo>
                          <a:pt x="-19938" y="1754923"/>
                          <a:pt x="18429" y="1554439"/>
                          <a:pt x="0" y="1359614"/>
                        </a:cubicBezTo>
                        <a:cubicBezTo>
                          <a:pt x="-18429" y="1164789"/>
                          <a:pt x="52894" y="1019594"/>
                          <a:pt x="0" y="856743"/>
                        </a:cubicBezTo>
                        <a:cubicBezTo>
                          <a:pt x="-52894" y="693892"/>
                          <a:pt x="94962" y="209022"/>
                          <a:pt x="0" y="0"/>
                        </a:cubicBezTo>
                        <a:close/>
                      </a:path>
                      <a:path w="3311085" h="1862485" stroke="0" extrusionOk="0">
                        <a:moveTo>
                          <a:pt x="0" y="0"/>
                        </a:moveTo>
                        <a:cubicBezTo>
                          <a:pt x="221005" y="-27373"/>
                          <a:pt x="365647" y="36176"/>
                          <a:pt x="485626" y="0"/>
                        </a:cubicBezTo>
                        <a:cubicBezTo>
                          <a:pt x="605605" y="-36176"/>
                          <a:pt x="801425" y="43169"/>
                          <a:pt x="1004362" y="0"/>
                        </a:cubicBezTo>
                        <a:cubicBezTo>
                          <a:pt x="1207299" y="-43169"/>
                          <a:pt x="1327928" y="9351"/>
                          <a:pt x="1523099" y="0"/>
                        </a:cubicBezTo>
                        <a:cubicBezTo>
                          <a:pt x="1718270" y="-9351"/>
                          <a:pt x="1946691" y="37933"/>
                          <a:pt x="2074947" y="0"/>
                        </a:cubicBezTo>
                        <a:cubicBezTo>
                          <a:pt x="2203203" y="-37933"/>
                          <a:pt x="2359668" y="9125"/>
                          <a:pt x="2626794" y="0"/>
                        </a:cubicBezTo>
                        <a:cubicBezTo>
                          <a:pt x="2893920" y="-9125"/>
                          <a:pt x="3074930" y="73242"/>
                          <a:pt x="3311085" y="0"/>
                        </a:cubicBezTo>
                        <a:cubicBezTo>
                          <a:pt x="3324768" y="203719"/>
                          <a:pt x="3270429" y="280731"/>
                          <a:pt x="3311085" y="465621"/>
                        </a:cubicBezTo>
                        <a:cubicBezTo>
                          <a:pt x="3351741" y="650511"/>
                          <a:pt x="3267088" y="848833"/>
                          <a:pt x="3311085" y="968492"/>
                        </a:cubicBezTo>
                        <a:cubicBezTo>
                          <a:pt x="3355082" y="1088151"/>
                          <a:pt x="3244213" y="1518757"/>
                          <a:pt x="3311085" y="1862485"/>
                        </a:cubicBezTo>
                        <a:cubicBezTo>
                          <a:pt x="3161086" y="1863368"/>
                          <a:pt x="2949649" y="1854486"/>
                          <a:pt x="2726127" y="1862485"/>
                        </a:cubicBezTo>
                        <a:cubicBezTo>
                          <a:pt x="2502605" y="1870484"/>
                          <a:pt x="2445544" y="1796676"/>
                          <a:pt x="2174279" y="1862485"/>
                        </a:cubicBezTo>
                        <a:cubicBezTo>
                          <a:pt x="1903014" y="1928294"/>
                          <a:pt x="1764876" y="1815802"/>
                          <a:pt x="1655543" y="1862485"/>
                        </a:cubicBezTo>
                        <a:cubicBezTo>
                          <a:pt x="1546210" y="1909168"/>
                          <a:pt x="1330755" y="1856358"/>
                          <a:pt x="1037473" y="1862485"/>
                        </a:cubicBezTo>
                        <a:cubicBezTo>
                          <a:pt x="744191" y="1868612"/>
                          <a:pt x="490255" y="1796650"/>
                          <a:pt x="0" y="1862485"/>
                        </a:cubicBezTo>
                        <a:cubicBezTo>
                          <a:pt x="-27339" y="1714086"/>
                          <a:pt x="42236" y="1606894"/>
                          <a:pt x="0" y="1378239"/>
                        </a:cubicBezTo>
                        <a:cubicBezTo>
                          <a:pt x="-42236" y="1149584"/>
                          <a:pt x="40714" y="1129022"/>
                          <a:pt x="0" y="949867"/>
                        </a:cubicBezTo>
                        <a:cubicBezTo>
                          <a:pt x="-40714" y="770712"/>
                          <a:pt x="15367" y="704461"/>
                          <a:pt x="0" y="484246"/>
                        </a:cubicBezTo>
                        <a:cubicBezTo>
                          <a:pt x="-15367" y="264031"/>
                          <a:pt x="50621" y="1548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C6CF1F1-F934-8A29-E6EC-B91C91EF8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3872" y="4619767"/>
            <a:ext cx="786452" cy="408467"/>
          </a:xfrm>
          <a:prstGeom prst="rect">
            <a:avLst/>
          </a:prstGeom>
        </p:spPr>
      </p:pic>
      <p:pic>
        <p:nvPicPr>
          <p:cNvPr id="9" name="Tartalom helye 6">
            <a:extLst>
              <a:ext uri="{FF2B5EF4-FFF2-40B4-BE49-F238E27FC236}">
                <a16:creationId xmlns:a16="http://schemas.microsoft.com/office/drawing/2014/main" id="{2C282A47-C745-EB69-A840-180B7BE12B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409" y="2371878"/>
            <a:ext cx="2850069" cy="16177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656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9CE446C4-A2B8-AB17-16FF-4E22280C6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B4FE7AA-47B0-A108-9A49-433C18CB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New production facility for 16M DN1.000/1.200 mm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0D8A8DD-F1C0-2D71-5444-123D4E7F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872" y="4628305"/>
            <a:ext cx="786452" cy="4084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9870F31-6FB3-F987-0702-FDEDF66E3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1" y="819999"/>
            <a:ext cx="3458927" cy="158836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2E28F5B-E32E-FCC2-2B17-21B340E6C2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526" y="1782112"/>
            <a:ext cx="3982798" cy="18238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59E47DF-8CF4-C76D-3248-B50C0EB78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5" y="2298546"/>
            <a:ext cx="3588397" cy="21438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62F47E0-B1BD-4A60-39BE-19FF96A21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943" y="861662"/>
            <a:ext cx="2522191" cy="28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09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252397A-1C11-57D5-261B-BBB5C8D8D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EDD76A-7D96-6F4D-9EDC-9FC108E5A9F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02962C83-4FFC-73BF-E0AD-2D5B5499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E</a:t>
            </a:r>
            <a:r>
              <a:rPr lang="en-US" sz="2000" kern="12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xtraordinary projects from the past </a:t>
            </a:r>
            <a:endParaRPr lang="en-US" sz="20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DFCA5A8-518D-3101-6CAE-58F3962826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000" y="4545302"/>
            <a:ext cx="7704000" cy="598198"/>
          </a:xfrm>
        </p:spPr>
        <p:txBody>
          <a:bodyPr/>
          <a:lstStyle/>
          <a:p>
            <a:r>
              <a:rPr lang="hu-HU" sz="1400" b="1" dirty="0"/>
              <a:t>Budapest Hungary Erzsébet </a:t>
            </a:r>
            <a:r>
              <a:rPr lang="hu-HU" sz="1400" b="1" dirty="0" err="1"/>
              <a:t>Bridge&amp;Tunnel</a:t>
            </a:r>
            <a:r>
              <a:rPr lang="hu-HU" sz="1400" b="1" dirty="0"/>
              <a:t> 2018-2019</a:t>
            </a:r>
          </a:p>
          <a:p>
            <a:r>
              <a:rPr lang="hu-HU" sz="1400" b="1" dirty="0"/>
              <a:t> 2xDN 250- DN600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6D54BBA-988B-0616-546D-FF54B607FD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2345"/>
            <a:ext cx="3810061" cy="28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C8E359A-9036-5CEC-67B3-544E590555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585" y="1127042"/>
            <a:ext cx="3604031" cy="28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artalom helye 17">
            <a:extLst>
              <a:ext uri="{FF2B5EF4-FFF2-40B4-BE49-F238E27FC236}">
                <a16:creationId xmlns:a16="http://schemas.microsoft.com/office/drawing/2014/main" id="{2965C0F0-EE9B-5AE6-EF63-5D42DCBB0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730130" y="832643"/>
            <a:ext cx="3490064" cy="353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D186FAE-4774-7F7C-5035-E05F2F81F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872" y="4593069"/>
            <a:ext cx="78645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776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0203146c-0782-47c1-9e86-143ebe3d0826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i Office">
  <a:themeElements>
    <a:clrScheme name="UniCredit">
      <a:dk1>
        <a:srgbClr val="000000"/>
      </a:dk1>
      <a:lt1>
        <a:srgbClr val="FFFFFF"/>
      </a:lt1>
      <a:dk2>
        <a:srgbClr val="999999"/>
      </a:dk2>
      <a:lt2>
        <a:srgbClr val="CCCCCC"/>
      </a:lt2>
      <a:accent1>
        <a:srgbClr val="00AFD0"/>
      </a:accent1>
      <a:accent2>
        <a:srgbClr val="666666"/>
      </a:accent2>
      <a:accent3>
        <a:srgbClr val="9E3A8B"/>
      </a:accent3>
      <a:accent4>
        <a:srgbClr val="005095"/>
      </a:accent4>
      <a:accent5>
        <a:srgbClr val="EF8428"/>
      </a:accent5>
      <a:accent6>
        <a:srgbClr val="024D3E"/>
      </a:accent6>
      <a:hlink>
        <a:srgbClr val="3B8BCA"/>
      </a:hlink>
      <a:folHlink>
        <a:srgbClr val="000000"/>
      </a:folHlink>
    </a:clrScheme>
    <a:fontScheme name="Personalizzato 1">
      <a:majorFont>
        <a:latin typeface="UniCredit"/>
        <a:ea typeface=""/>
        <a:cs typeface=""/>
      </a:majorFont>
      <a:minorFont>
        <a:latin typeface="UniCredit"/>
        <a:ea typeface=""/>
        <a:cs typeface=""/>
      </a:minorFont>
    </a:fontScheme>
    <a:fmtScheme name="Essenzial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AFD0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AFD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soplus_ppt_slidemaster" id="{8001B324-BB77-4712-BF83-C4F201928C37}" vid="{486E2C31-E390-4DAE-AD50-D98EDCEEC9E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aeeacf7-1d5d-4d24-9368-376d6ad2123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2F03196FA3674B8CFA693660B5E43D" ma:contentTypeVersion="7" ma:contentTypeDescription="Ein neues Dokument erstellen." ma:contentTypeScope="" ma:versionID="c53db9368604cfd0ada0accff3f0269e">
  <xsd:schema xmlns:xsd="http://www.w3.org/2001/XMLSchema" xmlns:xs="http://www.w3.org/2001/XMLSchema" xmlns:p="http://schemas.microsoft.com/office/2006/metadata/properties" xmlns:ns3="7aeeacf7-1d5d-4d24-9368-376d6ad2123b" xmlns:ns4="f98e3abd-9403-4946-9df4-fb6d78b6e1bf" targetNamespace="http://schemas.microsoft.com/office/2006/metadata/properties" ma:root="true" ma:fieldsID="29613a1c8215a22f6aebbc0d7f0e5e77" ns3:_="" ns4:_="">
    <xsd:import namespace="7aeeacf7-1d5d-4d24-9368-376d6ad2123b"/>
    <xsd:import namespace="f98e3abd-9403-4946-9df4-fb6d78b6e1b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eacf7-1d5d-4d24-9368-376d6ad2123b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e3abd-9403-4946-9df4-fb6d78b6e1b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26E1A9-FA8E-4C5A-87EC-E250BE17194B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7aeeacf7-1d5d-4d24-9368-376d6ad2123b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f98e3abd-9403-4946-9df4-fb6d78b6e1bf"/>
  </ds:schemaRefs>
</ds:datastoreItem>
</file>

<file path=customXml/itemProps2.xml><?xml version="1.0" encoding="utf-8"?>
<ds:datastoreItem xmlns:ds="http://schemas.openxmlformats.org/officeDocument/2006/customXml" ds:itemID="{E07E8477-0310-4FA7-A51A-A3ED00CC0F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eeacf7-1d5d-4d24-9368-376d6ad2123b"/>
    <ds:schemaRef ds:uri="f98e3abd-9403-4946-9df4-fb6d78b6e1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4F5396-19E9-4D75-BD71-BE30F86D38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isoplus_ppt_slidemaster</Template>
  <TotalTime>1625</TotalTime>
  <Words>475</Words>
  <Application>Microsoft Office PowerPoint</Application>
  <PresentationFormat>On-screen Show (16:9)</PresentationFormat>
  <Paragraphs>101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UniCredit</vt:lpstr>
      <vt:lpstr>Tema di Office</vt:lpstr>
      <vt:lpstr>think-cell Slide</vt:lpstr>
      <vt:lpstr>PowerPoint Presentation</vt:lpstr>
      <vt:lpstr>isoplus Hungary  -  location Budapest</vt:lpstr>
      <vt:lpstr>isoplus Budapest  -  production technology &amp; capacity</vt:lpstr>
      <vt:lpstr> Production technologies</vt:lpstr>
      <vt:lpstr>isoplus Budapest  -  product overview</vt:lpstr>
      <vt:lpstr>Geothermal Projects in Hungary</vt:lpstr>
      <vt:lpstr>isoplus Budapest  -  plant project  new production facility for 16m lenght DN1.000/1.200 mm</vt:lpstr>
      <vt:lpstr>New production facility for 16M DN1.000/1.200 mm</vt:lpstr>
      <vt:lpstr>Extraordinary projects from the past </vt:lpstr>
      <vt:lpstr>  Events </vt:lpstr>
      <vt:lpstr>What makes the location to something very special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Meggle</dc:creator>
  <cp:lastModifiedBy>Wagner György Sebestyén</cp:lastModifiedBy>
  <cp:revision>57</cp:revision>
  <cp:lastPrinted>2023-10-10T06:06:25Z</cp:lastPrinted>
  <dcterms:created xsi:type="dcterms:W3CDTF">2023-04-24T15:58:39Z</dcterms:created>
  <dcterms:modified xsi:type="dcterms:W3CDTF">2023-10-10T13:34:19Z</dcterms:modified>
  <cp:version>4.0.1.2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0x010100542F03196FA3674B8CFA693660B5E43D</vt:lpwstr>
  </property>
  <property fmtid="{D5CDD505-2E9C-101B-9397-08002B2CF9AE}" pid="3" name="MSIP_Label_29db9e61-aac5-4f6e-805d-ceb8cb9983a1_Enabled">
    <vt:lpwstr>true</vt:lpwstr>
  </property>
  <property fmtid="{D5CDD505-2E9C-101B-9397-08002B2CF9AE}" pid="4" name="MSIP_Label_29db9e61-aac5-4f6e-805d-ceb8cb9983a1_SetDate">
    <vt:lpwstr>2022-01-24T18:41:24Z</vt:lpwstr>
  </property>
  <property fmtid="{D5CDD505-2E9C-101B-9397-08002B2CF9AE}" pid="5" name="MSIP_Label_29db9e61-aac5-4f6e-805d-ceb8cb9983a1_Method">
    <vt:lpwstr>Standard</vt:lpwstr>
  </property>
  <property fmtid="{D5CDD505-2E9C-101B-9397-08002B2CF9AE}" pid="6" name="MSIP_Label_29db9e61-aac5-4f6e-805d-ceb8cb9983a1_Name">
    <vt:lpwstr>UniCredit - Internal Use Only - no visual markings</vt:lpwstr>
  </property>
  <property fmtid="{D5CDD505-2E9C-101B-9397-08002B2CF9AE}" pid="7" name="MSIP_Label_29db9e61-aac5-4f6e-805d-ceb8cb9983a1_SiteId">
    <vt:lpwstr>2cc49ce9-66a1-41ac-a96b-bdc54247696a</vt:lpwstr>
  </property>
  <property fmtid="{D5CDD505-2E9C-101B-9397-08002B2CF9AE}" pid="8" name="MSIP_Label_29db9e61-aac5-4f6e-805d-ceb8cb9983a1_ActionId">
    <vt:lpwstr>f2d7d2f5-da33-4680-9fb1-698d394ee6da</vt:lpwstr>
  </property>
  <property fmtid="{D5CDD505-2E9C-101B-9397-08002B2CF9AE}" pid="9" name="MSIP_Label_29db9e61-aac5-4f6e-805d-ceb8cb9983a1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253600</vt:r8>
  </property>
  <property fmtid="{D5CDD505-2E9C-101B-9397-08002B2CF9AE}" pid="12" name="xd_Signature">
    <vt:bool>false</vt:bool>
  </property>
  <property fmtid="{D5CDD505-2E9C-101B-9397-08002B2CF9AE}" pid="13" name="SharedWithUsers">
    <vt:lpwstr>77;#Mondl Lisa</vt:lpwstr>
  </property>
  <property fmtid="{D5CDD505-2E9C-101B-9397-08002B2CF9AE}" pid="14" name="xd_ProgID">
    <vt:lpwstr/>
  </property>
  <property fmtid="{D5CDD505-2E9C-101B-9397-08002B2CF9AE}" pid="15" name="TriggerFlowInfo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</Properties>
</file>